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1" r:id="rId4"/>
  </p:sldMasterIdLst>
  <p:notesMasterIdLst>
    <p:notesMasterId r:id="rId55"/>
  </p:notesMasterIdLst>
  <p:handoutMasterIdLst>
    <p:handoutMasterId r:id="rId56"/>
  </p:handoutMasterIdLst>
  <p:sldIdLst>
    <p:sldId id="2147374344" r:id="rId5"/>
    <p:sldId id="2147479305" r:id="rId6"/>
    <p:sldId id="2147479187" r:id="rId7"/>
    <p:sldId id="283" r:id="rId8"/>
    <p:sldId id="297" r:id="rId9"/>
    <p:sldId id="2147374349" r:id="rId10"/>
    <p:sldId id="2147479191" r:id="rId11"/>
    <p:sldId id="2147469101" r:id="rId12"/>
    <p:sldId id="485" r:id="rId13"/>
    <p:sldId id="458" r:id="rId14"/>
    <p:sldId id="521" r:id="rId15"/>
    <p:sldId id="2147374295" r:id="rId16"/>
    <p:sldId id="2147479189" r:id="rId17"/>
    <p:sldId id="342" r:id="rId18"/>
    <p:sldId id="348" r:id="rId19"/>
    <p:sldId id="3190" r:id="rId20"/>
    <p:sldId id="518" r:id="rId21"/>
    <p:sldId id="467" r:id="rId22"/>
    <p:sldId id="2147469103" r:id="rId23"/>
    <p:sldId id="2147374358" r:id="rId24"/>
    <p:sldId id="517" r:id="rId25"/>
    <p:sldId id="477" r:id="rId26"/>
    <p:sldId id="568" r:id="rId27"/>
    <p:sldId id="2147374361" r:id="rId28"/>
    <p:sldId id="2147374362" r:id="rId29"/>
    <p:sldId id="2147374373" r:id="rId30"/>
    <p:sldId id="2147374374" r:id="rId31"/>
    <p:sldId id="500" r:id="rId32"/>
    <p:sldId id="408" r:id="rId33"/>
    <p:sldId id="2147374375" r:id="rId34"/>
    <p:sldId id="414" r:id="rId35"/>
    <p:sldId id="2147374376" r:id="rId36"/>
    <p:sldId id="2147374377" r:id="rId37"/>
    <p:sldId id="2147469061" r:id="rId38"/>
    <p:sldId id="2147374369" r:id="rId39"/>
    <p:sldId id="2147374370" r:id="rId40"/>
    <p:sldId id="2147469104" r:id="rId41"/>
    <p:sldId id="2147374379" r:id="rId42"/>
    <p:sldId id="469" r:id="rId43"/>
    <p:sldId id="474" r:id="rId44"/>
    <p:sldId id="2147479149" r:id="rId45"/>
    <p:sldId id="2147479172" r:id="rId46"/>
    <p:sldId id="3274" r:id="rId47"/>
    <p:sldId id="3285" r:id="rId48"/>
    <p:sldId id="2147479196" r:id="rId49"/>
    <p:sldId id="2147479185" r:id="rId50"/>
    <p:sldId id="2147469097" r:id="rId51"/>
    <p:sldId id="2147374380" r:id="rId52"/>
    <p:sldId id="2147479197" r:id="rId53"/>
    <p:sldId id="2147479188" r:id="rId5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eo Castillo" initials="MC" lastIdx="7" clrIdx="0">
    <p:extLst>
      <p:ext uri="{19B8F6BF-5375-455C-9EA6-DF929625EA0E}">
        <p15:presenceInfo xmlns:p15="http://schemas.microsoft.com/office/powerpoint/2012/main" userId="S::mcastillo@auritas.com::6b0d1317-8da0-4f4f-91ab-56f677c89426" providerId="AD"/>
      </p:ext>
    </p:extLst>
  </p:cmAuthor>
  <p:cmAuthor id="2" name="Donald Graham" initials="DG" lastIdx="6" clrIdx="1">
    <p:extLst>
      <p:ext uri="{19B8F6BF-5375-455C-9EA6-DF929625EA0E}">
        <p15:presenceInfo xmlns:p15="http://schemas.microsoft.com/office/powerpoint/2012/main" userId="S::dgraham@auritas.com::7a611cd1-8d19-42aa-ada7-edc6d68a36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1D53"/>
    <a:srgbClr val="F9F9FB"/>
    <a:srgbClr val="082B7B"/>
    <a:srgbClr val="FFFFFF"/>
    <a:srgbClr val="0C4DA2"/>
    <a:srgbClr val="F0AB00"/>
    <a:srgbClr val="56ABDA"/>
    <a:srgbClr val="00BC5E"/>
    <a:srgbClr val="00CC66"/>
    <a:srgbClr val="C92F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6F8B40-B45C-D144-A6DC-25D2C0497A66}" v="1" dt="2026-09-14T17:56:53.9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19" autoAdjust="0"/>
    <p:restoredTop sz="95976"/>
  </p:normalViewPr>
  <p:slideViewPr>
    <p:cSldViewPr snapToGrid="0">
      <p:cViewPr varScale="1">
        <p:scale>
          <a:sx n="107" d="100"/>
          <a:sy n="107" d="100"/>
        </p:scale>
        <p:origin x="1216" y="168"/>
      </p:cViewPr>
      <p:guideLst/>
    </p:cSldViewPr>
  </p:slideViewPr>
  <p:outlineViewPr>
    <p:cViewPr>
      <p:scale>
        <a:sx n="33" d="100"/>
        <a:sy n="33" d="100"/>
      </p:scale>
      <p:origin x="0" y="-13048"/>
    </p:cViewPr>
    <p:sldLst>
      <p:sld r:id="rId1" collapse="1"/>
    </p:sldLst>
  </p:outlin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2928" y="1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Amorim" userId="1a2a34cf-f6eb-4dd8-86b7-3335b97f07d5" providerId="ADAL" clId="{FF6581B4-D95E-507C-BCCC-8278391A8E71}"/>
    <pc:docChg chg="addSld delSld modSld sldOrd modMainMaster">
      <pc:chgData name="Julia Amorim" userId="1a2a34cf-f6eb-4dd8-86b7-3335b97f07d5" providerId="ADAL" clId="{FF6581B4-D95E-507C-BCCC-8278391A8E71}" dt="2026-09-14T17:56:53.977" v="6"/>
      <pc:docMkLst>
        <pc:docMk/>
      </pc:docMkLst>
      <pc:sldChg chg="del">
        <pc:chgData name="Julia Amorim" userId="1a2a34cf-f6eb-4dd8-86b7-3335b97f07d5" providerId="ADAL" clId="{FF6581B4-D95E-507C-BCCC-8278391A8E71}" dt="2026-09-14T17:56:51.785" v="5" actId="2696"/>
        <pc:sldMkLst>
          <pc:docMk/>
          <pc:sldMk cId="1493820673" sldId="2147479282"/>
        </pc:sldMkLst>
      </pc:sldChg>
      <pc:sldChg chg="add">
        <pc:chgData name="Julia Amorim" userId="1a2a34cf-f6eb-4dd8-86b7-3335b97f07d5" providerId="ADAL" clId="{FF6581B4-D95E-507C-BCCC-8278391A8E71}" dt="2026-09-14T17:56:53.977" v="6"/>
        <pc:sldMkLst>
          <pc:docMk/>
          <pc:sldMk cId="2331336852" sldId="214747930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mniessen\AppData\Roaming\OpenText\OTEdit\intranet_opentext_com-intranet\c180374117\NULL"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751262714117244E-2"/>
          <c:y val="2.3153638882177401E-2"/>
          <c:w val="0.917248733128746"/>
          <c:h val="0.79198995803129979"/>
        </c:manualLayout>
      </c:layout>
      <c:lineChart>
        <c:grouping val="standard"/>
        <c:varyColors val="0"/>
        <c:ser>
          <c:idx val="1"/>
          <c:order val="0"/>
          <c:tx>
            <c:strRef>
              <c:f>Fields!$B$55</c:f>
              <c:strCache>
                <c:ptCount val="1"/>
                <c:pt idx="0">
                  <c:v>IES Four Fields Average</c:v>
                </c:pt>
              </c:strCache>
            </c:strRef>
          </c:tx>
          <c:spPr>
            <a:ln w="57150" cap="rnd">
              <a:solidFill>
                <a:schemeClr val="accent1"/>
              </a:solidFill>
              <a:round/>
            </a:ln>
            <a:effectLst/>
          </c:spPr>
          <c:marker>
            <c:symbol val="none"/>
          </c:marker>
          <c:cat>
            <c:strRef>
              <c:f>Fields!$C$53:$G$53</c:f>
              <c:strCache>
                <c:ptCount val="5"/>
                <c:pt idx="0">
                  <c:v>Docs1-2</c:v>
                </c:pt>
                <c:pt idx="1">
                  <c:v>Docs3-5</c:v>
                </c:pt>
                <c:pt idx="2">
                  <c:v>Docs6-9</c:v>
                </c:pt>
                <c:pt idx="3">
                  <c:v>Docs10-14</c:v>
                </c:pt>
                <c:pt idx="4">
                  <c:v>Docs15-20</c:v>
                </c:pt>
              </c:strCache>
            </c:strRef>
          </c:cat>
          <c:val>
            <c:numRef>
              <c:f>Fields!$C$55:$G$55</c:f>
              <c:numCache>
                <c:formatCode>General</c:formatCode>
                <c:ptCount val="5"/>
                <c:pt idx="0">
                  <c:v>77.66</c:v>
                </c:pt>
                <c:pt idx="1">
                  <c:v>91.63</c:v>
                </c:pt>
                <c:pt idx="2">
                  <c:v>92.585000000000008</c:v>
                </c:pt>
                <c:pt idx="3">
                  <c:v>92.832499999999996</c:v>
                </c:pt>
                <c:pt idx="4">
                  <c:v>93.6875</c:v>
                </c:pt>
              </c:numCache>
            </c:numRef>
          </c:val>
          <c:smooth val="0"/>
          <c:extLst>
            <c:ext xmlns:c16="http://schemas.microsoft.com/office/drawing/2014/chart" uri="{C3380CC4-5D6E-409C-BE32-E72D297353CC}">
              <c16:uniqueId val="{00000001-9998-42DD-BE78-4179247B46D2}"/>
            </c:ext>
          </c:extLst>
        </c:ser>
        <c:dLbls>
          <c:showLegendKey val="0"/>
          <c:showVal val="0"/>
          <c:showCatName val="0"/>
          <c:showSerName val="0"/>
          <c:showPercent val="0"/>
          <c:showBubbleSize val="0"/>
        </c:dLbls>
        <c:smooth val="0"/>
        <c:axId val="502860736"/>
        <c:axId val="502874512"/>
      </c:lineChart>
      <c:catAx>
        <c:axId val="50286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Helvetica" pitchFamily="2" charset="0"/>
                <a:ea typeface="+mn-ea"/>
                <a:cs typeface="+mn-cs"/>
              </a:defRPr>
            </a:pPr>
            <a:endParaRPr lang="en-US"/>
          </a:p>
        </c:txPr>
        <c:crossAx val="502874512"/>
        <c:crosses val="autoZero"/>
        <c:auto val="1"/>
        <c:lblAlgn val="ctr"/>
        <c:lblOffset val="100"/>
        <c:noMultiLvlLbl val="0"/>
      </c:catAx>
      <c:valAx>
        <c:axId val="502874512"/>
        <c:scaling>
          <c:orientation val="minMax"/>
          <c:max val="100"/>
          <c:min val="7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Helvetica" pitchFamily="2" charset="0"/>
                <a:ea typeface="+mn-ea"/>
                <a:cs typeface="+mn-cs"/>
              </a:defRPr>
            </a:pPr>
            <a:endParaRPr lang="en-US"/>
          </a:p>
        </c:txPr>
        <c:crossAx val="502860736"/>
        <c:crosses val="autoZero"/>
        <c:crossBetween val="between"/>
      </c:valAx>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Helvetica" pitchFamily="2" charset="0"/>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31E750-18B3-4ACB-A178-21E750107A9D}" type="doc">
      <dgm:prSet loTypeId="urn:microsoft.com/office/officeart/2005/8/layout/hChevron3" loCatId="process" qsTypeId="urn:microsoft.com/office/officeart/2005/8/quickstyle/simple5#1" qsCatId="simple" csTypeId="urn:microsoft.com/office/officeart/2005/8/colors/colorful1#1" csCatId="colorful" phldr="1"/>
      <dgm:spPr/>
    </dgm:pt>
    <dgm:pt modelId="{A83CAE09-5ED1-4DFE-9755-DD6D2CED20C0}">
      <dgm:prSet phldrT="[Text]" custT="1"/>
      <dgm:spPr>
        <a:xfrm>
          <a:off x="2748" y="0"/>
          <a:ext cx="2861215" cy="1226734"/>
        </a:xfrm>
        <a:prstGeom prst="homePlate">
          <a:avLst/>
        </a:prstGeom>
        <a:solidFill>
          <a:srgbClr val="0055A6">
            <a:lumMod val="5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lgn="l">
            <a:buNone/>
          </a:pPr>
          <a:r>
            <a:rPr lang="en-US" sz="1600" b="1">
              <a:solidFill>
                <a:srgbClr val="FFFFFF"/>
              </a:solidFill>
              <a:latin typeface="+mn-lt"/>
              <a:ea typeface="+mn-ea"/>
              <a:cs typeface="+mn-cs"/>
            </a:rPr>
            <a:t>Source</a:t>
          </a:r>
        </a:p>
        <a:p>
          <a:pPr algn="l">
            <a:buNone/>
          </a:pPr>
          <a:r>
            <a:rPr lang="en-US" sz="1000">
              <a:solidFill>
                <a:srgbClr val="FFFFFF"/>
              </a:solidFill>
              <a:latin typeface="+mn-lt"/>
              <a:ea typeface="+mn-ea"/>
              <a:cs typeface="+mn-cs"/>
            </a:rPr>
            <a:t>Supplier </a:t>
          </a:r>
          <a:r>
            <a:rPr lang="en-US" sz="1000" err="1">
              <a:solidFill>
                <a:srgbClr val="FFFFFF"/>
              </a:solidFill>
              <a:latin typeface="+mn-lt"/>
              <a:ea typeface="+mn-ea"/>
              <a:cs typeface="+mn-cs"/>
            </a:rPr>
            <a:t>Mgmt</a:t>
          </a:r>
          <a:r>
            <a:rPr lang="en-US" sz="1000">
              <a:solidFill>
                <a:srgbClr val="FFFFFF"/>
              </a:solidFill>
              <a:latin typeface="+mn-lt"/>
              <a:ea typeface="+mn-ea"/>
              <a:cs typeface="+mn-cs"/>
            </a:rPr>
            <a:t>, Contract, </a:t>
          </a:r>
          <a:br>
            <a:rPr lang="en-US" sz="1000">
              <a:solidFill>
                <a:srgbClr val="FFFFFF"/>
              </a:solidFill>
              <a:latin typeface="+mn-lt"/>
              <a:ea typeface="+mn-ea"/>
              <a:cs typeface="+mn-cs"/>
            </a:rPr>
          </a:br>
          <a:r>
            <a:rPr lang="en-US" sz="1000">
              <a:solidFill>
                <a:srgbClr val="FFFFFF"/>
              </a:solidFill>
              <a:latin typeface="+mn-lt"/>
              <a:ea typeface="+mn-ea"/>
              <a:cs typeface="+mn-cs"/>
            </a:rPr>
            <a:t>Purchasing Approach</a:t>
          </a:r>
        </a:p>
      </dgm:t>
    </dgm:pt>
    <dgm:pt modelId="{D12D6372-0000-435B-873C-02EF54F82776}" type="parTrans" cxnId="{C48846D3-9A08-4F9B-9132-4764F8237ED6}">
      <dgm:prSet/>
      <dgm:spPr/>
      <dgm:t>
        <a:bodyPr/>
        <a:lstStyle/>
        <a:p>
          <a:endParaRPr lang="en-US">
            <a:latin typeface="+mn-lt"/>
          </a:endParaRPr>
        </a:p>
      </dgm:t>
    </dgm:pt>
    <dgm:pt modelId="{32201EF9-9D82-4A4A-8504-7148BA189D1D}" type="sibTrans" cxnId="{C48846D3-9A08-4F9B-9132-4764F8237ED6}">
      <dgm:prSet/>
      <dgm:spPr/>
      <dgm:t>
        <a:bodyPr/>
        <a:lstStyle/>
        <a:p>
          <a:endParaRPr lang="en-US">
            <a:latin typeface="+mn-lt"/>
          </a:endParaRPr>
        </a:p>
      </dgm:t>
    </dgm:pt>
    <dgm:pt modelId="{6EF5B366-80A2-46A0-8BD8-BDFDA66B8B87}">
      <dgm:prSet phldrT="[Text]" custT="1"/>
      <dgm:spPr>
        <a:xfrm>
          <a:off x="1873975" y="0"/>
          <a:ext cx="2843494" cy="1226734"/>
        </a:xfrm>
        <a:prstGeom prst="chevron">
          <a:avLst/>
        </a:prstGeom>
        <a:solidFill>
          <a:srgbClr val="0055A6">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lgn="l">
            <a:buNone/>
          </a:pPr>
          <a:r>
            <a:rPr lang="en-US" sz="1600" b="1">
              <a:solidFill>
                <a:srgbClr val="FFFFFF"/>
              </a:solidFill>
              <a:latin typeface="+mn-lt"/>
              <a:ea typeface="+mn-ea"/>
              <a:cs typeface="+mn-cs"/>
            </a:rPr>
            <a:t>Purchase</a:t>
          </a:r>
        </a:p>
        <a:p>
          <a:pPr algn="l">
            <a:buNone/>
          </a:pPr>
          <a:r>
            <a:rPr lang="en-US" sz="1000">
              <a:solidFill>
                <a:srgbClr val="FFFFFF"/>
              </a:solidFill>
              <a:latin typeface="+mn-lt"/>
              <a:ea typeface="+mn-ea"/>
              <a:cs typeface="+mn-cs"/>
            </a:rPr>
            <a:t>PO Create, Compliance</a:t>
          </a:r>
        </a:p>
      </dgm:t>
    </dgm:pt>
    <dgm:pt modelId="{D42A81FE-FCDB-4135-850B-5195D4FA3709}" type="parTrans" cxnId="{DBBC14F5-7925-4E3B-919C-0A4741144F40}">
      <dgm:prSet/>
      <dgm:spPr/>
      <dgm:t>
        <a:bodyPr/>
        <a:lstStyle/>
        <a:p>
          <a:endParaRPr lang="en-US">
            <a:latin typeface="+mn-lt"/>
          </a:endParaRPr>
        </a:p>
      </dgm:t>
    </dgm:pt>
    <dgm:pt modelId="{A1E116E2-B432-4F2F-A6ED-EAB1916AD07C}" type="sibTrans" cxnId="{DBBC14F5-7925-4E3B-919C-0A4741144F40}">
      <dgm:prSet/>
      <dgm:spPr/>
      <dgm:t>
        <a:bodyPr/>
        <a:lstStyle/>
        <a:p>
          <a:endParaRPr lang="en-US">
            <a:latin typeface="+mn-lt"/>
          </a:endParaRPr>
        </a:p>
      </dgm:t>
    </dgm:pt>
    <dgm:pt modelId="{69ADB1B6-4E1A-46A5-9F31-0C06BBFAE388}">
      <dgm:prSet phldrT="[Text]" custT="1"/>
      <dgm:spPr>
        <a:xfrm>
          <a:off x="3727481" y="0"/>
          <a:ext cx="2936107" cy="1226734"/>
        </a:xfrm>
        <a:prstGeom prst="chevron">
          <a:avLst/>
        </a:prstGeom>
        <a:solidFill>
          <a:srgbClr val="0055A6">
            <a:lumMod val="60000"/>
            <a:lumOff val="4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en-US" sz="1600" b="1">
              <a:solidFill>
                <a:srgbClr val="FFFFFF"/>
              </a:solidFill>
              <a:latin typeface="+mn-lt"/>
              <a:ea typeface="+mn-ea"/>
              <a:cs typeface="+mn-cs"/>
            </a:rPr>
            <a:t>Receive</a:t>
          </a:r>
        </a:p>
        <a:p>
          <a:pPr>
            <a:buNone/>
          </a:pPr>
          <a:r>
            <a:rPr lang="en-US" sz="1000">
              <a:solidFill>
                <a:srgbClr val="FFFFFF"/>
              </a:solidFill>
              <a:latin typeface="+mn-lt"/>
              <a:ea typeface="+mn-ea"/>
              <a:cs typeface="+mn-cs"/>
            </a:rPr>
            <a:t>Goods Receipt</a:t>
          </a:r>
        </a:p>
      </dgm:t>
    </dgm:pt>
    <dgm:pt modelId="{6596F5D1-68FA-4C57-AE53-B2F67602ACC8}" type="parTrans" cxnId="{FF16B301-C1D8-40E7-8994-60B302DF20F9}">
      <dgm:prSet/>
      <dgm:spPr/>
      <dgm:t>
        <a:bodyPr/>
        <a:lstStyle/>
        <a:p>
          <a:endParaRPr lang="en-US">
            <a:latin typeface="+mn-lt"/>
          </a:endParaRPr>
        </a:p>
      </dgm:t>
    </dgm:pt>
    <dgm:pt modelId="{2086D6EB-DAD3-423B-8640-2480F55F0258}" type="sibTrans" cxnId="{FF16B301-C1D8-40E7-8994-60B302DF20F9}">
      <dgm:prSet/>
      <dgm:spPr/>
      <dgm:t>
        <a:bodyPr/>
        <a:lstStyle/>
        <a:p>
          <a:endParaRPr lang="en-US">
            <a:latin typeface="+mn-lt"/>
          </a:endParaRPr>
        </a:p>
      </dgm:t>
    </dgm:pt>
    <dgm:pt modelId="{712DDC7B-3DC8-4A3C-B500-CF8C1A35DAE1}">
      <dgm:prSet phldrT="[Text]" custT="1"/>
      <dgm:spPr>
        <a:xfrm>
          <a:off x="5673600" y="0"/>
          <a:ext cx="4949942" cy="1226734"/>
        </a:xfrm>
        <a:prstGeom prst="chevron">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a:buNone/>
          </a:pPr>
          <a:r>
            <a:rPr lang="en-US" sz="1600" b="1">
              <a:solidFill>
                <a:srgbClr val="FFFFFF"/>
              </a:solidFill>
              <a:latin typeface="+mn-lt"/>
              <a:ea typeface="+mn-ea"/>
              <a:cs typeface="+mn-cs"/>
            </a:rPr>
            <a:t>Match &amp; Pay</a:t>
          </a:r>
        </a:p>
        <a:p>
          <a:pPr>
            <a:buNone/>
          </a:pPr>
          <a:r>
            <a:rPr lang="en-US" sz="1000">
              <a:solidFill>
                <a:srgbClr val="FFFFFF"/>
              </a:solidFill>
              <a:latin typeface="+mn-lt"/>
              <a:ea typeface="+mn-ea"/>
              <a:cs typeface="+mn-cs"/>
            </a:rPr>
            <a:t>Invoice receipt, Process, Payment, Dispute</a:t>
          </a:r>
        </a:p>
      </dgm:t>
    </dgm:pt>
    <dgm:pt modelId="{872588DA-C359-415F-B31E-4DE6254302BB}" type="parTrans" cxnId="{78F2252B-D05C-426D-81FF-8CCC1D6812EB}">
      <dgm:prSet/>
      <dgm:spPr/>
      <dgm:t>
        <a:bodyPr/>
        <a:lstStyle/>
        <a:p>
          <a:endParaRPr lang="en-US">
            <a:latin typeface="+mn-lt"/>
          </a:endParaRPr>
        </a:p>
      </dgm:t>
    </dgm:pt>
    <dgm:pt modelId="{DDE14EF3-F99F-47F4-9A8E-BB2EB9FBBB86}" type="sibTrans" cxnId="{78F2252B-D05C-426D-81FF-8CCC1D6812EB}">
      <dgm:prSet/>
      <dgm:spPr/>
      <dgm:t>
        <a:bodyPr/>
        <a:lstStyle/>
        <a:p>
          <a:endParaRPr lang="en-US">
            <a:latin typeface="+mn-lt"/>
          </a:endParaRPr>
        </a:p>
      </dgm:t>
    </dgm:pt>
    <dgm:pt modelId="{CF86935D-3EA4-4C44-BECD-D941A866333C}" type="pres">
      <dgm:prSet presAssocID="{6231E750-18B3-4ACB-A178-21E750107A9D}" presName="Name0" presStyleCnt="0">
        <dgm:presLayoutVars>
          <dgm:dir/>
          <dgm:resizeHandles val="exact"/>
        </dgm:presLayoutVars>
      </dgm:prSet>
      <dgm:spPr/>
    </dgm:pt>
    <dgm:pt modelId="{20E62F2C-B059-43E1-98B0-1C79C66380F3}" type="pres">
      <dgm:prSet presAssocID="{A83CAE09-5ED1-4DFE-9755-DD6D2CED20C0}" presName="parTxOnly" presStyleLbl="node1" presStyleIdx="0" presStyleCnt="4" custScaleX="57803" custLinFactNeighborX="-1276">
        <dgm:presLayoutVars>
          <dgm:bulletEnabled val="1"/>
        </dgm:presLayoutVars>
      </dgm:prSet>
      <dgm:spPr/>
    </dgm:pt>
    <dgm:pt modelId="{EABFAF40-A8F3-43DA-82B5-73076CA7472A}" type="pres">
      <dgm:prSet presAssocID="{32201EF9-9D82-4A4A-8504-7148BA189D1D}" presName="parSpace" presStyleCnt="0"/>
      <dgm:spPr/>
    </dgm:pt>
    <dgm:pt modelId="{8EFC16CA-8CD3-46EE-9D8E-EB5685BBC216}" type="pres">
      <dgm:prSet presAssocID="{6EF5B366-80A2-46A0-8BD8-BDFDA66B8B87}" presName="parTxOnly" presStyleLbl="node1" presStyleIdx="1" presStyleCnt="4" custScaleX="57445">
        <dgm:presLayoutVars>
          <dgm:bulletEnabled val="1"/>
        </dgm:presLayoutVars>
      </dgm:prSet>
      <dgm:spPr/>
    </dgm:pt>
    <dgm:pt modelId="{72001124-7085-401B-9BD1-DEC696B9AC36}" type="pres">
      <dgm:prSet presAssocID="{A1E116E2-B432-4F2F-A6ED-EAB1916AD07C}" presName="parSpace" presStyleCnt="0"/>
      <dgm:spPr/>
    </dgm:pt>
    <dgm:pt modelId="{19878B60-728D-4433-AA7C-1A0B0D4D3DB0}" type="pres">
      <dgm:prSet presAssocID="{69ADB1B6-4E1A-46A5-9F31-0C06BBFAE388}" presName="parTxOnly" presStyleLbl="node1" presStyleIdx="2" presStyleCnt="4" custScaleX="59316">
        <dgm:presLayoutVars>
          <dgm:bulletEnabled val="1"/>
        </dgm:presLayoutVars>
      </dgm:prSet>
      <dgm:spPr/>
    </dgm:pt>
    <dgm:pt modelId="{EAA095FB-CC86-428A-9E8B-F3FD06746693}" type="pres">
      <dgm:prSet presAssocID="{2086D6EB-DAD3-423B-8640-2480F55F0258}" presName="parSpace" presStyleCnt="0"/>
      <dgm:spPr/>
    </dgm:pt>
    <dgm:pt modelId="{598139A4-E489-4D14-9B5A-DDB99E625466}" type="pres">
      <dgm:prSet presAssocID="{712DDC7B-3DC8-4A3C-B500-CF8C1A35DAE1}" presName="parTxOnly" presStyleLbl="node1" presStyleIdx="3" presStyleCnt="4" custLinFactNeighborX="278" custLinFactNeighborY="-763">
        <dgm:presLayoutVars>
          <dgm:bulletEnabled val="1"/>
        </dgm:presLayoutVars>
      </dgm:prSet>
      <dgm:spPr/>
    </dgm:pt>
  </dgm:ptLst>
  <dgm:cxnLst>
    <dgm:cxn modelId="{FF16B301-C1D8-40E7-8994-60B302DF20F9}" srcId="{6231E750-18B3-4ACB-A178-21E750107A9D}" destId="{69ADB1B6-4E1A-46A5-9F31-0C06BBFAE388}" srcOrd="2" destOrd="0" parTransId="{6596F5D1-68FA-4C57-AE53-B2F67602ACC8}" sibTransId="{2086D6EB-DAD3-423B-8640-2480F55F0258}"/>
    <dgm:cxn modelId="{78F2252B-D05C-426D-81FF-8CCC1D6812EB}" srcId="{6231E750-18B3-4ACB-A178-21E750107A9D}" destId="{712DDC7B-3DC8-4A3C-B500-CF8C1A35DAE1}" srcOrd="3" destOrd="0" parTransId="{872588DA-C359-415F-B31E-4DE6254302BB}" sibTransId="{DDE14EF3-F99F-47F4-9A8E-BB2EB9FBBB86}"/>
    <dgm:cxn modelId="{3568382B-D449-48E9-8035-DF36D84BDCEA}" type="presOf" srcId="{712DDC7B-3DC8-4A3C-B500-CF8C1A35DAE1}" destId="{598139A4-E489-4D14-9B5A-DDB99E625466}" srcOrd="0" destOrd="0" presId="urn:microsoft.com/office/officeart/2005/8/layout/hChevron3"/>
    <dgm:cxn modelId="{B7215562-12BF-4B55-9125-5E9BDDEF98A5}" type="presOf" srcId="{6EF5B366-80A2-46A0-8BD8-BDFDA66B8B87}" destId="{8EFC16CA-8CD3-46EE-9D8E-EB5685BBC216}" srcOrd="0" destOrd="0" presId="urn:microsoft.com/office/officeart/2005/8/layout/hChevron3"/>
    <dgm:cxn modelId="{8CD8B56F-F227-49BF-BB79-EDAA312E05CF}" type="presOf" srcId="{A83CAE09-5ED1-4DFE-9755-DD6D2CED20C0}" destId="{20E62F2C-B059-43E1-98B0-1C79C66380F3}" srcOrd="0" destOrd="0" presId="urn:microsoft.com/office/officeart/2005/8/layout/hChevron3"/>
    <dgm:cxn modelId="{8331A9C8-B093-4140-BB8F-9F964FEA5AC2}" type="presOf" srcId="{69ADB1B6-4E1A-46A5-9F31-0C06BBFAE388}" destId="{19878B60-728D-4433-AA7C-1A0B0D4D3DB0}" srcOrd="0" destOrd="0" presId="urn:microsoft.com/office/officeart/2005/8/layout/hChevron3"/>
    <dgm:cxn modelId="{1F8776CB-AE6F-4970-82F3-F9A777CBF841}" type="presOf" srcId="{6231E750-18B3-4ACB-A178-21E750107A9D}" destId="{CF86935D-3EA4-4C44-BECD-D941A866333C}" srcOrd="0" destOrd="0" presId="urn:microsoft.com/office/officeart/2005/8/layout/hChevron3"/>
    <dgm:cxn modelId="{C48846D3-9A08-4F9B-9132-4764F8237ED6}" srcId="{6231E750-18B3-4ACB-A178-21E750107A9D}" destId="{A83CAE09-5ED1-4DFE-9755-DD6D2CED20C0}" srcOrd="0" destOrd="0" parTransId="{D12D6372-0000-435B-873C-02EF54F82776}" sibTransId="{32201EF9-9D82-4A4A-8504-7148BA189D1D}"/>
    <dgm:cxn modelId="{DBBC14F5-7925-4E3B-919C-0A4741144F40}" srcId="{6231E750-18B3-4ACB-A178-21E750107A9D}" destId="{6EF5B366-80A2-46A0-8BD8-BDFDA66B8B87}" srcOrd="1" destOrd="0" parTransId="{D42A81FE-FCDB-4135-850B-5195D4FA3709}" sibTransId="{A1E116E2-B432-4F2F-A6ED-EAB1916AD07C}"/>
    <dgm:cxn modelId="{30F3D973-67E3-4271-B55D-73EB6C8F9C63}" type="presParOf" srcId="{CF86935D-3EA4-4C44-BECD-D941A866333C}" destId="{20E62F2C-B059-43E1-98B0-1C79C66380F3}" srcOrd="0" destOrd="0" presId="urn:microsoft.com/office/officeart/2005/8/layout/hChevron3"/>
    <dgm:cxn modelId="{8894D705-6242-47A5-A4F4-35EDFB9B679D}" type="presParOf" srcId="{CF86935D-3EA4-4C44-BECD-D941A866333C}" destId="{EABFAF40-A8F3-43DA-82B5-73076CA7472A}" srcOrd="1" destOrd="0" presId="urn:microsoft.com/office/officeart/2005/8/layout/hChevron3"/>
    <dgm:cxn modelId="{300F7BA8-042B-42ED-B36B-B465D1ED14B8}" type="presParOf" srcId="{CF86935D-3EA4-4C44-BECD-D941A866333C}" destId="{8EFC16CA-8CD3-46EE-9D8E-EB5685BBC216}" srcOrd="2" destOrd="0" presId="urn:microsoft.com/office/officeart/2005/8/layout/hChevron3"/>
    <dgm:cxn modelId="{5CFE58EF-C030-4895-BFED-38AFE20A08BB}" type="presParOf" srcId="{CF86935D-3EA4-4C44-BECD-D941A866333C}" destId="{72001124-7085-401B-9BD1-DEC696B9AC36}" srcOrd="3" destOrd="0" presId="urn:microsoft.com/office/officeart/2005/8/layout/hChevron3"/>
    <dgm:cxn modelId="{0F70AC0E-8C53-4ACC-AFBA-5CBC7684EA18}" type="presParOf" srcId="{CF86935D-3EA4-4C44-BECD-D941A866333C}" destId="{19878B60-728D-4433-AA7C-1A0B0D4D3DB0}" srcOrd="4" destOrd="0" presId="urn:microsoft.com/office/officeart/2005/8/layout/hChevron3"/>
    <dgm:cxn modelId="{DF068F08-4D46-4ECC-8485-9B31D4236554}" type="presParOf" srcId="{CF86935D-3EA4-4C44-BECD-D941A866333C}" destId="{EAA095FB-CC86-428A-9E8B-F3FD06746693}" srcOrd="5" destOrd="0" presId="urn:microsoft.com/office/officeart/2005/8/layout/hChevron3"/>
    <dgm:cxn modelId="{C140EE65-8AC5-4810-8BDB-23E2FE4A1DA8}" type="presParOf" srcId="{CF86935D-3EA4-4C44-BECD-D941A866333C}" destId="{598139A4-E489-4D14-9B5A-DDB99E625466}"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E62F2C-B059-43E1-98B0-1C79C66380F3}">
      <dsp:nvSpPr>
        <dsp:cNvPr id="0" name=""/>
        <dsp:cNvSpPr/>
      </dsp:nvSpPr>
      <dsp:spPr>
        <a:xfrm>
          <a:off x="0" y="0"/>
          <a:ext cx="2701817" cy="1222795"/>
        </a:xfrm>
        <a:prstGeom prst="homePlate">
          <a:avLst/>
        </a:prstGeom>
        <a:solidFill>
          <a:srgbClr val="0055A6">
            <a:lumMod val="5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l" defTabSz="711200">
            <a:lnSpc>
              <a:spcPct val="90000"/>
            </a:lnSpc>
            <a:spcBef>
              <a:spcPct val="0"/>
            </a:spcBef>
            <a:spcAft>
              <a:spcPct val="35000"/>
            </a:spcAft>
            <a:buNone/>
          </a:pPr>
          <a:r>
            <a:rPr lang="en-US" sz="1600" b="1" kern="1200">
              <a:solidFill>
                <a:srgbClr val="FFFFFF"/>
              </a:solidFill>
              <a:latin typeface="+mn-lt"/>
              <a:ea typeface="+mn-ea"/>
              <a:cs typeface="+mn-cs"/>
            </a:rPr>
            <a:t>Source</a:t>
          </a:r>
        </a:p>
        <a:p>
          <a:pPr marL="0" lvl="0" indent="0" algn="l" defTabSz="711200">
            <a:lnSpc>
              <a:spcPct val="90000"/>
            </a:lnSpc>
            <a:spcBef>
              <a:spcPct val="0"/>
            </a:spcBef>
            <a:spcAft>
              <a:spcPct val="35000"/>
            </a:spcAft>
            <a:buNone/>
          </a:pPr>
          <a:r>
            <a:rPr lang="en-US" sz="1000" kern="1200">
              <a:solidFill>
                <a:srgbClr val="FFFFFF"/>
              </a:solidFill>
              <a:latin typeface="+mn-lt"/>
              <a:ea typeface="+mn-ea"/>
              <a:cs typeface="+mn-cs"/>
            </a:rPr>
            <a:t>Supplier </a:t>
          </a:r>
          <a:r>
            <a:rPr lang="en-US" sz="1000" kern="1200" err="1">
              <a:solidFill>
                <a:srgbClr val="FFFFFF"/>
              </a:solidFill>
              <a:latin typeface="+mn-lt"/>
              <a:ea typeface="+mn-ea"/>
              <a:cs typeface="+mn-cs"/>
            </a:rPr>
            <a:t>Mgmt</a:t>
          </a:r>
          <a:r>
            <a:rPr lang="en-US" sz="1000" kern="1200">
              <a:solidFill>
                <a:srgbClr val="FFFFFF"/>
              </a:solidFill>
              <a:latin typeface="+mn-lt"/>
              <a:ea typeface="+mn-ea"/>
              <a:cs typeface="+mn-cs"/>
            </a:rPr>
            <a:t>, Contract, </a:t>
          </a:r>
          <a:br>
            <a:rPr lang="en-US" sz="1000" kern="1200">
              <a:solidFill>
                <a:srgbClr val="FFFFFF"/>
              </a:solidFill>
              <a:latin typeface="+mn-lt"/>
              <a:ea typeface="+mn-ea"/>
              <a:cs typeface="+mn-cs"/>
            </a:rPr>
          </a:br>
          <a:r>
            <a:rPr lang="en-US" sz="1000" kern="1200">
              <a:solidFill>
                <a:srgbClr val="FFFFFF"/>
              </a:solidFill>
              <a:latin typeface="+mn-lt"/>
              <a:ea typeface="+mn-ea"/>
              <a:cs typeface="+mn-cs"/>
            </a:rPr>
            <a:t>Purchasing Approach</a:t>
          </a:r>
        </a:p>
      </dsp:txBody>
      <dsp:txXfrm>
        <a:off x="0" y="0"/>
        <a:ext cx="2396118" cy="1222795"/>
      </dsp:txXfrm>
    </dsp:sp>
    <dsp:sp modelId="{8EFC16CA-8CD3-46EE-9D8E-EB5685BBC216}">
      <dsp:nvSpPr>
        <dsp:cNvPr id="0" name=""/>
        <dsp:cNvSpPr/>
      </dsp:nvSpPr>
      <dsp:spPr>
        <a:xfrm>
          <a:off x="1769576" y="0"/>
          <a:ext cx="2685083" cy="1222795"/>
        </a:xfrm>
        <a:prstGeom prst="chevron">
          <a:avLst/>
        </a:prstGeom>
        <a:solidFill>
          <a:srgbClr val="0055A6">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l" defTabSz="711200">
            <a:lnSpc>
              <a:spcPct val="90000"/>
            </a:lnSpc>
            <a:spcBef>
              <a:spcPct val="0"/>
            </a:spcBef>
            <a:spcAft>
              <a:spcPct val="35000"/>
            </a:spcAft>
            <a:buNone/>
          </a:pPr>
          <a:r>
            <a:rPr lang="en-US" sz="1600" b="1" kern="1200">
              <a:solidFill>
                <a:srgbClr val="FFFFFF"/>
              </a:solidFill>
              <a:latin typeface="+mn-lt"/>
              <a:ea typeface="+mn-ea"/>
              <a:cs typeface="+mn-cs"/>
            </a:rPr>
            <a:t>Purchase</a:t>
          </a:r>
        </a:p>
        <a:p>
          <a:pPr marL="0" lvl="0" indent="0" algn="l" defTabSz="711200">
            <a:lnSpc>
              <a:spcPct val="90000"/>
            </a:lnSpc>
            <a:spcBef>
              <a:spcPct val="0"/>
            </a:spcBef>
            <a:spcAft>
              <a:spcPct val="35000"/>
            </a:spcAft>
            <a:buNone/>
          </a:pPr>
          <a:r>
            <a:rPr lang="en-US" sz="1000" kern="1200">
              <a:solidFill>
                <a:srgbClr val="FFFFFF"/>
              </a:solidFill>
              <a:latin typeface="+mn-lt"/>
              <a:ea typeface="+mn-ea"/>
              <a:cs typeface="+mn-cs"/>
            </a:rPr>
            <a:t>PO Create, Compliance</a:t>
          </a:r>
        </a:p>
      </dsp:txBody>
      <dsp:txXfrm>
        <a:off x="2380974" y="0"/>
        <a:ext cx="1462288" cy="1222795"/>
      </dsp:txXfrm>
    </dsp:sp>
    <dsp:sp modelId="{19878B60-728D-4433-AA7C-1A0B0D4D3DB0}">
      <dsp:nvSpPr>
        <dsp:cNvPr id="0" name=""/>
        <dsp:cNvSpPr/>
      </dsp:nvSpPr>
      <dsp:spPr>
        <a:xfrm>
          <a:off x="3519823" y="0"/>
          <a:ext cx="2772537" cy="1222795"/>
        </a:xfrm>
        <a:prstGeom prst="chevron">
          <a:avLst/>
        </a:prstGeom>
        <a:solidFill>
          <a:srgbClr val="0055A6">
            <a:lumMod val="60000"/>
            <a:lumOff val="40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b="1" kern="1200">
              <a:solidFill>
                <a:srgbClr val="FFFFFF"/>
              </a:solidFill>
              <a:latin typeface="+mn-lt"/>
              <a:ea typeface="+mn-ea"/>
              <a:cs typeface="+mn-cs"/>
            </a:rPr>
            <a:t>Receive</a:t>
          </a:r>
        </a:p>
        <a:p>
          <a:pPr marL="0" lvl="0" indent="0" algn="ctr" defTabSz="711200">
            <a:lnSpc>
              <a:spcPct val="90000"/>
            </a:lnSpc>
            <a:spcBef>
              <a:spcPct val="0"/>
            </a:spcBef>
            <a:spcAft>
              <a:spcPct val="35000"/>
            </a:spcAft>
            <a:buNone/>
          </a:pPr>
          <a:r>
            <a:rPr lang="en-US" sz="1000" kern="1200">
              <a:solidFill>
                <a:srgbClr val="FFFFFF"/>
              </a:solidFill>
              <a:latin typeface="+mn-lt"/>
              <a:ea typeface="+mn-ea"/>
              <a:cs typeface="+mn-cs"/>
            </a:rPr>
            <a:t>Goods Receipt</a:t>
          </a:r>
        </a:p>
      </dsp:txBody>
      <dsp:txXfrm>
        <a:off x="4131221" y="0"/>
        <a:ext cx="1549742" cy="1222795"/>
      </dsp:txXfrm>
    </dsp:sp>
    <dsp:sp modelId="{598139A4-E489-4D14-9B5A-DDB99E625466}">
      <dsp:nvSpPr>
        <dsp:cNvPr id="0" name=""/>
        <dsp:cNvSpPr/>
      </dsp:nvSpPr>
      <dsp:spPr>
        <a:xfrm>
          <a:off x="5360120" y="0"/>
          <a:ext cx="4674181" cy="1222795"/>
        </a:xfrm>
        <a:prstGeom prst="chevron">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en-US" sz="1600" b="1" kern="1200">
              <a:solidFill>
                <a:srgbClr val="FFFFFF"/>
              </a:solidFill>
              <a:latin typeface="+mn-lt"/>
              <a:ea typeface="+mn-ea"/>
              <a:cs typeface="+mn-cs"/>
            </a:rPr>
            <a:t>Match &amp; Pay</a:t>
          </a:r>
        </a:p>
        <a:p>
          <a:pPr marL="0" lvl="0" indent="0" algn="ctr" defTabSz="711200">
            <a:lnSpc>
              <a:spcPct val="90000"/>
            </a:lnSpc>
            <a:spcBef>
              <a:spcPct val="0"/>
            </a:spcBef>
            <a:spcAft>
              <a:spcPct val="35000"/>
            </a:spcAft>
            <a:buNone/>
          </a:pPr>
          <a:r>
            <a:rPr lang="en-US" sz="1000" kern="1200">
              <a:solidFill>
                <a:srgbClr val="FFFFFF"/>
              </a:solidFill>
              <a:latin typeface="+mn-lt"/>
              <a:ea typeface="+mn-ea"/>
              <a:cs typeface="+mn-cs"/>
            </a:rPr>
            <a:t>Invoice receipt, Process, Payment, Dispute</a:t>
          </a:r>
        </a:p>
      </dsp:txBody>
      <dsp:txXfrm>
        <a:off x="5971518" y="0"/>
        <a:ext cx="3451386" cy="1222795"/>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C30344-7C21-4EC0-BE92-06C80B4C3A3A}"/>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A4699A4-4F68-4F80-84F7-2F78FACB09E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9AD4DB3C-F0F7-4F0A-B97A-44D952A0B80B}" type="datetimeFigureOut">
              <a:rPr lang="en-US" smtClean="0"/>
              <a:t>9/14/26</a:t>
            </a:fld>
            <a:endParaRPr lang="en-US"/>
          </a:p>
        </p:txBody>
      </p:sp>
      <p:sp>
        <p:nvSpPr>
          <p:cNvPr id="4" name="Footer Placeholder 3">
            <a:extLst>
              <a:ext uri="{FF2B5EF4-FFF2-40B4-BE49-F238E27FC236}">
                <a16:creationId xmlns:a16="http://schemas.microsoft.com/office/drawing/2014/main" id="{C81E5EEE-E407-4E76-B8DE-BF9C237CCD83}"/>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4A44EE-D15E-4C34-A756-BA5CEA343008}"/>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61F2E4A4-B9C4-4911-A9F2-F314DADFF8AC}" type="slidenum">
              <a:rPr lang="en-US" smtClean="0"/>
              <a:t>‹#›</a:t>
            </a:fld>
            <a:endParaRPr lang="en-US"/>
          </a:p>
        </p:txBody>
      </p:sp>
    </p:spTree>
    <p:extLst>
      <p:ext uri="{BB962C8B-B14F-4D97-AF65-F5344CB8AC3E}">
        <p14:creationId xmlns:p14="http://schemas.microsoft.com/office/powerpoint/2010/main" val="263248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vl1pPr>
          </a:lstStyle>
          <a:p>
            <a:fld id="{018C2F64-FB95-43AD-B9FA-73FF93BEB9D7}" type="datetimeFigureOut">
              <a:rPr lang="en-US" smtClean="0"/>
              <a:t>9/14/26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F6748D67-2A12-4317-91B0-57D0E3C91F14}" type="slidenum">
              <a:rPr lang="en-US" smtClean="0"/>
              <a:t>‹#›</a:t>
            </a:fld>
            <a:endParaRPr lang="en-US"/>
          </a:p>
        </p:txBody>
      </p:sp>
    </p:spTree>
    <p:extLst>
      <p:ext uri="{BB962C8B-B14F-4D97-AF65-F5344CB8AC3E}">
        <p14:creationId xmlns:p14="http://schemas.microsoft.com/office/powerpoint/2010/main" val="2971506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thoughtformdesign.com/wp-content/uploads/2016/02/19277_HBR_SAP_Report_5.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4EC0E-0577-9BD6-F95F-75A9B6A88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3404E-3570-C32A-B6C3-7B46BD8B55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2BA0FA-F515-DF72-EE33-53E0AFC08B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FFA390-E0B3-1209-8E7E-AD5E8E475D1F}"/>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1785852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C1D95-7FE4-3D94-9A20-385E0EC8E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34C43-4927-5705-F8DF-5EA9513A4218}"/>
              </a:ext>
            </a:extLst>
          </p:cNvPr>
          <p:cNvSpPr>
            <a:spLocks noGrp="1" noRot="1" noChangeAspect="1"/>
          </p:cNvSpPr>
          <p:nvPr>
            <p:ph type="sldImg"/>
          </p:nvPr>
        </p:nvSpPr>
        <p:spPr>
          <a:xfrm>
            <a:off x="547688" y="612775"/>
            <a:ext cx="5762625" cy="3241675"/>
          </a:xfrm>
        </p:spPr>
      </p:sp>
      <p:sp>
        <p:nvSpPr>
          <p:cNvPr id="3" name="Notes Placeholder 2">
            <a:extLst>
              <a:ext uri="{FF2B5EF4-FFF2-40B4-BE49-F238E27FC236}">
                <a16:creationId xmlns:a16="http://schemas.microsoft.com/office/drawing/2014/main" id="{EDE18734-DE82-5E24-AC77-6ACABB4EA5C7}"/>
              </a:ext>
            </a:extLst>
          </p:cNvPr>
          <p:cNvSpPr>
            <a:spLocks noGrp="1"/>
          </p:cNvSpPr>
          <p:nvPr>
            <p:ph type="body" idx="1"/>
          </p:nvPr>
        </p:nvSpPr>
        <p:spPr/>
        <p:txBody>
          <a:bodyPr>
            <a:normAutofit fontScale="92500"/>
          </a:bodyPr>
          <a:lstStyle/>
          <a:p>
            <a:pPr marL="0" indent="0">
              <a:buNone/>
            </a:pPr>
            <a:r>
              <a:rPr lang="en-US"/>
              <a:t>According to a recent, in-depth study </a:t>
            </a:r>
            <a:r>
              <a:rPr lang="en-US">
                <a:hlinkClick r:id="rId3"/>
              </a:rPr>
              <a:t>conducted by </a:t>
            </a:r>
            <a:r>
              <a:rPr lang="en-US" i="1">
                <a:hlinkClick r:id="rId3"/>
              </a:rPr>
              <a:t>Harvard Business Review</a:t>
            </a:r>
            <a:r>
              <a:rPr lang="en-US"/>
              <a:t>, an overwhelming 86% of the 746 business managers surveyed feel their business processes and related decision making has become so complex as to hinder their ability to grow in a digital economy.</a:t>
            </a:r>
          </a:p>
          <a:p>
            <a:pPr marL="0" indent="0">
              <a:buNone/>
            </a:pPr>
            <a:endParaRPr lang="en-US"/>
          </a:p>
          <a:p>
            <a:pPr marL="0" indent="0">
              <a:buNone/>
            </a:pPr>
            <a:r>
              <a:rPr lang="en-US"/>
              <a:t>Let’s look into the four basic steps of the invoice-to-pay process and their challenges: (Animation. Click per bullet)</a:t>
            </a:r>
          </a:p>
          <a:p>
            <a:pPr marL="514350" indent="-514350">
              <a:buAutoNum type="arabicParenR"/>
            </a:pPr>
            <a:r>
              <a:rPr lang="en-US"/>
              <a:t>Nearly 80% of all invoices are still</a:t>
            </a:r>
            <a:r>
              <a:rPr lang="en-US" baseline="0"/>
              <a:t> paper-based: This is simple for the supplier (everybody can print and mail) but a huge challenge on your side: Managing the physical paper, entering the invoice details into SAP and finally filing/archiving the invoice at the right and secure location for the right period of time.</a:t>
            </a:r>
          </a:p>
          <a:p>
            <a:pPr marL="514350" indent="-514350">
              <a:buAutoNum type="arabicParenR"/>
            </a:pPr>
            <a:r>
              <a:rPr lang="en-US" baseline="0"/>
              <a:t>15% of invoices have exceptions: This has multiple reasons: Poor communication with the supplier so that price changes are not properly recorded in SAP or erroneously assumed to be agreed by the supplier; Wrong quantities entered on your side or sometimes even delayed entry; invoice is sent to the wrong legal entity and/or from the wrong supplier entity potentially in the wrong currency or with wrong tax …</a:t>
            </a:r>
          </a:p>
          <a:p>
            <a:pPr marL="514350" indent="-514350">
              <a:buAutoNum type="arabicParenR"/>
            </a:pPr>
            <a:r>
              <a:rPr lang="en-US" baseline="0"/>
              <a:t>It is not uncommon that contracts are in place but not used because nobody knows about the more favorable terms and conditions. </a:t>
            </a:r>
          </a:p>
          <a:p>
            <a:pPr marL="514350" indent="-514350">
              <a:buAutoNum type="arabicParenR"/>
            </a:pPr>
            <a:r>
              <a:rPr lang="en-US" baseline="0"/>
              <a:t>And last not least a significant percentage of early payment opportunities are missed.</a:t>
            </a:r>
          </a:p>
          <a:p>
            <a:pPr marL="514350" indent="-514350">
              <a:buAutoNum type="arabicParenR"/>
            </a:pPr>
            <a:endParaRPr lang="en-US" baseline="0"/>
          </a:p>
          <a:p>
            <a:pPr marL="0" indent="0">
              <a:buNone/>
            </a:pPr>
            <a:r>
              <a:rPr lang="en-US"/>
              <a:t>All these challenges  can</a:t>
            </a:r>
            <a:r>
              <a:rPr lang="en-US" baseline="0"/>
              <a:t> be addressed but be aware that the change process takes a little bit more than selecting the right software.</a:t>
            </a:r>
          </a:p>
          <a:p>
            <a:pPr marL="0" indent="0">
              <a:buNone/>
            </a:pPr>
            <a:endParaRPr lang="en-US"/>
          </a:p>
        </p:txBody>
      </p:sp>
      <p:sp>
        <p:nvSpPr>
          <p:cNvPr id="4" name="Slide Number Placeholder 3">
            <a:extLst>
              <a:ext uri="{FF2B5EF4-FFF2-40B4-BE49-F238E27FC236}">
                <a16:creationId xmlns:a16="http://schemas.microsoft.com/office/drawing/2014/main" id="{88488A9C-3838-5A84-CDB6-D7A242B3F77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A30ADE-0538-4FF7-868E-E6319E9C98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0277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557213" y="649288"/>
            <a:ext cx="5708650" cy="3211512"/>
          </a:xfrm>
          <a:ln/>
        </p:spPr>
      </p:sp>
      <p:sp>
        <p:nvSpPr>
          <p:cNvPr id="55299" name="Rectangle 3"/>
          <p:cNvSpPr>
            <a:spLocks noGrp="1" noChangeArrowheads="1"/>
          </p:cNvSpPr>
          <p:nvPr>
            <p:ph type="body" idx="1"/>
          </p:nvPr>
        </p:nvSpPr>
        <p:spPr bwMode="auto">
          <a:xfrm>
            <a:off x="438150" y="4292600"/>
            <a:ext cx="6192838" cy="37719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34" tIns="45567" rIns="91134" bIns="45567"/>
          <a:lstStyle/>
          <a:p>
            <a:pPr eaLnBrk="1" hangingPunct="1">
              <a:lnSpc>
                <a:spcPct val="90000"/>
              </a:lnSpc>
              <a:spcBef>
                <a:spcPct val="0"/>
              </a:spcBef>
            </a:pPr>
            <a:r>
              <a:rPr lang="en-US" altLang="en-US"/>
              <a:t>But beyond the key motivations there are</a:t>
            </a:r>
            <a:r>
              <a:rPr lang="en-US" altLang="en-US" baseline="0"/>
              <a:t>  five major business</a:t>
            </a:r>
            <a:r>
              <a:rPr lang="en-US" altLang="en-US"/>
              <a:t> drivers that are an integral part of any invoice transformation consideration</a:t>
            </a:r>
            <a:r>
              <a:rPr lang="en-US" altLang="en-US" baseline="0"/>
              <a:t>:</a:t>
            </a:r>
          </a:p>
          <a:p>
            <a:pPr marL="228600" indent="-228600" eaLnBrk="1" hangingPunct="1">
              <a:lnSpc>
                <a:spcPct val="90000"/>
              </a:lnSpc>
              <a:spcBef>
                <a:spcPct val="0"/>
              </a:spcBef>
              <a:buFont typeface="+mj-lt"/>
              <a:buAutoNum type="arabicPeriod"/>
            </a:pPr>
            <a:r>
              <a:rPr lang="en-US" altLang="en-US" baseline="0"/>
              <a:t>Financial information like budgeting, planning and reporting needs to be available in real time with always accurate data.</a:t>
            </a:r>
          </a:p>
          <a:p>
            <a:pPr marL="228600" indent="-228600" eaLnBrk="1" hangingPunct="1">
              <a:lnSpc>
                <a:spcPct val="90000"/>
              </a:lnSpc>
              <a:spcBef>
                <a:spcPct val="0"/>
              </a:spcBef>
              <a:buFont typeface="+mj-lt"/>
              <a:buAutoNum type="arabicPeriod"/>
            </a:pPr>
            <a:r>
              <a:rPr lang="en-US" altLang="en-US" baseline="0"/>
              <a:t>Collaboration and information sharing must become a fixed and organized part of processing.</a:t>
            </a:r>
          </a:p>
          <a:p>
            <a:pPr marL="228600" indent="-228600" eaLnBrk="1" hangingPunct="1">
              <a:lnSpc>
                <a:spcPct val="90000"/>
              </a:lnSpc>
              <a:spcBef>
                <a:spcPct val="0"/>
              </a:spcBef>
              <a:buFont typeface="+mj-lt"/>
              <a:buAutoNum type="arabicPeriod"/>
            </a:pPr>
            <a:r>
              <a:rPr lang="en-US" altLang="en-US" baseline="0"/>
              <a:t>Automate tedious manual steps. This not only eliminates potential errors but also allows the specialists to focus on value adding activities.</a:t>
            </a:r>
          </a:p>
          <a:p>
            <a:pPr marL="228600" indent="-228600" eaLnBrk="1" hangingPunct="1">
              <a:lnSpc>
                <a:spcPct val="90000"/>
              </a:lnSpc>
              <a:spcBef>
                <a:spcPct val="0"/>
              </a:spcBef>
              <a:buFont typeface="+mj-lt"/>
              <a:buAutoNum type="arabicPeriod"/>
            </a:pPr>
            <a:r>
              <a:rPr lang="en-US" altLang="en-US" baseline="0"/>
              <a:t>The right controls ensure that exceptions (problems) are detected and processed by the right people without violation of the segregation of duties.</a:t>
            </a:r>
          </a:p>
          <a:p>
            <a:pPr marL="228600" indent="-228600" eaLnBrk="1" hangingPunct="1">
              <a:lnSpc>
                <a:spcPct val="90000"/>
              </a:lnSpc>
              <a:spcBef>
                <a:spcPct val="0"/>
              </a:spcBef>
              <a:buFont typeface="+mj-lt"/>
              <a:buAutoNum type="arabicPeriod"/>
            </a:pPr>
            <a:r>
              <a:rPr lang="en-US" altLang="en-US" baseline="0"/>
              <a:t>  Last not least: Simplifying IT rather than adding additional information silos is key for success. The easier it is to embed and implement the new solution, the better the probability of success.</a:t>
            </a:r>
          </a:p>
          <a:p>
            <a:pPr marL="228600" indent="-228600" eaLnBrk="1" hangingPunct="1">
              <a:lnSpc>
                <a:spcPct val="90000"/>
              </a:lnSpc>
              <a:spcBef>
                <a:spcPct val="0"/>
              </a:spcBef>
              <a:buFont typeface="+mj-lt"/>
              <a:buAutoNum type="arabicPeriod"/>
            </a:pPr>
            <a:endParaRPr lang="en-US" altLang="en-US" sz="900" baseline="0"/>
          </a:p>
          <a:p>
            <a:pPr marL="0" indent="0" eaLnBrk="1" hangingPunct="1">
              <a:lnSpc>
                <a:spcPct val="90000"/>
              </a:lnSpc>
              <a:spcBef>
                <a:spcPct val="0"/>
              </a:spcBef>
              <a:buFont typeface="+mj-lt"/>
              <a:buNone/>
            </a:pPr>
            <a:endParaRPr lang="en-US" altLang="en-US" sz="900"/>
          </a:p>
        </p:txBody>
      </p:sp>
    </p:spTree>
    <p:extLst>
      <p:ext uri="{BB962C8B-B14F-4D97-AF65-F5344CB8AC3E}">
        <p14:creationId xmlns:p14="http://schemas.microsoft.com/office/powerpoint/2010/main" val="235561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423863"/>
            <a:ext cx="7753351" cy="4362450"/>
          </a:xfrm>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Notes Placeholder 4"/>
          <p:cNvSpPr>
            <a:spLocks noGrp="1"/>
          </p:cNvSpPr>
          <p:nvPr>
            <p:ph type="body" sz="quarter" idx="11"/>
          </p:nvPr>
        </p:nvSpPr>
        <p:spPr/>
        <p:txBody>
          <a:bodyPr>
            <a:normAutofit/>
          </a:bodyPr>
          <a:lstStyle/>
          <a:p>
            <a:r>
              <a:rPr lang="en-US"/>
              <a:t>There</a:t>
            </a:r>
            <a:r>
              <a:rPr lang="en-US" baseline="0"/>
              <a:t> are two very important and easy to measure KPIs:</a:t>
            </a:r>
          </a:p>
          <a:p>
            <a:pPr marL="514350" indent="-514350">
              <a:buFont typeface="+mj-lt"/>
              <a:buAutoNum type="arabicPeriod"/>
            </a:pPr>
            <a:r>
              <a:rPr lang="en-US" baseline="0"/>
              <a:t>The number of invoice processed per accounts payable FTE reflects the personnel costs of the process. Topics like manual data entry, multiple data corrections, tedious collaboration  and navigating through complex screens contribute to low efficiency. The difference between the Top 25% and Bottom 25% is significant.</a:t>
            </a:r>
          </a:p>
          <a:p>
            <a:pPr marL="514350" indent="-514350">
              <a:buFont typeface="+mj-lt"/>
              <a:buAutoNum type="arabicPeriod"/>
            </a:pPr>
            <a:r>
              <a:rPr lang="en-US" baseline="0"/>
              <a:t>The cycle time is strictly related to the process quality and the ability to ensure a predictive payment behavior including capturing all existing plus additional discounts. A short cycle time also ensures that books are closed as early as possible and that costly financial restatements are eliminated.</a:t>
            </a:r>
          </a:p>
          <a:p>
            <a:pPr marL="514350" indent="-514350">
              <a:buFont typeface="+mj-lt"/>
              <a:buAutoNum type="arabicPeriod"/>
            </a:pPr>
            <a:endParaRPr lang="en-US" baseline="0"/>
          </a:p>
          <a:p>
            <a:pPr marL="514350" indent="-514350">
              <a:buFont typeface="+mj-lt"/>
              <a:buAutoNum type="arabicPeriod"/>
            </a:pPr>
            <a:r>
              <a:rPr lang="en-US" baseline="0"/>
              <a:t> </a:t>
            </a:r>
            <a:endParaRPr lang="en-US"/>
          </a:p>
        </p:txBody>
      </p:sp>
    </p:spTree>
    <p:extLst>
      <p:ext uri="{BB962C8B-B14F-4D97-AF65-F5344CB8AC3E}">
        <p14:creationId xmlns:p14="http://schemas.microsoft.com/office/powerpoint/2010/main" val="305753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748D67-2A12-4317-91B0-57D0E3C91F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962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Folienbildplatzhalter 1"/>
          <p:cNvSpPr>
            <a:spLocks noGrp="1" noRot="1" noChangeAspect="1" noTextEdit="1"/>
          </p:cNvSpPr>
          <p:nvPr>
            <p:ph type="sldImg"/>
          </p:nvPr>
        </p:nvSpPr>
        <p:spPr>
          <a:ln/>
        </p:spPr>
      </p:sp>
      <p:sp>
        <p:nvSpPr>
          <p:cNvPr id="45058" name="Notizenplatzhalter 2"/>
          <p:cNvSpPr>
            <a:spLocks noGrp="1"/>
          </p:cNvSpPr>
          <p:nvPr>
            <p:ph type="body" idx="1"/>
          </p:nvPr>
        </p:nvSpPr>
        <p:spPr>
          <a:noFill/>
          <a:ln w="9525"/>
        </p:spPr>
        <p:txBody>
          <a:bodyPr>
            <a:normAutofit fontScale="25000" lnSpcReduction="20000"/>
          </a:bodyPr>
          <a:lstStyle/>
          <a:p>
            <a:r>
              <a:rPr lang="en-US" sz="3200" kern="1200">
                <a:solidFill>
                  <a:schemeClr val="tx1"/>
                </a:solidFill>
                <a:effectLst/>
                <a:latin typeface="+mn-lt"/>
                <a:ea typeface="ＭＳ Ｐゴシック" charset="0"/>
                <a:cs typeface="ＭＳ Ｐゴシック" charset="0"/>
              </a:rPr>
              <a:t>As a completely pre-configured solution, an invoice management solution needs to accomplish many if not all different ways to receive invoices, to transform, validate and finally approve and post these. But let’s start from the beginning and later elaborate on the specifics: VIM accepts invoices from any channel in the most common formats: traditional paper invoices that are scanned, PDF and XML invoices submitted electronically or  invoices received directly from the supplier through EDI or a business network such as Ariba. While the invoices come in different formats they have something in common: They contain details about who needs to pay how much for what items to which recipient at which time. </a:t>
            </a:r>
            <a:br>
              <a:rPr lang="en-US" sz="3200" kern="1200">
                <a:solidFill>
                  <a:schemeClr val="tx1"/>
                </a:solidFill>
                <a:effectLst/>
                <a:latin typeface="+mn-lt"/>
                <a:ea typeface="ＭＳ Ｐゴシック" charset="0"/>
                <a:cs typeface="ＭＳ Ｐゴシック" charset="0"/>
              </a:rPr>
            </a:br>
            <a:endParaRPr lang="en-US" sz="3200" kern="1200">
              <a:solidFill>
                <a:schemeClr val="tx1"/>
              </a:solidFill>
              <a:effectLst/>
              <a:latin typeface="+mn-lt"/>
              <a:ea typeface="ＭＳ Ｐゴシック" charset="0"/>
              <a:cs typeface="ＭＳ Ｐゴシック" charset="0"/>
            </a:endParaRPr>
          </a:p>
          <a:p>
            <a:r>
              <a:rPr lang="en-US" sz="3200" kern="1200">
                <a:solidFill>
                  <a:schemeClr val="tx1"/>
                </a:solidFill>
                <a:effectLst/>
                <a:latin typeface="+mn-lt"/>
                <a:ea typeface="ＭＳ Ｐゴシック" charset="0"/>
                <a:cs typeface="ＭＳ Ｐゴシック" charset="0"/>
              </a:rPr>
              <a:t>SAP Invoice Management manages this information in SAP tables and then applies business rules to check data consistency and completeness. Since everything runs inside the ERP, it always uses real-time data and avoids costly replication and synchronization issues. Each rule has a role assigned that is responsible to look into the corresponding problem. In addition the solution also contains predefined actions that the user can take to resolve the problem. I’ll tell more about it later. </a:t>
            </a:r>
          </a:p>
          <a:p>
            <a:r>
              <a:rPr lang="en-US" sz="3200" kern="1200">
                <a:solidFill>
                  <a:schemeClr val="tx1"/>
                </a:solidFill>
                <a:effectLst/>
                <a:latin typeface="+mn-lt"/>
                <a:ea typeface="ＭＳ Ｐゴシック" charset="0"/>
                <a:cs typeface="ＭＳ Ｐゴシック" charset="0"/>
              </a:rPr>
              <a:t>Depending on</a:t>
            </a:r>
            <a:r>
              <a:rPr lang="en-US" sz="3200" kern="1200" baseline="0">
                <a:solidFill>
                  <a:schemeClr val="tx1"/>
                </a:solidFill>
                <a:effectLst/>
                <a:latin typeface="+mn-lt"/>
                <a:ea typeface="ＭＳ Ｐゴシック" charset="0"/>
                <a:cs typeface="ＭＳ Ｐゴシック" charset="0"/>
              </a:rPr>
              <a:t> the detailed configuration, the invoice will be parked or posted and blocked throughout the process. </a:t>
            </a:r>
            <a:endParaRPr lang="en-US" sz="3200" kern="1200">
              <a:solidFill>
                <a:schemeClr val="tx1"/>
              </a:solidFill>
              <a:effectLst/>
              <a:latin typeface="+mn-lt"/>
              <a:ea typeface="ＭＳ Ｐゴシック" charset="0"/>
              <a:cs typeface="ＭＳ Ｐゴシック" charset="0"/>
            </a:endParaRPr>
          </a:p>
          <a:p>
            <a:r>
              <a:rPr lang="en-US" sz="3200" kern="1200">
                <a:solidFill>
                  <a:schemeClr val="tx1"/>
                </a:solidFill>
                <a:effectLst/>
                <a:latin typeface="+mn-lt"/>
                <a:ea typeface="ＭＳ Ｐゴシック" charset="0"/>
                <a:cs typeface="ＭＳ Ｐゴシック" charset="0"/>
              </a:rPr>
              <a:t>But once all exceptions are resolved and every necessary approval is received, the invoice is unblocked and free for payment. In between all actions a user takes are recorded in the audit trail and directly visible for all other stakeholders. This optimizes and accelerates the collaboration significantly. Once the process is terminated we also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Render the complete audit trail into a PDF document that is attached to the process plus the invoice document. That way auditors have complete insight into the process without relying on data in SAP tables.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Full transparency is really important for internal staff as well as the suppliers. This is why SAP Invoice </a:t>
            </a:r>
            <a:r>
              <a:rPr lang="en-US" sz="3200" kern="1200" err="1">
                <a:solidFill>
                  <a:schemeClr val="tx1"/>
                </a:solidFill>
                <a:effectLst/>
                <a:latin typeface="+mn-lt"/>
                <a:ea typeface="ＭＳ Ｐゴシック" charset="0"/>
                <a:cs typeface="ＭＳ Ｐゴシック" charset="0"/>
              </a:rPr>
              <a:t>Mangement</a:t>
            </a:r>
            <a:r>
              <a:rPr lang="en-US" sz="3200" kern="1200">
                <a:solidFill>
                  <a:schemeClr val="tx1"/>
                </a:solidFill>
                <a:effectLst/>
                <a:latin typeface="+mn-lt"/>
                <a:ea typeface="ＭＳ Ｐゴシック" charset="0"/>
                <a:cs typeface="ＭＳ Ｐゴシック" charset="0"/>
              </a:rPr>
              <a:t> also includes a very easy to use supplier self-service: Suppliers and internal staff simply see the invoice status by entering a few fields like invoice reference and amount. This eliminates calls and emails to the AP specialist who can solely focus on accounting activities.</a:t>
            </a:r>
          </a:p>
          <a:p>
            <a:r>
              <a:rPr lang="en-US" sz="3200" kern="1200">
                <a:solidFill>
                  <a:schemeClr val="tx1"/>
                </a:solidFill>
                <a:effectLst/>
                <a:latin typeface="+mn-lt"/>
                <a:ea typeface="ＭＳ Ｐゴシック" charset="0"/>
                <a:cs typeface="ＭＳ Ｐゴシック" charset="0"/>
              </a:rPr>
              <a:t>The solution traces each and every step for two reasons: first of all for compliance purposes: You always need to know who decided what. But secondly it also allows detailed reporting and continuous process optimization: You know exactly which suppliers/plants/organizational units cause costs and delays in invoice processing. We’ll later discuss this important aspect in more detail.  </a:t>
            </a:r>
          </a:p>
          <a:p>
            <a:r>
              <a:rPr lang="en-US" sz="3200" kern="1200">
                <a:solidFill>
                  <a:schemeClr val="tx1"/>
                </a:solidFill>
                <a:effectLst/>
                <a:latin typeface="+mn-lt"/>
                <a:ea typeface="ＭＳ Ｐゴシック" charset="0"/>
                <a:cs typeface="ＭＳ Ｐゴシック" charset="0"/>
              </a:rPr>
              <a:t>Let me quickly touch an important topic: simplicity.</a:t>
            </a:r>
          </a:p>
          <a:p>
            <a:r>
              <a:rPr lang="en-US" sz="3200" kern="1200">
                <a:solidFill>
                  <a:schemeClr val="tx1"/>
                </a:solidFill>
                <a:effectLst/>
                <a:latin typeface="+mn-lt"/>
                <a:ea typeface="ＭＳ Ｐゴシック" charset="0"/>
                <a:cs typeface="ＭＳ Ｐゴシック" charset="0"/>
              </a:rPr>
              <a:t>&lt;click&gt; </a:t>
            </a:r>
          </a:p>
          <a:p>
            <a:r>
              <a:rPr lang="en-US" sz="3200" kern="1200">
                <a:solidFill>
                  <a:schemeClr val="tx1"/>
                </a:solidFill>
                <a:effectLst/>
                <a:latin typeface="+mn-lt"/>
                <a:ea typeface="ＭＳ Ｐゴシック" charset="0"/>
                <a:cs typeface="ＭＳ Ｐゴシック" charset="0"/>
              </a:rPr>
              <a:t>SAP Invoice Management has exactly two price items: First of all the solution itself including the supplier self-service and all web and mobile approval components.</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Secondly </a:t>
            </a:r>
            <a:r>
              <a:rPr lang="en-US" sz="3200">
                <a:ea typeface="ＭＳ Ｐゴシック" charset="0"/>
                <a:cs typeface="ＭＳ Ｐゴシック" charset="0"/>
              </a:rPr>
              <a:t>SAP Information Capture </a:t>
            </a:r>
            <a:r>
              <a:rPr lang="en-US" sz="3200" kern="1200">
                <a:solidFill>
                  <a:schemeClr val="tx1"/>
                </a:solidFill>
                <a:effectLst/>
                <a:latin typeface="+mn-lt"/>
                <a:ea typeface="ＭＳ Ｐゴシック" charset="0"/>
                <a:cs typeface="ＭＳ Ｐゴシック" charset="0"/>
              </a:rPr>
              <a:t>also include the scanning software.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SAP Information Capture is deeply integrated with SAP ECC and SAP S/4HANA: It stores all configuration within SAP, retrieves all documents that require OCR processing from SAP (and the attached Archive). So from an infrastructure perspective it is a really simple solution. The invoice process itself uses SAP Business Workflow with the huge advantage that you need not reinvent Org-models, substitutions and so much more: Everything that you have already is used. The same applies for reporting: It scales from ABAP reports, via </a:t>
            </a:r>
            <a:r>
              <a:rPr lang="en-US" sz="3200" kern="1200" err="1">
                <a:solidFill>
                  <a:schemeClr val="tx1"/>
                </a:solidFill>
                <a:effectLst/>
                <a:latin typeface="+mn-lt"/>
                <a:ea typeface="ＭＳ Ｐゴシック" charset="0"/>
                <a:cs typeface="ＭＳ Ｐゴシック" charset="0"/>
              </a:rPr>
              <a:t>WebDynpro</a:t>
            </a:r>
            <a:r>
              <a:rPr lang="en-US" sz="3200" kern="1200">
                <a:solidFill>
                  <a:schemeClr val="tx1"/>
                </a:solidFill>
                <a:effectLst/>
                <a:latin typeface="+mn-lt"/>
                <a:ea typeface="ＭＳ Ｐゴシック" charset="0"/>
                <a:cs typeface="ＭＳ Ｐゴシック" charset="0"/>
              </a:rPr>
              <a:t> to BW content.</a:t>
            </a:r>
          </a:p>
          <a:p>
            <a:r>
              <a:rPr lang="en-US" sz="3200" kern="1200">
                <a:solidFill>
                  <a:schemeClr val="tx1"/>
                </a:solidFill>
                <a:effectLst/>
                <a:latin typeface="+mn-lt"/>
                <a:ea typeface="ＭＳ Ｐゴシック" charset="0"/>
                <a:cs typeface="ＭＳ Ｐゴシック" charset="0"/>
              </a:rPr>
              <a:t>Let’s walk through some additional details of the individual processing steps in the next minutes.</a:t>
            </a:r>
          </a:p>
          <a:p>
            <a:r>
              <a:rPr lang="en-US" sz="3200" kern="1200">
                <a:solidFill>
                  <a:schemeClr val="tx1"/>
                </a:solidFill>
                <a:effectLst/>
                <a:latin typeface="+mn-lt"/>
                <a:ea typeface="ＭＳ Ｐゴシック" charset="0"/>
                <a:cs typeface="ＭＳ Ｐゴシック" charset="0"/>
              </a:rPr>
              <a:t> </a:t>
            </a:r>
          </a:p>
        </p:txBody>
      </p:sp>
    </p:spTree>
    <p:extLst>
      <p:ext uri="{BB962C8B-B14F-4D97-AF65-F5344CB8AC3E}">
        <p14:creationId xmlns:p14="http://schemas.microsoft.com/office/powerpoint/2010/main" val="2160934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US" sz="600" noProof="0"/>
          </a:p>
          <a:p>
            <a:r>
              <a:rPr lang="en-US" sz="600" b="1" noProof="0"/>
              <a:t>Standard support</a:t>
            </a:r>
            <a:r>
              <a:rPr lang="en-US" sz="600" b="1" baseline="0" noProof="0"/>
              <a:t> </a:t>
            </a:r>
            <a:r>
              <a:rPr lang="en-US" sz="600" baseline="0" noProof="0"/>
              <a:t>means that ICC is preconfigured to extract invoice data for typical vendor invoices for these countries: ICC  „understands“ the languages of the listed countries and considers specific invoice characteristics, e.g. country specific date and amount writing styles, taxes (VAT in most countries, but also GST (e.g. Australia, Canada), sales tax (e.g. USA), and country specific fields (e.g. KID payment reference for Scandinavian countries, ESR payment reference for Switzerland, SIRET for France, CIF for Spain). </a:t>
            </a:r>
          </a:p>
          <a:p>
            <a:r>
              <a:rPr lang="en-US" sz="600" baseline="0" noProof="0"/>
              <a:t>ICC Validation client UI is available in languages used in these countries – language can be selected user specific.  </a:t>
            </a:r>
            <a:endParaRPr lang="en-US" sz="600" noProof="0"/>
          </a:p>
          <a:p>
            <a:endParaRPr lang="en-US" sz="600" noProof="0"/>
          </a:p>
          <a:p>
            <a:r>
              <a:rPr lang="en-US" sz="600" b="1" noProof="0"/>
              <a:t>Special</a:t>
            </a:r>
            <a:r>
              <a:rPr lang="en-US" sz="600" b="1" baseline="0" noProof="0"/>
              <a:t> Notes for countries with *</a:t>
            </a:r>
            <a:r>
              <a:rPr lang="en-US" sz="600" baseline="0" noProof="0"/>
              <a:t>:</a:t>
            </a:r>
          </a:p>
          <a:p>
            <a:pPr marL="285750" indent="-285750">
              <a:buFont typeface="Arial" panose="020B0604020202020204" pitchFamily="34" charset="0"/>
              <a:buChar char="•"/>
            </a:pPr>
            <a:r>
              <a:rPr lang="en-US" sz="600" b="1" baseline="0" noProof="0"/>
              <a:t>Brazil:</a:t>
            </a:r>
            <a:r>
              <a:rPr lang="en-US" sz="600" baseline="0" noProof="0"/>
              <a:t> in Brazil e-invoicing is used for goods, but service invoices are still paper based. ICC supports just invoices type „Nota Fiscal de </a:t>
            </a:r>
            <a:r>
              <a:rPr lang="en-US" sz="600" baseline="0" noProof="0" err="1"/>
              <a:t>Servicos</a:t>
            </a:r>
            <a:r>
              <a:rPr lang="en-US" sz="600" baseline="0" noProof="0"/>
              <a:t> Electronica – NFS-e</a:t>
            </a:r>
          </a:p>
          <a:p>
            <a:pPr marL="285750" indent="-285750">
              <a:buFont typeface="Arial" panose="020B0604020202020204" pitchFamily="34" charset="0"/>
              <a:buChar char="•"/>
            </a:pPr>
            <a:r>
              <a:rPr lang="en-US" sz="600" b="1" baseline="0" noProof="0"/>
              <a:t>China Mainland: </a:t>
            </a:r>
            <a:r>
              <a:rPr lang="en-US" sz="600" baseline="0" noProof="0"/>
              <a:t>In China Mainland (People‘s republic of China) language is Simplified Chinese, national and provincial invoice forms are in use. ICC supports the three most widely used national invoice forms and extracts invoice data automatically: VAT Special Invoice, VAT Common Invoice and Transportation Invoice. Support for more forms on request.</a:t>
            </a:r>
          </a:p>
          <a:p>
            <a:pPr marL="285750" indent="-285750">
              <a:buFont typeface="Arial" panose="020B0604020202020204" pitchFamily="34" charset="0"/>
              <a:buChar char="•"/>
            </a:pPr>
            <a:r>
              <a:rPr lang="en-US" sz="600" b="1" baseline="0" noProof="0"/>
              <a:t>China Traditional: </a:t>
            </a:r>
            <a:r>
              <a:rPr lang="en-US" sz="600" baseline="0" noProof="0"/>
              <a:t>Traditional Chinese is the language used in Taiwan and </a:t>
            </a:r>
            <a:r>
              <a:rPr lang="en-US" sz="600" baseline="0" noProof="0" err="1"/>
              <a:t>Hongkong</a:t>
            </a:r>
            <a:r>
              <a:rPr lang="en-US" sz="600" baseline="0" noProof="0"/>
              <a:t>. Various invoice formats are in use – ICC is not preconfigured for specific invoice forms  but recognizes the complete invoice text and makes it available for Single Click Entry. Vendor and Company Code will be determined automatically based on master data download from SAP,  other invoice fields will require training with ART.</a:t>
            </a:r>
          </a:p>
          <a:p>
            <a:pPr marL="285750" marR="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600" b="1" baseline="0" noProof="0"/>
              <a:t>Japan: </a:t>
            </a:r>
            <a:r>
              <a:rPr lang="en-US" sz="600" baseline="0" noProof="0"/>
              <a:t>Various invoice formats are in use – ICC is not preconfigured for specific invoice forms  but recognizes the complete invoice text and makes it available for Single Click Entry. Vendor and Company Code will be determined automatically based on master data download from SAP,  other invoice fields will require training with ART.</a:t>
            </a:r>
          </a:p>
          <a:p>
            <a:pPr marL="285750" marR="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600" b="1" baseline="0" noProof="0"/>
              <a:t>Korea:</a:t>
            </a:r>
            <a:r>
              <a:rPr lang="en-US" sz="600" baseline="0" noProof="0"/>
              <a:t> Various invoice formats are in use – ICC is not preconfigured for specific invoice forms  but recognizes the complete invoice text and makes it available for Single Click Entry. Vendor and Company Code will be determined automatically based on master data download from SAP,  other invoice fields will require training with ART.</a:t>
            </a:r>
          </a:p>
          <a:p>
            <a:pPr marL="285750" marR="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600" b="1" baseline="0" noProof="0"/>
              <a:t>Thailand: </a:t>
            </a:r>
            <a:r>
              <a:rPr lang="en-US" sz="600" baseline="0" noProof="0"/>
              <a:t>Various invoice formats are in use – ICC is not preconfigured for specific invoice forms  but recognizes the complete invoice text and makes it available for Single Click Entry. Vendor and Company Code will be determined automatically based on master data download from SAP,  other invoice fields will require training with ART.</a:t>
            </a:r>
          </a:p>
          <a:p>
            <a:pPr marL="285750" marR="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600" baseline="0" noProof="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600" b="1" i="0" u="none" strike="noStrike" kern="1200" baseline="0" noProof="0">
                <a:solidFill>
                  <a:schemeClr val="tx1"/>
                </a:solidFill>
                <a:ea typeface="ＭＳ Ｐゴシック" charset="0"/>
                <a:cs typeface="ＭＳ Ｐゴシック" charset="0"/>
              </a:rPr>
              <a:t>Basis Support </a:t>
            </a:r>
            <a:r>
              <a:rPr lang="en-US" sz="600" b="0" i="0" u="none" strike="noStrike" kern="1200" baseline="0" noProof="0">
                <a:solidFill>
                  <a:schemeClr val="tx1"/>
                </a:solidFill>
                <a:ea typeface="ＭＳ Ｐゴシック" charset="0"/>
                <a:cs typeface="ＭＳ Ｐゴシック" charset="0"/>
              </a:rPr>
              <a:t>means: For these countries the application is preconfigured with regard to character recognition, culture settings controlling data conversion and formatting, and VAT rates are specified. For some of these countries, data extraction will also yield good results if the respective country uses the same keywords and phrases as one of the countries of the above list. For these countries, additional customizing will be needed to achieve high recognition rates </a:t>
            </a:r>
            <a:endParaRPr lang="en-US" sz="600" baseline="0" noProof="0"/>
          </a:p>
          <a:p>
            <a:pPr marR="0" algn="l" defTabSz="914400" rtl="0" eaLnBrk="1" fontAlgn="base" latinLnBrk="0" hangingPunct="1">
              <a:lnSpc>
                <a:spcPct val="100000"/>
              </a:lnSpc>
              <a:spcBef>
                <a:spcPct val="30000"/>
              </a:spcBef>
              <a:spcAft>
                <a:spcPct val="0"/>
              </a:spcAft>
              <a:buClrTx/>
              <a:buSzTx/>
              <a:tabLst/>
              <a:defRPr/>
            </a:pPr>
            <a:endParaRPr lang="en-US" sz="600" baseline="0" noProof="0"/>
          </a:p>
          <a:p>
            <a:r>
              <a:rPr lang="en-US" sz="600" noProof="0"/>
              <a:t>Traditional Chinese is used in Taiwan, </a:t>
            </a:r>
            <a:r>
              <a:rPr lang="en-US" sz="600" noProof="0" err="1"/>
              <a:t>Hongkong</a:t>
            </a:r>
            <a:r>
              <a:rPr lang="en-US" sz="600" noProof="0"/>
              <a:t>, Macau</a:t>
            </a:r>
          </a:p>
          <a:p>
            <a:r>
              <a:rPr lang="en-US" sz="600" noProof="0"/>
              <a:t>Taiwan: Various invoice layouts exist </a:t>
            </a:r>
          </a:p>
          <a:p>
            <a:r>
              <a:rPr lang="en-US" sz="600" noProof="0"/>
              <a:t>National used GUI invoice form exists - GUI stands for Government Unified Invoices. In Taiwan, all VAT registered vendors must apply to purchase preprinted invoice books from the Government. It is possible to apply for self printed invoices. These must bear serial numbers issued by government.</a:t>
            </a:r>
          </a:p>
          <a:p>
            <a:r>
              <a:rPr lang="en-US" sz="600" noProof="0"/>
              <a:t>Forms also show handwritten characters</a:t>
            </a:r>
          </a:p>
          <a:p>
            <a:r>
              <a:rPr lang="en-US" sz="600" noProof="0"/>
              <a:t>International style invoices also exist (bilingual Chinese/English) </a:t>
            </a:r>
          </a:p>
          <a:p>
            <a:r>
              <a:rPr lang="en-US" sz="600" noProof="0"/>
              <a:t>ICC supports Traditional Chinese character set</a:t>
            </a:r>
          </a:p>
          <a:p>
            <a:pPr lvl="1"/>
            <a:r>
              <a:rPr lang="en-US" sz="600" noProof="0"/>
              <a:t>Complete invoice text is recognized and available for SCE.</a:t>
            </a:r>
          </a:p>
          <a:p>
            <a:pPr lvl="1"/>
            <a:r>
              <a:rPr lang="en-US" sz="600" noProof="0"/>
              <a:t>No preconfigured recognition for invoice fields, data extraction for invoice fields needs to be trained with ART – for invoice header and invoice item fields.</a:t>
            </a:r>
          </a:p>
          <a:p>
            <a:pPr lvl="2"/>
            <a:r>
              <a:rPr lang="en-US" sz="600" noProof="0"/>
              <a:t>Training with ART is easy to use, can be performed by the customer, needs to be done once for every vendor </a:t>
            </a:r>
          </a:p>
          <a:p>
            <a:pPr lvl="2"/>
            <a:r>
              <a:rPr lang="en-US" sz="600" noProof="0"/>
              <a:t>Invoice Vendor and Company Code will be recognized without training, based on master data extract download from SAP like for other ICC standard countries. </a:t>
            </a:r>
          </a:p>
          <a:p>
            <a:pPr lvl="1"/>
            <a:r>
              <a:rPr lang="en-US" sz="600" noProof="0"/>
              <a:t>To be checked if specific requirements for </a:t>
            </a:r>
            <a:r>
              <a:rPr lang="en-US" sz="600" noProof="0" err="1"/>
              <a:t>Hongkong</a:t>
            </a:r>
            <a:r>
              <a:rPr lang="en-US" sz="600" noProof="0"/>
              <a:t> exist</a:t>
            </a:r>
          </a:p>
          <a:p>
            <a:r>
              <a:rPr lang="en-US" sz="600" noProof="0"/>
              <a:t>Further enhancements in upcoming ICC 7.5 SPs upon </a:t>
            </a:r>
            <a:r>
              <a:rPr lang="en-US" sz="600" noProof="0" err="1"/>
              <a:t>availabilitiy</a:t>
            </a:r>
            <a:r>
              <a:rPr lang="en-US" sz="600" noProof="0"/>
              <a:t> of more invoice samples. Provide more preconfigured functionality for GUI invoice forms.  </a:t>
            </a:r>
          </a:p>
          <a:p>
            <a:endParaRPr lang="en-US" sz="600" noProof="0"/>
          </a:p>
          <a:p>
            <a:endParaRPr lang="en-US" sz="600" noProof="0"/>
          </a:p>
          <a:p>
            <a:endParaRPr lang="en-US" sz="1200" noProof="0"/>
          </a:p>
          <a:p>
            <a:endParaRPr lang="en-US" sz="600" noProof="0"/>
          </a:p>
          <a:p>
            <a:endParaRPr lang="en-US" sz="600" baseline="0" noProof="0"/>
          </a:p>
          <a:p>
            <a:endParaRPr lang="en-US" sz="600" noProof="0"/>
          </a:p>
          <a:p>
            <a:endParaRPr lang="en-US" sz="600" noProof="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4785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t" latinLnBrk="0" hangingPunct="1"/>
            <a:endParaRPr lang="en-US" sz="3200" b="1" i="0" u="none" strike="noStrike" kern="1200">
              <a:solidFill>
                <a:schemeClr val="tx1"/>
              </a:solidFill>
              <a:effectLst/>
              <a:latin typeface="+mn-lt"/>
              <a:ea typeface="ＭＳ Ｐゴシック" charset="0"/>
              <a:cs typeface="ＭＳ Ｐゴシック" charset="0"/>
            </a:endParaRPr>
          </a:p>
          <a:p>
            <a:pPr rtl="0" eaLnBrk="1" fontAlgn="t" latinLnBrk="0" hangingPunct="1"/>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7121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748D67-2A12-4317-91B0-57D0E3C91F14}" type="slidenum">
              <a:rPr lang="en-US" smtClean="0"/>
              <a:t>20</a:t>
            </a:fld>
            <a:endParaRPr lang="en-US"/>
          </a:p>
        </p:txBody>
      </p:sp>
    </p:spTree>
    <p:extLst>
      <p:ext uri="{BB962C8B-B14F-4D97-AF65-F5344CB8AC3E}">
        <p14:creationId xmlns:p14="http://schemas.microsoft.com/office/powerpoint/2010/main" val="277610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0"/>
              <a:t>Keeping all the advantages of e-invoicing in mind still</a:t>
            </a:r>
            <a:r>
              <a:rPr lang="en-US" b="0" baseline="0"/>
              <a:t> a significant fraction of invoices is not fully electronically (structured like XML or </a:t>
            </a:r>
            <a:r>
              <a:rPr lang="en-US" b="0" baseline="0" err="1"/>
              <a:t>IDoc</a:t>
            </a:r>
            <a:r>
              <a:rPr lang="en-US" b="0" baseline="0"/>
              <a:t>) but either scanned or PDF. These types of invoices are instantly archived and then process by the OCR engine under full control of SAP IM.</a:t>
            </a:r>
          </a:p>
          <a:p>
            <a:endParaRPr lang="en-US" b="0"/>
          </a:p>
          <a:p>
            <a:r>
              <a:rPr lang="en-US" b="1"/>
              <a:t>What SAP Information Capture does after loading the files from the archive server:</a:t>
            </a:r>
          </a:p>
          <a:p>
            <a:pPr marL="457200" indent="-457200">
              <a:buFont typeface="Arial" panose="020B0604020202020204" pitchFamily="34" charset="0"/>
              <a:buChar char="•"/>
            </a:pPr>
            <a:r>
              <a:rPr lang="en-US"/>
              <a:t>Identify the begin of invoice attachments to reduce extraction time</a:t>
            </a:r>
          </a:p>
          <a:p>
            <a:pPr marL="457200" indent="-457200">
              <a:buFont typeface="Arial" panose="020B0604020202020204" pitchFamily="34" charset="0"/>
              <a:buChar char="•"/>
            </a:pPr>
            <a:r>
              <a:rPr lang="en-US"/>
              <a:t>&lt;click&gt;</a:t>
            </a:r>
            <a:br>
              <a:rPr lang="en-US"/>
            </a:br>
            <a:r>
              <a:rPr lang="en-US"/>
              <a:t>Classify</a:t>
            </a:r>
            <a:r>
              <a:rPr lang="en-US" baseline="0"/>
              <a:t> the document type to distinguish between invoice, credit note, down payments or others.</a:t>
            </a:r>
            <a:endParaRPr lang="en-US"/>
          </a:p>
          <a:p>
            <a:pPr marL="457200" marR="0" indent="-4572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t>&lt;click&gt;</a:t>
            </a:r>
            <a:br>
              <a:rPr lang="en-US"/>
            </a:br>
            <a:r>
              <a:rPr lang="en-US"/>
              <a:t>Extract the full text (whether used for fields or not)</a:t>
            </a:r>
            <a:br>
              <a:rPr lang="en-US"/>
            </a:br>
            <a:r>
              <a:rPr lang="en-US"/>
              <a:t>Please note: </a:t>
            </a:r>
            <a:r>
              <a:rPr lang="en-US" u="sng"/>
              <a:t>For searchable PDF the “</a:t>
            </a:r>
            <a:r>
              <a:rPr lang="en-US" u="sng" err="1"/>
              <a:t>etext</a:t>
            </a:r>
            <a:r>
              <a:rPr lang="en-US" u="sng"/>
              <a:t>” is used</a:t>
            </a:r>
            <a:r>
              <a:rPr lang="en-US"/>
              <a:t>!</a:t>
            </a:r>
            <a:r>
              <a:rPr lang="en-US" baseline="0"/>
              <a:t> This eliminates any character recognition problems (ambiguities like “I”, “l” or “1”, hidden text, etc.)</a:t>
            </a:r>
            <a:endParaRPr lang="en-US"/>
          </a:p>
          <a:p>
            <a:pPr marL="457200" indent="-457200">
              <a:buFont typeface="Arial" panose="020B0604020202020204" pitchFamily="34" charset="0"/>
              <a:buChar char="•"/>
            </a:pPr>
            <a:r>
              <a:rPr lang="en-US"/>
              <a:t>Normalize data; Example:</a:t>
            </a:r>
            <a:r>
              <a:rPr lang="en-US" baseline="0"/>
              <a:t> </a:t>
            </a:r>
            <a:r>
              <a:rPr lang="en-US"/>
              <a:t>Understand different currency symbols, units of measure, number formats and date formats</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Enhance data quality based on master data that exists in ERP</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&lt;click&gt;</a:t>
            </a:r>
            <a:br>
              <a:rPr lang="en-US"/>
            </a:br>
            <a:r>
              <a:rPr lang="en-US"/>
              <a:t>Recognize invoices from multiple countries: The knowledge base contains all typical keywords for 30+ countries</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Recognize complex invoice item tables spanning multiple pages including line item qualification for surcharges, freight, </a:t>
            </a:r>
            <a:r>
              <a:rPr lang="en-US" err="1"/>
              <a:t>etc</a:t>
            </a:r>
            <a:r>
              <a:rPr lang="en-US"/>
              <a:t> …</a:t>
            </a:r>
          </a:p>
          <a:p>
            <a:pPr marL="457200" indent="-457200">
              <a:buFont typeface="Arial" panose="020B0604020202020204" pitchFamily="34" charset="0"/>
              <a:buChar char="•"/>
            </a:pPr>
            <a:r>
              <a:rPr lang="en-US"/>
              <a:t>Learning for invoices not recognized the first pass</a:t>
            </a:r>
          </a:p>
          <a:p>
            <a:pPr marL="457200" indent="-457200">
              <a:buFont typeface="Arial" panose="020B0604020202020204" pitchFamily="34" charset="0"/>
              <a:buChar char="•"/>
            </a:pPr>
            <a:endParaRPr lang="en-US"/>
          </a:p>
          <a:p>
            <a:pPr marL="0" indent="0">
              <a:buFont typeface="Arial" panose="020B0604020202020204" pitchFamily="34" charset="0"/>
              <a:buNone/>
            </a:pPr>
            <a:r>
              <a:rPr lang="en-US"/>
              <a:t>SAP Information Capture stores all configuration in SAP; The list of invoices that need extraction</a:t>
            </a:r>
            <a:r>
              <a:rPr lang="en-US" baseline="0"/>
              <a:t> is loaded from SAP; the images are loaded via ArchiveLink from the correct content repository and the full text extraction details are stored back in an archive using ArchiveLink. But most importantly the extraction results including their geometry (where was it found) is directly updated in SAP. Everybody has instant access to the invoice, the header and line item data and the full audit trail who corrected individual fields.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421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simplified graphic, you can see key components of an intelligent automation solution.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860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defRPr/>
            </a:pPr>
            <a:fld id="{D6467022-1A2E-7141-8B66-5520D8C1752F}" type="slidenum">
              <a:rPr kumimoji="0" lang="en-US"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618999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For purchase order related invoices</a:t>
            </a:r>
            <a:r>
              <a:rPr lang="en-US" baseline="0"/>
              <a:t> even more rules apply. You can rest assured that we cater for most simple and complex scenarios and that the flexibility of the rule framework allows a fully automated and compliant check of incoming information against the data in SAP in real-time.</a:t>
            </a:r>
          </a:p>
          <a:p>
            <a:endParaRPr lang="en-US" baseline="0"/>
          </a:p>
          <a:p>
            <a:r>
              <a:rPr lang="en-US" baseline="0"/>
              <a:t>In that context we should also mention that so called “logic modules” can first “enhance” the data prior to applying all these rules. This contributes to the high levels of automation.</a:t>
            </a:r>
          </a:p>
          <a:p>
            <a:r>
              <a:rPr lang="en-US"/>
              <a:t>&lt;click&gt;It’s again up to you to decide, which rules to deactivate or even to add.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311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a:ln/>
        </p:spPr>
      </p:sp>
      <p:sp>
        <p:nvSpPr>
          <p:cNvPr id="65538" name="Rectangle 3"/>
          <p:cNvSpPr>
            <a:spLocks noGrp="1" noChangeArrowheads="1"/>
          </p:cNvSpPr>
          <p:nvPr>
            <p:ph type="body" idx="1"/>
          </p:nvPr>
        </p:nvSpPr>
        <p:spPr>
          <a:noFill/>
          <a:ln w="9525"/>
        </p:spPr>
        <p:txBody>
          <a:bodyPr>
            <a:noAutofit/>
          </a:bodyPr>
          <a:lstStyle/>
          <a:p>
            <a:pPr eaLnBrk="1" hangingPunct="1"/>
            <a:r>
              <a:rPr lang="en-US" sz="800"/>
              <a:t>One proven way to improve A/P efficiency is by implementing a shared service center. However., doing so is not without some challenges, for instance, high transaction volume and distribution or invoice origination, reconciliation, and approval. For organizations that do not have centralized or shared services, SAP Invoice Management provides the means to put these operations in place without extensive overhaul or retrofitting. With the virtual consolidation of documents, you can control all transactions centrally, even when elements of the transaction occur in different geographic locations.</a:t>
            </a:r>
          </a:p>
          <a:p>
            <a:pPr eaLnBrk="1" hangingPunct="1"/>
            <a:endParaRPr lang="en-US" sz="800"/>
          </a:p>
          <a:p>
            <a:pPr eaLnBrk="1" hangingPunct="1"/>
            <a:r>
              <a:rPr lang="en-US" sz="800"/>
              <a:t>Shared services can gain significant benefits from implementing SAP Invoice Management). You can post large volumes of invoices without human intervention, using SAP Information Capture. Exception-handling intelligence, paperless documents, and distributed access all enhance a shared-services center by creating a virtual, centralized monitoring and tracking solution that is accessible by any authorized party from any location.</a:t>
            </a:r>
          </a:p>
          <a:p>
            <a:pPr eaLnBrk="1" hangingPunct="1"/>
            <a:r>
              <a:rPr lang="en-US" sz="800"/>
              <a:t>For shared- services centers that post invoices to multiple  back- end production instances, the solution provides a single consolidated view for your AP department to process invoices. From process control through reporting, your personnel work from a centralized instance  </a:t>
            </a:r>
          </a:p>
          <a:p>
            <a:pPr eaLnBrk="1" hangingPunct="1"/>
            <a:r>
              <a:rPr lang="en-US" sz="800"/>
              <a:t>As a result, all information relevant to a transaction is visible on one screen. Scanned images, links to transactions (POs, goods receipts, invoices, and so on), comments, history, and other communications are consolidated in one location with links to more details. With increased visibility and accessibility comes reduction in cost, decreased risk and improved quality across all process steps.</a:t>
            </a:r>
          </a:p>
          <a:p>
            <a:pPr eaLnBrk="1" hangingPunct="1"/>
            <a:endParaRPr lang="en-US" sz="800"/>
          </a:p>
          <a:p>
            <a:pPr marL="0" indent="0" eaLnBrk="1" hangingPunct="1">
              <a:lnSpc>
                <a:spcPct val="95000"/>
              </a:lnSpc>
              <a:spcBef>
                <a:spcPts val="1200"/>
              </a:spcBef>
              <a:buFont typeface="Wingdings" pitchFamily="2" charset="2"/>
              <a:buNone/>
            </a:pPr>
            <a:r>
              <a:rPr lang="en-US" sz="800" b="1"/>
              <a:t>Cost</a:t>
            </a:r>
          </a:p>
          <a:p>
            <a:pPr lvl="1" eaLnBrk="1" hangingPunct="1">
              <a:lnSpc>
                <a:spcPct val="95000"/>
              </a:lnSpc>
            </a:pPr>
            <a:r>
              <a:rPr lang="en-US" sz="800"/>
              <a:t>Cost of manual data entry virtually eliminated</a:t>
            </a:r>
          </a:p>
          <a:p>
            <a:pPr lvl="1" eaLnBrk="1" hangingPunct="1"/>
            <a:r>
              <a:rPr lang="en-US" sz="800"/>
              <a:t>Costly focus and follow-up on numerous status calls and complaints from suppliers avoided </a:t>
            </a:r>
          </a:p>
          <a:p>
            <a:pPr lvl="1" eaLnBrk="1" hangingPunct="1"/>
            <a:r>
              <a:rPr lang="en-US" sz="800"/>
              <a:t>Need to install more instances when </a:t>
            </a:r>
            <a:br>
              <a:rPr lang="en-US" sz="800"/>
            </a:br>
            <a:r>
              <a:rPr lang="en-US" sz="800"/>
              <a:t>adding countries avoided through localization</a:t>
            </a:r>
          </a:p>
          <a:p>
            <a:pPr marL="0" indent="0" eaLnBrk="1" hangingPunct="1">
              <a:lnSpc>
                <a:spcPct val="95000"/>
              </a:lnSpc>
              <a:spcBef>
                <a:spcPts val="1200"/>
              </a:spcBef>
              <a:buFont typeface="Wingdings" pitchFamily="2" charset="2"/>
              <a:buNone/>
            </a:pPr>
            <a:r>
              <a:rPr lang="en-US" sz="800" b="1"/>
              <a:t>Risk</a:t>
            </a:r>
          </a:p>
          <a:p>
            <a:pPr lvl="1" eaLnBrk="1" hangingPunct="1">
              <a:lnSpc>
                <a:spcPct val="95000"/>
              </a:lnSpc>
            </a:pPr>
            <a:r>
              <a:rPr lang="en-US" sz="800"/>
              <a:t>One place to monitor all invoices</a:t>
            </a:r>
          </a:p>
          <a:p>
            <a:pPr lvl="1" eaLnBrk="1" hangingPunct="1">
              <a:lnSpc>
                <a:spcPct val="95000"/>
              </a:lnSpc>
            </a:pPr>
            <a:r>
              <a:rPr lang="en-US" sz="800"/>
              <a:t>Platform for central service delivery, enabling selective process harmonization</a:t>
            </a:r>
          </a:p>
          <a:p>
            <a:pPr lvl="1" eaLnBrk="1" hangingPunct="1">
              <a:lnSpc>
                <a:spcPct val="95000"/>
              </a:lnSpc>
            </a:pPr>
            <a:r>
              <a:rPr lang="en-US" sz="800"/>
              <a:t>Transparent routing of invoices to process constituents across the corporation</a:t>
            </a:r>
          </a:p>
          <a:p>
            <a:pPr lvl="1" eaLnBrk="1" hangingPunct="1"/>
            <a:r>
              <a:rPr lang="en-US" sz="800"/>
              <a:t>Data entry errors and the associated risk and cost drastically reduced</a:t>
            </a:r>
          </a:p>
          <a:p>
            <a:pPr marL="0" indent="0" eaLnBrk="1" hangingPunct="1">
              <a:lnSpc>
                <a:spcPct val="95000"/>
              </a:lnSpc>
              <a:spcBef>
                <a:spcPts val="1800"/>
              </a:spcBef>
              <a:buFont typeface="Wingdings" pitchFamily="2" charset="2"/>
              <a:buNone/>
            </a:pPr>
            <a:r>
              <a:rPr lang="en-US" sz="800" b="1"/>
              <a:t>Quality</a:t>
            </a:r>
          </a:p>
          <a:p>
            <a:pPr lvl="1" eaLnBrk="1" hangingPunct="1">
              <a:lnSpc>
                <a:spcPct val="95000"/>
              </a:lnSpc>
            </a:pPr>
            <a:r>
              <a:rPr lang="en-US" sz="800"/>
              <a:t>Processing capacity grows with volume, without need to grow headcount proportionally</a:t>
            </a:r>
          </a:p>
          <a:p>
            <a:pPr lvl="1" eaLnBrk="1" hangingPunct="1">
              <a:lnSpc>
                <a:spcPct val="95000"/>
              </a:lnSpc>
            </a:pPr>
            <a:r>
              <a:rPr lang="en-US" sz="800"/>
              <a:t>Consistent service provision adhering to KPIs and SLAs </a:t>
            </a:r>
          </a:p>
          <a:p>
            <a:pPr eaLnBrk="1" hangingPunct="1"/>
            <a:endParaRPr lang="en-US" sz="800"/>
          </a:p>
        </p:txBody>
      </p:sp>
    </p:spTree>
    <p:extLst>
      <p:ext uri="{BB962C8B-B14F-4D97-AF65-F5344CB8AC3E}">
        <p14:creationId xmlns:p14="http://schemas.microsoft.com/office/powerpoint/2010/main" val="551394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rtl="0" eaLnBrk="1" fontAlgn="t" latinLnBrk="0" hangingPunct="1"/>
            <a:r>
              <a:rPr lang="en-US" sz="3200" i="0" u="none" strike="noStrike" kern="1200">
                <a:solidFill>
                  <a:schemeClr val="tx1"/>
                </a:solidFill>
                <a:effectLst/>
                <a:latin typeface="+mn-lt"/>
                <a:ea typeface="ＭＳ Ｐゴシック" charset="0"/>
                <a:cs typeface="ＭＳ Ｐゴシック" charset="0"/>
              </a:rPr>
              <a:t>Processing invoices not related to a purchase order is one of the time consuming and challenging tasks in Finance. In the past, such invoices typically directly arrived at the requisitioner, who confirmed receipt of goods or services and added the accounting information. Afterwards the invoice </a:t>
            </a:r>
            <a:r>
              <a:rPr lang="en-US" sz="3200">
                <a:ea typeface="ＭＳ Ｐゴシック" charset="0"/>
                <a:cs typeface="ＭＳ Ｐゴシック" charset="0"/>
              </a:rPr>
              <a:t>was forwarded to the financial approvers requiring a lot of knowledge about the organization and responsibilities.</a:t>
            </a:r>
          </a:p>
          <a:p>
            <a:pPr rtl="0" eaLnBrk="1" fontAlgn="t" latinLnBrk="0" hangingPunct="1"/>
            <a:r>
              <a:rPr lang="en-US" sz="3200" i="0" u="none" strike="noStrike" kern="1200">
                <a:solidFill>
                  <a:schemeClr val="tx1"/>
                </a:solidFill>
                <a:effectLst/>
                <a:latin typeface="+mn-lt"/>
                <a:ea typeface="ＭＳ Ｐゴシック" charset="0"/>
                <a:cs typeface="ＭＳ Ｐゴシック" charset="0"/>
              </a:rPr>
              <a:t>In a centralized, digital world, life is more complex but also more efficient an always following latest guidelines if properly optimized: Based on details about the supplier and requisitioner, the system determines the initial responsibilities: Who requested the goods/service and needs to confirm their delivery; which is the right cost element (for some suppliers this can be fully automatic if it is always the same – for others the corresponding user can select from a set of coding templates or even add coding details for part of the invoice and delegate the remainder to colleagues). And who is authorized to approve the cost allocation. The approval process and management of the chart of authority is one of the most discussed topics during invoice management projects. The proper design of approval limits and the use of the best parallelization is key to success. All approvers also need to be notified about new and pending approvals in a timely fashion. In the era of SAP Fiori they will for example directly see notifications and then can quickly process the pending approvals. </a:t>
            </a:r>
          </a:p>
          <a:p>
            <a:pPr rtl="0" eaLnBrk="1" fontAlgn="t" latinLnBrk="0" hangingPunct="1"/>
            <a:r>
              <a:rPr lang="en-US" sz="3200">
                <a:ea typeface="ＭＳ Ｐゴシック" charset="0"/>
                <a:cs typeface="ＭＳ Ｐゴシック" charset="0"/>
              </a:rPr>
              <a:t>Sap Invoice Management really optimizes the process in a highly configurable way: Approvals can be firstly configured for different expense types (IT purchases can follow different approvals compared to marketing expenses for example); Coding can be delegated to multiple people; approval is driven by approval limits and levels and all approvals on one level are running in parallel. Any user in the process can refer to anybody else for questions or clarifications at any time. This results I a fully documented process flow completed in the shortest cycle time.</a:t>
            </a:r>
            <a:endParaRPr lang="en-US" sz="3200" i="0" u="none" strike="noStrike" kern="1200">
              <a:solidFill>
                <a:schemeClr val="tx1"/>
              </a:solidFill>
              <a:effectLst/>
              <a:latin typeface="+mn-lt"/>
              <a:ea typeface="ＭＳ Ｐゴシック" charset="0"/>
              <a:cs typeface="ＭＳ Ｐゴシック" charset="0"/>
            </a:endParaRPr>
          </a:p>
          <a:p>
            <a:pPr rtl="0" eaLnBrk="1" fontAlgn="t" latinLnBrk="0" hangingPunct="1"/>
            <a:endParaRPr lang="en-US" sz="3200" b="1">
              <a:ea typeface="ＭＳ Ｐゴシック" charset="0"/>
              <a:cs typeface="ＭＳ Ｐゴシック" charset="0"/>
            </a:endParaRPr>
          </a:p>
          <a:p>
            <a:pPr rtl="0" eaLnBrk="1" fontAlgn="t" latinLnBrk="0" hangingPunct="1"/>
            <a:r>
              <a:rPr lang="en-US" sz="3200" b="1" i="0" u="none" strike="noStrike" kern="1200">
                <a:solidFill>
                  <a:schemeClr val="tx1"/>
                </a:solidFill>
                <a:effectLst/>
                <a:latin typeface="+mn-lt"/>
                <a:ea typeface="ＭＳ Ｐゴシック" charset="0"/>
                <a:cs typeface="ＭＳ Ｐゴシック" charset="0"/>
              </a:rPr>
              <a:t>Role			Action			Problems			Results</a:t>
            </a:r>
            <a:endParaRPr lang="en-US" sz="3200" b="0" i="0" u="none" strike="noStrike" kern="1200">
              <a:solidFill>
                <a:schemeClr val="tx1"/>
              </a:solidFill>
              <a:effectLst/>
              <a:latin typeface="+mn-lt"/>
              <a:ea typeface="ＭＳ Ｐゴシック" charset="0"/>
              <a:cs typeface="ＭＳ Ｐゴシック" charset="0"/>
            </a:endParaRPr>
          </a:p>
          <a:p>
            <a:pPr rtl="0" eaLnBrk="1" fontAlgn="t" latinLnBrk="0" hangingPunct="1"/>
            <a:r>
              <a:rPr lang="en-US" sz="3200" b="0" i="0" u="sng" strike="noStrike" kern="1200">
                <a:solidFill>
                  <a:schemeClr val="tx1"/>
                </a:solidFill>
                <a:effectLst/>
                <a:latin typeface="+mn-lt"/>
                <a:ea typeface="ＭＳ Ｐゴシック" charset="0"/>
                <a:cs typeface="ＭＳ Ｐゴシック" charset="0"/>
              </a:rPr>
              <a:t>Accounts Payable Professional</a:t>
            </a:r>
            <a:r>
              <a:rPr lang="en-US" sz="3200" b="0" i="0" u="none" strike="noStrike" kern="1200">
                <a:solidFill>
                  <a:schemeClr val="tx1"/>
                </a:solidFill>
                <a:effectLst/>
                <a:latin typeface="+mn-lt"/>
                <a:ea typeface="ＭＳ Ｐゴシック" charset="0"/>
                <a:cs typeface="ＭＳ Ｐゴシック" charset="0"/>
              </a:rPr>
              <a:t>	Ensure</a:t>
            </a:r>
            <a:r>
              <a:rPr lang="en-US" sz="3200" b="0" i="0" u="none" strike="noStrike" kern="1200" baseline="0">
                <a:solidFill>
                  <a:schemeClr val="tx1"/>
                </a:solidFill>
                <a:effectLst/>
                <a:latin typeface="+mn-lt"/>
                <a:ea typeface="ＭＳ Ｐゴシック" charset="0"/>
                <a:cs typeface="ＭＳ Ｐゴシック" charset="0"/>
              </a:rPr>
              <a:t> proper approval of invoices	</a:t>
            </a:r>
            <a:r>
              <a:rPr lang="en-US" sz="3200" b="0" i="0" u="none" strike="noStrike" kern="1200">
                <a:solidFill>
                  <a:schemeClr val="tx1"/>
                </a:solidFill>
                <a:effectLst/>
                <a:latin typeface="+mn-lt"/>
                <a:ea typeface="ＭＳ Ｐゴシック" charset="0"/>
                <a:cs typeface="ＭＳ Ｐゴシック" charset="0"/>
              </a:rPr>
              <a:t>Varying approval paths, not</a:t>
            </a:r>
            <a:r>
              <a:rPr lang="en-US" sz="3200" b="0" i="0" u="none" strike="noStrike" kern="1200" baseline="0">
                <a:solidFill>
                  <a:schemeClr val="tx1"/>
                </a:solidFill>
                <a:effectLst/>
                <a:latin typeface="+mn-lt"/>
                <a:ea typeface="ＭＳ Ｐゴシック" charset="0"/>
                <a:cs typeface="ＭＳ Ｐゴシック" charset="0"/>
              </a:rPr>
              <a:t> knowing who is authorized to approve and at what limits, valid of signature, potential for fraud 	</a:t>
            </a:r>
            <a:r>
              <a:rPr lang="en-US" sz="3200" b="0" i="0" u="none" strike="noStrike" kern="1200">
                <a:solidFill>
                  <a:schemeClr val="tx1"/>
                </a:solidFill>
                <a:effectLst/>
                <a:latin typeface="+mn-lt"/>
                <a:ea typeface="ＭＳ Ｐゴシック" charset="0"/>
                <a:cs typeface="ＭＳ Ｐゴシック" charset="0"/>
              </a:rPr>
              <a:t>Late payments, incorrect payments, negative audits, fraud</a:t>
            </a:r>
          </a:p>
          <a:p>
            <a:pPr rtl="0" eaLnBrk="1" fontAlgn="t" latinLnBrk="0" hangingPunct="1"/>
            <a:r>
              <a:rPr lang="en-US" sz="3200" b="0" i="0" u="sng" strike="noStrike" kern="1200">
                <a:solidFill>
                  <a:schemeClr val="tx1"/>
                </a:solidFill>
                <a:effectLst/>
                <a:latin typeface="+mn-lt"/>
                <a:ea typeface="ＭＳ Ｐゴシック" charset="0"/>
                <a:cs typeface="ＭＳ Ｐゴシック" charset="0"/>
              </a:rPr>
              <a:t>Approver			</a:t>
            </a:r>
            <a:r>
              <a:rPr lang="en-US" sz="3200" b="0" i="0" u="none" strike="noStrike" kern="1200">
                <a:solidFill>
                  <a:schemeClr val="tx1"/>
                </a:solidFill>
                <a:effectLst/>
                <a:latin typeface="+mn-lt"/>
                <a:ea typeface="ＭＳ Ｐゴシック" charset="0"/>
                <a:cs typeface="ＭＳ Ｐゴシック" charset="0"/>
              </a:rPr>
              <a:t>Ensure goods or services</a:t>
            </a:r>
            <a:r>
              <a:rPr lang="en-US" sz="3200" b="0" i="0" u="none" strike="noStrike" kern="1200" baseline="0">
                <a:solidFill>
                  <a:schemeClr val="tx1"/>
                </a:solidFill>
                <a:effectLst/>
                <a:latin typeface="+mn-lt"/>
                <a:ea typeface="ＭＳ Ｐゴシック" charset="0"/>
                <a:cs typeface="ＭＳ Ｐゴシック" charset="0"/>
              </a:rPr>
              <a:t> have been received and should be paid as billed	</a:t>
            </a:r>
            <a:r>
              <a:rPr lang="en-US" sz="3200" b="0" i="0" u="none" strike="noStrike" kern="1200">
                <a:solidFill>
                  <a:schemeClr val="tx1"/>
                </a:solidFill>
                <a:effectLst/>
                <a:latin typeface="+mn-lt"/>
                <a:ea typeface="ＭＳ Ｐゴシック" charset="0"/>
                <a:cs typeface="ＭＳ Ｐゴシック" charset="0"/>
              </a:rPr>
              <a:t>Incomplete documentation, approval without authority, lack of knowledge if already</a:t>
            </a:r>
            <a:r>
              <a:rPr lang="en-US" sz="3200" b="0" i="0" u="none" strike="noStrike" kern="1200" baseline="0">
                <a:solidFill>
                  <a:schemeClr val="tx1"/>
                </a:solidFill>
                <a:effectLst/>
                <a:latin typeface="+mn-lt"/>
                <a:ea typeface="ＭＳ Ｐゴシック" charset="0"/>
                <a:cs typeface="ＭＳ Ｐゴシック" charset="0"/>
              </a:rPr>
              <a:t> approved, understanding of what must be done and when	</a:t>
            </a:r>
            <a:r>
              <a:rPr lang="en-US" sz="3200" b="0" i="0" u="none" strike="noStrike" kern="1200">
                <a:solidFill>
                  <a:schemeClr val="tx1"/>
                </a:solidFill>
                <a:effectLst/>
                <a:latin typeface="+mn-lt"/>
                <a:ea typeface="ＭＳ Ｐゴシック" charset="0"/>
                <a:cs typeface="ＭＳ Ｐゴシック" charset="0"/>
              </a:rPr>
              <a:t>Late payments, incorrect payments, negative audits, fraud</a:t>
            </a:r>
          </a:p>
          <a:p>
            <a:pPr rtl="0" eaLnBrk="1" fontAlgn="t" latinLnBrk="0" hangingPunct="1"/>
            <a:r>
              <a:rPr lang="en-US" sz="3200" b="0" i="0" u="sng" strike="noStrike" kern="1200">
                <a:solidFill>
                  <a:schemeClr val="tx1"/>
                </a:solidFill>
                <a:effectLst/>
                <a:latin typeface="+mn-lt"/>
                <a:ea typeface="ＭＳ Ｐゴシック" charset="0"/>
                <a:cs typeface="ＭＳ Ｐゴシック" charset="0"/>
              </a:rPr>
              <a:t>Coder 		</a:t>
            </a:r>
            <a:r>
              <a:rPr lang="en-US" sz="3200" b="0" i="0" u="none" strike="noStrike" kern="1200">
                <a:solidFill>
                  <a:schemeClr val="tx1"/>
                </a:solidFill>
                <a:effectLst/>
                <a:latin typeface="+mn-lt"/>
                <a:ea typeface="ＭＳ Ｐゴシック" charset="0"/>
                <a:cs typeface="ＭＳ Ｐゴシック" charset="0"/>
              </a:rPr>
              <a:t>Code non PO invoices	Lack of authority, incorrect</a:t>
            </a:r>
            <a:r>
              <a:rPr lang="en-US" sz="3200" b="0" i="0" u="none" strike="noStrike" kern="1200" baseline="0">
                <a:solidFill>
                  <a:schemeClr val="tx1"/>
                </a:solidFill>
                <a:effectLst/>
                <a:latin typeface="+mn-lt"/>
                <a:ea typeface="ＭＳ Ｐゴシック" charset="0"/>
                <a:cs typeface="ＭＳ Ｐゴシック" charset="0"/>
              </a:rPr>
              <a:t> cost object or general ledger account	</a:t>
            </a:r>
            <a:r>
              <a:rPr lang="en-US" sz="3200" b="0" i="0" u="none" strike="noStrike" kern="1200">
                <a:solidFill>
                  <a:schemeClr val="tx1"/>
                </a:solidFill>
                <a:effectLst/>
                <a:latin typeface="+mn-lt"/>
                <a:ea typeface="ＭＳ Ｐゴシック" charset="0"/>
                <a:cs typeface="ＭＳ Ｐゴシック" charset="0"/>
              </a:rPr>
              <a:t>Late payments, incorrect payments, negative audits, fraud</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188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sz="1400" kern="1200">
                <a:solidFill>
                  <a:schemeClr val="tx1"/>
                </a:solidFill>
                <a:effectLst/>
                <a:latin typeface="+mn-lt"/>
                <a:ea typeface="+mn-ea"/>
                <a:cs typeface="+mn-cs"/>
              </a:rPr>
              <a:t>[‎3/‎9/‎2018 10:11 AM]  Matthias Niessen:  </a:t>
            </a:r>
          </a:p>
          <a:p>
            <a:r>
              <a:rPr lang="en-US" sz="3600" kern="1200">
                <a:solidFill>
                  <a:schemeClr val="tx1"/>
                </a:solidFill>
                <a:effectLst/>
                <a:latin typeface="+mn-lt"/>
                <a:ea typeface="+mn-ea"/>
                <a:cs typeface="+mn-cs"/>
              </a:rPr>
              <a:t>SAP S/4HANA </a:t>
            </a:r>
            <a:r>
              <a:rPr lang="en-US" sz="3600"/>
              <a:t>not only serves as the system of record, but also offers </a:t>
            </a:r>
            <a:r>
              <a:rPr lang="en-US" sz="3600" kern="1200">
                <a:solidFill>
                  <a:schemeClr val="tx1"/>
                </a:solidFill>
                <a:effectLst/>
                <a:latin typeface="+mn-lt"/>
                <a:ea typeface="+mn-ea"/>
                <a:cs typeface="+mn-cs"/>
              </a:rPr>
              <a:t>transaction and analytics in the same system.</a:t>
            </a:r>
          </a:p>
          <a:p>
            <a:r>
              <a:rPr lang="en-US" sz="3600" kern="1200">
                <a:solidFill>
                  <a:schemeClr val="tx1"/>
                </a:solidFill>
                <a:effectLst/>
                <a:latin typeface="+mn-lt"/>
                <a:ea typeface="+mn-ea"/>
                <a:cs typeface="+mn-cs"/>
              </a:rPr>
              <a:t>To manage processes in, sometimes called the Digital Edge, and to participate in Value Chains which </a:t>
            </a:r>
            <a:r>
              <a:rPr lang="en-US" sz="3600" i="1" kern="1200">
                <a:solidFill>
                  <a:schemeClr val="tx1"/>
                </a:solidFill>
                <a:effectLst/>
                <a:latin typeface="+mn-lt"/>
                <a:ea typeface="+mn-ea"/>
                <a:cs typeface="+mn-cs"/>
              </a:rPr>
              <a:t>span</a:t>
            </a:r>
            <a:r>
              <a:rPr lang="en-US" sz="3600" kern="1200">
                <a:solidFill>
                  <a:schemeClr val="tx1"/>
                </a:solidFill>
                <a:effectLst/>
                <a:latin typeface="+mn-lt"/>
                <a:ea typeface="+mn-ea"/>
                <a:cs typeface="+mn-cs"/>
              </a:rPr>
              <a:t> companies</a:t>
            </a:r>
            <a:r>
              <a:rPr lang="en-US" sz="3600"/>
              <a:t>, </a:t>
            </a:r>
            <a:r>
              <a:rPr lang="en-US" sz="3600" kern="1200">
                <a:solidFill>
                  <a:schemeClr val="tx1"/>
                </a:solidFill>
                <a:effectLst/>
                <a:latin typeface="+mn-lt"/>
                <a:ea typeface="+mn-ea"/>
                <a:cs typeface="+mn-cs"/>
              </a:rPr>
              <a:t>the Cloud Integration Gateway, that is part of Cloud Platform</a:t>
            </a:r>
            <a:r>
              <a:rPr lang="en-US" sz="3600"/>
              <a:t> helps SAP S/4HANA</a:t>
            </a:r>
            <a:endParaRPr lang="en-US" sz="3600" kern="1200">
              <a:solidFill>
                <a:schemeClr val="tx1"/>
              </a:solidFill>
              <a:effectLst/>
              <a:latin typeface="+mn-lt"/>
              <a:ea typeface="+mn-ea"/>
              <a:cs typeface="+mn-cs"/>
            </a:endParaRPr>
          </a:p>
          <a:p>
            <a:r>
              <a:rPr lang="en-US" sz="3600" kern="1200">
                <a:solidFill>
                  <a:schemeClr val="tx1"/>
                </a:solidFill>
                <a:effectLst/>
                <a:latin typeface="+mn-lt"/>
                <a:ea typeface="+mn-ea"/>
                <a:cs typeface="+mn-cs"/>
              </a:rPr>
              <a:t>participate in a variety of Core to Edge scenarios. Connecting to customers, employees and suppliers.</a:t>
            </a:r>
          </a:p>
          <a:p>
            <a:r>
              <a:rPr lang="en-US" sz="3600" kern="1200">
                <a:solidFill>
                  <a:schemeClr val="tx1"/>
                </a:solidFill>
                <a:effectLst/>
                <a:latin typeface="+mn-lt"/>
                <a:ea typeface="+mn-ea"/>
                <a:cs typeface="+mn-cs"/>
              </a:rPr>
              <a:t>The way we do this is to connect the Ariba Network, and its 3m suppliers to S4 via the CIG. Along with this comes enablement capability, so new suppliers can be onboarded efficiently.</a:t>
            </a:r>
          </a:p>
          <a:p>
            <a:r>
              <a:rPr lang="en-US" sz="3600" kern="1200">
                <a:solidFill>
                  <a:schemeClr val="tx1"/>
                </a:solidFill>
                <a:effectLst/>
                <a:latin typeface="+mn-lt"/>
                <a:ea typeface="+mn-ea"/>
                <a:cs typeface="+mn-cs"/>
              </a:rPr>
              <a:t>[More network stuff?]</a:t>
            </a:r>
          </a:p>
          <a:p>
            <a:r>
              <a:rPr lang="en-US" sz="3600" kern="1200">
                <a:solidFill>
                  <a:schemeClr val="tx1"/>
                </a:solidFill>
                <a:effectLst/>
                <a:latin typeface="+mn-lt"/>
                <a:ea typeface="+mn-ea"/>
                <a:cs typeface="+mn-cs"/>
              </a:rPr>
              <a:t>Note we actually say Trading partners, as later we’ll see that Trading Partners can include people such as subcontractors or logistics providers.</a:t>
            </a:r>
          </a:p>
          <a:p>
            <a:r>
              <a:rPr lang="en-US" sz="3600" kern="1200">
                <a:solidFill>
                  <a:schemeClr val="tx1"/>
                </a:solidFill>
                <a:effectLst/>
                <a:latin typeface="+mn-lt"/>
                <a:ea typeface="+mn-ea"/>
                <a:cs typeface="+mn-cs"/>
              </a:rPr>
              <a:t>If we look at the operational procurement inside SAP S/4HANA I might be in the middle of an Asset Maintenance Screen, and need to buy a spare part or a piece of tooling and book it to the asset. I want to remain in SAP S/4HANA and just buy it from a nice catalogue, transmit the order digitally to the supplier, and make sure the accounting is correct.</a:t>
            </a:r>
          </a:p>
          <a:p>
            <a:r>
              <a:rPr lang="en-US" sz="3600" kern="1200">
                <a:solidFill>
                  <a:schemeClr val="tx1"/>
                </a:solidFill>
                <a:effectLst/>
                <a:latin typeface="+mn-lt"/>
                <a:ea typeface="+mn-ea"/>
                <a:cs typeface="+mn-cs"/>
              </a:rPr>
              <a:t>A slightly different use case is for long tail spend, where I don’t even have it in the catalogue and want to go to a spot market and just buy it.</a:t>
            </a:r>
          </a:p>
          <a:p>
            <a:r>
              <a:rPr lang="en-US" sz="3600" kern="1200">
                <a:solidFill>
                  <a:schemeClr val="tx1"/>
                </a:solidFill>
                <a:effectLst/>
                <a:latin typeface="+mn-lt"/>
                <a:ea typeface="+mn-ea"/>
                <a:cs typeface="+mn-cs"/>
              </a:rPr>
              <a:t>So lets recap where we are. We have Operational procurement being done as part of SAP S/4HANA Enterprise Management: MRP runs throwing off Purchase Orders, maybe even scenarios coming through from Leonardo from sensors which is also producing Orders.</a:t>
            </a:r>
          </a:p>
          <a:p>
            <a:r>
              <a:rPr lang="en-US" sz="3600" kern="1200">
                <a:solidFill>
                  <a:schemeClr val="tx1"/>
                </a:solidFill>
                <a:effectLst/>
                <a:latin typeface="+mn-lt"/>
                <a:ea typeface="+mn-ea"/>
                <a:cs typeface="+mn-cs"/>
              </a:rPr>
              <a:t>But there is another large use case, and this is for the casual user, who want to buy something now and again. Ease of use is paramount, and the have no idea of the right process. They need guidance, which is why we have an Awesome user interface, which takes care of the front end, but SAP S/4HANA still manages the back-end such as budget checks, Chart of Accounts and the PO itself.</a:t>
            </a:r>
          </a:p>
          <a:p>
            <a:r>
              <a:rPr lang="en-US" sz="3600" kern="1200">
                <a:solidFill>
                  <a:schemeClr val="tx1"/>
                </a:solidFill>
                <a:effectLst/>
                <a:latin typeface="+mn-lt"/>
                <a:ea typeface="+mn-ea"/>
                <a:cs typeface="+mn-cs"/>
              </a:rPr>
              <a:t>So in addition to the core buying covered by SAP S/4HANA and Guided Buying, we will need other Ariba Cloud Apps as well, lets take a look at those.</a:t>
            </a:r>
          </a:p>
          <a:p>
            <a:r>
              <a:rPr lang="en-US" sz="3600" kern="1200">
                <a:solidFill>
                  <a:schemeClr val="tx1"/>
                </a:solidFill>
                <a:effectLst/>
                <a:latin typeface="+mn-lt"/>
                <a:ea typeface="+mn-ea"/>
                <a:cs typeface="+mn-cs"/>
              </a:rPr>
              <a:t>So what else does Ariba do? SAP S/4HANA is chock full of things like Outline Agreements and Info records, which define which products are bought from whom? But how are those records created? Well that requires collaboration with suppliers, so it is the kind of thing Ariba does well. The Sourcing Product allows you to collaborate with suppliers to evaluate the best, and creates a PO in SAP S/4HANA.</a:t>
            </a:r>
          </a:p>
          <a:p>
            <a:r>
              <a:rPr lang="en-US" sz="3600" kern="1200">
                <a:solidFill>
                  <a:schemeClr val="tx1"/>
                </a:solidFill>
                <a:effectLst/>
                <a:latin typeface="+mn-lt"/>
                <a:ea typeface="+mn-ea"/>
                <a:cs typeface="+mn-cs"/>
              </a:rPr>
              <a:t>And when you want to create an Outline Agreement in S4, you can use Ariba Contracts to handle the Contract Negotiation and publish it to SAP S/4HANA for subsequent procurement activity.</a:t>
            </a:r>
          </a:p>
          <a:p>
            <a:r>
              <a:rPr lang="en-US" sz="3600" kern="1200">
                <a:solidFill>
                  <a:schemeClr val="tx1"/>
                </a:solidFill>
                <a:effectLst/>
                <a:latin typeface="+mn-lt"/>
                <a:ea typeface="+mn-ea"/>
                <a:cs typeface="+mn-cs"/>
              </a:rPr>
              <a:t>For your Analytics needs, you’ll probably be choosing one of the SAP Analytics Cloud products of Business Objects Cloud, Digital Boardroom or </a:t>
            </a:r>
            <a:r>
              <a:rPr lang="en-US" sz="3600" kern="1200" err="1">
                <a:solidFill>
                  <a:schemeClr val="tx1"/>
                </a:solidFill>
                <a:effectLst/>
                <a:latin typeface="+mn-lt"/>
                <a:ea typeface="+mn-ea"/>
                <a:cs typeface="+mn-cs"/>
              </a:rPr>
              <a:t>Roambi</a:t>
            </a:r>
            <a:r>
              <a:rPr lang="en-US" sz="3600" kern="1200">
                <a:solidFill>
                  <a:schemeClr val="tx1"/>
                </a:solidFill>
                <a:effectLst/>
                <a:latin typeface="+mn-lt"/>
                <a:ea typeface="+mn-ea"/>
                <a:cs typeface="+mn-cs"/>
              </a:rPr>
              <a:t>.</a:t>
            </a:r>
          </a:p>
          <a:p>
            <a:r>
              <a:rPr lang="en-US" sz="3600" kern="1200">
                <a:solidFill>
                  <a:schemeClr val="tx1"/>
                </a:solidFill>
                <a:effectLst/>
                <a:latin typeface="+mn-lt"/>
                <a:ea typeface="+mn-ea"/>
                <a:cs typeface="+mn-cs"/>
              </a:rPr>
              <a:t>But lets look at this Digital core again, why did I draw this box so big? Because most companies have more than one copy of SAP, some have 20, some have 200. For many years these are likely to be a mix of ECC and Sap S/4HANA systems, </a:t>
            </a:r>
          </a:p>
          <a:p>
            <a:r>
              <a:rPr lang="en-US" sz="3600" kern="1200">
                <a:solidFill>
                  <a:schemeClr val="tx1"/>
                </a:solidFill>
                <a:effectLst/>
                <a:latin typeface="+mn-lt"/>
                <a:ea typeface="+mn-ea"/>
                <a:cs typeface="+mn-cs"/>
              </a:rPr>
              <a:t> </a:t>
            </a:r>
          </a:p>
          <a:p>
            <a:r>
              <a:rPr lang="en-US" sz="3600"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defRPr/>
            </a:pPr>
            <a:fld id="{7D8C2C35-2B8A-446E-BEC0-FD36716C29AC}" type="slidenum">
              <a:rPr kumimoji="0" lang="en-US"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defRPr/>
              </a:pPr>
              <a:t>39</a:t>
            </a:fld>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5325244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a:t>With the on-premise solution you are tightly integrated with SAP Business Suite and S/4HANA and that allows you to manage the end to end solution while leveraging the Ariba Network.</a:t>
            </a:r>
          </a:p>
          <a:p>
            <a:endParaRPr lang="en-US"/>
          </a:p>
          <a:p>
            <a:r>
              <a:rPr lang="en-US"/>
              <a:t>You can work with incoming invoices in many different forms including paper, email, EDI, etc.. SAP Invoice Management resides entirely inside the SAP software environment and works with SAP Business Workflow. The application was developed in the ABAP™ programming language with native SAP technology, including a development workbench, dialog programs, function groups, business objects, workflow definitions, roles, customizing tables, reports, and so on. Invoice metadata is validated to help ensure that it is complete and applicable. After validation, the data is processed according to a series of client-specific configured business rules. After validation and execution of the business rules, an attempt should be made to post the invoice automatically. The application includes 47 configurable rules for validation and process-exception handling. The rules include requirements for processing invoices in selected countries. Metadata can be revised, if required, during validation. If the implementation of a selected business rule fails – for example, if the PO shown on the invoice is not released for posting – then the metadata resolution screen is created and routed for review. </a:t>
            </a:r>
          </a:p>
          <a:p>
            <a:r>
              <a:rPr lang="en-US"/>
              <a:t>When resolution is accomplished by the proper person, the invoice is posted. If it had been posted and blocked, appropriate action can be taken to change the transactional data, such as the PO or goods receipt. You can cancel the invoice, short pay the invoice, or pay the invoice as is. Comments are noted and a comprehensive record of activities is attached, including pertinent information such as who worked on it, when that work took place, and all of the supporting details. All individuals working on the transaction have a dashboard of information available with the header line item and full detail accessible with one click.</a:t>
            </a:r>
          </a:p>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40</a:t>
            </a:fld>
            <a:endParaRPr lang="de-DE"/>
          </a:p>
        </p:txBody>
      </p:sp>
    </p:spTree>
    <p:extLst>
      <p:ext uri="{BB962C8B-B14F-4D97-AF65-F5344CB8AC3E}">
        <p14:creationId xmlns:p14="http://schemas.microsoft.com/office/powerpoint/2010/main" val="2207375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B8FF1-720A-4F93-B66B-8D46D0FEC938}"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3110394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DC2E9-2BF7-9163-7A92-BCFCCBEFD2C1}"/>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AEA2455C-2E7D-01BC-17E6-27293CF6A887}"/>
              </a:ext>
            </a:extLst>
          </p:cNvPr>
          <p:cNvSpPr>
            <a:spLocks noGrp="1" noRot="1" noChangeAspect="1" noChangeArrowheads="1" noTextEdit="1"/>
          </p:cNvSpPr>
          <p:nvPr>
            <p:ph type="sldImg"/>
          </p:nvPr>
        </p:nvSpPr>
        <p:spPr>
          <a:xfrm>
            <a:off x="557213" y="649288"/>
            <a:ext cx="5708650" cy="3211512"/>
          </a:xfrm>
          <a:ln/>
        </p:spPr>
      </p:sp>
      <p:sp>
        <p:nvSpPr>
          <p:cNvPr id="55299" name="Rectangle 3">
            <a:extLst>
              <a:ext uri="{FF2B5EF4-FFF2-40B4-BE49-F238E27FC236}">
                <a16:creationId xmlns:a16="http://schemas.microsoft.com/office/drawing/2014/main" id="{B3EFE165-3641-BE6C-3895-17C7A1F9FA9D}"/>
              </a:ext>
            </a:extLst>
          </p:cNvPr>
          <p:cNvSpPr>
            <a:spLocks noGrp="1" noChangeArrowheads="1"/>
          </p:cNvSpPr>
          <p:nvPr>
            <p:ph type="body" idx="1"/>
          </p:nvPr>
        </p:nvSpPr>
        <p:spPr bwMode="auto">
          <a:xfrm>
            <a:off x="438150" y="4292600"/>
            <a:ext cx="6192838" cy="37719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34" tIns="45567" rIns="91134" bIns="45567"/>
          <a:lstStyle/>
          <a:p>
            <a:pPr marL="0" indent="0" eaLnBrk="1" hangingPunct="1">
              <a:lnSpc>
                <a:spcPct val="90000"/>
              </a:lnSpc>
              <a:spcBef>
                <a:spcPct val="0"/>
              </a:spcBef>
              <a:buFont typeface="+mj-lt"/>
              <a:buNone/>
            </a:pPr>
            <a:endParaRPr lang="en-US" altLang="en-US" sz="900"/>
          </a:p>
        </p:txBody>
      </p:sp>
    </p:spTree>
    <p:extLst>
      <p:ext uri="{BB962C8B-B14F-4D97-AF65-F5344CB8AC3E}">
        <p14:creationId xmlns:p14="http://schemas.microsoft.com/office/powerpoint/2010/main" val="3984722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 y="741363"/>
            <a:ext cx="6581775" cy="3702050"/>
          </a:xfrm>
        </p:spPr>
      </p:sp>
      <p:sp>
        <p:nvSpPr>
          <p:cNvPr id="3" name="Notes Placeholder 2"/>
          <p:cNvSpPr>
            <a:spLocks noGrp="1"/>
          </p:cNvSpPr>
          <p:nvPr>
            <p:ph type="body" idx="1"/>
          </p:nvPr>
        </p:nvSpPr>
        <p:spPr>
          <a:xfrm>
            <a:off x="366120" y="4700588"/>
            <a:ext cx="5760000" cy="3300412"/>
          </a:xfrm>
        </p:spPr>
        <p:txBody>
          <a:bodyPr>
            <a:normAutofit/>
          </a:bodyPr>
          <a:lstStyle/>
          <a:p>
            <a:r>
              <a:rPr lang="en-US" sz="1100"/>
              <a:t>SAP Information Capture provides a single ingestion point for capturing data from nearly any source. Current scenarios supported include: </a:t>
            </a:r>
          </a:p>
          <a:p>
            <a:endParaRPr lang="en-US" sz="1100"/>
          </a:p>
          <a:p>
            <a:r>
              <a:rPr lang="en-US" sz="1100"/>
              <a:t>• Invoices, order confirmations, delivery notes, quotations to help A/P and Procurement streamline invoice management</a:t>
            </a:r>
          </a:p>
          <a:p>
            <a:endParaRPr lang="en-US" sz="1100"/>
          </a:p>
          <a:p>
            <a:r>
              <a:rPr lang="en-US" sz="1100"/>
              <a:t>• Sales order entry – to streamline and accelerate handling of incoming customer orders </a:t>
            </a:r>
          </a:p>
          <a:p>
            <a:endParaRPr lang="en-US" sz="1100"/>
          </a:p>
          <a:p>
            <a:r>
              <a:rPr lang="en-US" sz="1100"/>
              <a:t>SAP Information and SAP Invoice Management enable you to move from manual, document-centric processes to fully automated, simplified intelligent processes. Using leading-edge technology, it captures information from document images, validates it for accuracy and completeness, and transfers relevant metadata to the appropriate SAP application for next steps. Automatic data verification catches discrepancies and errors so you can have confidence in the scenarios that SAP Invoice Management supports.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8080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Most of the corporate processes start, when a document enters an organization.  Before anything else happens, the information contained on this document has to be captured (made readable for the computer). This process is also know as Optical Character recognition (OCR). SAP Information Capture is the product, that can help take care of this particular process. </a:t>
            </a:r>
          </a:p>
          <a:p>
            <a:endParaRPr lang="en-US"/>
          </a:p>
          <a:p>
            <a:r>
              <a:rPr lang="en-US"/>
              <a:t>After information from the document is captured by SAP Information Capture, it has to be passed to the leading application for further processing. In our case it is passed to SAP. Inside SAP it has to be processed to achieve a specific business outcome: dispatch goods ordered by a customer, process a quotation and send a response, or reconcile a remittance advice. Usually processing such information is done by hand, manually, and it is a highly labor intensive process, which is slow, error prone and costly. SAP Information Capture helps to fully automate processing of incoming information.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009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7BDC5-4283-5F9A-D645-DA4C1EBA3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22C24-E757-908B-42A5-1C01D03D0A65}"/>
              </a:ext>
            </a:extLst>
          </p:cNvPr>
          <p:cNvSpPr>
            <a:spLocks noGrp="1" noRot="1" noChangeAspect="1"/>
          </p:cNvSpPr>
          <p:nvPr>
            <p:ph type="sldImg"/>
          </p:nvPr>
        </p:nvSpPr>
        <p:spPr>
          <a:xfrm>
            <a:off x="-127000" y="396875"/>
            <a:ext cx="7264400" cy="4086225"/>
          </a:xfrm>
        </p:spPr>
      </p:sp>
      <p:sp>
        <p:nvSpPr>
          <p:cNvPr id="3" name="Notes Placeholder 2">
            <a:extLst>
              <a:ext uri="{FF2B5EF4-FFF2-40B4-BE49-F238E27FC236}">
                <a16:creationId xmlns:a16="http://schemas.microsoft.com/office/drawing/2014/main" id="{424BA566-22F7-1D8F-8EB8-AEF0F6A8C99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61308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 y="396875"/>
            <a:ext cx="7264400" cy="40862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003423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dirty="0">
                <a:solidFill>
                  <a:srgbClr val="1C1D3B"/>
                </a:solidFill>
                <a:latin typeface="Helvetica" pitchFamily="2" charset="0"/>
                <a:cs typeface="Sora" pitchFamily="2" charset="0"/>
              </a:rPr>
              <a:t>The presentation title will come here</a:t>
            </a:r>
          </a:p>
          <a:p>
            <a:r>
              <a:rPr lang="en-US" sz="4400" b="1" dirty="0">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5" name="Picture 54" descr="A logo with white text&#10;&#10;Description automatically generated">
            <a:extLst>
              <a:ext uri="{FF2B5EF4-FFF2-40B4-BE49-F238E27FC236}">
                <a16:creationId xmlns:a16="http://schemas.microsoft.com/office/drawing/2014/main" id="{00956D7E-CCF5-1A23-EE32-9B2E170015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3377" y="390859"/>
            <a:ext cx="648629" cy="374868"/>
          </a:xfrm>
          <a:prstGeom prst="rect">
            <a:avLst/>
          </a:prstGeom>
        </p:spPr>
      </p:pic>
      <p:cxnSp>
        <p:nvCxnSpPr>
          <p:cNvPr id="56" name="Straight Connector 55">
            <a:extLst>
              <a:ext uri="{FF2B5EF4-FFF2-40B4-BE49-F238E27FC236}">
                <a16:creationId xmlns:a16="http://schemas.microsoft.com/office/drawing/2014/main" id="{ED556286-F534-4342-4B2F-E1B058C13DA4}"/>
              </a:ext>
            </a:extLst>
          </p:cNvPr>
          <p:cNvCxnSpPr>
            <a:cxnSpLocks/>
          </p:cNvCxnSpPr>
          <p:nvPr userDrawn="1"/>
        </p:nvCxnSpPr>
        <p:spPr>
          <a:xfrm>
            <a:off x="11094126" y="338326"/>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dirty="0">
                <a:solidFill>
                  <a:srgbClr val="7F7F7F"/>
                </a:solidFill>
                <a:latin typeface="Helvetica" pitchFamily="2" charset="0"/>
                <a:cs typeface="Segoe UI" panose="020B0502040204020203" pitchFamily="34" charset="0"/>
              </a:rPr>
              <a:t>© </a:t>
            </a:r>
            <a:fld id="{AFE4BEA2-517E-644A-A56E-74898E1EBF90}" type="datetimeyyyy">
              <a:rPr lang="en-US" sz="600" b="0" smtClean="0">
                <a:solidFill>
                  <a:srgbClr val="7F7F7F"/>
                </a:solidFill>
                <a:latin typeface="Helvetica" pitchFamily="2" charset="0"/>
                <a:cs typeface="Segoe UI" panose="020B0502040204020203" pitchFamily="34" charset="0"/>
              </a:rPr>
              <a:t>2026</a:t>
            </a:fld>
            <a:r>
              <a:rPr lang="en-US" sz="600" b="0" dirty="0">
                <a:solidFill>
                  <a:srgbClr val="7F7F7F"/>
                </a:solidFill>
                <a:latin typeface="Helvetica" pitchFamily="2" charset="0"/>
                <a:cs typeface="Segoe UI" panose="020B0502040204020203" pitchFamily="34" charset="0"/>
              </a:rPr>
              <a:t>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2"/>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159491" y="408273"/>
            <a:ext cx="1660538" cy="357454"/>
          </a:xfrm>
          <a:prstGeom prst="rect">
            <a:avLst/>
          </a:prstGeom>
        </p:spPr>
      </p:pic>
    </p:spTree>
    <p:extLst>
      <p:ext uri="{BB962C8B-B14F-4D97-AF65-F5344CB8AC3E}">
        <p14:creationId xmlns:p14="http://schemas.microsoft.com/office/powerpoint/2010/main" val="346169915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p:spPr>
        <p:txBody>
          <a:bodyPr/>
          <a:lstStyle/>
          <a:p>
            <a:endParaRPr lang="en-US"/>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2217469"/>
            <a:ext cx="4535094" cy="4077005"/>
          </a:xfrm>
          <a:prstGeom prst="rect">
            <a:avLst/>
          </a:prstGeom>
        </p:spPr>
        <p:txBody>
          <a:bodyPr/>
          <a:lstStyle>
            <a:lvl1pPr marL="285750" indent="-285750">
              <a:lnSpc>
                <a:spcPct val="150000"/>
              </a:lnSpc>
              <a:buClr>
                <a:schemeClr val="accent2"/>
              </a:buClr>
              <a:buFont typeface="Arial" panose="020B0604020202020204" pitchFamily="34" charset="0"/>
              <a:buChar char="•"/>
              <a:defRPr sz="18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lvl="0"/>
            <a:endParaRPr lang="en-US"/>
          </a:p>
        </p:txBody>
      </p:sp>
      <p:sp>
        <p:nvSpPr>
          <p:cNvPr id="5" name="Rectangle 4">
            <a:extLst>
              <a:ext uri="{FF2B5EF4-FFF2-40B4-BE49-F238E27FC236}">
                <a16:creationId xmlns:a16="http://schemas.microsoft.com/office/drawing/2014/main" id="{BF603D84-C260-5E07-85E8-6CDF8F65DD05}"/>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spTree>
    <p:extLst>
      <p:ext uri="{BB962C8B-B14F-4D97-AF65-F5344CB8AC3E}">
        <p14:creationId xmlns:p14="http://schemas.microsoft.com/office/powerpoint/2010/main" val="337863246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Text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02428"/>
            <a:ext cx="8965588" cy="91312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95730518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548640"/>
            <a:ext cx="8965588" cy="9669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64180951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p:spPr>
        <p:txBody>
          <a:bodyPr/>
          <a:lstStyle/>
          <a:p>
            <a:endParaRPr lang="en-US"/>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4" name="Picture 4">
            <a:extLst>
              <a:ext uri="{FF2B5EF4-FFF2-40B4-BE49-F238E27FC236}">
                <a16:creationId xmlns:a16="http://schemas.microsoft.com/office/drawing/2014/main" id="{D68075DA-77D7-74C6-27F9-877002742F5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76862535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0" indent="0">
              <a:lnSpc>
                <a:spcPct val="100000"/>
              </a:lnSpc>
              <a:spcBef>
                <a:spcPts val="600"/>
              </a:spcBef>
              <a:buClr>
                <a:schemeClr val="accent2"/>
              </a:buClr>
              <a:buFont typeface="Arial" panose="020B0604020202020204" pitchFamily="34" charset="0"/>
              <a:buNone/>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69D37B55-2F48-0E42-D8B7-A0F63B0CFF3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72BDFDDF-289D-0F1F-3F3B-BE422057B2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96507666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285750" indent="-285750">
              <a:lnSpc>
                <a:spcPct val="100000"/>
              </a:lnSpc>
              <a:spcBef>
                <a:spcPts val="600"/>
              </a:spcBef>
              <a:buClr>
                <a:schemeClr val="bg1"/>
              </a:buClr>
              <a:buFont typeface="Arial" panose="020B0604020202020204" pitchFamily="34" charset="0"/>
              <a:buChar char="•"/>
              <a:defRPr sz="14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DF8C9214-F3D9-0CAB-A24D-6838DC4F3548}"/>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3331D0DF-496A-8F3F-49EF-F9E4029E226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153685243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6423547" y="1779787"/>
            <a:ext cx="5356077" cy="4593303"/>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F17EF76B-AE5C-40E9-AF64-DCFD884422F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122518218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527354" y="1570125"/>
            <a:ext cx="5245544" cy="4593303"/>
          </a:xfrm>
          <a:prstGeom prst="rect">
            <a:avLst/>
          </a:prstGeom>
        </p:spPr>
        <p:txBody>
          <a:bodyPr/>
          <a:lstStyle>
            <a:lvl1pPr marL="0" indent="0" algn="l">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A33F5B86-ED3B-631F-0145-E63479EB486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37410" y="6474933"/>
            <a:ext cx="1149441" cy="247433"/>
          </a:xfrm>
          <a:prstGeom prst="rect">
            <a:avLst/>
          </a:prstGeom>
        </p:spPr>
      </p:pic>
    </p:spTree>
    <p:extLst>
      <p:ext uri="{BB962C8B-B14F-4D97-AF65-F5344CB8AC3E}">
        <p14:creationId xmlns:p14="http://schemas.microsoft.com/office/powerpoint/2010/main" val="244527982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050378283"/>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4" name="Graphic 3">
            <a:extLst>
              <a:ext uri="{FF2B5EF4-FFF2-40B4-BE49-F238E27FC236}">
                <a16:creationId xmlns:a16="http://schemas.microsoft.com/office/drawing/2014/main" id="{B05BE5FC-4608-7DB1-FE9F-9301948F935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729719" y="274562"/>
            <a:ext cx="2031415" cy="437290"/>
          </a:xfrm>
          <a:prstGeom prst="rect">
            <a:avLst/>
          </a:prstGeom>
        </p:spPr>
      </p:pic>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spTree>
    <p:extLst>
      <p:ext uri="{BB962C8B-B14F-4D97-AF65-F5344CB8AC3E}">
        <p14:creationId xmlns:p14="http://schemas.microsoft.com/office/powerpoint/2010/main" val="388660879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with Car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F78C8FAD-0AE5-F807-D38A-CD5F0622FD59}"/>
              </a:ext>
            </a:extLst>
          </p:cNvPr>
          <p:cNvSpPr/>
          <p:nvPr userDrawn="1"/>
        </p:nvSpPr>
        <p:spPr>
          <a:xfrm>
            <a:off x="2030921" y="3464549"/>
            <a:ext cx="5202078" cy="2600793"/>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1" name="Picture Placeholder 11">
            <a:extLst>
              <a:ext uri="{FF2B5EF4-FFF2-40B4-BE49-F238E27FC236}">
                <a16:creationId xmlns:a16="http://schemas.microsoft.com/office/drawing/2014/main" id="{651CE1AF-5F24-4FBC-CF28-5B321BB11F34}"/>
              </a:ext>
            </a:extLst>
          </p:cNvPr>
          <p:cNvSpPr>
            <a:spLocks noGrp="1"/>
          </p:cNvSpPr>
          <p:nvPr>
            <p:ph type="pic" sz="quarter" idx="10"/>
          </p:nvPr>
        </p:nvSpPr>
        <p:spPr>
          <a:xfrm>
            <a:off x="1173307" y="3772298"/>
            <a:ext cx="1985826" cy="1985826"/>
          </a:xfrm>
          <a:prstGeom prst="rect">
            <a:avLst/>
          </a:prstGeom>
          <a:solidFill>
            <a:srgbClr val="1C1D3B"/>
          </a:solidFill>
        </p:spPr>
        <p:txBody>
          <a:bodyPr/>
          <a:lstStyle/>
          <a:p>
            <a:endParaRPr lang="en-US"/>
          </a:p>
        </p:txBody>
      </p:sp>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sp>
        <p:nvSpPr>
          <p:cNvPr id="59" name="Text Placeholder 60">
            <a:extLst>
              <a:ext uri="{FF2B5EF4-FFF2-40B4-BE49-F238E27FC236}">
                <a16:creationId xmlns:a16="http://schemas.microsoft.com/office/drawing/2014/main" id="{A12F0801-B6B2-47A7-21D4-BBECF44855CF}"/>
              </a:ext>
            </a:extLst>
          </p:cNvPr>
          <p:cNvSpPr>
            <a:spLocks noGrp="1"/>
          </p:cNvSpPr>
          <p:nvPr>
            <p:ph type="body" sz="quarter" idx="11" hasCustomPrompt="1"/>
          </p:nvPr>
        </p:nvSpPr>
        <p:spPr>
          <a:xfrm>
            <a:off x="3607740" y="4124261"/>
            <a:ext cx="3228489" cy="1365274"/>
          </a:xfrm>
          <a:prstGeom prst="rect">
            <a:avLst/>
          </a:prstGeom>
        </p:spPr>
        <p:txBody>
          <a:bodyPr/>
          <a:lstStyle>
            <a:lvl1pPr marL="0" indent="0">
              <a:lnSpc>
                <a:spcPct val="100000"/>
              </a:lnSpc>
              <a:spcBef>
                <a:spcPts val="400"/>
              </a:spcBef>
              <a:buClr>
                <a:schemeClr val="accent2"/>
              </a:buClr>
              <a:buFont typeface="Arial" panose="020B0604020202020204" pitchFamily="34" charset="0"/>
              <a:buNone/>
              <a:defRPr sz="16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First &amp; Last Name</a:t>
            </a:r>
          </a:p>
          <a:p>
            <a:pPr lvl="0"/>
            <a:r>
              <a:rPr lang="en-US" dirty="0"/>
              <a:t>Title</a:t>
            </a:r>
          </a:p>
          <a:p>
            <a:pPr lvl="0"/>
            <a:r>
              <a:rPr lang="en-US" dirty="0"/>
              <a:t>P xxx-xxx-xxx</a:t>
            </a:r>
          </a:p>
          <a:p>
            <a:pPr lvl="0"/>
            <a:r>
              <a:rPr lang="en-US" dirty="0"/>
              <a:t>E </a:t>
            </a:r>
            <a:r>
              <a:rPr lang="en-US" dirty="0" err="1"/>
              <a:t>xxx@auritas.com</a:t>
            </a:r>
            <a:endParaRPr lang="en-US" dirty="0"/>
          </a:p>
          <a:p>
            <a:pPr lvl="0"/>
            <a:endParaRPr lang="en-US" dirty="0"/>
          </a:p>
        </p:txBody>
      </p:sp>
      <p:grpSp>
        <p:nvGrpSpPr>
          <p:cNvPr id="56" name="Group 55">
            <a:extLst>
              <a:ext uri="{FF2B5EF4-FFF2-40B4-BE49-F238E27FC236}">
                <a16:creationId xmlns:a16="http://schemas.microsoft.com/office/drawing/2014/main" id="{18F893CA-3DD1-7C30-9EEC-B8E02114C2BA}"/>
              </a:ext>
            </a:extLst>
          </p:cNvPr>
          <p:cNvGrpSpPr/>
          <p:nvPr userDrawn="1"/>
        </p:nvGrpSpPr>
        <p:grpSpPr>
          <a:xfrm>
            <a:off x="1173307" y="1555684"/>
            <a:ext cx="5085694" cy="902939"/>
            <a:chOff x="702617" y="4639518"/>
            <a:chExt cx="5085694" cy="902939"/>
          </a:xfrm>
        </p:grpSpPr>
        <p:pic>
          <p:nvPicPr>
            <p:cNvPr id="57" name="Graphic 56">
              <a:extLst>
                <a:ext uri="{FF2B5EF4-FFF2-40B4-BE49-F238E27FC236}">
                  <a16:creationId xmlns:a16="http://schemas.microsoft.com/office/drawing/2014/main" id="{9A4C15E0-6782-8362-5565-7BFCBE13BDF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23362" y="5072610"/>
              <a:ext cx="164949" cy="235256"/>
            </a:xfrm>
            <a:prstGeom prst="rect">
              <a:avLst/>
            </a:prstGeom>
          </p:spPr>
        </p:pic>
        <p:sp>
          <p:nvSpPr>
            <p:cNvPr id="58" name="TextBox 57">
              <a:extLst>
                <a:ext uri="{FF2B5EF4-FFF2-40B4-BE49-F238E27FC236}">
                  <a16:creationId xmlns:a16="http://schemas.microsoft.com/office/drawing/2014/main" id="{ABD96FC3-2A4E-2510-CEC2-CB2DA8BCFDCE}"/>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dirty="0">
                  <a:solidFill>
                    <a:srgbClr val="1B1B37"/>
                  </a:solidFill>
                  <a:latin typeface="Helvetica" pitchFamily="2" charset="0"/>
                  <a:cs typeface="Sora" pitchFamily="2" charset="0"/>
                </a:rPr>
                <a:t>Thank you</a:t>
              </a:r>
            </a:p>
          </p:txBody>
        </p:sp>
      </p:grpSp>
      <p:pic>
        <p:nvPicPr>
          <p:cNvPr id="60" name="Graphic 59">
            <a:extLst>
              <a:ext uri="{FF2B5EF4-FFF2-40B4-BE49-F238E27FC236}">
                <a16:creationId xmlns:a16="http://schemas.microsoft.com/office/drawing/2014/main" id="{FE8CAF5D-979E-7939-D8B1-ACB715864F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729719" y="274562"/>
            <a:ext cx="2031415" cy="437290"/>
          </a:xfrm>
          <a:prstGeom prst="rect">
            <a:avLst/>
          </a:prstGeom>
        </p:spPr>
      </p:pic>
    </p:spTree>
    <p:extLst>
      <p:ext uri="{BB962C8B-B14F-4D97-AF65-F5344CB8AC3E}">
        <p14:creationId xmlns:p14="http://schemas.microsoft.com/office/powerpoint/2010/main" val="51008888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966E8CA-202D-0A7D-EAD0-759D3A2C898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94504" y="6411096"/>
            <a:ext cx="1289218" cy="277522"/>
          </a:xfrm>
          <a:prstGeom prst="rect">
            <a:avLst/>
          </a:prstGeom>
        </p:spPr>
      </p:pic>
    </p:spTree>
    <p:extLst>
      <p:ext uri="{BB962C8B-B14F-4D97-AF65-F5344CB8AC3E}">
        <p14:creationId xmlns:p14="http://schemas.microsoft.com/office/powerpoint/2010/main" val="47641774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1C01BB0-F860-3080-1063-967606D7A67E}"/>
              </a:ext>
            </a:extLst>
          </p:cNvPr>
          <p:cNvSpPr/>
          <p:nvPr userDrawn="1"/>
        </p:nvSpPr>
        <p:spPr>
          <a:xfrm>
            <a:off x="7703993" y="0"/>
            <a:ext cx="4488007"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Helvetica" pitchFamily="2" charset="0"/>
            </a:endParaRPr>
          </a:p>
        </p:txBody>
      </p:sp>
      <p:sp>
        <p:nvSpPr>
          <p:cNvPr id="7" name="Rectangle 6">
            <a:extLst>
              <a:ext uri="{FF2B5EF4-FFF2-40B4-BE49-F238E27FC236}">
                <a16:creationId xmlns:a16="http://schemas.microsoft.com/office/drawing/2014/main" id="{2B18E1CD-6EC9-F740-28C6-D7280E06C025}"/>
              </a:ext>
            </a:extLst>
          </p:cNvPr>
          <p:cNvSpPr/>
          <p:nvPr userDrawn="1"/>
        </p:nvSpPr>
        <p:spPr>
          <a:xfrm>
            <a:off x="9522544" y="1604591"/>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Helvetica" pitchFamily="2" charset="0"/>
            </a:endParaRPr>
          </a:p>
        </p:txBody>
      </p:sp>
      <p:sp>
        <p:nvSpPr>
          <p:cNvPr id="17" name="Picture Placeholder 16">
            <a:extLst>
              <a:ext uri="{FF2B5EF4-FFF2-40B4-BE49-F238E27FC236}">
                <a16:creationId xmlns:a16="http://schemas.microsoft.com/office/drawing/2014/main" id="{D9466D80-F2AA-F04F-D232-70E3D08EE9CA}"/>
              </a:ext>
            </a:extLst>
          </p:cNvPr>
          <p:cNvSpPr>
            <a:spLocks noGrp="1"/>
          </p:cNvSpPr>
          <p:nvPr>
            <p:ph type="pic" sz="quarter" idx="13"/>
          </p:nvPr>
        </p:nvSpPr>
        <p:spPr>
          <a:xfrm>
            <a:off x="7703993" y="1753435"/>
            <a:ext cx="3421207" cy="5105400"/>
          </a:xfrm>
        </p:spPr>
        <p:txBody>
          <a:bodyPr/>
          <a:lstStyle/>
          <a:p>
            <a:endParaRPr lang="en-US"/>
          </a:p>
        </p:txBody>
      </p:sp>
      <p:sp>
        <p:nvSpPr>
          <p:cNvPr id="20" name="Text Placeholder 60">
            <a:extLst>
              <a:ext uri="{FF2B5EF4-FFF2-40B4-BE49-F238E27FC236}">
                <a16:creationId xmlns:a16="http://schemas.microsoft.com/office/drawing/2014/main" id="{3CC09356-9433-B752-5F1D-FE96E0C2D61C}"/>
              </a:ext>
            </a:extLst>
          </p:cNvPr>
          <p:cNvSpPr>
            <a:spLocks noGrp="1"/>
          </p:cNvSpPr>
          <p:nvPr>
            <p:ph type="body" sz="quarter" idx="12" hasCustomPrompt="1"/>
          </p:nvPr>
        </p:nvSpPr>
        <p:spPr>
          <a:xfrm>
            <a:off x="889612" y="653143"/>
            <a:ext cx="6527188" cy="670188"/>
          </a:xfrm>
          <a:prstGeom prst="rect">
            <a:avLst/>
          </a:prstGeom>
        </p:spPr>
        <p:txBody>
          <a:bodyPr>
            <a:normAutofit/>
          </a:bodyPr>
          <a:lstStyle>
            <a:lvl1pPr marL="0" indent="0">
              <a:lnSpc>
                <a:spcPct val="100000"/>
              </a:lnSpc>
              <a:buClr>
                <a:schemeClr val="accent2"/>
              </a:buClr>
              <a:buFont typeface="Arial" panose="020B0604020202020204" pitchFamily="34" charset="0"/>
              <a:buNone/>
              <a:defRPr sz="2933"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Title Comes Here</a:t>
            </a:r>
          </a:p>
        </p:txBody>
      </p:sp>
      <p:sp>
        <p:nvSpPr>
          <p:cNvPr id="21" name="Rectangle 20">
            <a:extLst>
              <a:ext uri="{FF2B5EF4-FFF2-40B4-BE49-F238E27FC236}">
                <a16:creationId xmlns:a16="http://schemas.microsoft.com/office/drawing/2014/main" id="{F58E2AF6-3976-E862-2BD0-98FFDF217AD0}"/>
              </a:ext>
            </a:extLst>
          </p:cNvPr>
          <p:cNvSpPr/>
          <p:nvPr userDrawn="1"/>
        </p:nvSpPr>
        <p:spPr>
          <a:xfrm>
            <a:off x="-10885" y="549327"/>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itchFamily="2" charset="0"/>
            </a:endParaRPr>
          </a:p>
        </p:txBody>
      </p:sp>
      <p:sp>
        <p:nvSpPr>
          <p:cNvPr id="22" name="Text Placeholder 60">
            <a:extLst>
              <a:ext uri="{FF2B5EF4-FFF2-40B4-BE49-F238E27FC236}">
                <a16:creationId xmlns:a16="http://schemas.microsoft.com/office/drawing/2014/main" id="{08F02AEC-3B11-DB84-2E27-217D8E2F2CF0}"/>
              </a:ext>
            </a:extLst>
          </p:cNvPr>
          <p:cNvSpPr>
            <a:spLocks noGrp="1"/>
          </p:cNvSpPr>
          <p:nvPr>
            <p:ph type="body" sz="quarter" idx="14" hasCustomPrompt="1"/>
          </p:nvPr>
        </p:nvSpPr>
        <p:spPr>
          <a:xfrm>
            <a:off x="10820400" y="127000"/>
            <a:ext cx="1270001" cy="249609"/>
          </a:xfrm>
          <a:prstGeom prst="rect">
            <a:avLst/>
          </a:prstGeom>
          <a:solidFill>
            <a:srgbClr val="D8011A"/>
          </a:solidFill>
        </p:spPr>
        <p:txBody>
          <a:bodyPr anchor="ctr">
            <a:normAutofit/>
          </a:bodyPr>
          <a:lstStyle>
            <a:lvl1pPr marL="0" indent="0">
              <a:lnSpc>
                <a:spcPct val="100000"/>
              </a:lnSpc>
              <a:buClr>
                <a:schemeClr val="accent2"/>
              </a:buClr>
              <a:buFont typeface="Arial" panose="020B0604020202020204" pitchFamily="34" charset="0"/>
              <a:buNone/>
              <a:defRPr sz="1067" b="1">
                <a:solidFill>
                  <a:schemeClr val="bg1"/>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Title Comes Here</a:t>
            </a:r>
          </a:p>
        </p:txBody>
      </p:sp>
    </p:spTree>
    <p:extLst>
      <p:ext uri="{BB962C8B-B14F-4D97-AF65-F5344CB8AC3E}">
        <p14:creationId xmlns:p14="http://schemas.microsoft.com/office/powerpoint/2010/main" val="3535734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 Style 2">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35FBD2-BA4D-47DE-8044-24DE03BBD229}"/>
              </a:ext>
            </a:extLst>
          </p:cNvPr>
          <p:cNvSpPr>
            <a:spLocks noGrp="1"/>
          </p:cNvSpPr>
          <p:nvPr>
            <p:ph type="body" sz="quarter" idx="12" hasCustomPrompt="1"/>
          </p:nvPr>
        </p:nvSpPr>
        <p:spPr>
          <a:xfrm>
            <a:off x="5644662" y="502269"/>
            <a:ext cx="5784356" cy="914400"/>
          </a:xfrm>
        </p:spPr>
        <p:txBody>
          <a:bodyPr>
            <a:noAutofit/>
          </a:bodyPr>
          <a:lstStyle>
            <a:lvl1pPr marL="0" indent="0" algn="l" defTabSz="914400" rtl="0" eaLnBrk="1" latinLnBrk="0" hangingPunct="1">
              <a:lnSpc>
                <a:spcPct val="90000"/>
              </a:lnSpc>
              <a:spcBef>
                <a:spcPct val="0"/>
              </a:spcBef>
              <a:buNone/>
              <a:defRPr lang="en-US" sz="3600" b="1" kern="1200" dirty="0" smtClean="0">
                <a:solidFill>
                  <a:schemeClr val="tx1"/>
                </a:solidFill>
                <a:latin typeface="Montserrat" panose="02000505000000020004" pitchFamily="2" charset="0"/>
                <a:ea typeface="+mj-ea"/>
                <a:cs typeface="Segoe UI" panose="020B0502040204020203" pitchFamily="34" charset="0"/>
              </a:defRPr>
            </a:lvl1pPr>
          </a:lstStyle>
          <a:p>
            <a:pPr lvl="0"/>
            <a:r>
              <a:rPr lang="en-US"/>
              <a:t>Insert page title</a:t>
            </a:r>
          </a:p>
        </p:txBody>
      </p:sp>
      <p:sp>
        <p:nvSpPr>
          <p:cNvPr id="7" name="Rectangle 6">
            <a:extLst>
              <a:ext uri="{FF2B5EF4-FFF2-40B4-BE49-F238E27FC236}">
                <a16:creationId xmlns:a16="http://schemas.microsoft.com/office/drawing/2014/main" id="{87BE0240-5C16-473E-883D-E6297FB8B997}"/>
              </a:ext>
            </a:extLst>
          </p:cNvPr>
          <p:cNvSpPr/>
          <p:nvPr userDrawn="1"/>
        </p:nvSpPr>
        <p:spPr>
          <a:xfrm>
            <a:off x="-3049" y="0"/>
            <a:ext cx="5093209" cy="6858000"/>
          </a:xfrm>
          <a:prstGeom prst="rect">
            <a:avLst/>
          </a:prstGeom>
          <a:solidFill>
            <a:srgbClr val="0C4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FFBC66E2-4C58-4667-B5D0-7CFA8D88D939}"/>
              </a:ext>
            </a:extLst>
          </p:cNvPr>
          <p:cNvSpPr>
            <a:spLocks noGrp="1"/>
          </p:cNvSpPr>
          <p:nvPr>
            <p:ph type="title"/>
          </p:nvPr>
        </p:nvSpPr>
        <p:spPr>
          <a:xfrm>
            <a:off x="648393" y="1340695"/>
            <a:ext cx="3387575" cy="4176611"/>
          </a:xfrm>
        </p:spPr>
        <p:txBody>
          <a:bodyPr>
            <a:normAutofit/>
          </a:bodyPr>
          <a:lstStyle>
            <a:lvl1pPr>
              <a:defRPr sz="6000">
                <a:solidFill>
                  <a:schemeClr val="bg1"/>
                </a:solidFill>
              </a:defRPr>
            </a:lvl1pPr>
          </a:lstStyle>
          <a:p>
            <a:r>
              <a:rPr lang="en-US"/>
              <a:t>Click to edit Master title style</a:t>
            </a:r>
          </a:p>
        </p:txBody>
      </p:sp>
      <p:sp>
        <p:nvSpPr>
          <p:cNvPr id="6" name="Text Placeholder 1/2">
            <a:extLst>
              <a:ext uri="{FF2B5EF4-FFF2-40B4-BE49-F238E27FC236}">
                <a16:creationId xmlns:a16="http://schemas.microsoft.com/office/drawing/2014/main" id="{63C88838-BD30-4981-89C9-46B7D2E8C7BA}"/>
              </a:ext>
            </a:extLst>
          </p:cNvPr>
          <p:cNvSpPr>
            <a:spLocks noGrp="1"/>
          </p:cNvSpPr>
          <p:nvPr>
            <p:ph type="body" sz="quarter" idx="11" hasCustomPrompt="1"/>
          </p:nvPr>
        </p:nvSpPr>
        <p:spPr bwMode="black">
          <a:xfrm>
            <a:off x="5644662" y="1620000"/>
            <a:ext cx="5110669" cy="441209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2516784333"/>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a:latin typeface="+mn-lt"/>
              </a:defRPr>
            </a:lvl1pPr>
          </a:lstStyle>
          <a:p>
            <a:endParaRPr lang="en-US"/>
          </a:p>
        </p:txBody>
      </p:sp>
    </p:spTree>
    <p:extLst>
      <p:ext uri="{BB962C8B-B14F-4D97-AF65-F5344CB8AC3E}">
        <p14:creationId xmlns:p14="http://schemas.microsoft.com/office/powerpoint/2010/main" val="3322460053"/>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w/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p>
        </p:txBody>
      </p:sp>
      <p:sp>
        <p:nvSpPr>
          <p:cNvPr id="6" name="Slide Number Placeholder 5"/>
          <p:cNvSpPr>
            <a:spLocks noGrp="1"/>
          </p:cNvSpPr>
          <p:nvPr>
            <p:ph type="sldNum" sz="quarter" idx="12"/>
          </p:nvPr>
        </p:nvSpPr>
        <p:spPr/>
        <p:txBody>
          <a:bodyPr/>
          <a:lstStyle/>
          <a:p>
            <a:endParaRPr lang="en-US"/>
          </a:p>
        </p:txBody>
      </p:sp>
      <p:sp>
        <p:nvSpPr>
          <p:cNvPr id="8" name="Text Placeholder 7"/>
          <p:cNvSpPr>
            <a:spLocks noGrp="1"/>
          </p:cNvSpPr>
          <p:nvPr>
            <p:ph type="body" sz="quarter" idx="13"/>
          </p:nvPr>
        </p:nvSpPr>
        <p:spPr>
          <a:xfrm>
            <a:off x="311136" y="777240"/>
            <a:ext cx="11548872" cy="475488"/>
          </a:xfrm>
        </p:spPr>
        <p:txBody>
          <a:bodyPr/>
          <a:lstStyle>
            <a:lvl1pPr marL="0" indent="0">
              <a:buNone/>
              <a:defRPr>
                <a:solidFill>
                  <a:srgbClr val="018CC9"/>
                </a:solidFill>
                <a:latin typeface="+mn-lt"/>
              </a:defRPr>
            </a:lvl1pPr>
          </a:lstStyle>
          <a:p>
            <a:pPr lvl="0"/>
            <a:r>
              <a:rPr lang="en-US"/>
              <a:t>Click to edit Master text styles</a:t>
            </a:r>
          </a:p>
        </p:txBody>
      </p:sp>
    </p:spTree>
    <p:extLst>
      <p:ext uri="{BB962C8B-B14F-4D97-AF65-F5344CB8AC3E}">
        <p14:creationId xmlns:p14="http://schemas.microsoft.com/office/powerpoint/2010/main" val="2810224519"/>
      </p:ext>
    </p:extLst>
  </p:cSld>
  <p:clrMapOvr>
    <a:masterClrMapping/>
  </p:clrMapOvr>
  <p:transition spd="slow">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8" y="1620000"/>
            <a:ext cx="11183565" cy="4441587"/>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971063150"/>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dirty="0">
                <a:solidFill>
                  <a:srgbClr val="7F7F7F"/>
                </a:solidFill>
                <a:latin typeface="Helvetica" pitchFamily="2" charset="0"/>
                <a:cs typeface="Segoe UI" panose="020B0502040204020203" pitchFamily="34" charset="0"/>
              </a:rPr>
              <a:t>© </a:t>
            </a:r>
            <a:fld id="{781ADD84-C0A1-C34B-B0FC-8CA4D2EDB4EC}" type="datetimeyyyy">
              <a:rPr lang="en-US" sz="600" b="0" smtClean="0">
                <a:solidFill>
                  <a:srgbClr val="7F7F7F"/>
                </a:solidFill>
                <a:latin typeface="Helvetica" pitchFamily="2" charset="0"/>
                <a:cs typeface="Segoe UI" panose="020B0502040204020203" pitchFamily="34" charset="0"/>
              </a:rPr>
              <a:t>2026</a:t>
            </a:fld>
            <a:r>
              <a:rPr lang="en-US" sz="600" b="0">
                <a:solidFill>
                  <a:srgbClr val="7F7F7F"/>
                </a:solidFill>
                <a:latin typeface="Helvetica" pitchFamily="2" charset="0"/>
                <a:cs typeface="Segoe UI" panose="020B0502040204020203" pitchFamily="34" charset="0"/>
              </a:rPr>
              <a:t> </a:t>
            </a:r>
            <a:r>
              <a:rPr lang="en-US" sz="600" b="0" dirty="0">
                <a:solidFill>
                  <a:srgbClr val="7F7F7F"/>
                </a:solidFill>
                <a:latin typeface="Helvetica" pitchFamily="2" charset="0"/>
                <a:cs typeface="Segoe UI" panose="020B0502040204020203" pitchFamily="34" charset="0"/>
              </a:rPr>
              <a:t>Auritas LLC.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3477622"/>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 id="2147484038" r:id="rId14"/>
    <p:sldLayoutId id="2147484039" r:id="rId15"/>
    <p:sldLayoutId id="2147484041" r:id="rId16"/>
    <p:sldLayoutId id="2147484042" r:id="rId17"/>
    <p:sldLayoutId id="2147484043" r:id="rId18"/>
  </p:sldLayoutIdLst>
  <p:txStyles>
    <p:titleStyle>
      <a:lvl1pPr algn="l" defTabSz="914400" rtl="0" eaLnBrk="1" latinLnBrk="0" hangingPunct="1">
        <a:lnSpc>
          <a:spcPct val="10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6.png"/><Relationship Id="rId7" Type="http://schemas.microsoft.com/office/2007/relationships/hdphoto" Target="../media/hdphoto1.wdp"/><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svg"/><Relationship Id="rId18" Type="http://schemas.openxmlformats.org/officeDocument/2006/relationships/image" Target="../media/image32.png"/><Relationship Id="rId26" Type="http://schemas.openxmlformats.org/officeDocument/2006/relationships/image" Target="../media/image40.png"/><Relationship Id="rId3" Type="http://schemas.openxmlformats.org/officeDocument/2006/relationships/image" Target="../media/image17.svg"/><Relationship Id="rId21" Type="http://schemas.openxmlformats.org/officeDocument/2006/relationships/image" Target="../media/image35.png"/><Relationship Id="rId7" Type="http://schemas.openxmlformats.org/officeDocument/2006/relationships/image" Target="../media/image21.svg"/><Relationship Id="rId12" Type="http://schemas.openxmlformats.org/officeDocument/2006/relationships/image" Target="../media/image26.svg"/><Relationship Id="rId17" Type="http://schemas.openxmlformats.org/officeDocument/2006/relationships/image" Target="../media/image31.png"/><Relationship Id="rId25" Type="http://schemas.openxmlformats.org/officeDocument/2006/relationships/image" Target="../media/image39.png"/><Relationship Id="rId2" Type="http://schemas.openxmlformats.org/officeDocument/2006/relationships/image" Target="../media/image16.svg"/><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4.xml"/><Relationship Id="rId6" Type="http://schemas.openxmlformats.org/officeDocument/2006/relationships/image" Target="../media/image20.svg"/><Relationship Id="rId11" Type="http://schemas.openxmlformats.org/officeDocument/2006/relationships/image" Target="../media/image25.svg"/><Relationship Id="rId24" Type="http://schemas.openxmlformats.org/officeDocument/2006/relationships/image" Target="../media/image38.png"/><Relationship Id="rId5" Type="http://schemas.openxmlformats.org/officeDocument/2006/relationships/image" Target="../media/image19.svg"/><Relationship Id="rId15" Type="http://schemas.openxmlformats.org/officeDocument/2006/relationships/image" Target="../media/image29.png"/><Relationship Id="rId23" Type="http://schemas.openxmlformats.org/officeDocument/2006/relationships/image" Target="../media/image37.png"/><Relationship Id="rId28" Type="http://schemas.openxmlformats.org/officeDocument/2006/relationships/image" Target="../media/image42.png"/><Relationship Id="rId10" Type="http://schemas.openxmlformats.org/officeDocument/2006/relationships/image" Target="../media/image24.svg"/><Relationship Id="rId19" Type="http://schemas.openxmlformats.org/officeDocument/2006/relationships/image" Target="../media/image33.png"/><Relationship Id="rId4" Type="http://schemas.openxmlformats.org/officeDocument/2006/relationships/image" Target="../media/image18.svg"/><Relationship Id="rId9" Type="http://schemas.openxmlformats.org/officeDocument/2006/relationships/image" Target="../media/image23.sv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image" Target="../media/image41.png"/></Relationships>
</file>

<file path=ppt/slides/_rels/slide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 Id="rId4" Type="http://schemas.openxmlformats.org/officeDocument/2006/relationships/image" Target="../media/image67.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5" Type="http://schemas.openxmlformats.org/officeDocument/2006/relationships/image" Target="../media/image8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jpeg"/><Relationship Id="rId1" Type="http://schemas.openxmlformats.org/officeDocument/2006/relationships/slideLayout" Target="../slideLayouts/slideLayout8.xml"/><Relationship Id="rId4" Type="http://schemas.openxmlformats.org/officeDocument/2006/relationships/image" Target="../media/image84.svg"/></Relationships>
</file>

<file path=ppt/slides/_rels/slide2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88.png"/><Relationship Id="rId4" Type="http://schemas.openxmlformats.org/officeDocument/2006/relationships/image" Target="../media/image87.png"/></Relationships>
</file>

<file path=ppt/slides/_rels/slide22.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image" Target="../media/image95.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01.png"/></Relationships>
</file>

<file path=ppt/slides/_rels/slide30.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jpeg"/><Relationship Id="rId7" Type="http://schemas.openxmlformats.org/officeDocument/2006/relationships/image" Target="../media/image108.png"/><Relationship Id="rId2" Type="http://schemas.openxmlformats.org/officeDocument/2006/relationships/image" Target="../media/image103.png"/><Relationship Id="rId1" Type="http://schemas.openxmlformats.org/officeDocument/2006/relationships/slideLayout" Target="../slideLayouts/slideLayout4.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33.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jpe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4.xml"/><Relationship Id="rId6" Type="http://schemas.openxmlformats.org/officeDocument/2006/relationships/image" Target="../media/image114.png"/><Relationship Id="rId11" Type="http://schemas.openxmlformats.org/officeDocument/2006/relationships/image" Target="../media/image119.png"/><Relationship Id="rId5" Type="http://schemas.openxmlformats.org/officeDocument/2006/relationships/image" Target="../media/image113.png"/><Relationship Id="rId10" Type="http://schemas.openxmlformats.org/officeDocument/2006/relationships/image" Target="../media/image118.png"/><Relationship Id="rId4" Type="http://schemas.openxmlformats.org/officeDocument/2006/relationships/image" Target="../media/image112.png"/><Relationship Id="rId9" Type="http://schemas.openxmlformats.org/officeDocument/2006/relationships/image" Target="../media/image117.png"/></Relationships>
</file>

<file path=ppt/slides/_rels/slide3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4.xml"/><Relationship Id="rId4" Type="http://schemas.openxmlformats.org/officeDocument/2006/relationships/image" Target="../media/image125.png"/></Relationships>
</file>

<file path=ppt/slides/_rels/slide38.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7.png"/><Relationship Id="rId18" Type="http://schemas.openxmlformats.org/officeDocument/2006/relationships/image" Target="../media/image142.png"/><Relationship Id="rId3" Type="http://schemas.openxmlformats.org/officeDocument/2006/relationships/image" Target="../media/image127.png"/><Relationship Id="rId7" Type="http://schemas.openxmlformats.org/officeDocument/2006/relationships/image" Target="../media/image131.png"/><Relationship Id="rId12" Type="http://schemas.openxmlformats.org/officeDocument/2006/relationships/image" Target="../media/image136.png"/><Relationship Id="rId17" Type="http://schemas.openxmlformats.org/officeDocument/2006/relationships/image" Target="../media/image141.png"/><Relationship Id="rId2" Type="http://schemas.openxmlformats.org/officeDocument/2006/relationships/notesSlide" Target="../notesSlides/notesSlide16.xml"/><Relationship Id="rId16" Type="http://schemas.openxmlformats.org/officeDocument/2006/relationships/image" Target="../media/image140.png"/><Relationship Id="rId20" Type="http://schemas.openxmlformats.org/officeDocument/2006/relationships/image" Target="../media/image144.png"/><Relationship Id="rId1" Type="http://schemas.openxmlformats.org/officeDocument/2006/relationships/slideLayout" Target="../slideLayouts/slideLayout4.xml"/><Relationship Id="rId6" Type="http://schemas.openxmlformats.org/officeDocument/2006/relationships/image" Target="../media/image130.png"/><Relationship Id="rId11" Type="http://schemas.openxmlformats.org/officeDocument/2006/relationships/image" Target="../media/image135.png"/><Relationship Id="rId5" Type="http://schemas.openxmlformats.org/officeDocument/2006/relationships/image" Target="../media/image129.png"/><Relationship Id="rId15" Type="http://schemas.openxmlformats.org/officeDocument/2006/relationships/image" Target="../media/image139.png"/><Relationship Id="rId10" Type="http://schemas.openxmlformats.org/officeDocument/2006/relationships/image" Target="../media/image134.png"/><Relationship Id="rId19" Type="http://schemas.openxmlformats.org/officeDocument/2006/relationships/image" Target="../media/image143.png"/><Relationship Id="rId4" Type="http://schemas.openxmlformats.org/officeDocument/2006/relationships/image" Target="../media/image128.png"/><Relationship Id="rId9" Type="http://schemas.openxmlformats.org/officeDocument/2006/relationships/image" Target="../media/image133.png"/><Relationship Id="rId14" Type="http://schemas.openxmlformats.org/officeDocument/2006/relationships/image" Target="../media/image138.png"/></Relationships>
</file>

<file path=ppt/slides/_rels/slide4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48.png"/><Relationship Id="rId5" Type="http://schemas.openxmlformats.org/officeDocument/2006/relationships/image" Target="../media/image147.png"/><Relationship Id="rId10" Type="http://schemas.openxmlformats.org/officeDocument/2006/relationships/image" Target="../media/image152.png"/><Relationship Id="rId4" Type="http://schemas.openxmlformats.org/officeDocument/2006/relationships/image" Target="../media/image146.png"/><Relationship Id="rId9" Type="http://schemas.openxmlformats.org/officeDocument/2006/relationships/image" Target="../media/image151.png"/></Relationships>
</file>

<file path=ppt/slides/_rels/slide4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54.png"/></Relationships>
</file>

<file path=ppt/slides/_rels/slide4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54.png"/></Relationships>
</file>

<file path=ppt/slides/_rels/slide43.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5.png"/><Relationship Id="rId3" Type="http://schemas.openxmlformats.org/officeDocument/2006/relationships/image" Target="../media/image155.png"/><Relationship Id="rId7" Type="http://schemas.openxmlformats.org/officeDocument/2006/relationships/image" Target="../media/image159.png"/><Relationship Id="rId12" Type="http://schemas.openxmlformats.org/officeDocument/2006/relationships/image" Target="../media/image164.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58.png"/><Relationship Id="rId11" Type="http://schemas.openxmlformats.org/officeDocument/2006/relationships/image" Target="../media/image163.png"/><Relationship Id="rId5" Type="http://schemas.openxmlformats.org/officeDocument/2006/relationships/image" Target="../media/image157.png"/><Relationship Id="rId10" Type="http://schemas.openxmlformats.org/officeDocument/2006/relationships/image" Target="../media/image162.png"/><Relationship Id="rId4" Type="http://schemas.openxmlformats.org/officeDocument/2006/relationships/image" Target="../media/image156.png"/><Relationship Id="rId9" Type="http://schemas.openxmlformats.org/officeDocument/2006/relationships/image" Target="../media/image161.png"/><Relationship Id="rId14" Type="http://schemas.openxmlformats.org/officeDocument/2006/relationships/image" Target="../media/image166.png"/></Relationships>
</file>

<file path=ppt/slides/_rels/slide44.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67.png"/><Relationship Id="rId7" Type="http://schemas.openxmlformats.org/officeDocument/2006/relationships/image" Target="../media/image171.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45.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1AE34D-3E69-13CA-6A14-E4976A235D2B}"/>
              </a:ext>
            </a:extLst>
          </p:cNvPr>
          <p:cNvSpPr>
            <a:spLocks noGrp="1"/>
          </p:cNvSpPr>
          <p:nvPr>
            <p:ph type="body" sz="quarter" idx="12"/>
          </p:nvPr>
        </p:nvSpPr>
        <p:spPr/>
        <p:txBody>
          <a:bodyPr/>
          <a:lstStyle/>
          <a:p>
            <a:r>
              <a:rPr lang="en-US" sz="4400" dirty="0"/>
              <a:t>Invoice to Pay - Vendor Invoice Management (VIM)</a:t>
            </a:r>
          </a:p>
        </p:txBody>
      </p:sp>
      <p:sp>
        <p:nvSpPr>
          <p:cNvPr id="5" name="Text Placeholder 4">
            <a:extLst>
              <a:ext uri="{FF2B5EF4-FFF2-40B4-BE49-F238E27FC236}">
                <a16:creationId xmlns:a16="http://schemas.microsoft.com/office/drawing/2014/main" id="{059CF7FC-C356-480B-9800-6342BDD646B9}"/>
              </a:ext>
            </a:extLst>
          </p:cNvPr>
          <p:cNvSpPr>
            <a:spLocks noGrp="1"/>
          </p:cNvSpPr>
          <p:nvPr>
            <p:ph type="body" sz="quarter" idx="11"/>
          </p:nvPr>
        </p:nvSpPr>
        <p:spPr/>
        <p:txBody>
          <a:bodyPr/>
          <a:lstStyle/>
          <a:p>
            <a:r>
              <a:rPr lang="en-US" dirty="0"/>
              <a:t>Master Overview Deck</a:t>
            </a:r>
          </a:p>
        </p:txBody>
      </p:sp>
    </p:spTree>
    <p:extLst>
      <p:ext uri="{BB962C8B-B14F-4D97-AF65-F5344CB8AC3E}">
        <p14:creationId xmlns:p14="http://schemas.microsoft.com/office/powerpoint/2010/main" val="402962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7C7DF-3011-7016-AAC9-97948420D2A1}"/>
            </a:ext>
          </a:extLst>
        </p:cNvPr>
        <p:cNvGrpSpPr/>
        <p:nvPr/>
      </p:nvGrpSpPr>
      <p:grpSpPr>
        <a:xfrm>
          <a:off x="0" y="0"/>
          <a:ext cx="0" cy="0"/>
          <a:chOff x="0" y="0"/>
          <a:chExt cx="0" cy="0"/>
        </a:xfrm>
      </p:grpSpPr>
      <p:sp>
        <p:nvSpPr>
          <p:cNvPr id="1057" name="Rectangle 1056">
            <a:extLst>
              <a:ext uri="{FF2B5EF4-FFF2-40B4-BE49-F238E27FC236}">
                <a16:creationId xmlns:a16="http://schemas.microsoft.com/office/drawing/2014/main" id="{79F4B073-995A-0AF7-5D1B-6C38C3D7DF40}"/>
              </a:ext>
            </a:extLst>
          </p:cNvPr>
          <p:cNvSpPr/>
          <p:nvPr/>
        </p:nvSpPr>
        <p:spPr>
          <a:xfrm>
            <a:off x="0" y="6193226"/>
            <a:ext cx="12192001" cy="67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9" name="Group 8">
            <a:extLst>
              <a:ext uri="{FF2B5EF4-FFF2-40B4-BE49-F238E27FC236}">
                <a16:creationId xmlns:a16="http://schemas.microsoft.com/office/drawing/2014/main" id="{9CFDE682-B53B-232C-3F36-0761BD61A133}"/>
              </a:ext>
            </a:extLst>
          </p:cNvPr>
          <p:cNvGrpSpPr/>
          <p:nvPr/>
        </p:nvGrpSpPr>
        <p:grpSpPr>
          <a:xfrm>
            <a:off x="-1013" y="-13276"/>
            <a:ext cx="12202988" cy="1890595"/>
            <a:chOff x="-10988" y="-29259"/>
            <a:chExt cx="12202988" cy="1890595"/>
          </a:xfrm>
        </p:grpSpPr>
        <p:grpSp>
          <p:nvGrpSpPr>
            <p:cNvPr id="4" name="Group 3">
              <a:extLst>
                <a:ext uri="{FF2B5EF4-FFF2-40B4-BE49-F238E27FC236}">
                  <a16:creationId xmlns:a16="http://schemas.microsoft.com/office/drawing/2014/main" id="{5EB3C6A6-E89F-8695-BEF5-46ADE4B33816}"/>
                </a:ext>
              </a:extLst>
            </p:cNvPr>
            <p:cNvGrpSpPr/>
            <p:nvPr/>
          </p:nvGrpSpPr>
          <p:grpSpPr>
            <a:xfrm>
              <a:off x="-10988" y="-29259"/>
              <a:ext cx="12202988" cy="1890595"/>
              <a:chOff x="4196" y="-1528005"/>
              <a:chExt cx="12202988" cy="1890595"/>
            </a:xfrm>
          </p:grpSpPr>
          <p:grpSp>
            <p:nvGrpSpPr>
              <p:cNvPr id="14" name="Group 13">
                <a:extLst>
                  <a:ext uri="{FF2B5EF4-FFF2-40B4-BE49-F238E27FC236}">
                    <a16:creationId xmlns:a16="http://schemas.microsoft.com/office/drawing/2014/main" id="{24CD7C95-DBF2-3BE8-D29A-6FEBD8194BF4}"/>
                  </a:ext>
                </a:extLst>
              </p:cNvPr>
              <p:cNvGrpSpPr/>
              <p:nvPr/>
            </p:nvGrpSpPr>
            <p:grpSpPr>
              <a:xfrm>
                <a:off x="4196" y="-1528005"/>
                <a:ext cx="12202988" cy="1890595"/>
                <a:chOff x="4196" y="-1393095"/>
                <a:chExt cx="12202988" cy="1890595"/>
              </a:xfrm>
            </p:grpSpPr>
            <p:sp>
              <p:nvSpPr>
                <p:cNvPr id="8" name="Rectangle 7">
                  <a:extLst>
                    <a:ext uri="{FF2B5EF4-FFF2-40B4-BE49-F238E27FC236}">
                      <a16:creationId xmlns:a16="http://schemas.microsoft.com/office/drawing/2014/main" id="{E5E509D1-3B84-AC56-EAC1-6216C9E6473E}"/>
                    </a:ext>
                  </a:extLst>
                </p:cNvPr>
                <p:cNvSpPr/>
                <p:nvPr/>
              </p:nvSpPr>
              <p:spPr>
                <a:xfrm flipV="1">
                  <a:off x="5209" y="-11346"/>
                  <a:ext cx="12201037" cy="508846"/>
                </a:xfrm>
                <a:prstGeom prst="rect">
                  <a:avLst/>
                </a:prstGeom>
                <a:solidFill>
                  <a:srgbClr val="D406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9737E1-BF12-0E71-6505-6124B11597D4}"/>
                    </a:ext>
                  </a:extLst>
                </p:cNvPr>
                <p:cNvSpPr/>
                <p:nvPr/>
              </p:nvSpPr>
              <p:spPr>
                <a:xfrm rot="21540000">
                  <a:off x="4196" y="187624"/>
                  <a:ext cx="12202988" cy="12869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B9EEE5-5764-D7B7-4CA4-A15082A25AE2}"/>
                    </a:ext>
                  </a:extLst>
                </p:cNvPr>
                <p:cNvSpPr/>
                <p:nvPr/>
              </p:nvSpPr>
              <p:spPr>
                <a:xfrm>
                  <a:off x="5208" y="-1393095"/>
                  <a:ext cx="12201975" cy="151985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C84701CF-F496-3C4B-E58A-9BD38F85E01E}"/>
                  </a:ext>
                </a:extLst>
              </p:cNvPr>
              <p:cNvSpPr/>
              <p:nvPr/>
            </p:nvSpPr>
            <p:spPr>
              <a:xfrm>
                <a:off x="5209" y="-60369"/>
                <a:ext cx="9842132" cy="120054"/>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551B239D-2D92-8F80-C74E-219DCC25F219}"/>
                </a:ext>
              </a:extLst>
            </p:cNvPr>
            <p:cNvSpPr/>
            <p:nvPr/>
          </p:nvSpPr>
          <p:spPr>
            <a:xfrm>
              <a:off x="-9975" y="1522899"/>
              <a:ext cx="5824386" cy="137796"/>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9" name="Straight Connector 48">
            <a:extLst>
              <a:ext uri="{FF2B5EF4-FFF2-40B4-BE49-F238E27FC236}">
                <a16:creationId xmlns:a16="http://schemas.microsoft.com/office/drawing/2014/main" id="{8F4CF537-E622-06F6-3830-609855E28416}"/>
              </a:ext>
            </a:extLst>
          </p:cNvPr>
          <p:cNvCxnSpPr>
            <a:cxnSpLocks/>
          </p:cNvCxnSpPr>
          <p:nvPr/>
        </p:nvCxnSpPr>
        <p:spPr>
          <a:xfrm>
            <a:off x="4200437" y="407634"/>
            <a:ext cx="0" cy="952949"/>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50" name="TextBox 28">
            <a:extLst>
              <a:ext uri="{FF2B5EF4-FFF2-40B4-BE49-F238E27FC236}">
                <a16:creationId xmlns:a16="http://schemas.microsoft.com/office/drawing/2014/main" id="{7A31FF7C-ED60-B74B-CF1F-FC38473D87BF}"/>
              </a:ext>
            </a:extLst>
          </p:cNvPr>
          <p:cNvSpPr txBox="1"/>
          <p:nvPr/>
        </p:nvSpPr>
        <p:spPr>
          <a:xfrm>
            <a:off x="4695777"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1,500</a:t>
            </a:r>
          </a:p>
        </p:txBody>
      </p:sp>
      <p:sp>
        <p:nvSpPr>
          <p:cNvPr id="51" name="TextBox 28">
            <a:extLst>
              <a:ext uri="{FF2B5EF4-FFF2-40B4-BE49-F238E27FC236}">
                <a16:creationId xmlns:a16="http://schemas.microsoft.com/office/drawing/2014/main" id="{828398BC-B0CB-C3F1-4B26-902354B2E586}"/>
              </a:ext>
            </a:extLst>
          </p:cNvPr>
          <p:cNvSpPr txBox="1"/>
          <p:nvPr/>
        </p:nvSpPr>
        <p:spPr>
          <a:xfrm>
            <a:off x="4725421"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Successful Projects</a:t>
            </a:r>
          </a:p>
        </p:txBody>
      </p:sp>
      <p:sp>
        <p:nvSpPr>
          <p:cNvPr id="52" name="TextBox 28">
            <a:extLst>
              <a:ext uri="{FF2B5EF4-FFF2-40B4-BE49-F238E27FC236}">
                <a16:creationId xmlns:a16="http://schemas.microsoft.com/office/drawing/2014/main" id="{E7DB5289-9597-1D65-4E83-7F0DEBB04C7A}"/>
              </a:ext>
            </a:extLst>
          </p:cNvPr>
          <p:cNvSpPr txBox="1"/>
          <p:nvPr/>
        </p:nvSpPr>
        <p:spPr>
          <a:xfrm>
            <a:off x="6527826" y="584135"/>
            <a:ext cx="1326950"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10,500+</a:t>
            </a:r>
          </a:p>
        </p:txBody>
      </p:sp>
      <p:sp>
        <p:nvSpPr>
          <p:cNvPr id="53" name="TextBox 28">
            <a:extLst>
              <a:ext uri="{FF2B5EF4-FFF2-40B4-BE49-F238E27FC236}">
                <a16:creationId xmlns:a16="http://schemas.microsoft.com/office/drawing/2014/main" id="{1E2191F4-F2FC-5710-0DA2-0FA89B2CBF92}"/>
              </a:ext>
            </a:extLst>
          </p:cNvPr>
          <p:cNvSpPr txBox="1"/>
          <p:nvPr/>
        </p:nvSpPr>
        <p:spPr>
          <a:xfrm>
            <a:off x="6658794"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TB of Data</a:t>
            </a:r>
          </a:p>
          <a:p>
            <a:pPr algn="ctr"/>
            <a:r>
              <a:rPr lang="en-US" sz="1200">
                <a:solidFill>
                  <a:schemeClr val="bg1"/>
                </a:solidFill>
                <a:latin typeface="Helvetica" pitchFamily="2" charset="0"/>
                <a:ea typeface="Verdana" panose="020B0604030504040204" pitchFamily="34" charset="0"/>
              </a:rPr>
              <a:t>Managed</a:t>
            </a:r>
          </a:p>
        </p:txBody>
      </p:sp>
      <p:sp>
        <p:nvSpPr>
          <p:cNvPr id="54" name="TextBox 28">
            <a:extLst>
              <a:ext uri="{FF2B5EF4-FFF2-40B4-BE49-F238E27FC236}">
                <a16:creationId xmlns:a16="http://schemas.microsoft.com/office/drawing/2014/main" id="{3E56E44F-B50A-1F45-E74B-AFC704CF6972}"/>
              </a:ext>
            </a:extLst>
          </p:cNvPr>
          <p:cNvSpPr txBox="1"/>
          <p:nvPr/>
        </p:nvSpPr>
        <p:spPr>
          <a:xfrm>
            <a:off x="8491432"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25 Yrs</a:t>
            </a:r>
          </a:p>
        </p:txBody>
      </p:sp>
      <p:sp>
        <p:nvSpPr>
          <p:cNvPr id="55" name="TextBox 28">
            <a:extLst>
              <a:ext uri="{FF2B5EF4-FFF2-40B4-BE49-F238E27FC236}">
                <a16:creationId xmlns:a16="http://schemas.microsoft.com/office/drawing/2014/main" id="{94F73FC2-7485-BE05-F8AE-2DB4B8B35206}"/>
              </a:ext>
            </a:extLst>
          </p:cNvPr>
          <p:cNvSpPr txBox="1"/>
          <p:nvPr/>
        </p:nvSpPr>
        <p:spPr>
          <a:xfrm>
            <a:off x="8428989" y="898227"/>
            <a:ext cx="1249189"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Transforming Companies</a:t>
            </a:r>
          </a:p>
        </p:txBody>
      </p:sp>
      <p:sp>
        <p:nvSpPr>
          <p:cNvPr id="56" name="TextBox 28">
            <a:extLst>
              <a:ext uri="{FF2B5EF4-FFF2-40B4-BE49-F238E27FC236}">
                <a16:creationId xmlns:a16="http://schemas.microsoft.com/office/drawing/2014/main" id="{DB996FAC-4B68-A4A0-2695-AEB648A939D4}"/>
              </a:ext>
            </a:extLst>
          </p:cNvPr>
          <p:cNvSpPr txBox="1"/>
          <p:nvPr/>
        </p:nvSpPr>
        <p:spPr>
          <a:xfrm>
            <a:off x="10317984"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$1.5B</a:t>
            </a:r>
          </a:p>
        </p:txBody>
      </p:sp>
      <p:sp>
        <p:nvSpPr>
          <p:cNvPr id="57" name="TextBox 28">
            <a:extLst>
              <a:ext uri="{FF2B5EF4-FFF2-40B4-BE49-F238E27FC236}">
                <a16:creationId xmlns:a16="http://schemas.microsoft.com/office/drawing/2014/main" id="{82865FE4-50BA-80C6-4587-7B5F8C25CFB0}"/>
              </a:ext>
            </a:extLst>
          </p:cNvPr>
          <p:cNvSpPr txBox="1"/>
          <p:nvPr/>
        </p:nvSpPr>
        <p:spPr>
          <a:xfrm>
            <a:off x="10237232" y="898227"/>
            <a:ext cx="1285804"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Total Customer Savings</a:t>
            </a:r>
          </a:p>
        </p:txBody>
      </p:sp>
      <p:sp>
        <p:nvSpPr>
          <p:cNvPr id="63" name="TextBox 62">
            <a:extLst>
              <a:ext uri="{FF2B5EF4-FFF2-40B4-BE49-F238E27FC236}">
                <a16:creationId xmlns:a16="http://schemas.microsoft.com/office/drawing/2014/main" id="{A3C69182-76B8-AD76-1C19-7530391EEDC1}"/>
              </a:ext>
            </a:extLst>
          </p:cNvPr>
          <p:cNvSpPr txBox="1"/>
          <p:nvPr/>
        </p:nvSpPr>
        <p:spPr>
          <a:xfrm>
            <a:off x="308386" y="1237687"/>
            <a:ext cx="3501614" cy="253916"/>
          </a:xfrm>
          <a:prstGeom prst="rect">
            <a:avLst/>
          </a:prstGeom>
          <a:noFill/>
        </p:spPr>
        <p:txBody>
          <a:bodyPr wrap="square">
            <a:spAutoFit/>
          </a:bodyPr>
          <a:lstStyle/>
          <a:p>
            <a:pPr algn="ctr"/>
            <a:r>
              <a:rPr lang="en-US" sz="1050" b="1">
                <a:solidFill>
                  <a:schemeClr val="bg1"/>
                </a:solidFill>
                <a:latin typeface="Helvetica" pitchFamily="2" charset="0"/>
              </a:rPr>
              <a:t>Driving Innovation, Empowering Transformations.</a:t>
            </a:r>
          </a:p>
        </p:txBody>
      </p:sp>
      <p:pic>
        <p:nvPicPr>
          <p:cNvPr id="17" name="Picture 16" descr="A black background with white text&#10;&#10;AI-generated content may be incorrect.">
            <a:extLst>
              <a:ext uri="{FF2B5EF4-FFF2-40B4-BE49-F238E27FC236}">
                <a16:creationId xmlns:a16="http://schemas.microsoft.com/office/drawing/2014/main" id="{4B3F3F0B-BB43-101E-717D-042A3B4251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503" y="193514"/>
            <a:ext cx="3609393" cy="1158805"/>
          </a:xfrm>
          <a:prstGeom prst="rect">
            <a:avLst/>
          </a:prstGeom>
        </p:spPr>
      </p:pic>
      <p:sp>
        <p:nvSpPr>
          <p:cNvPr id="6" name="TextBox 10">
            <a:extLst>
              <a:ext uri="{FF2B5EF4-FFF2-40B4-BE49-F238E27FC236}">
                <a16:creationId xmlns:a16="http://schemas.microsoft.com/office/drawing/2014/main" id="{BFC94E88-9E47-9FA8-995F-CD36842B6567}"/>
              </a:ext>
            </a:extLst>
          </p:cNvPr>
          <p:cNvSpPr txBox="1"/>
          <p:nvPr/>
        </p:nvSpPr>
        <p:spPr>
          <a:xfrm>
            <a:off x="522114" y="3884821"/>
            <a:ext cx="2572431"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Rightsizing/Archiving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ASSIST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ILM</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Decommissioning</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GUARD by Auritas </a:t>
            </a:r>
          </a:p>
        </p:txBody>
      </p:sp>
      <p:sp>
        <p:nvSpPr>
          <p:cNvPr id="15" name="TextBox 11">
            <a:extLst>
              <a:ext uri="{FF2B5EF4-FFF2-40B4-BE49-F238E27FC236}">
                <a16:creationId xmlns:a16="http://schemas.microsoft.com/office/drawing/2014/main" id="{2DE02D2A-2415-6F09-32DC-758AA30FF795}"/>
              </a:ext>
            </a:extLst>
          </p:cNvPr>
          <p:cNvSpPr txBox="1"/>
          <p:nvPr/>
        </p:nvSpPr>
        <p:spPr>
          <a:xfrm>
            <a:off x="9271427" y="3889183"/>
            <a:ext cx="2602045" cy="1498872"/>
          </a:xfrm>
          <a:prstGeom prst="rect">
            <a:avLst/>
          </a:prstGeom>
        </p:spPr>
        <p:txBody>
          <a:bodyPr wrap="square" lIns="0" tIns="0" rIns="0" bIns="0" rtlCol="0" anchor="t">
            <a:spAutoFit/>
          </a:bodyPr>
          <a:lstStyle/>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Invoice Management</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Ariba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Intelligent Accrual</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ESG reporting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Vertex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Vistex</a:t>
            </a:r>
          </a:p>
        </p:txBody>
      </p:sp>
      <p:sp>
        <p:nvSpPr>
          <p:cNvPr id="16" name="TextBox 12">
            <a:extLst>
              <a:ext uri="{FF2B5EF4-FFF2-40B4-BE49-F238E27FC236}">
                <a16:creationId xmlns:a16="http://schemas.microsoft.com/office/drawing/2014/main" id="{7A7153FD-A14B-4F0E-E551-569431DE41D4}"/>
              </a:ext>
            </a:extLst>
          </p:cNvPr>
          <p:cNvSpPr txBox="1"/>
          <p:nvPr/>
        </p:nvSpPr>
        <p:spPr>
          <a:xfrm>
            <a:off x="6301460" y="3884565"/>
            <a:ext cx="2513293"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OpenText for SAP Solutions</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Extended ECM</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Document Presentment</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DMS+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Storage Manager</a:t>
            </a:r>
          </a:p>
        </p:txBody>
      </p:sp>
      <p:sp>
        <p:nvSpPr>
          <p:cNvPr id="28" name="TextBox 17">
            <a:extLst>
              <a:ext uri="{FF2B5EF4-FFF2-40B4-BE49-F238E27FC236}">
                <a16:creationId xmlns:a16="http://schemas.microsoft.com/office/drawing/2014/main" id="{B3704F1C-A990-59FF-AD53-E77941CCB907}"/>
              </a:ext>
            </a:extLst>
          </p:cNvPr>
          <p:cNvSpPr txBox="1"/>
          <p:nvPr/>
        </p:nvSpPr>
        <p:spPr>
          <a:xfrm>
            <a:off x="518984" y="2661756"/>
            <a:ext cx="1901411" cy="467692"/>
          </a:xfrm>
          <a:prstGeom prst="rect">
            <a:avLst/>
          </a:prstGeom>
        </p:spPr>
        <p:txBody>
          <a:bodyPr lIns="0" tIns="0" rIns="0" bIns="0" rtlCol="0" anchor="t">
            <a:spAutoFit/>
          </a:bodyPr>
          <a:lstStyle/>
          <a:p>
            <a:pPr>
              <a:lnSpc>
                <a:spcPts val="1767"/>
              </a:lnSpc>
            </a:pPr>
            <a:r>
              <a:rPr lang="en-US" b="1">
                <a:solidFill>
                  <a:srgbClr val="1C1D3B"/>
                </a:solidFill>
                <a:latin typeface="Helvetica" pitchFamily="2" charset="0"/>
                <a:ea typeface="Helvetica Bold"/>
                <a:cs typeface="Helvetica Bold"/>
                <a:sym typeface="Helvetica Bold"/>
              </a:rPr>
              <a:t>Data Volume Management </a:t>
            </a:r>
          </a:p>
        </p:txBody>
      </p:sp>
      <p:sp>
        <p:nvSpPr>
          <p:cNvPr id="29" name="TextBox 18">
            <a:extLst>
              <a:ext uri="{FF2B5EF4-FFF2-40B4-BE49-F238E27FC236}">
                <a16:creationId xmlns:a16="http://schemas.microsoft.com/office/drawing/2014/main" id="{9F06137F-AA5B-E187-C6AD-94DC6426194E}"/>
              </a:ext>
            </a:extLst>
          </p:cNvPr>
          <p:cNvSpPr txBox="1"/>
          <p:nvPr/>
        </p:nvSpPr>
        <p:spPr>
          <a:xfrm>
            <a:off x="518984" y="3181045"/>
            <a:ext cx="2575560"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Reduce size and complexity and control data growth across transactional and legacy SAP environments.</a:t>
            </a:r>
          </a:p>
        </p:txBody>
      </p:sp>
      <p:sp>
        <p:nvSpPr>
          <p:cNvPr id="33" name="TextBox 19">
            <a:extLst>
              <a:ext uri="{FF2B5EF4-FFF2-40B4-BE49-F238E27FC236}">
                <a16:creationId xmlns:a16="http://schemas.microsoft.com/office/drawing/2014/main" id="{8EEAD337-A31C-FDEA-9439-4B8A933C14C6}"/>
              </a:ext>
            </a:extLst>
          </p:cNvPr>
          <p:cNvSpPr txBox="1"/>
          <p:nvPr/>
        </p:nvSpPr>
        <p:spPr>
          <a:xfrm>
            <a:off x="3397346" y="2661500"/>
            <a:ext cx="1795021" cy="467629"/>
          </a:xfrm>
          <a:prstGeom prst="rect">
            <a:avLst/>
          </a:prstGeom>
        </p:spPr>
        <p:txBody>
          <a:bodyPr wrap="square" lIns="0" tIns="0" rIns="0" bIns="0" rtlCol="0" anchor="t">
            <a:spAutoFit/>
          </a:bodyPr>
          <a:lstStyle/>
          <a:p>
            <a:pPr>
              <a:lnSpc>
                <a:spcPts val="1783"/>
              </a:lnSpc>
            </a:pPr>
            <a:r>
              <a:rPr lang="en-US" b="1">
                <a:solidFill>
                  <a:srgbClr val="1C1D3B"/>
                </a:solidFill>
                <a:latin typeface="Helvetica" pitchFamily="2" charset="0"/>
                <a:ea typeface="Helvetica Bold"/>
                <a:cs typeface="Helvetica Bold"/>
                <a:sym typeface="Helvetica Bold"/>
              </a:rPr>
              <a:t>Data Quality Enablement</a:t>
            </a:r>
          </a:p>
        </p:txBody>
      </p:sp>
      <p:sp>
        <p:nvSpPr>
          <p:cNvPr id="48" name="TextBox 20">
            <a:extLst>
              <a:ext uri="{FF2B5EF4-FFF2-40B4-BE49-F238E27FC236}">
                <a16:creationId xmlns:a16="http://schemas.microsoft.com/office/drawing/2014/main" id="{933835E2-8A9D-E536-AEC0-938C778E722B}"/>
              </a:ext>
            </a:extLst>
          </p:cNvPr>
          <p:cNvSpPr txBox="1"/>
          <p:nvPr/>
        </p:nvSpPr>
        <p:spPr>
          <a:xfrm>
            <a:off x="3397348" y="3884565"/>
            <a:ext cx="2194320" cy="1498872"/>
          </a:xfrm>
          <a:prstGeom prst="rect">
            <a:avLst/>
          </a:prstGeom>
        </p:spPr>
        <p:txBody>
          <a:bodyPr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Governance</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MDG </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SimpleMDG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AI-Ready Enterprise Data</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Reltio</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Collibra</a:t>
            </a:r>
          </a:p>
        </p:txBody>
      </p:sp>
      <p:sp>
        <p:nvSpPr>
          <p:cNvPr id="58" name="TextBox 21">
            <a:extLst>
              <a:ext uri="{FF2B5EF4-FFF2-40B4-BE49-F238E27FC236}">
                <a16:creationId xmlns:a16="http://schemas.microsoft.com/office/drawing/2014/main" id="{4CDB50F5-16AA-42C0-588D-A1ADD3B52E0A}"/>
              </a:ext>
            </a:extLst>
          </p:cNvPr>
          <p:cNvSpPr txBox="1"/>
          <p:nvPr/>
        </p:nvSpPr>
        <p:spPr>
          <a:xfrm>
            <a:off x="3397347" y="3180789"/>
            <a:ext cx="2490451"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Cleanse, govern, and unify enterprise data to support trusted transactions, analytics, and AI-driven decision-making.</a:t>
            </a:r>
          </a:p>
        </p:txBody>
      </p:sp>
      <p:sp>
        <p:nvSpPr>
          <p:cNvPr id="59" name="TextBox 22">
            <a:extLst>
              <a:ext uri="{FF2B5EF4-FFF2-40B4-BE49-F238E27FC236}">
                <a16:creationId xmlns:a16="http://schemas.microsoft.com/office/drawing/2014/main" id="{C03C1C02-A18C-6718-66DC-C5442306AAA7}"/>
              </a:ext>
            </a:extLst>
          </p:cNvPr>
          <p:cNvSpPr txBox="1"/>
          <p:nvPr/>
        </p:nvSpPr>
        <p:spPr>
          <a:xfrm>
            <a:off x="9266642"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Finance Optimization </a:t>
            </a:r>
          </a:p>
        </p:txBody>
      </p:sp>
      <p:sp>
        <p:nvSpPr>
          <p:cNvPr id="60" name="TextBox 23">
            <a:extLst>
              <a:ext uri="{FF2B5EF4-FFF2-40B4-BE49-F238E27FC236}">
                <a16:creationId xmlns:a16="http://schemas.microsoft.com/office/drawing/2014/main" id="{2E2FAB7D-F7FA-4281-9310-CDCDE7A23C34}"/>
              </a:ext>
            </a:extLst>
          </p:cNvPr>
          <p:cNvSpPr txBox="1"/>
          <p:nvPr/>
        </p:nvSpPr>
        <p:spPr>
          <a:xfrm>
            <a:off x="9266952" y="3180789"/>
            <a:ext cx="2428029"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Automate and optimize AP/AR, invoicing, environmental reporting, tax, and royalty processes and functions.</a:t>
            </a:r>
          </a:p>
        </p:txBody>
      </p:sp>
      <p:sp>
        <p:nvSpPr>
          <p:cNvPr id="61" name="TextBox 24">
            <a:extLst>
              <a:ext uri="{FF2B5EF4-FFF2-40B4-BE49-F238E27FC236}">
                <a16:creationId xmlns:a16="http://schemas.microsoft.com/office/drawing/2014/main" id="{D62B1B55-A7B6-FCB4-8C06-A585E8CD1DCE}"/>
              </a:ext>
            </a:extLst>
          </p:cNvPr>
          <p:cNvSpPr txBox="1"/>
          <p:nvPr/>
        </p:nvSpPr>
        <p:spPr>
          <a:xfrm>
            <a:off x="6301643"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Document Management </a:t>
            </a:r>
          </a:p>
        </p:txBody>
      </p:sp>
      <p:sp>
        <p:nvSpPr>
          <p:cNvPr id="62" name="TextBox 25">
            <a:extLst>
              <a:ext uri="{FF2B5EF4-FFF2-40B4-BE49-F238E27FC236}">
                <a16:creationId xmlns:a16="http://schemas.microsoft.com/office/drawing/2014/main" id="{CAAB2B64-B30E-8EC9-10DD-65168C11CE84}"/>
              </a:ext>
            </a:extLst>
          </p:cNvPr>
          <p:cNvSpPr txBox="1"/>
          <p:nvPr/>
        </p:nvSpPr>
        <p:spPr>
          <a:xfrm>
            <a:off x="6301459" y="3180789"/>
            <a:ext cx="2569522"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Centralize, govern and optimize enterprise content for operational efficiency, compliance, and AI readiness.</a:t>
            </a:r>
          </a:p>
        </p:txBody>
      </p:sp>
      <p:cxnSp>
        <p:nvCxnSpPr>
          <p:cNvPr id="1027" name="Straight Connector 1026">
            <a:extLst>
              <a:ext uri="{FF2B5EF4-FFF2-40B4-BE49-F238E27FC236}">
                <a16:creationId xmlns:a16="http://schemas.microsoft.com/office/drawing/2014/main" id="{2C3A0EA6-531F-3338-98DF-B5E0BF7624CB}"/>
              </a:ext>
            </a:extLst>
          </p:cNvPr>
          <p:cNvCxnSpPr>
            <a:cxnSpLocks/>
          </p:cNvCxnSpPr>
          <p:nvPr/>
        </p:nvCxnSpPr>
        <p:spPr>
          <a:xfrm>
            <a:off x="310070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0" name="Straight Connector 1029">
            <a:extLst>
              <a:ext uri="{FF2B5EF4-FFF2-40B4-BE49-F238E27FC236}">
                <a16:creationId xmlns:a16="http://schemas.microsoft.com/office/drawing/2014/main" id="{5D88F402-CFD1-4A16-D1EF-AEFDF3B857A6}"/>
              </a:ext>
            </a:extLst>
          </p:cNvPr>
          <p:cNvCxnSpPr>
            <a:cxnSpLocks/>
          </p:cNvCxnSpPr>
          <p:nvPr/>
        </p:nvCxnSpPr>
        <p:spPr>
          <a:xfrm>
            <a:off x="605796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1" name="Straight Connector 1030">
            <a:extLst>
              <a:ext uri="{FF2B5EF4-FFF2-40B4-BE49-F238E27FC236}">
                <a16:creationId xmlns:a16="http://schemas.microsoft.com/office/drawing/2014/main" id="{6C9B0435-A336-71E8-4F15-AF34C79A4C17}"/>
              </a:ext>
            </a:extLst>
          </p:cNvPr>
          <p:cNvCxnSpPr>
            <a:cxnSpLocks/>
          </p:cNvCxnSpPr>
          <p:nvPr/>
        </p:nvCxnSpPr>
        <p:spPr>
          <a:xfrm>
            <a:off x="901522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1036" name="Picture 1035">
            <a:extLst>
              <a:ext uri="{FF2B5EF4-FFF2-40B4-BE49-F238E27FC236}">
                <a16:creationId xmlns:a16="http://schemas.microsoft.com/office/drawing/2014/main" id="{87AB9F2A-D9DD-B50D-A667-047384E55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966" y="4721709"/>
            <a:ext cx="149035" cy="149035"/>
          </a:xfrm>
          <a:prstGeom prst="rect">
            <a:avLst/>
          </a:prstGeom>
        </p:spPr>
      </p:pic>
      <p:pic>
        <p:nvPicPr>
          <p:cNvPr id="1037" name="Picture 1036" descr="Microsoft Azure Logo et symbole, sens, histoire, PNG, marque">
            <a:extLst>
              <a:ext uri="{FF2B5EF4-FFF2-40B4-BE49-F238E27FC236}">
                <a16:creationId xmlns:a16="http://schemas.microsoft.com/office/drawing/2014/main" id="{C2D9657E-592E-C723-339E-B3788E68230A}"/>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587113" y="6403210"/>
            <a:ext cx="871255" cy="25960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6" descr="Accusoft | Home">
            <a:extLst>
              <a:ext uri="{FF2B5EF4-FFF2-40B4-BE49-F238E27FC236}">
                <a16:creationId xmlns:a16="http://schemas.microsoft.com/office/drawing/2014/main" id="{0205ABD3-48C5-A34D-0C25-7372AB027A0C}"/>
              </a:ext>
            </a:extLst>
          </p:cNvPr>
          <p:cNvPicPr>
            <a:picLocks noChangeAspect="1" noChangeArrowheads="1"/>
          </p:cNvPicPr>
          <p:nvPr/>
        </p:nvPicPr>
        <p:blipFill>
          <a:blip r:embed="rId6" cstate="email">
            <a:biLevel thresh="75000"/>
            <a:extLst>
              <a:ext uri="{BEBA8EAE-BF5A-486C-A8C5-ECC9F3942E4B}">
                <a14:imgProps xmlns:a14="http://schemas.microsoft.com/office/drawing/2010/main">
                  <a14:imgLayer r:embed="rId7">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4159194" y="6416446"/>
            <a:ext cx="971400" cy="233137"/>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2" descr="Homepage - Schoolupdate">
            <a:extLst>
              <a:ext uri="{FF2B5EF4-FFF2-40B4-BE49-F238E27FC236}">
                <a16:creationId xmlns:a16="http://schemas.microsoft.com/office/drawing/2014/main" id="{5F2402EE-1531-3621-4B6A-984ACCB0B5B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11209" y="6414362"/>
            <a:ext cx="915662" cy="237305"/>
          </a:xfrm>
          <a:prstGeom prst="rect">
            <a:avLst/>
          </a:prstGeom>
          <a:noFill/>
          <a:extLst>
            <a:ext uri="{909E8E84-426E-40DD-AFC4-6F175D3DCCD1}">
              <a14:hiddenFill xmlns:a14="http://schemas.microsoft.com/office/drawing/2010/main">
                <a:solidFill>
                  <a:srgbClr val="FFFFFF"/>
                </a:solidFill>
              </a14:hiddenFill>
            </a:ext>
          </a:extLst>
        </p:spPr>
      </p:pic>
      <p:grpSp>
        <p:nvGrpSpPr>
          <p:cNvPr id="1040" name="Group 12">
            <a:extLst>
              <a:ext uri="{FF2B5EF4-FFF2-40B4-BE49-F238E27FC236}">
                <a16:creationId xmlns:a16="http://schemas.microsoft.com/office/drawing/2014/main" id="{506DCF4D-21B7-08E5-F14E-C186F7C9DA42}"/>
              </a:ext>
            </a:extLst>
          </p:cNvPr>
          <p:cNvGrpSpPr/>
          <p:nvPr/>
        </p:nvGrpSpPr>
        <p:grpSpPr>
          <a:xfrm>
            <a:off x="616789" y="6340624"/>
            <a:ext cx="668083" cy="384782"/>
            <a:chOff x="0" y="0"/>
            <a:chExt cx="1515902" cy="873083"/>
          </a:xfrm>
        </p:grpSpPr>
        <p:grpSp>
          <p:nvGrpSpPr>
            <p:cNvPr id="1041" name="Group 13">
              <a:extLst>
                <a:ext uri="{FF2B5EF4-FFF2-40B4-BE49-F238E27FC236}">
                  <a16:creationId xmlns:a16="http://schemas.microsoft.com/office/drawing/2014/main" id="{2C97ECF2-A726-3F90-2E0A-8758DFB5C126}"/>
                </a:ext>
              </a:extLst>
            </p:cNvPr>
            <p:cNvGrpSpPr/>
            <p:nvPr/>
          </p:nvGrpSpPr>
          <p:grpSpPr>
            <a:xfrm>
              <a:off x="11897" y="28282"/>
              <a:ext cx="812816" cy="435871"/>
              <a:chOff x="0" y="0"/>
              <a:chExt cx="514173" cy="275724"/>
            </a:xfrm>
          </p:grpSpPr>
          <p:sp>
            <p:nvSpPr>
              <p:cNvPr id="1046" name="Freeform 14">
                <a:extLst>
                  <a:ext uri="{FF2B5EF4-FFF2-40B4-BE49-F238E27FC236}">
                    <a16:creationId xmlns:a16="http://schemas.microsoft.com/office/drawing/2014/main" id="{075F028E-9439-808E-72CD-52236B0CD28D}"/>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7" name="TextBox 15">
                <a:extLst>
                  <a:ext uri="{FF2B5EF4-FFF2-40B4-BE49-F238E27FC236}">
                    <a16:creationId xmlns:a16="http://schemas.microsoft.com/office/drawing/2014/main" id="{599A1E43-14F4-6CC9-AACB-ABFAB5AD774F}"/>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grpSp>
          <p:nvGrpSpPr>
            <p:cNvPr id="1042" name="Group 16">
              <a:extLst>
                <a:ext uri="{FF2B5EF4-FFF2-40B4-BE49-F238E27FC236}">
                  <a16:creationId xmlns:a16="http://schemas.microsoft.com/office/drawing/2014/main" id="{5F8BDD96-C05B-BE9D-4892-B566E7DE5E0E}"/>
                </a:ext>
              </a:extLst>
            </p:cNvPr>
            <p:cNvGrpSpPr/>
            <p:nvPr/>
          </p:nvGrpSpPr>
          <p:grpSpPr>
            <a:xfrm>
              <a:off x="670767" y="404144"/>
              <a:ext cx="812816" cy="435871"/>
              <a:chOff x="0" y="0"/>
              <a:chExt cx="514173" cy="275724"/>
            </a:xfrm>
          </p:grpSpPr>
          <p:sp>
            <p:nvSpPr>
              <p:cNvPr id="1044" name="Freeform 17">
                <a:extLst>
                  <a:ext uri="{FF2B5EF4-FFF2-40B4-BE49-F238E27FC236}">
                    <a16:creationId xmlns:a16="http://schemas.microsoft.com/office/drawing/2014/main" id="{D962D5EF-AA27-DBE7-01F7-7CE6C11F37D2}"/>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5" name="TextBox 18">
                <a:extLst>
                  <a:ext uri="{FF2B5EF4-FFF2-40B4-BE49-F238E27FC236}">
                    <a16:creationId xmlns:a16="http://schemas.microsoft.com/office/drawing/2014/main" id="{086819E2-C33A-7902-E258-FD0A783C8878}"/>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sp>
          <p:nvSpPr>
            <p:cNvPr id="1043" name="Freeform 19">
              <a:extLst>
                <a:ext uri="{FF2B5EF4-FFF2-40B4-BE49-F238E27FC236}">
                  <a16:creationId xmlns:a16="http://schemas.microsoft.com/office/drawing/2014/main" id="{DD584EF8-B953-F666-1CED-5F0073ABDCA4}"/>
                </a:ext>
              </a:extLst>
            </p:cNvPr>
            <p:cNvSpPr/>
            <p:nvPr/>
          </p:nvSpPr>
          <p:spPr>
            <a:xfrm>
              <a:off x="0" y="0"/>
              <a:ext cx="1515902" cy="873083"/>
            </a:xfrm>
            <a:custGeom>
              <a:avLst/>
              <a:gdLst/>
              <a:ahLst/>
              <a:cxnLst/>
              <a:rect l="l" t="t" r="r" b="b"/>
              <a:pathLst>
                <a:path w="1515902" h="873083">
                  <a:moveTo>
                    <a:pt x="0" y="0"/>
                  </a:moveTo>
                  <a:lnTo>
                    <a:pt x="1515902" y="0"/>
                  </a:lnTo>
                  <a:lnTo>
                    <a:pt x="1515902" y="873083"/>
                  </a:lnTo>
                  <a:lnTo>
                    <a:pt x="0" y="873083"/>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sz="1200">
                <a:latin typeface="Helvetica" pitchFamily="2" charset="0"/>
              </a:endParaRPr>
            </a:p>
          </p:txBody>
        </p:sp>
      </p:grpSp>
      <p:pic>
        <p:nvPicPr>
          <p:cNvPr id="1048" name="Picture 2">
            <a:extLst>
              <a:ext uri="{FF2B5EF4-FFF2-40B4-BE49-F238E27FC236}">
                <a16:creationId xmlns:a16="http://schemas.microsoft.com/office/drawing/2014/main" id="{7C7C715F-681B-5300-A575-B66C350F8CF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003197" y="6394150"/>
            <a:ext cx="463183" cy="277729"/>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Group 1048">
            <a:extLst>
              <a:ext uri="{FF2B5EF4-FFF2-40B4-BE49-F238E27FC236}">
                <a16:creationId xmlns:a16="http://schemas.microsoft.com/office/drawing/2014/main" id="{3EEBB51B-93BB-D7DA-9D58-97DDA817DE85}"/>
              </a:ext>
            </a:extLst>
          </p:cNvPr>
          <p:cNvGrpSpPr/>
          <p:nvPr/>
        </p:nvGrpSpPr>
        <p:grpSpPr>
          <a:xfrm>
            <a:off x="3144388" y="6315537"/>
            <a:ext cx="513219" cy="434975"/>
            <a:chOff x="14275283" y="8309471"/>
            <a:chExt cx="769828" cy="652462"/>
          </a:xfrm>
        </p:grpSpPr>
        <p:pic>
          <p:nvPicPr>
            <p:cNvPr id="1050" name="Picture 4">
              <a:extLst>
                <a:ext uri="{FF2B5EF4-FFF2-40B4-BE49-F238E27FC236}">
                  <a16:creationId xmlns:a16="http://schemas.microsoft.com/office/drawing/2014/main" id="{8CD89530-2D61-B69C-3F04-F9CB1114CAE6}"/>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5283" y="8309471"/>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1" name="TextBox 34">
              <a:extLst>
                <a:ext uri="{FF2B5EF4-FFF2-40B4-BE49-F238E27FC236}">
                  <a16:creationId xmlns:a16="http://schemas.microsoft.com/office/drawing/2014/main" id="{D515766A-6B09-BF2D-4EE0-C67915DEC6C7}"/>
                </a:ext>
              </a:extLst>
            </p:cNvPr>
            <p:cNvSpPr txBox="1"/>
            <p:nvPr/>
          </p:nvSpPr>
          <p:spPr>
            <a:xfrm>
              <a:off x="14281843" y="8633477"/>
              <a:ext cx="763268" cy="328456"/>
            </a:xfrm>
            <a:prstGeom prst="rect">
              <a:avLst/>
            </a:prstGeom>
          </p:spPr>
          <p:txBody>
            <a:bodyPr wrap="square" lIns="0" tIns="0" rIns="0" bIns="0" rtlCol="0" anchor="t">
              <a:spAutoFit/>
            </a:bodyPr>
            <a:lstStyle/>
            <a:p>
              <a:pPr>
                <a:lnSpc>
                  <a:spcPct val="150000"/>
                </a:lnSpc>
              </a:pPr>
              <a:r>
                <a:rPr lang="en-US" sz="1050" b="1" i="1" dirty="0">
                  <a:solidFill>
                    <a:srgbClr val="00A3E9"/>
                  </a:solidFill>
                  <a:latin typeface="Helvetica" pitchFamily="2" charset="0"/>
                </a:rPr>
                <a:t>CC</a:t>
              </a:r>
              <a:r>
                <a:rPr lang="en-US" sz="1050" i="1" dirty="0">
                  <a:solidFill>
                    <a:srgbClr val="00A3E9"/>
                  </a:solidFill>
                  <a:latin typeface="Helvetica" pitchFamily="2" charset="0"/>
                </a:rPr>
                <a:t>Flex</a:t>
              </a:r>
            </a:p>
          </p:txBody>
        </p:sp>
      </p:grpSp>
      <p:grpSp>
        <p:nvGrpSpPr>
          <p:cNvPr id="1052" name="Group 1051">
            <a:extLst>
              <a:ext uri="{FF2B5EF4-FFF2-40B4-BE49-F238E27FC236}">
                <a16:creationId xmlns:a16="http://schemas.microsoft.com/office/drawing/2014/main" id="{0D36E202-4997-F398-A150-4EA3279F06CB}"/>
              </a:ext>
            </a:extLst>
          </p:cNvPr>
          <p:cNvGrpSpPr/>
          <p:nvPr/>
        </p:nvGrpSpPr>
        <p:grpSpPr>
          <a:xfrm>
            <a:off x="2006168" y="6349551"/>
            <a:ext cx="584633" cy="533791"/>
            <a:chOff x="14275283" y="7331526"/>
            <a:chExt cx="876949" cy="800685"/>
          </a:xfrm>
        </p:grpSpPr>
        <p:pic>
          <p:nvPicPr>
            <p:cNvPr id="1053" name="Picture 4">
              <a:extLst>
                <a:ext uri="{FF2B5EF4-FFF2-40B4-BE49-F238E27FC236}">
                  <a16:creationId xmlns:a16="http://schemas.microsoft.com/office/drawing/2014/main" id="{510AF19A-BDE3-E7EE-38B2-B2C2827E463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9132" y="7331526"/>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4" name="TextBox 34">
              <a:extLst>
                <a:ext uri="{FF2B5EF4-FFF2-40B4-BE49-F238E27FC236}">
                  <a16:creationId xmlns:a16="http://schemas.microsoft.com/office/drawing/2014/main" id="{9FB12F80-DA28-F7D0-C6C2-6568127F8565}"/>
                </a:ext>
              </a:extLst>
            </p:cNvPr>
            <p:cNvSpPr txBox="1"/>
            <p:nvPr/>
          </p:nvSpPr>
          <p:spPr>
            <a:xfrm>
              <a:off x="14275283" y="7671027"/>
              <a:ext cx="876949" cy="461184"/>
            </a:xfrm>
            <a:prstGeom prst="rect">
              <a:avLst/>
            </a:prstGeom>
          </p:spPr>
          <p:txBody>
            <a:bodyPr wrap="square" lIns="0" tIns="0" rIns="0" bIns="0" rtlCol="0" anchor="t">
              <a:spAutoFit/>
            </a:bodyPr>
            <a:lstStyle/>
            <a:p>
              <a:pPr>
                <a:lnSpc>
                  <a:spcPct val="150000"/>
                </a:lnSpc>
              </a:pPr>
              <a:r>
                <a:rPr lang="en-US" sz="700" b="1" dirty="0">
                  <a:solidFill>
                    <a:srgbClr val="00A3E9"/>
                  </a:solidFill>
                  <a:latin typeface="Helvetica" pitchFamily="2" charset="0"/>
                </a:rPr>
                <a:t>Partner</a:t>
              </a:r>
              <a:r>
                <a:rPr lang="en-US" sz="700" dirty="0">
                  <a:solidFill>
                    <a:srgbClr val="00A3E9"/>
                  </a:solidFill>
                  <a:latin typeface="Helvetica" pitchFamily="2" charset="0"/>
                </a:rPr>
                <a:t>Edge</a:t>
              </a:r>
              <a:r>
                <a:rPr lang="en-US" sz="700" baseline="30000" dirty="0">
                  <a:solidFill>
                    <a:srgbClr val="00A3E9"/>
                  </a:solidFill>
                  <a:latin typeface="Helvetica" pitchFamily="2" charset="0"/>
                </a:rPr>
                <a:t>®</a:t>
              </a:r>
              <a:r>
                <a:rPr lang="en-US" sz="700" dirty="0">
                  <a:solidFill>
                    <a:srgbClr val="00A3E9"/>
                  </a:solidFill>
                  <a:latin typeface="Helvetica" pitchFamily="2" charset="0"/>
                </a:rPr>
                <a:t> </a:t>
              </a:r>
            </a:p>
          </p:txBody>
        </p:sp>
      </p:grpSp>
      <p:pic>
        <p:nvPicPr>
          <p:cNvPr id="1055" name="Picture 1054" descr="A blue text on a black background&#10;&#10;AI-generated content may be incorrect.">
            <a:extLst>
              <a:ext uri="{FF2B5EF4-FFF2-40B4-BE49-F238E27FC236}">
                <a16:creationId xmlns:a16="http://schemas.microsoft.com/office/drawing/2014/main" id="{14623AFA-F87D-BD0F-8614-97B4DA4ABCC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71701" y="6321190"/>
            <a:ext cx="1263099" cy="423648"/>
          </a:xfrm>
          <a:prstGeom prst="rect">
            <a:avLst/>
          </a:prstGeom>
        </p:spPr>
      </p:pic>
      <p:pic>
        <p:nvPicPr>
          <p:cNvPr id="1056" name="Picture 1055" descr="A black background with blue and green text&#10;&#10;AI-generated content may be incorrect.">
            <a:extLst>
              <a:ext uri="{FF2B5EF4-FFF2-40B4-BE49-F238E27FC236}">
                <a16:creationId xmlns:a16="http://schemas.microsoft.com/office/drawing/2014/main" id="{8FA00E08-9818-22F5-0B55-BD9047F9F49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33438" y="6278592"/>
            <a:ext cx="508846" cy="508846"/>
          </a:xfrm>
          <a:prstGeom prst="rect">
            <a:avLst/>
          </a:prstGeom>
        </p:spPr>
      </p:pic>
      <p:pic>
        <p:nvPicPr>
          <p:cNvPr id="2" name="Picture 1">
            <a:extLst>
              <a:ext uri="{FF2B5EF4-FFF2-40B4-BE49-F238E27FC236}">
                <a16:creationId xmlns:a16="http://schemas.microsoft.com/office/drawing/2014/main" id="{AFE832D3-F3F6-B7E7-F36D-7FD88735A3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6555" y="4706137"/>
            <a:ext cx="149035" cy="149035"/>
          </a:xfrm>
          <a:prstGeom prst="rect">
            <a:avLst/>
          </a:prstGeom>
        </p:spPr>
      </p:pic>
      <p:pic>
        <p:nvPicPr>
          <p:cNvPr id="3" name="Picture 2">
            <a:extLst>
              <a:ext uri="{FF2B5EF4-FFF2-40B4-BE49-F238E27FC236}">
                <a16:creationId xmlns:a16="http://schemas.microsoft.com/office/drawing/2014/main" id="{BD92FDD6-4B85-FF8A-6EA1-ADEC3C70E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149" y="4962723"/>
            <a:ext cx="149035" cy="149035"/>
          </a:xfrm>
          <a:prstGeom prst="rect">
            <a:avLst/>
          </a:prstGeom>
        </p:spPr>
      </p:pic>
      <p:pic>
        <p:nvPicPr>
          <p:cNvPr id="5" name="Picture 4">
            <a:extLst>
              <a:ext uri="{FF2B5EF4-FFF2-40B4-BE49-F238E27FC236}">
                <a16:creationId xmlns:a16="http://schemas.microsoft.com/office/drawing/2014/main" id="{6FA980F4-ACE2-A24F-0360-9624136EA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6079" y="4200220"/>
            <a:ext cx="149035" cy="149035"/>
          </a:xfrm>
          <a:prstGeom prst="rect">
            <a:avLst/>
          </a:prstGeom>
        </p:spPr>
      </p:pic>
      <p:pic>
        <p:nvPicPr>
          <p:cNvPr id="10" name="Picture 9">
            <a:extLst>
              <a:ext uri="{FF2B5EF4-FFF2-40B4-BE49-F238E27FC236}">
                <a16:creationId xmlns:a16="http://schemas.microsoft.com/office/drawing/2014/main" id="{BC4115F9-255D-2F84-8877-62A155709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1220" y="4962723"/>
            <a:ext cx="149035" cy="149035"/>
          </a:xfrm>
          <a:prstGeom prst="rect">
            <a:avLst/>
          </a:prstGeom>
        </p:spPr>
      </p:pic>
      <p:pic>
        <p:nvPicPr>
          <p:cNvPr id="12" name="Picture 11">
            <a:extLst>
              <a:ext uri="{FF2B5EF4-FFF2-40B4-BE49-F238E27FC236}">
                <a16:creationId xmlns:a16="http://schemas.microsoft.com/office/drawing/2014/main" id="{73C38037-1AEB-C3E2-6A94-2334C4E7AA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7454" y="4463450"/>
            <a:ext cx="149035" cy="149035"/>
          </a:xfrm>
          <a:prstGeom prst="rect">
            <a:avLst/>
          </a:prstGeom>
        </p:spPr>
      </p:pic>
    </p:spTree>
    <p:extLst>
      <p:ext uri="{BB962C8B-B14F-4D97-AF65-F5344CB8AC3E}">
        <p14:creationId xmlns:p14="http://schemas.microsoft.com/office/powerpoint/2010/main" val="233133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4764309"/>
            <a:ext cx="12192000" cy="2093691"/>
            <a:chOff x="0" y="0"/>
            <a:chExt cx="23943576" cy="4308448"/>
          </a:xfrm>
        </p:grpSpPr>
        <p:sp>
          <p:nvSpPr>
            <p:cNvPr id="4" name="Freeform 4"/>
            <p:cNvSpPr/>
            <p:nvPr/>
          </p:nvSpPr>
          <p:spPr>
            <a:xfrm>
              <a:off x="0" y="0"/>
              <a:ext cx="23943576" cy="4308448"/>
            </a:xfrm>
            <a:custGeom>
              <a:avLst/>
              <a:gdLst/>
              <a:ahLst/>
              <a:cxnLst/>
              <a:rect l="l" t="t" r="r" b="b"/>
              <a:pathLst>
                <a:path w="23943576" h="4308448">
                  <a:moveTo>
                    <a:pt x="0" y="0"/>
                  </a:moveTo>
                  <a:lnTo>
                    <a:pt x="23943576" y="0"/>
                  </a:lnTo>
                  <a:lnTo>
                    <a:pt x="23943576" y="4308448"/>
                  </a:lnTo>
                  <a:lnTo>
                    <a:pt x="0" y="4308448"/>
                  </a:lnTo>
                  <a:close/>
                </a:path>
              </a:pathLst>
            </a:custGeom>
            <a:solidFill>
              <a:srgbClr val="1C1D3B"/>
            </a:solidFill>
          </p:spPr>
          <p:txBody>
            <a:bodyPr/>
            <a:lstStyle/>
            <a:p>
              <a:endParaRPr lang="en-US" sz="1200"/>
            </a:p>
          </p:txBody>
        </p:sp>
        <p:sp>
          <p:nvSpPr>
            <p:cNvPr id="5" name="TextBox 5"/>
            <p:cNvSpPr txBox="1"/>
            <p:nvPr/>
          </p:nvSpPr>
          <p:spPr>
            <a:xfrm>
              <a:off x="0" y="-19050"/>
              <a:ext cx="23943576" cy="4327498"/>
            </a:xfrm>
            <a:prstGeom prst="rect">
              <a:avLst/>
            </a:prstGeom>
          </p:spPr>
          <p:txBody>
            <a:bodyPr lIns="5304" tIns="5304" rIns="5304" bIns="5304" rtlCol="0" anchor="ctr"/>
            <a:lstStyle/>
            <a:p>
              <a:pPr algn="ctr">
                <a:lnSpc>
                  <a:spcPts val="760"/>
                </a:lnSpc>
              </a:pPr>
              <a:endParaRPr sz="1200"/>
            </a:p>
          </p:txBody>
        </p:sp>
      </p:grpSp>
      <p:sp>
        <p:nvSpPr>
          <p:cNvPr id="6" name="Freeform 6"/>
          <p:cNvSpPr/>
          <p:nvPr/>
        </p:nvSpPr>
        <p:spPr>
          <a:xfrm>
            <a:off x="11364127" y="5561182"/>
            <a:ext cx="367901" cy="368571"/>
          </a:xfrm>
          <a:custGeom>
            <a:avLst/>
            <a:gdLst/>
            <a:ahLst/>
            <a:cxnLst/>
            <a:rect l="l" t="t" r="r" b="b"/>
            <a:pathLst>
              <a:path w="551852" h="552857">
                <a:moveTo>
                  <a:pt x="0" y="0"/>
                </a:moveTo>
                <a:lnTo>
                  <a:pt x="551852" y="0"/>
                </a:lnTo>
                <a:lnTo>
                  <a:pt x="551852" y="552857"/>
                </a:lnTo>
                <a:lnTo>
                  <a:pt x="0" y="5528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sp>
        <p:nvSpPr>
          <p:cNvPr id="7" name="Freeform 7"/>
          <p:cNvSpPr/>
          <p:nvPr/>
        </p:nvSpPr>
        <p:spPr>
          <a:xfrm>
            <a:off x="10389002" y="5589242"/>
            <a:ext cx="416601" cy="312451"/>
          </a:xfrm>
          <a:custGeom>
            <a:avLst/>
            <a:gdLst/>
            <a:ahLst/>
            <a:cxnLst/>
            <a:rect l="l" t="t" r="r" b="b"/>
            <a:pathLst>
              <a:path w="624901" h="468676">
                <a:moveTo>
                  <a:pt x="0" y="0"/>
                </a:moveTo>
                <a:lnTo>
                  <a:pt x="624902" y="0"/>
                </a:lnTo>
                <a:lnTo>
                  <a:pt x="624902" y="468676"/>
                </a:lnTo>
                <a:lnTo>
                  <a:pt x="0" y="4686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8" name="Freeform 8"/>
          <p:cNvSpPr/>
          <p:nvPr/>
        </p:nvSpPr>
        <p:spPr>
          <a:xfrm>
            <a:off x="7344225" y="5571500"/>
            <a:ext cx="237899" cy="347934"/>
          </a:xfrm>
          <a:custGeom>
            <a:avLst/>
            <a:gdLst/>
            <a:ahLst/>
            <a:cxnLst/>
            <a:rect l="l" t="t" r="r" b="b"/>
            <a:pathLst>
              <a:path w="356849" h="521901">
                <a:moveTo>
                  <a:pt x="0" y="0"/>
                </a:moveTo>
                <a:lnTo>
                  <a:pt x="356850" y="0"/>
                </a:lnTo>
                <a:lnTo>
                  <a:pt x="356850" y="521901"/>
                </a:lnTo>
                <a:lnTo>
                  <a:pt x="0" y="52190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9" name="Freeform 9"/>
          <p:cNvSpPr/>
          <p:nvPr/>
        </p:nvSpPr>
        <p:spPr>
          <a:xfrm>
            <a:off x="2400760" y="5576439"/>
            <a:ext cx="305519" cy="338057"/>
          </a:xfrm>
          <a:custGeom>
            <a:avLst/>
            <a:gdLst/>
            <a:ahLst/>
            <a:cxnLst/>
            <a:rect l="l" t="t" r="r" b="b"/>
            <a:pathLst>
              <a:path w="458278" h="507085">
                <a:moveTo>
                  <a:pt x="0" y="0"/>
                </a:moveTo>
                <a:lnTo>
                  <a:pt x="458279" y="0"/>
                </a:lnTo>
                <a:lnTo>
                  <a:pt x="458279" y="507085"/>
                </a:lnTo>
                <a:lnTo>
                  <a:pt x="0" y="5070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0" name="Freeform 10"/>
          <p:cNvSpPr/>
          <p:nvPr/>
        </p:nvSpPr>
        <p:spPr>
          <a:xfrm>
            <a:off x="3366575" y="5542582"/>
            <a:ext cx="209479" cy="405770"/>
          </a:xfrm>
          <a:custGeom>
            <a:avLst/>
            <a:gdLst/>
            <a:ahLst/>
            <a:cxnLst/>
            <a:rect l="l" t="t" r="r" b="b"/>
            <a:pathLst>
              <a:path w="314218" h="608655">
                <a:moveTo>
                  <a:pt x="0" y="0"/>
                </a:moveTo>
                <a:lnTo>
                  <a:pt x="314218" y="0"/>
                </a:lnTo>
                <a:lnTo>
                  <a:pt x="314218" y="608655"/>
                </a:lnTo>
                <a:lnTo>
                  <a:pt x="0" y="6086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11" name="Freeform 11"/>
          <p:cNvSpPr/>
          <p:nvPr/>
        </p:nvSpPr>
        <p:spPr>
          <a:xfrm>
            <a:off x="8325075" y="5562848"/>
            <a:ext cx="389587" cy="365237"/>
          </a:xfrm>
          <a:custGeom>
            <a:avLst/>
            <a:gdLst/>
            <a:ahLst/>
            <a:cxnLst/>
            <a:rect l="l" t="t" r="r" b="b"/>
            <a:pathLst>
              <a:path w="584380" h="547856">
                <a:moveTo>
                  <a:pt x="0" y="0"/>
                </a:moveTo>
                <a:lnTo>
                  <a:pt x="584380" y="0"/>
                </a:lnTo>
                <a:lnTo>
                  <a:pt x="584380" y="547857"/>
                </a:lnTo>
                <a:lnTo>
                  <a:pt x="0" y="5478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12" name="Freeform 12"/>
          <p:cNvSpPr/>
          <p:nvPr/>
        </p:nvSpPr>
        <p:spPr>
          <a:xfrm>
            <a:off x="508747" y="5597904"/>
            <a:ext cx="424736" cy="295127"/>
          </a:xfrm>
          <a:custGeom>
            <a:avLst/>
            <a:gdLst/>
            <a:ahLst/>
            <a:cxnLst/>
            <a:rect l="l" t="t" r="r" b="b"/>
            <a:pathLst>
              <a:path w="637104" h="442691">
                <a:moveTo>
                  <a:pt x="0" y="0"/>
                </a:moveTo>
                <a:lnTo>
                  <a:pt x="637104" y="0"/>
                </a:lnTo>
                <a:lnTo>
                  <a:pt x="637104" y="442691"/>
                </a:lnTo>
                <a:lnTo>
                  <a:pt x="0" y="442691"/>
                </a:lnTo>
                <a:lnTo>
                  <a:pt x="0" y="0"/>
                </a:lnTo>
                <a:close/>
              </a:path>
            </a:pathLst>
          </a:custGeom>
          <a:blipFill>
            <a:blip>
              <a:extLst>
                <a:ext uri="{96DAC541-7B7A-43D3-8B79-37D633B846F1}">
                  <asvg:svgBlip xmlns:asvg="http://schemas.microsoft.com/office/drawing/2016/SVG/main" r:embed="rId8"/>
                </a:ext>
              </a:extLst>
            </a:blip>
            <a:stretch>
              <a:fillRect l="-30530" t="-66341" r="-30050" b="-64759"/>
            </a:stretch>
          </a:blipFill>
        </p:spPr>
        <p:txBody>
          <a:bodyPr/>
          <a:lstStyle/>
          <a:p>
            <a:endParaRPr lang="en-US" sz="1200"/>
          </a:p>
        </p:txBody>
      </p:sp>
      <p:sp>
        <p:nvSpPr>
          <p:cNvPr id="13" name="Freeform 13"/>
          <p:cNvSpPr/>
          <p:nvPr/>
        </p:nvSpPr>
        <p:spPr>
          <a:xfrm>
            <a:off x="1543015" y="5585444"/>
            <a:ext cx="311646" cy="320047"/>
          </a:xfrm>
          <a:custGeom>
            <a:avLst/>
            <a:gdLst/>
            <a:ahLst/>
            <a:cxnLst/>
            <a:rect l="l" t="t" r="r" b="b"/>
            <a:pathLst>
              <a:path w="467469" h="480071">
                <a:moveTo>
                  <a:pt x="0" y="0"/>
                </a:moveTo>
                <a:lnTo>
                  <a:pt x="467468" y="0"/>
                </a:lnTo>
                <a:lnTo>
                  <a:pt x="467468" y="480071"/>
                </a:lnTo>
                <a:lnTo>
                  <a:pt x="0" y="48007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4" name="Freeform 14"/>
          <p:cNvSpPr/>
          <p:nvPr/>
        </p:nvSpPr>
        <p:spPr>
          <a:xfrm>
            <a:off x="4255418" y="5567174"/>
            <a:ext cx="309905" cy="356585"/>
          </a:xfrm>
          <a:custGeom>
            <a:avLst/>
            <a:gdLst/>
            <a:ahLst/>
            <a:cxnLst/>
            <a:rect l="l" t="t" r="r" b="b"/>
            <a:pathLst>
              <a:path w="464858" h="534878">
                <a:moveTo>
                  <a:pt x="0" y="0"/>
                </a:moveTo>
                <a:lnTo>
                  <a:pt x="464858" y="0"/>
                </a:lnTo>
                <a:lnTo>
                  <a:pt x="464858" y="534879"/>
                </a:lnTo>
                <a:lnTo>
                  <a:pt x="0" y="53487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1200"/>
          </a:p>
        </p:txBody>
      </p:sp>
      <p:sp>
        <p:nvSpPr>
          <p:cNvPr id="15" name="Freeform 15"/>
          <p:cNvSpPr/>
          <p:nvPr/>
        </p:nvSpPr>
        <p:spPr>
          <a:xfrm>
            <a:off x="6206702" y="5558903"/>
            <a:ext cx="369398" cy="373129"/>
          </a:xfrm>
          <a:custGeom>
            <a:avLst/>
            <a:gdLst/>
            <a:ahLst/>
            <a:cxnLst/>
            <a:rect l="l" t="t" r="r" b="b"/>
            <a:pathLst>
              <a:path w="554097" h="559694">
                <a:moveTo>
                  <a:pt x="0" y="0"/>
                </a:moveTo>
                <a:lnTo>
                  <a:pt x="554096" y="0"/>
                </a:lnTo>
                <a:lnTo>
                  <a:pt x="554096" y="559693"/>
                </a:lnTo>
                <a:lnTo>
                  <a:pt x="0" y="55969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6" name="Freeform 16"/>
          <p:cNvSpPr/>
          <p:nvPr/>
        </p:nvSpPr>
        <p:spPr>
          <a:xfrm>
            <a:off x="9349661" y="5565790"/>
            <a:ext cx="410691" cy="359355"/>
          </a:xfrm>
          <a:custGeom>
            <a:avLst/>
            <a:gdLst/>
            <a:ahLst/>
            <a:cxnLst/>
            <a:rect l="l" t="t" r="r" b="b"/>
            <a:pathLst>
              <a:path w="616036" h="539032">
                <a:moveTo>
                  <a:pt x="0" y="0"/>
                </a:moveTo>
                <a:lnTo>
                  <a:pt x="616036" y="0"/>
                </a:lnTo>
                <a:lnTo>
                  <a:pt x="616036" y="539031"/>
                </a:lnTo>
                <a:lnTo>
                  <a:pt x="0" y="53903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sz="1200"/>
          </a:p>
        </p:txBody>
      </p:sp>
      <p:sp>
        <p:nvSpPr>
          <p:cNvPr id="17" name="Freeform 17"/>
          <p:cNvSpPr/>
          <p:nvPr/>
        </p:nvSpPr>
        <p:spPr>
          <a:xfrm>
            <a:off x="5200323" y="5572478"/>
            <a:ext cx="345979" cy="345979"/>
          </a:xfrm>
          <a:custGeom>
            <a:avLst/>
            <a:gdLst/>
            <a:ahLst/>
            <a:cxnLst/>
            <a:rect l="l" t="t" r="r" b="b"/>
            <a:pathLst>
              <a:path w="518968" h="518968">
                <a:moveTo>
                  <a:pt x="0" y="0"/>
                </a:moveTo>
                <a:lnTo>
                  <a:pt x="518968" y="0"/>
                </a:lnTo>
                <a:lnTo>
                  <a:pt x="518968" y="518968"/>
                </a:lnTo>
                <a:lnTo>
                  <a:pt x="0" y="51896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sz="1200"/>
          </a:p>
        </p:txBody>
      </p:sp>
      <p:sp>
        <p:nvSpPr>
          <p:cNvPr id="18" name="Freeform 18"/>
          <p:cNvSpPr/>
          <p:nvPr/>
        </p:nvSpPr>
        <p:spPr>
          <a:xfrm>
            <a:off x="305616" y="6062780"/>
            <a:ext cx="11666093" cy="403453"/>
          </a:xfrm>
          <a:custGeom>
            <a:avLst/>
            <a:gdLst/>
            <a:ahLst/>
            <a:cxnLst/>
            <a:rect l="l" t="t" r="r" b="b"/>
            <a:pathLst>
              <a:path w="17499140" h="605179">
                <a:moveTo>
                  <a:pt x="0" y="0"/>
                </a:moveTo>
                <a:lnTo>
                  <a:pt x="17499140" y="0"/>
                </a:lnTo>
                <a:lnTo>
                  <a:pt x="17499140" y="605178"/>
                </a:lnTo>
                <a:lnTo>
                  <a:pt x="0" y="605178"/>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20" name="TextBox 20"/>
          <p:cNvSpPr txBox="1"/>
          <p:nvPr/>
        </p:nvSpPr>
        <p:spPr>
          <a:xfrm>
            <a:off x="4019931" y="4997875"/>
            <a:ext cx="4152139" cy="192360"/>
          </a:xfrm>
          <a:prstGeom prst="rect">
            <a:avLst/>
          </a:prstGeom>
        </p:spPr>
        <p:txBody>
          <a:bodyPr lIns="0" tIns="0" rIns="0" bIns="0" rtlCol="0" anchor="t">
            <a:spAutoFit/>
          </a:bodyPr>
          <a:lstStyle/>
          <a:p>
            <a:pPr algn="ctr">
              <a:lnSpc>
                <a:spcPts val="1549"/>
              </a:lnSpc>
            </a:pPr>
            <a:r>
              <a:rPr lang="en-US" sz="1324" spc="-13">
                <a:solidFill>
                  <a:srgbClr val="FFFFFF"/>
                </a:solidFill>
                <a:latin typeface="Helvetica"/>
                <a:ea typeface="Helvetica"/>
                <a:cs typeface="Helvetica"/>
                <a:sym typeface="Helvetica"/>
              </a:rPr>
              <a:t>Services Across Multiple Industries – Verticals:</a:t>
            </a:r>
          </a:p>
        </p:txBody>
      </p:sp>
      <p:grpSp>
        <p:nvGrpSpPr>
          <p:cNvPr id="24" name="Group 24"/>
          <p:cNvGrpSpPr/>
          <p:nvPr/>
        </p:nvGrpSpPr>
        <p:grpSpPr>
          <a:xfrm rot="-5400000">
            <a:off x="6067388" y="-1335547"/>
            <a:ext cx="57225" cy="12192000"/>
            <a:chOff x="0" y="0"/>
            <a:chExt cx="22608" cy="4816593"/>
          </a:xfrm>
        </p:grpSpPr>
        <p:sp>
          <p:nvSpPr>
            <p:cNvPr id="25" name="Freeform 25"/>
            <p:cNvSpPr/>
            <p:nvPr/>
          </p:nvSpPr>
          <p:spPr>
            <a:xfrm>
              <a:off x="0" y="0"/>
              <a:ext cx="22608" cy="4816592"/>
            </a:xfrm>
            <a:custGeom>
              <a:avLst/>
              <a:gdLst/>
              <a:ahLst/>
              <a:cxnLst/>
              <a:rect l="l" t="t" r="r" b="b"/>
              <a:pathLst>
                <a:path w="22608" h="4816592">
                  <a:moveTo>
                    <a:pt x="0" y="0"/>
                  </a:moveTo>
                  <a:lnTo>
                    <a:pt x="22608" y="0"/>
                  </a:lnTo>
                  <a:lnTo>
                    <a:pt x="22608" y="4816592"/>
                  </a:lnTo>
                  <a:lnTo>
                    <a:pt x="0" y="4816592"/>
                  </a:lnTo>
                  <a:close/>
                </a:path>
              </a:pathLst>
            </a:custGeom>
            <a:solidFill>
              <a:srgbClr val="D40B0B"/>
            </a:solidFill>
          </p:spPr>
          <p:txBody>
            <a:bodyPr/>
            <a:lstStyle/>
            <a:p>
              <a:endParaRPr lang="en-US" sz="1200"/>
            </a:p>
          </p:txBody>
        </p:sp>
        <p:sp>
          <p:nvSpPr>
            <p:cNvPr id="26" name="TextBox 26"/>
            <p:cNvSpPr txBox="1"/>
            <p:nvPr/>
          </p:nvSpPr>
          <p:spPr>
            <a:xfrm>
              <a:off x="0" y="47625"/>
              <a:ext cx="22608" cy="4768968"/>
            </a:xfrm>
            <a:prstGeom prst="rect">
              <a:avLst/>
            </a:prstGeom>
          </p:spPr>
          <p:txBody>
            <a:bodyPr lIns="33867" tIns="33867" rIns="33867" bIns="33867" rtlCol="0" anchor="ctr"/>
            <a:lstStyle/>
            <a:p>
              <a:pPr algn="ctr">
                <a:lnSpc>
                  <a:spcPts val="1379"/>
                </a:lnSpc>
              </a:pPr>
              <a:endParaRPr sz="1200" dirty="0"/>
            </a:p>
          </p:txBody>
        </p:sp>
      </p:grpSp>
      <p:grpSp>
        <p:nvGrpSpPr>
          <p:cNvPr id="27" name="Group 27"/>
          <p:cNvGrpSpPr/>
          <p:nvPr/>
        </p:nvGrpSpPr>
        <p:grpSpPr>
          <a:xfrm>
            <a:off x="827872" y="1523534"/>
            <a:ext cx="10536253" cy="3000233"/>
            <a:chOff x="0" y="0"/>
            <a:chExt cx="21072507" cy="6000466"/>
          </a:xfrm>
        </p:grpSpPr>
        <p:sp>
          <p:nvSpPr>
            <p:cNvPr id="28" name="Freeform 28"/>
            <p:cNvSpPr/>
            <p:nvPr/>
          </p:nvSpPr>
          <p:spPr>
            <a:xfrm>
              <a:off x="283107" y="167199"/>
              <a:ext cx="2862667" cy="1668897"/>
            </a:xfrm>
            <a:custGeom>
              <a:avLst/>
              <a:gdLst/>
              <a:ahLst/>
              <a:cxnLst/>
              <a:rect l="l" t="t" r="r" b="b"/>
              <a:pathLst>
                <a:path w="2862667" h="1668897">
                  <a:moveTo>
                    <a:pt x="0" y="0"/>
                  </a:moveTo>
                  <a:lnTo>
                    <a:pt x="2862667" y="0"/>
                  </a:lnTo>
                  <a:lnTo>
                    <a:pt x="2862667" y="1668897"/>
                  </a:lnTo>
                  <a:lnTo>
                    <a:pt x="0" y="1668897"/>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29" name="Freeform 29"/>
            <p:cNvSpPr/>
            <p:nvPr/>
          </p:nvSpPr>
          <p:spPr>
            <a:xfrm>
              <a:off x="17851494" y="0"/>
              <a:ext cx="2977952" cy="1931649"/>
            </a:xfrm>
            <a:custGeom>
              <a:avLst/>
              <a:gdLst/>
              <a:ahLst/>
              <a:cxnLst/>
              <a:rect l="l" t="t" r="r" b="b"/>
              <a:pathLst>
                <a:path w="2977952" h="1931649">
                  <a:moveTo>
                    <a:pt x="0" y="0"/>
                  </a:moveTo>
                  <a:lnTo>
                    <a:pt x="2977952" y="0"/>
                  </a:lnTo>
                  <a:lnTo>
                    <a:pt x="2977952" y="1931649"/>
                  </a:lnTo>
                  <a:lnTo>
                    <a:pt x="0" y="1931649"/>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0" name="Freeform 30"/>
            <p:cNvSpPr/>
            <p:nvPr/>
          </p:nvSpPr>
          <p:spPr>
            <a:xfrm>
              <a:off x="18137181" y="1664265"/>
              <a:ext cx="2510293" cy="2365142"/>
            </a:xfrm>
            <a:custGeom>
              <a:avLst/>
              <a:gdLst/>
              <a:ahLst/>
              <a:cxnLst/>
              <a:rect l="l" t="t" r="r" b="b"/>
              <a:pathLst>
                <a:path w="2510293" h="2365142">
                  <a:moveTo>
                    <a:pt x="0" y="0"/>
                  </a:moveTo>
                  <a:lnTo>
                    <a:pt x="2510293" y="0"/>
                  </a:lnTo>
                  <a:lnTo>
                    <a:pt x="2510293" y="2365142"/>
                  </a:lnTo>
                  <a:lnTo>
                    <a:pt x="0" y="2365142"/>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1" name="Freeform 31"/>
            <p:cNvSpPr/>
            <p:nvPr/>
          </p:nvSpPr>
          <p:spPr>
            <a:xfrm>
              <a:off x="17760467" y="4094230"/>
              <a:ext cx="3312040" cy="1855826"/>
            </a:xfrm>
            <a:custGeom>
              <a:avLst/>
              <a:gdLst/>
              <a:ahLst/>
              <a:cxnLst/>
              <a:rect l="l" t="t" r="r" b="b"/>
              <a:pathLst>
                <a:path w="3312040" h="1855826">
                  <a:moveTo>
                    <a:pt x="0" y="0"/>
                  </a:moveTo>
                  <a:lnTo>
                    <a:pt x="3312040" y="0"/>
                  </a:lnTo>
                  <a:lnTo>
                    <a:pt x="3312040" y="1855826"/>
                  </a:lnTo>
                  <a:lnTo>
                    <a:pt x="0" y="1855826"/>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2" name="Freeform 32"/>
            <p:cNvSpPr/>
            <p:nvPr/>
          </p:nvSpPr>
          <p:spPr>
            <a:xfrm>
              <a:off x="3855642" y="232974"/>
              <a:ext cx="1934217" cy="1424873"/>
            </a:xfrm>
            <a:custGeom>
              <a:avLst/>
              <a:gdLst/>
              <a:ahLst/>
              <a:cxnLst/>
              <a:rect l="l" t="t" r="r" b="b"/>
              <a:pathLst>
                <a:path w="1934217" h="1424873">
                  <a:moveTo>
                    <a:pt x="0" y="0"/>
                  </a:moveTo>
                  <a:lnTo>
                    <a:pt x="1934217" y="0"/>
                  </a:lnTo>
                  <a:lnTo>
                    <a:pt x="1934217" y="1424873"/>
                  </a:lnTo>
                  <a:lnTo>
                    <a:pt x="0" y="1424873"/>
                  </a:lnTo>
                  <a:lnTo>
                    <a:pt x="0" y="0"/>
                  </a:lnTo>
                  <a:close/>
                </a:path>
              </a:pathLst>
            </a:custGeom>
            <a:blipFill>
              <a:blip r:embed="rId19"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3" name="Freeform 33"/>
            <p:cNvSpPr/>
            <p:nvPr/>
          </p:nvSpPr>
          <p:spPr>
            <a:xfrm>
              <a:off x="0" y="2664663"/>
              <a:ext cx="3078301" cy="714422"/>
            </a:xfrm>
            <a:custGeom>
              <a:avLst/>
              <a:gdLst/>
              <a:ahLst/>
              <a:cxnLst/>
              <a:rect l="l" t="t" r="r" b="b"/>
              <a:pathLst>
                <a:path w="3078301" h="714422">
                  <a:moveTo>
                    <a:pt x="0" y="0"/>
                  </a:moveTo>
                  <a:lnTo>
                    <a:pt x="3078301" y="0"/>
                  </a:lnTo>
                  <a:lnTo>
                    <a:pt x="3078301" y="714422"/>
                  </a:lnTo>
                  <a:lnTo>
                    <a:pt x="0" y="714422"/>
                  </a:lnTo>
                  <a:lnTo>
                    <a:pt x="0" y="0"/>
                  </a:lnTo>
                  <a:close/>
                </a:path>
              </a:pathLst>
            </a:custGeom>
            <a:blipFill>
              <a:blip r:embed="rId20"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4" name="Freeform 34"/>
            <p:cNvSpPr/>
            <p:nvPr/>
          </p:nvSpPr>
          <p:spPr>
            <a:xfrm>
              <a:off x="2962983" y="4691452"/>
              <a:ext cx="2658334" cy="1033427"/>
            </a:xfrm>
            <a:custGeom>
              <a:avLst/>
              <a:gdLst/>
              <a:ahLst/>
              <a:cxnLst/>
              <a:rect l="l" t="t" r="r" b="b"/>
              <a:pathLst>
                <a:path w="2658334" h="1033427">
                  <a:moveTo>
                    <a:pt x="0" y="0"/>
                  </a:moveTo>
                  <a:lnTo>
                    <a:pt x="2658334" y="0"/>
                  </a:lnTo>
                  <a:lnTo>
                    <a:pt x="2658334" y="1033428"/>
                  </a:lnTo>
                  <a:lnTo>
                    <a:pt x="0" y="1033428"/>
                  </a:lnTo>
                  <a:lnTo>
                    <a:pt x="0" y="0"/>
                  </a:lnTo>
                  <a:close/>
                </a:path>
              </a:pathLst>
            </a:custGeom>
            <a:blipFill>
              <a:blip r:embed="rId21"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5" name="Freeform 35"/>
            <p:cNvSpPr/>
            <p:nvPr/>
          </p:nvSpPr>
          <p:spPr>
            <a:xfrm>
              <a:off x="15599703" y="2526564"/>
              <a:ext cx="2321765" cy="495310"/>
            </a:xfrm>
            <a:custGeom>
              <a:avLst/>
              <a:gdLst/>
              <a:ahLst/>
              <a:cxnLst/>
              <a:rect l="l" t="t" r="r" b="b"/>
              <a:pathLst>
                <a:path w="2321765" h="495310">
                  <a:moveTo>
                    <a:pt x="0" y="0"/>
                  </a:moveTo>
                  <a:lnTo>
                    <a:pt x="2321765" y="0"/>
                  </a:lnTo>
                  <a:lnTo>
                    <a:pt x="2321765" y="495310"/>
                  </a:lnTo>
                  <a:lnTo>
                    <a:pt x="0" y="495310"/>
                  </a:lnTo>
                  <a:lnTo>
                    <a:pt x="0" y="0"/>
                  </a:lnTo>
                  <a:close/>
                </a:path>
              </a:pathLst>
            </a:custGeom>
            <a:blipFill>
              <a:blip r:embed="rId22"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6" name="Freeform 36"/>
            <p:cNvSpPr/>
            <p:nvPr/>
          </p:nvSpPr>
          <p:spPr>
            <a:xfrm>
              <a:off x="15383989" y="167199"/>
              <a:ext cx="2480969" cy="1583875"/>
            </a:xfrm>
            <a:custGeom>
              <a:avLst/>
              <a:gdLst/>
              <a:ahLst/>
              <a:cxnLst/>
              <a:rect l="l" t="t" r="r" b="b"/>
              <a:pathLst>
                <a:path w="2480969" h="1583875">
                  <a:moveTo>
                    <a:pt x="0" y="0"/>
                  </a:moveTo>
                  <a:lnTo>
                    <a:pt x="2480969" y="0"/>
                  </a:lnTo>
                  <a:lnTo>
                    <a:pt x="2480969" y="1583876"/>
                  </a:lnTo>
                  <a:lnTo>
                    <a:pt x="0" y="1583876"/>
                  </a:lnTo>
                  <a:lnTo>
                    <a:pt x="0" y="0"/>
                  </a:lnTo>
                  <a:close/>
                </a:path>
              </a:pathLst>
            </a:custGeom>
            <a:blipFill>
              <a:blip r:embed="rId2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7" name="Freeform 37"/>
            <p:cNvSpPr/>
            <p:nvPr/>
          </p:nvSpPr>
          <p:spPr>
            <a:xfrm>
              <a:off x="15283299" y="3846197"/>
              <a:ext cx="2567416" cy="1977206"/>
            </a:xfrm>
            <a:custGeom>
              <a:avLst/>
              <a:gdLst/>
              <a:ahLst/>
              <a:cxnLst/>
              <a:rect l="l" t="t" r="r" b="b"/>
              <a:pathLst>
                <a:path w="2567416" h="1977206">
                  <a:moveTo>
                    <a:pt x="0" y="0"/>
                  </a:moveTo>
                  <a:lnTo>
                    <a:pt x="2567417" y="0"/>
                  </a:lnTo>
                  <a:lnTo>
                    <a:pt x="2567417" y="1977206"/>
                  </a:lnTo>
                  <a:lnTo>
                    <a:pt x="0" y="1977206"/>
                  </a:lnTo>
                  <a:lnTo>
                    <a:pt x="0" y="0"/>
                  </a:lnTo>
                  <a:close/>
                </a:path>
              </a:pathLst>
            </a:custGeom>
            <a:blipFill>
              <a:blip r:embed="rId24"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8" name="Freeform 38"/>
            <p:cNvSpPr/>
            <p:nvPr/>
          </p:nvSpPr>
          <p:spPr>
            <a:xfrm>
              <a:off x="283107" y="4288855"/>
              <a:ext cx="2310663" cy="1711611"/>
            </a:xfrm>
            <a:custGeom>
              <a:avLst/>
              <a:gdLst/>
              <a:ahLst/>
              <a:cxnLst/>
              <a:rect l="l" t="t" r="r" b="b"/>
              <a:pathLst>
                <a:path w="2310663" h="1711611">
                  <a:moveTo>
                    <a:pt x="0" y="0"/>
                  </a:moveTo>
                  <a:lnTo>
                    <a:pt x="2310663" y="0"/>
                  </a:lnTo>
                  <a:lnTo>
                    <a:pt x="2310663" y="1711611"/>
                  </a:lnTo>
                  <a:lnTo>
                    <a:pt x="0" y="1711611"/>
                  </a:lnTo>
                  <a:lnTo>
                    <a:pt x="0" y="0"/>
                  </a:lnTo>
                  <a:close/>
                </a:path>
              </a:pathLst>
            </a:custGeom>
            <a:blipFill>
              <a:blip r:embed="rId25"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9" name="Freeform 39"/>
            <p:cNvSpPr/>
            <p:nvPr/>
          </p:nvSpPr>
          <p:spPr>
            <a:xfrm>
              <a:off x="5980359" y="1931649"/>
              <a:ext cx="9273430" cy="3862243"/>
            </a:xfrm>
            <a:custGeom>
              <a:avLst/>
              <a:gdLst/>
              <a:ahLst/>
              <a:cxnLst/>
              <a:rect l="l" t="t" r="r" b="b"/>
              <a:pathLst>
                <a:path w="9273430" h="3862243">
                  <a:moveTo>
                    <a:pt x="0" y="0"/>
                  </a:moveTo>
                  <a:lnTo>
                    <a:pt x="9273430" y="0"/>
                  </a:lnTo>
                  <a:lnTo>
                    <a:pt x="9273430" y="3862243"/>
                  </a:lnTo>
                  <a:lnTo>
                    <a:pt x="0" y="3862243"/>
                  </a:lnTo>
                  <a:lnTo>
                    <a:pt x="0" y="0"/>
                  </a:lnTo>
                  <a:close/>
                </a:path>
              </a:pathLst>
            </a:custGeom>
            <a:blipFill>
              <a:blip r:embed="rId2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0" name="Freeform 40"/>
            <p:cNvSpPr/>
            <p:nvPr/>
          </p:nvSpPr>
          <p:spPr>
            <a:xfrm>
              <a:off x="3272512" y="2164097"/>
              <a:ext cx="2183779" cy="1859164"/>
            </a:xfrm>
            <a:custGeom>
              <a:avLst/>
              <a:gdLst/>
              <a:ahLst/>
              <a:cxnLst/>
              <a:rect l="l" t="t" r="r" b="b"/>
              <a:pathLst>
                <a:path w="2183779" h="1859164">
                  <a:moveTo>
                    <a:pt x="0" y="0"/>
                  </a:moveTo>
                  <a:lnTo>
                    <a:pt x="2183780" y="0"/>
                  </a:lnTo>
                  <a:lnTo>
                    <a:pt x="2183780" y="1859163"/>
                  </a:lnTo>
                  <a:lnTo>
                    <a:pt x="0" y="1859163"/>
                  </a:lnTo>
                  <a:lnTo>
                    <a:pt x="0" y="0"/>
                  </a:lnTo>
                  <a:close/>
                </a:path>
              </a:pathLst>
            </a:custGeom>
            <a:blipFill>
              <a:blip r:embed="rId27"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1" name="Freeform 41"/>
            <p:cNvSpPr/>
            <p:nvPr/>
          </p:nvSpPr>
          <p:spPr>
            <a:xfrm>
              <a:off x="6218104" y="232974"/>
              <a:ext cx="8899185" cy="1860623"/>
            </a:xfrm>
            <a:custGeom>
              <a:avLst/>
              <a:gdLst/>
              <a:ahLst/>
              <a:cxnLst/>
              <a:rect l="l" t="t" r="r" b="b"/>
              <a:pathLst>
                <a:path w="8899185" h="1860623">
                  <a:moveTo>
                    <a:pt x="0" y="0"/>
                  </a:moveTo>
                  <a:lnTo>
                    <a:pt x="8899185" y="0"/>
                  </a:lnTo>
                  <a:lnTo>
                    <a:pt x="8899185" y="1860623"/>
                  </a:lnTo>
                  <a:lnTo>
                    <a:pt x="0" y="1860623"/>
                  </a:lnTo>
                  <a:lnTo>
                    <a:pt x="0" y="0"/>
                  </a:lnTo>
                  <a:close/>
                </a:path>
              </a:pathLst>
            </a:custGeom>
            <a:blipFill>
              <a:blip r:embed="rId28"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45" name="Text Placeholder 44">
            <a:extLst>
              <a:ext uri="{FF2B5EF4-FFF2-40B4-BE49-F238E27FC236}">
                <a16:creationId xmlns:a16="http://schemas.microsoft.com/office/drawing/2014/main" id="{8B0A5965-7EAB-EB71-070D-EDDC7AAF1392}"/>
              </a:ext>
            </a:extLst>
          </p:cNvPr>
          <p:cNvSpPr>
            <a:spLocks noGrp="1"/>
          </p:cNvSpPr>
          <p:nvPr>
            <p:ph type="body" sz="quarter" idx="12"/>
          </p:nvPr>
        </p:nvSpPr>
        <p:spPr/>
        <p:txBody>
          <a:bodyPr>
            <a:normAutofit/>
          </a:bodyPr>
          <a:lstStyle/>
          <a:p>
            <a:r>
              <a:rPr lang="en-US" sz="3600" dirty="0">
                <a:solidFill>
                  <a:srgbClr val="011B3D"/>
                </a:solidFill>
                <a:latin typeface="Helvetica"/>
                <a:ea typeface="Helvetica"/>
                <a:cs typeface="Helvetica"/>
                <a:sym typeface="Helvetica"/>
              </a:rPr>
              <a:t>Customer</a:t>
            </a:r>
            <a:r>
              <a:rPr lang="en-US" sz="3600" b="1" dirty="0">
                <a:solidFill>
                  <a:srgbClr val="011B3D"/>
                </a:solidFill>
                <a:latin typeface="Helvetica Bold"/>
                <a:ea typeface="Helvetica Bold"/>
                <a:cs typeface="Helvetica Bold"/>
                <a:sym typeface="Helvetica Bold"/>
              </a:rPr>
              <a:t> Success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1"/>
          <p:cNvSpPr/>
          <p:nvPr/>
        </p:nvSpPr>
        <p:spPr>
          <a:xfrm>
            <a:off x="5638800" y="127000"/>
            <a:ext cx="1902613" cy="512120"/>
          </a:xfrm>
          <a:custGeom>
            <a:avLst/>
            <a:gdLst/>
            <a:ahLst/>
            <a:cxnLst/>
            <a:rect l="l" t="t" r="r" b="b"/>
            <a:pathLst>
              <a:path w="5707835" h="1536359">
                <a:moveTo>
                  <a:pt x="0" y="0"/>
                </a:moveTo>
                <a:lnTo>
                  <a:pt x="5707835" y="0"/>
                </a:lnTo>
                <a:lnTo>
                  <a:pt x="5707835" y="1536359"/>
                </a:lnTo>
                <a:lnTo>
                  <a:pt x="0" y="153635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13" name="TextBox 13"/>
          <p:cNvSpPr txBox="1"/>
          <p:nvPr/>
        </p:nvSpPr>
        <p:spPr>
          <a:xfrm>
            <a:off x="520643" y="2362200"/>
            <a:ext cx="6777623" cy="1175706"/>
          </a:xfrm>
          <a:prstGeom prst="rect">
            <a:avLst/>
          </a:prstGeom>
        </p:spPr>
        <p:txBody>
          <a:bodyPr wrap="square" lIns="0" tIns="0" rIns="0" bIns="0" rtlCol="0" anchor="t">
            <a:spAutoFit/>
          </a:bodyPr>
          <a:lstStyle/>
          <a:p>
            <a:pPr>
              <a:lnSpc>
                <a:spcPts val="1555"/>
              </a:lnSpc>
              <a:spcBef>
                <a:spcPts val="300"/>
              </a:spcBef>
            </a:pPr>
            <a:r>
              <a:rPr lang="en-US" sz="1333" b="1" dirty="0">
                <a:solidFill>
                  <a:srgbClr val="0D4BD3"/>
                </a:solidFill>
                <a:latin typeface="Helvetica" pitchFamily="2" charset="0"/>
                <a:ea typeface="Open Sans" panose="020B0606030504020204" pitchFamily="34" charset="0"/>
                <a:cs typeface="Open Sans" panose="020B0606030504020204" pitchFamily="34" charset="0"/>
              </a:rPr>
              <a:t>Pain Points: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Production failure and operational risks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Current AP solution/business model not scalable </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Compliance risk - Heavy manual controls to mitigate failures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Business continuity and growing-concern over vendor stability</a:t>
            </a:r>
          </a:p>
        </p:txBody>
      </p:sp>
      <p:sp>
        <p:nvSpPr>
          <p:cNvPr id="14" name="TextBox 14"/>
          <p:cNvSpPr txBox="1"/>
          <p:nvPr/>
        </p:nvSpPr>
        <p:spPr>
          <a:xfrm>
            <a:off x="537577" y="5289989"/>
            <a:ext cx="6784278" cy="1175706"/>
          </a:xfrm>
          <a:prstGeom prst="rect">
            <a:avLst/>
          </a:prstGeom>
        </p:spPr>
        <p:txBody>
          <a:bodyPr wrap="square" lIns="0" tIns="0" rIns="0" bIns="0" rtlCol="0" anchor="t">
            <a:spAutoFit/>
          </a:bodyPr>
          <a:lstStyle/>
          <a:p>
            <a:pPr>
              <a:lnSpc>
                <a:spcPts val="1555"/>
              </a:lnSpc>
              <a:spcBef>
                <a:spcPts val="300"/>
              </a:spcBef>
            </a:pPr>
            <a:r>
              <a:rPr lang="en-US" sz="1333" b="1" dirty="0">
                <a:solidFill>
                  <a:srgbClr val="0D4BD3"/>
                </a:solidFill>
                <a:latin typeface="Helvetica" pitchFamily="2" charset="0"/>
                <a:ea typeface="Open Sans" panose="020B0606030504020204" pitchFamily="34" charset="0"/>
                <a:cs typeface="Open Sans" panose="020B0606030504020204" pitchFamily="34" charset="0"/>
              </a:rPr>
              <a:t>Results</a:t>
            </a:r>
            <a:r>
              <a:rPr lang="en-US" sz="1333" dirty="0">
                <a:solidFill>
                  <a:srgbClr val="0D4BD3"/>
                </a:solidFill>
                <a:latin typeface="Helvetica" pitchFamily="2" charset="0"/>
                <a:ea typeface="Open Sans" panose="020B0606030504020204" pitchFamily="34" charset="0"/>
                <a:cs typeface="Open Sans" panose="020B0606030504020204" pitchFamily="34" charset="0"/>
              </a:rPr>
              <a:t>:</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51% touchless global automation within three months post rollout</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Established a unified ECC platform for 49 entities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Addressed 145 global requirements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Scalable Automation &amp; standardized workflows</a:t>
            </a:r>
          </a:p>
        </p:txBody>
      </p:sp>
      <p:sp>
        <p:nvSpPr>
          <p:cNvPr id="15" name="TextBox 15"/>
          <p:cNvSpPr txBox="1"/>
          <p:nvPr/>
        </p:nvSpPr>
        <p:spPr>
          <a:xfrm>
            <a:off x="537577" y="3727777"/>
            <a:ext cx="6777623" cy="1380891"/>
          </a:xfrm>
          <a:prstGeom prst="rect">
            <a:avLst/>
          </a:prstGeom>
        </p:spPr>
        <p:txBody>
          <a:bodyPr wrap="square" lIns="0" tIns="0" rIns="0" bIns="0" rtlCol="0" anchor="t">
            <a:spAutoFit/>
          </a:bodyPr>
          <a:lstStyle/>
          <a:p>
            <a:pPr>
              <a:lnSpc>
                <a:spcPts val="1555"/>
              </a:lnSpc>
              <a:spcBef>
                <a:spcPts val="300"/>
              </a:spcBef>
            </a:pPr>
            <a:r>
              <a:rPr lang="en-US" sz="1333" b="1" dirty="0">
                <a:solidFill>
                  <a:srgbClr val="0D4BD3"/>
                </a:solidFill>
                <a:latin typeface="Helvetica" pitchFamily="2" charset="0"/>
                <a:ea typeface="Open Sans" panose="020B0606030504020204" pitchFamily="34" charset="0"/>
                <a:cs typeface="Open Sans" panose="020B0606030504020204" pitchFamily="34" charset="0"/>
              </a:rPr>
              <a:t>Benefits</a:t>
            </a:r>
            <a:r>
              <a:rPr lang="en-US" sz="1333" dirty="0">
                <a:solidFill>
                  <a:srgbClr val="0D4BD3"/>
                </a:solidFill>
                <a:latin typeface="Helvetica" pitchFamily="2" charset="0"/>
                <a:ea typeface="Open Sans" panose="020B0606030504020204" pitchFamily="34" charset="0"/>
                <a:cs typeface="Open Sans" panose="020B0606030504020204" pitchFamily="34" charset="0"/>
              </a:rPr>
              <a:t>:</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Intuitive and mobile enabled FIORI user experience </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Global standardization of indirect invoice end to end process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Operational around the clock, providing history, visibility, security, and a single system of document control</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Enhanced compliance by meeting local regulations</a:t>
            </a:r>
          </a:p>
        </p:txBody>
      </p:sp>
      <p:sp>
        <p:nvSpPr>
          <p:cNvPr id="8" name="Freeform 3">
            <a:extLst>
              <a:ext uri="{FF2B5EF4-FFF2-40B4-BE49-F238E27FC236}">
                <a16:creationId xmlns:a16="http://schemas.microsoft.com/office/drawing/2014/main" id="{D4CA5D30-59BF-3EE9-5848-9466E7983AFE}"/>
              </a:ext>
            </a:extLst>
          </p:cNvPr>
          <p:cNvSpPr>
            <a:spLocks noGrp="1"/>
          </p:cNvSpPr>
          <p:nvPr>
            <p:ph type="pic" sz="quarter" idx="13"/>
          </p:nvPr>
        </p:nvSpPr>
        <p:spPr>
          <a:custGeom>
            <a:avLst/>
            <a:gdLst/>
            <a:ahLst/>
            <a:cxnLst/>
            <a:rect l="l" t="t" r="r" b="b"/>
            <a:pathLst>
              <a:path w="7700949" h="10137246">
                <a:moveTo>
                  <a:pt x="0" y="0"/>
                </a:moveTo>
                <a:lnTo>
                  <a:pt x="7700949" y="0"/>
                </a:lnTo>
                <a:lnTo>
                  <a:pt x="7700949" y="10137246"/>
                </a:lnTo>
                <a:lnTo>
                  <a:pt x="0" y="1013724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Text Placeholder 6">
            <a:extLst>
              <a:ext uri="{FF2B5EF4-FFF2-40B4-BE49-F238E27FC236}">
                <a16:creationId xmlns:a16="http://schemas.microsoft.com/office/drawing/2014/main" id="{51246A70-EBA0-F610-FD68-E1AA0C8DAF45}"/>
              </a:ext>
            </a:extLst>
          </p:cNvPr>
          <p:cNvSpPr>
            <a:spLocks noGrp="1"/>
          </p:cNvSpPr>
          <p:nvPr>
            <p:ph type="body" sz="quarter" idx="12"/>
          </p:nvPr>
        </p:nvSpPr>
        <p:spPr>
          <a:xfrm>
            <a:off x="11226800" y="127000"/>
            <a:ext cx="863601" cy="249609"/>
          </a:xfrm>
        </p:spPr>
        <p:txBody>
          <a:bodyPr>
            <a:normAutofit fontScale="32500" lnSpcReduction="20000"/>
          </a:bodyPr>
          <a:lstStyle/>
          <a:p>
            <a:pPr algn="ctr"/>
            <a:r>
              <a:rPr lang="en-US" dirty="0"/>
              <a:t>High Tech</a:t>
            </a:r>
          </a:p>
        </p:txBody>
      </p:sp>
      <p:sp>
        <p:nvSpPr>
          <p:cNvPr id="17" name="Text Placeholder 6">
            <a:extLst>
              <a:ext uri="{FF2B5EF4-FFF2-40B4-BE49-F238E27FC236}">
                <a16:creationId xmlns:a16="http://schemas.microsoft.com/office/drawing/2014/main" id="{3CFBD64F-27C4-236A-D871-DF2496FC3D36}"/>
              </a:ext>
            </a:extLst>
          </p:cNvPr>
          <p:cNvSpPr txBox="1">
            <a:spLocks/>
          </p:cNvSpPr>
          <p:nvPr/>
        </p:nvSpPr>
        <p:spPr>
          <a:xfrm>
            <a:off x="520643" y="473522"/>
            <a:ext cx="6450027" cy="1553673"/>
          </a:xfrm>
          <a:prstGeom prst="rect">
            <a:avLst/>
          </a:prstGeom>
        </p:spPr>
        <p:txBody>
          <a:bodyPr vert="horz" lIns="60960" tIns="30480" rIns="60960" bIns="30480" rtlCol="0">
            <a:noAutofit/>
          </a:bodyPr>
          <a:lstStyle>
            <a:lvl1pPr marL="0" indent="0" algn="l" defTabSz="914400" rtl="0" eaLnBrk="1" latinLnBrk="0" hangingPunct="1">
              <a:lnSpc>
                <a:spcPct val="100000"/>
              </a:lnSpc>
              <a:spcBef>
                <a:spcPct val="20000"/>
              </a:spcBef>
              <a:buClr>
                <a:schemeClr val="accent2"/>
              </a:buClr>
              <a:buFont typeface="Arial" panose="020B0604020202020204" pitchFamily="34" charset="0"/>
              <a:buNone/>
              <a:defRPr sz="4400" b="1" kern="1200">
                <a:solidFill>
                  <a:srgbClr val="1C1D3B"/>
                </a:solidFill>
                <a:latin typeface="Helvetica" pitchFamily="2" charset="0"/>
                <a:ea typeface="+mn-ea"/>
                <a:cs typeface="+mn-cs"/>
              </a:defRPr>
            </a:lvl1pPr>
            <a:lvl2pPr marL="742950" indent="-285750" algn="l" defTabSz="914400" rtl="0" eaLnBrk="1" latinLnBrk="0" hangingPunct="1">
              <a:spcBef>
                <a:spcPct val="20000"/>
              </a:spcBef>
              <a:buClr>
                <a:schemeClr val="accent2"/>
              </a:buClr>
              <a:buFont typeface="Arial" pitchFamily="34" charset="0"/>
              <a:buChar char="–"/>
              <a:defRPr sz="3000" kern="1200">
                <a:solidFill>
                  <a:schemeClr val="tx1"/>
                </a:solidFill>
                <a:latin typeface="Helvetica" pitchFamily="2" charset="0"/>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2700" kern="1200">
                <a:solidFill>
                  <a:schemeClr val="tx1"/>
                </a:solidFill>
                <a:latin typeface="Helvetica" pitchFamily="2" charset="0"/>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Helvetica" pitchFamily="2" charset="0"/>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Helvetica"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
              </a:spcBef>
            </a:pPr>
            <a:r>
              <a:rPr lang="en-US" sz="3000" dirty="0">
                <a:solidFill>
                  <a:srgbClr val="0D4BD4"/>
                </a:solidFill>
              </a:rPr>
              <a:t>Success Story:</a:t>
            </a:r>
          </a:p>
          <a:p>
            <a:pPr>
              <a:lnSpc>
                <a:spcPts val="3630"/>
              </a:lnSpc>
            </a:pPr>
            <a:r>
              <a:rPr lang="en-US" sz="3000" dirty="0">
                <a:solidFill>
                  <a:srgbClr val="1B1D3B"/>
                </a:solidFill>
                <a:ea typeface="Verdana" panose="020B0604030504040204" pitchFamily="34" charset="0"/>
                <a:cs typeface="Verdana" panose="020B0604030504040204" pitchFamily="34" charset="0"/>
              </a:rPr>
              <a:t>Global Invoice Management Transformation Within 9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3"/>
          <p:cNvSpPr txBox="1"/>
          <p:nvPr/>
        </p:nvSpPr>
        <p:spPr>
          <a:xfrm>
            <a:off x="536027" y="2108200"/>
            <a:ext cx="6858000" cy="1019446"/>
          </a:xfrm>
          <a:prstGeom prst="rect">
            <a:avLst/>
          </a:prstGeom>
        </p:spPr>
        <p:txBody>
          <a:bodyPr wrap="square" lIns="0" tIns="0" rIns="0" bIns="0" rtlCol="0" anchor="t">
            <a:spAutoFit/>
          </a:bodyPr>
          <a:lstStyle/>
          <a:p>
            <a:pPr>
              <a:lnSpc>
                <a:spcPts val="1555"/>
              </a:lnSpc>
            </a:pPr>
            <a:r>
              <a:rPr lang="en-US" sz="1267" b="1" dirty="0">
                <a:solidFill>
                  <a:srgbClr val="0D4BD3"/>
                </a:solidFill>
                <a:latin typeface="Helvetica" pitchFamily="2" charset="0"/>
                <a:ea typeface="Open Sans" panose="020B0606030504020204" pitchFamily="34" charset="0"/>
                <a:cs typeface="Open Sans" panose="020B0606030504020204" pitchFamily="34" charset="0"/>
              </a:rPr>
              <a:t>Pain Points: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Heavy manual labor needs to complete tasks. Long cycle/processing time.</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Challenges to measure supplier performance.</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Large number of exceptions.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Customizations were being used in the place of business rules.</a:t>
            </a:r>
          </a:p>
        </p:txBody>
      </p:sp>
      <p:sp>
        <p:nvSpPr>
          <p:cNvPr id="14" name="TextBox 14"/>
          <p:cNvSpPr txBox="1"/>
          <p:nvPr/>
        </p:nvSpPr>
        <p:spPr>
          <a:xfrm>
            <a:off x="536027" y="5047185"/>
            <a:ext cx="6888768" cy="1429815"/>
          </a:xfrm>
          <a:prstGeom prst="rect">
            <a:avLst/>
          </a:prstGeom>
        </p:spPr>
        <p:txBody>
          <a:bodyPr wrap="square" lIns="0" tIns="0" rIns="0" bIns="0" rtlCol="0" anchor="t">
            <a:spAutoFit/>
          </a:bodyPr>
          <a:lstStyle/>
          <a:p>
            <a:pPr>
              <a:lnSpc>
                <a:spcPts val="1555"/>
              </a:lnSpc>
            </a:pPr>
            <a:r>
              <a:rPr lang="en-US" sz="1267" b="1" dirty="0">
                <a:solidFill>
                  <a:srgbClr val="0D4BD3"/>
                </a:solidFill>
                <a:latin typeface="Helvetica" pitchFamily="2" charset="0"/>
                <a:ea typeface="Open Sans" panose="020B0606030504020204" pitchFamily="34" charset="0"/>
                <a:cs typeface="Open Sans" panose="020B0606030504020204" pitchFamily="34" charset="0"/>
              </a:rPr>
              <a:t>Results: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Over 700 thousand invoices processed – EDI 55% and email and paper 45%.</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Touchless process went from 0-20% to 85+% globally.</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Cycle time was reduced from 18 to 4.5 days.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Implement and integrate a supplier portal. Improved supplier relations.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Extend standard POs for Maintenance, Repair and Operations (MRO) expense.</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Grow digital invoicing, target paper reduction with new vendors and non-PO.</a:t>
            </a:r>
          </a:p>
        </p:txBody>
      </p:sp>
      <p:sp>
        <p:nvSpPr>
          <p:cNvPr id="15" name="TextBox 15"/>
          <p:cNvSpPr txBox="1"/>
          <p:nvPr/>
        </p:nvSpPr>
        <p:spPr>
          <a:xfrm>
            <a:off x="536027" y="3178446"/>
            <a:ext cx="6858000" cy="1840184"/>
          </a:xfrm>
          <a:prstGeom prst="rect">
            <a:avLst/>
          </a:prstGeom>
        </p:spPr>
        <p:txBody>
          <a:bodyPr wrap="square" lIns="0" tIns="0" rIns="0" bIns="0" rtlCol="0" anchor="t">
            <a:spAutoFit/>
          </a:bodyPr>
          <a:lstStyle/>
          <a:p>
            <a:pPr>
              <a:lnSpc>
                <a:spcPts val="1555"/>
              </a:lnSpc>
            </a:pPr>
            <a:r>
              <a:rPr lang="en-US" sz="1267" b="1" dirty="0">
                <a:solidFill>
                  <a:srgbClr val="0D4BD3"/>
                </a:solidFill>
                <a:latin typeface="Helvetica" pitchFamily="2" charset="0"/>
                <a:ea typeface="Open Sans" panose="020B0606030504020204" pitchFamily="34" charset="0"/>
                <a:cs typeface="Open Sans" panose="020B0606030504020204" pitchFamily="34" charset="0"/>
              </a:rPr>
              <a:t>Solution:</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Scale for growth with common, standard global processes; develop and track key performance metrics to trend progress.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SAP validation, rejection, exception handling, workflow, approval and posting minimal SAP customizations.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Architect future state supplier portal integration.</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Integrate EDI and auto ingest emailed invoices.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Lead change with business process, not technology; build cross functional change coalition to root the cultural change.</a:t>
            </a:r>
          </a:p>
        </p:txBody>
      </p:sp>
      <p:pic>
        <p:nvPicPr>
          <p:cNvPr id="1026" name="Picture 2" descr="Toro Logo PNG Transparent &amp; SVG Vector - Freebie Supply">
            <a:extLst>
              <a:ext uri="{FF2B5EF4-FFF2-40B4-BE49-F238E27FC236}">
                <a16:creationId xmlns:a16="http://schemas.microsoft.com/office/drawing/2014/main" id="{AD0C3406-8968-8304-580B-1B8CF9CEF4C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649995" y="135468"/>
            <a:ext cx="943640" cy="6011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Battery &amp; Petrol Walk power lawn mowers - Toro Australia">
            <a:extLst>
              <a:ext uri="{FF2B5EF4-FFF2-40B4-BE49-F238E27FC236}">
                <a16:creationId xmlns:a16="http://schemas.microsoft.com/office/drawing/2014/main" id="{3400FB11-0FBF-6F59-61BC-43B69539CA6B}"/>
              </a:ext>
            </a:extLst>
          </p:cNvPr>
          <p:cNvPicPr>
            <a:picLocks noGrp="1" noChangeAspect="1" noChangeArrowheads="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BC6A70CE-B7CB-3A78-948F-1D5F447F7C60}"/>
              </a:ext>
            </a:extLst>
          </p:cNvPr>
          <p:cNvSpPr>
            <a:spLocks noGrp="1"/>
          </p:cNvSpPr>
          <p:nvPr>
            <p:ph type="body" sz="quarter" idx="12"/>
          </p:nvPr>
        </p:nvSpPr>
        <p:spPr>
          <a:xfrm>
            <a:off x="10972800" y="127000"/>
            <a:ext cx="1117601" cy="254000"/>
          </a:xfrm>
        </p:spPr>
        <p:txBody>
          <a:bodyPr>
            <a:normAutofit fontScale="32500" lnSpcReduction="20000"/>
          </a:bodyPr>
          <a:lstStyle/>
          <a:p>
            <a:pPr algn="ctr"/>
            <a:r>
              <a:rPr lang="en-US" dirty="0"/>
              <a:t>Manufacturing</a:t>
            </a:r>
          </a:p>
        </p:txBody>
      </p:sp>
      <p:sp>
        <p:nvSpPr>
          <p:cNvPr id="8" name="Text Placeholder 6">
            <a:extLst>
              <a:ext uri="{FF2B5EF4-FFF2-40B4-BE49-F238E27FC236}">
                <a16:creationId xmlns:a16="http://schemas.microsoft.com/office/drawing/2014/main" id="{A7B626D5-A8AC-C682-FCE5-BED6C7BA43A6}"/>
              </a:ext>
            </a:extLst>
          </p:cNvPr>
          <p:cNvSpPr txBox="1">
            <a:spLocks/>
          </p:cNvSpPr>
          <p:nvPr/>
        </p:nvSpPr>
        <p:spPr>
          <a:xfrm>
            <a:off x="520643" y="381000"/>
            <a:ext cx="6450027" cy="1553673"/>
          </a:xfrm>
          <a:prstGeom prst="rect">
            <a:avLst/>
          </a:prstGeom>
        </p:spPr>
        <p:txBody>
          <a:bodyPr vert="horz" lIns="60960" tIns="30480" rIns="60960" bIns="30480" rtlCol="0">
            <a:noAutofit/>
          </a:bodyPr>
          <a:lstStyle>
            <a:lvl1pPr marL="0" indent="0" algn="l" defTabSz="914400" rtl="0" eaLnBrk="1" latinLnBrk="0" hangingPunct="1">
              <a:lnSpc>
                <a:spcPct val="100000"/>
              </a:lnSpc>
              <a:spcBef>
                <a:spcPct val="20000"/>
              </a:spcBef>
              <a:buClr>
                <a:schemeClr val="accent2"/>
              </a:buClr>
              <a:buFont typeface="Arial" panose="020B0604020202020204" pitchFamily="34" charset="0"/>
              <a:buNone/>
              <a:defRPr sz="4400" b="1" kern="1200">
                <a:solidFill>
                  <a:srgbClr val="1C1D3B"/>
                </a:solidFill>
                <a:latin typeface="Helvetica" pitchFamily="2" charset="0"/>
                <a:ea typeface="+mn-ea"/>
                <a:cs typeface="+mn-cs"/>
              </a:defRPr>
            </a:lvl1pPr>
            <a:lvl2pPr marL="742950" indent="-285750" algn="l" defTabSz="914400" rtl="0" eaLnBrk="1" latinLnBrk="0" hangingPunct="1">
              <a:spcBef>
                <a:spcPct val="20000"/>
              </a:spcBef>
              <a:buClr>
                <a:schemeClr val="accent2"/>
              </a:buClr>
              <a:buFont typeface="Arial" pitchFamily="34" charset="0"/>
              <a:buChar char="–"/>
              <a:defRPr sz="3000" kern="1200">
                <a:solidFill>
                  <a:schemeClr val="tx1"/>
                </a:solidFill>
                <a:latin typeface="Helvetica" pitchFamily="2" charset="0"/>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2700" kern="1200">
                <a:solidFill>
                  <a:schemeClr val="tx1"/>
                </a:solidFill>
                <a:latin typeface="Helvetica" pitchFamily="2" charset="0"/>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Helvetica" pitchFamily="2" charset="0"/>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Helvetica"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
              </a:spcBef>
            </a:pPr>
            <a:r>
              <a:rPr lang="en-US" sz="3000" dirty="0">
                <a:solidFill>
                  <a:srgbClr val="0D4BD4"/>
                </a:solidFill>
              </a:rPr>
              <a:t>Success Story:</a:t>
            </a:r>
          </a:p>
          <a:p>
            <a:pPr>
              <a:lnSpc>
                <a:spcPts val="3630"/>
              </a:lnSpc>
            </a:pPr>
            <a:r>
              <a:rPr lang="en-US" sz="3000" dirty="0">
                <a:solidFill>
                  <a:srgbClr val="1B1D3B"/>
                </a:solidFill>
                <a:ea typeface="Verdana" panose="020B0604030504040204" pitchFamily="34" charset="0"/>
                <a:cs typeface="Verdana" panose="020B0604030504040204" pitchFamily="34" charset="0"/>
              </a:rPr>
              <a:t>Global Invoice Management Optimization</a:t>
            </a:r>
          </a:p>
        </p:txBody>
      </p:sp>
    </p:spTree>
    <p:extLst>
      <p:ext uri="{BB962C8B-B14F-4D97-AF65-F5344CB8AC3E}">
        <p14:creationId xmlns:p14="http://schemas.microsoft.com/office/powerpoint/2010/main" val="1421995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
            <a:extLst>
              <a:ext uri="{FF2B5EF4-FFF2-40B4-BE49-F238E27FC236}">
                <a16:creationId xmlns:a16="http://schemas.microsoft.com/office/drawing/2014/main" id="{61423808-0029-AE52-0EFE-15D7EC8F675F}"/>
              </a:ext>
            </a:extLst>
          </p:cNvPr>
          <p:cNvSpPr>
            <a:spLocks noGrp="1"/>
          </p:cNvSpPr>
          <p:nvPr>
            <p:ph type="body" sz="quarter" idx="12"/>
          </p:nvPr>
        </p:nvSpPr>
        <p:spPr>
          <a:xfrm>
            <a:off x="514184" y="588432"/>
            <a:ext cx="5245544" cy="670188"/>
          </a:xfrm>
        </p:spPr>
        <p:txBody>
          <a:bodyPr/>
          <a:lstStyle/>
          <a:p>
            <a:r>
              <a:rPr lang="en-US" dirty="0"/>
              <a:t>Topics Covered</a:t>
            </a:r>
          </a:p>
        </p:txBody>
      </p:sp>
      <p:sp>
        <p:nvSpPr>
          <p:cNvPr id="3" name="Text Placeholder 2">
            <a:extLst>
              <a:ext uri="{FF2B5EF4-FFF2-40B4-BE49-F238E27FC236}">
                <a16:creationId xmlns:a16="http://schemas.microsoft.com/office/drawing/2014/main" id="{41F533F5-9CA5-E219-67D4-B14B8FACC445}"/>
              </a:ext>
            </a:extLst>
          </p:cNvPr>
          <p:cNvSpPr>
            <a:spLocks noGrp="1"/>
          </p:cNvSpPr>
          <p:nvPr>
            <p:ph type="body" sz="quarter" idx="11"/>
          </p:nvPr>
        </p:nvSpPr>
        <p:spPr>
          <a:xfrm>
            <a:off x="272830" y="1676265"/>
            <a:ext cx="5486898" cy="4593303"/>
          </a:xfrm>
        </p:spPr>
        <p:txBody>
          <a:bodyPr>
            <a:normAutofit/>
          </a:bodyPr>
          <a:lstStyle/>
          <a:p>
            <a:pPr lvl="1">
              <a:spcBef>
                <a:spcPts val="1200"/>
              </a:spcBef>
              <a:spcAft>
                <a:spcPts val="1200"/>
              </a:spcAft>
            </a:pPr>
            <a:r>
              <a:rPr lang="en-US" sz="1600" b="1" dirty="0">
                <a:solidFill>
                  <a:srgbClr val="1C1D3B"/>
                </a:solidFill>
              </a:rPr>
              <a:t>Business Drivers and Challenges for automation in Accounts Payable</a:t>
            </a:r>
          </a:p>
          <a:p>
            <a:pPr lvl="1">
              <a:spcBef>
                <a:spcPts val="1200"/>
              </a:spcBef>
              <a:spcAft>
                <a:spcPts val="1200"/>
              </a:spcAft>
            </a:pPr>
            <a:r>
              <a:rPr lang="en-US" sz="1600" b="1" dirty="0">
                <a:solidFill>
                  <a:srgbClr val="1C1D3B"/>
                </a:solidFill>
              </a:rPr>
              <a:t>Solution Overview</a:t>
            </a:r>
          </a:p>
          <a:p>
            <a:pPr lvl="1">
              <a:spcBef>
                <a:spcPts val="1200"/>
              </a:spcBef>
              <a:spcAft>
                <a:spcPts val="1200"/>
              </a:spcAft>
            </a:pPr>
            <a:r>
              <a:rPr lang="en-US" sz="1600" b="1" dirty="0">
                <a:solidFill>
                  <a:srgbClr val="1C1D3B"/>
                </a:solidFill>
              </a:rPr>
              <a:t>What is relevant for Gilead’s future architecture?</a:t>
            </a:r>
          </a:p>
          <a:p>
            <a:pPr lvl="2">
              <a:spcBef>
                <a:spcPts val="1200"/>
              </a:spcBef>
              <a:spcAft>
                <a:spcPts val="1200"/>
              </a:spcAft>
              <a:buClr>
                <a:srgbClr val="0C4DA2"/>
              </a:buClr>
            </a:pPr>
            <a:r>
              <a:rPr lang="en-US" sz="1600" dirty="0">
                <a:solidFill>
                  <a:srgbClr val="1C1D3B"/>
                </a:solidFill>
              </a:rPr>
              <a:t>SAP Solution Extension</a:t>
            </a:r>
          </a:p>
          <a:p>
            <a:pPr lvl="2">
              <a:spcBef>
                <a:spcPts val="1200"/>
              </a:spcBef>
              <a:spcAft>
                <a:spcPts val="1200"/>
              </a:spcAft>
              <a:buClr>
                <a:srgbClr val="0C4DA2"/>
              </a:buClr>
            </a:pPr>
            <a:r>
              <a:rPr lang="en-US" sz="1600" dirty="0">
                <a:solidFill>
                  <a:srgbClr val="1C1D3B"/>
                </a:solidFill>
              </a:rPr>
              <a:t>Global Considerations</a:t>
            </a:r>
          </a:p>
          <a:p>
            <a:pPr lvl="2">
              <a:spcBef>
                <a:spcPts val="1200"/>
              </a:spcBef>
              <a:spcAft>
                <a:spcPts val="1200"/>
              </a:spcAft>
              <a:buClr>
                <a:srgbClr val="0C4DA2"/>
              </a:buClr>
            </a:pPr>
            <a:r>
              <a:rPr lang="en-US" sz="1600" dirty="0">
                <a:solidFill>
                  <a:srgbClr val="1C1D3B"/>
                </a:solidFill>
              </a:rPr>
              <a:t>Aligned to SAP vision for Source to Pay</a:t>
            </a:r>
          </a:p>
          <a:p>
            <a:pPr lvl="2">
              <a:spcBef>
                <a:spcPts val="1200"/>
              </a:spcBef>
              <a:spcAft>
                <a:spcPts val="1200"/>
              </a:spcAft>
              <a:buClr>
                <a:srgbClr val="0C4DA2"/>
              </a:buClr>
            </a:pPr>
            <a:r>
              <a:rPr lang="en-US" sz="1600" dirty="0">
                <a:solidFill>
                  <a:srgbClr val="1C1D3B"/>
                </a:solidFill>
              </a:rPr>
              <a:t>Platform solution</a:t>
            </a:r>
          </a:p>
          <a:p>
            <a:pPr marL="285750" indent="-285750">
              <a:buFont typeface="Arial" panose="020B0604020202020204" pitchFamily="34" charset="0"/>
              <a:buChar char="•"/>
            </a:pPr>
            <a:endParaRPr lang="en-US" dirty="0"/>
          </a:p>
        </p:txBody>
      </p:sp>
      <p:pic>
        <p:nvPicPr>
          <p:cNvPr id="5" name="Picture Placeholder 4" descr="A person shaking hands with a group of people&#10;&#10;AI-generated content may be incorrect.">
            <a:extLst>
              <a:ext uri="{FF2B5EF4-FFF2-40B4-BE49-F238E27FC236}">
                <a16:creationId xmlns:a16="http://schemas.microsoft.com/office/drawing/2014/main" id="{EB1CCD3C-E269-19C8-23C3-D5CD079906FE}"/>
              </a:ext>
            </a:extLst>
          </p:cNvPr>
          <p:cNvPicPr>
            <a:picLocks noGrp="1" noChangeAspect="1"/>
          </p:cNvPicPr>
          <p:nvPr>
            <p:ph type="pic" sz="quarter" idx="10"/>
          </p:nvPr>
        </p:nvPicPr>
        <p:blipFill>
          <a:blip r:embed="rId2"/>
          <a:srcRect l="12759" r="33751"/>
          <a:stretch>
            <a:fillRect/>
          </a:stretch>
        </p:blipFill>
        <p:spPr>
          <a:xfrm>
            <a:off x="6973283" y="588432"/>
            <a:ext cx="4618524" cy="5763489"/>
          </a:xfrm>
          <a:noFill/>
        </p:spPr>
      </p:pic>
      <p:sp>
        <p:nvSpPr>
          <p:cNvPr id="10" name="Text Placeholder 3">
            <a:extLst>
              <a:ext uri="{FF2B5EF4-FFF2-40B4-BE49-F238E27FC236}">
                <a16:creationId xmlns:a16="http://schemas.microsoft.com/office/drawing/2014/main" id="{6E9C70B9-8426-4FF0-B32C-3F10EDADAF20}"/>
              </a:ext>
            </a:extLst>
          </p:cNvPr>
          <p:cNvSpPr txBox="1">
            <a:spLocks/>
          </p:cNvSpPr>
          <p:nvPr/>
        </p:nvSpPr>
        <p:spPr bwMode="black">
          <a:xfrm>
            <a:off x="5277019" y="744160"/>
            <a:ext cx="6122994" cy="51320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0AB00"/>
              </a:buClr>
              <a:buFont typeface="Arial" panose="020B0604020202020204" pitchFamily="34" charset="0"/>
              <a:buChar char="•"/>
              <a:defRPr sz="2400" kern="1200">
                <a:solidFill>
                  <a:schemeClr val="tx1"/>
                </a:solidFill>
                <a:latin typeface="+mn-lt"/>
                <a:ea typeface="+mn-ea"/>
                <a:cs typeface="Segoe UI" panose="020B0502040204020203" pitchFamily="34" charset="0"/>
              </a:defRPr>
            </a:lvl1pPr>
            <a:lvl2pPr marL="631825" indent="-236538" algn="l" defTabSz="914400" rtl="0" eaLnBrk="1" latinLnBrk="0" hangingPunct="1">
              <a:lnSpc>
                <a:spcPct val="90000"/>
              </a:lnSpc>
              <a:spcBef>
                <a:spcPts val="500"/>
              </a:spcBef>
              <a:buClr>
                <a:srgbClr val="F0AB00"/>
              </a:buClr>
              <a:buFont typeface="Arial" panose="020B0604020202020204" pitchFamily="34" charset="0"/>
              <a:buChar char="•"/>
              <a:defRPr sz="2000" kern="1200">
                <a:solidFill>
                  <a:schemeClr val="tx1"/>
                </a:solidFill>
                <a:latin typeface="+mn-lt"/>
                <a:ea typeface="+mn-ea"/>
                <a:cs typeface="Segoe UI" panose="020B0502040204020203" pitchFamily="34" charset="0"/>
              </a:defRPr>
            </a:lvl2pPr>
            <a:lvl3pPr marL="1027113" indent="-225425" algn="l" defTabSz="914400"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3pPr>
            <a:lvl4pPr marL="1376363" indent="-234950" algn="l" defTabSz="914400"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4pPr>
            <a:lvl5pPr marL="1716088" indent="-227013" algn="l" defTabSz="914400" rtl="0" eaLnBrk="1" latinLnBrk="0" hangingPunct="1">
              <a:lnSpc>
                <a:spcPct val="90000"/>
              </a:lnSpc>
              <a:spcBef>
                <a:spcPts val="500"/>
              </a:spcBef>
              <a:buClr>
                <a:srgbClr val="F0AB00"/>
              </a:buClr>
              <a:buFont typeface="Arial" panose="020B0604020202020204" pitchFamily="34"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800" dirty="0"/>
          </a:p>
        </p:txBody>
      </p:sp>
    </p:spTree>
    <p:extLst>
      <p:ext uri="{BB962C8B-B14F-4D97-AF65-F5344CB8AC3E}">
        <p14:creationId xmlns:p14="http://schemas.microsoft.com/office/powerpoint/2010/main" val="1534025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people standing in a server room&#10;&#10;AI-generated content may be incorrect.">
            <a:extLst>
              <a:ext uri="{FF2B5EF4-FFF2-40B4-BE49-F238E27FC236}">
                <a16:creationId xmlns:a16="http://schemas.microsoft.com/office/drawing/2014/main" id="{9DCFD06A-3CD2-6903-C196-5738F5AE2C97}"/>
              </a:ext>
            </a:extLst>
          </p:cNvPr>
          <p:cNvPicPr>
            <a:picLocks noGrp="1" noChangeAspect="1"/>
          </p:cNvPicPr>
          <p:nvPr>
            <p:ph type="pic" sz="quarter" idx="10"/>
          </p:nvPr>
        </p:nvPicPr>
        <p:blipFill>
          <a:blip r:embed="rId2"/>
          <a:srcRect t="26574" b="26574"/>
          <a:stretch>
            <a:fillRect/>
          </a:stretch>
        </p:blipFill>
        <p:spPr/>
      </p:pic>
      <p:sp>
        <p:nvSpPr>
          <p:cNvPr id="3" name="Text Placeholder 2">
            <a:extLst>
              <a:ext uri="{FF2B5EF4-FFF2-40B4-BE49-F238E27FC236}">
                <a16:creationId xmlns:a16="http://schemas.microsoft.com/office/drawing/2014/main" id="{3838C67F-9B1A-AE75-B3A9-8861E8763700}"/>
              </a:ext>
            </a:extLst>
          </p:cNvPr>
          <p:cNvSpPr>
            <a:spLocks noGrp="1"/>
          </p:cNvSpPr>
          <p:nvPr>
            <p:ph type="body" sz="quarter" idx="12"/>
          </p:nvPr>
        </p:nvSpPr>
        <p:spPr/>
        <p:txBody>
          <a:bodyPr>
            <a:normAutofit/>
          </a:bodyPr>
          <a:lstStyle/>
          <a:p>
            <a:r>
              <a:rPr lang="en-US" dirty="0"/>
              <a:t>SAP Invoice Management</a:t>
            </a:r>
          </a:p>
        </p:txBody>
      </p:sp>
    </p:spTree>
    <p:extLst>
      <p:ext uri="{BB962C8B-B14F-4D97-AF65-F5344CB8AC3E}">
        <p14:creationId xmlns:p14="http://schemas.microsoft.com/office/powerpoint/2010/main" val="3170692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C9C65-A178-DA2C-0DE9-F15653B51CF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CB0847F-0CD7-07D7-A465-C62AFC4F391F}"/>
              </a:ext>
            </a:extLst>
          </p:cNvPr>
          <p:cNvSpPr>
            <a:spLocks noGrp="1"/>
          </p:cNvSpPr>
          <p:nvPr>
            <p:ph type="body" sz="quarter" idx="12"/>
          </p:nvPr>
        </p:nvSpPr>
        <p:spPr/>
        <p:txBody>
          <a:bodyPr>
            <a:normAutofit fontScale="92500" lnSpcReduction="10000"/>
          </a:bodyPr>
          <a:lstStyle/>
          <a:p>
            <a:r>
              <a:rPr lang="en-US" sz="3200" dirty="0"/>
              <a:t>Challenges To Optimal Accounts Payable Processes</a:t>
            </a:r>
          </a:p>
        </p:txBody>
      </p:sp>
      <p:sp>
        <p:nvSpPr>
          <p:cNvPr id="4" name="Round Single Corner Rectangle 3">
            <a:extLst>
              <a:ext uri="{FF2B5EF4-FFF2-40B4-BE49-F238E27FC236}">
                <a16:creationId xmlns:a16="http://schemas.microsoft.com/office/drawing/2014/main" id="{365679B7-6EFA-DC28-D80B-17203BE94DBF}"/>
              </a:ext>
            </a:extLst>
          </p:cNvPr>
          <p:cNvSpPr/>
          <p:nvPr/>
        </p:nvSpPr>
        <p:spPr>
          <a:xfrm>
            <a:off x="242670" y="2623458"/>
            <a:ext cx="2805330" cy="3200399"/>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5" name="Round Single Corner Rectangle 4">
            <a:extLst>
              <a:ext uri="{FF2B5EF4-FFF2-40B4-BE49-F238E27FC236}">
                <a16:creationId xmlns:a16="http://schemas.microsoft.com/office/drawing/2014/main" id="{6A76BD49-E8A3-61B5-C8BC-25F133C2CFE1}"/>
              </a:ext>
            </a:extLst>
          </p:cNvPr>
          <p:cNvSpPr/>
          <p:nvPr/>
        </p:nvSpPr>
        <p:spPr>
          <a:xfrm>
            <a:off x="242670" y="1839777"/>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9A9DC046-1D91-03E5-2181-C3B22B0C9EBA}"/>
              </a:ext>
            </a:extLst>
          </p:cNvPr>
          <p:cNvSpPr/>
          <p:nvPr/>
        </p:nvSpPr>
        <p:spPr>
          <a:xfrm>
            <a:off x="3203584" y="2623458"/>
            <a:ext cx="2805330" cy="3200399"/>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9" name="Round Single Corner Rectangle 8">
            <a:extLst>
              <a:ext uri="{FF2B5EF4-FFF2-40B4-BE49-F238E27FC236}">
                <a16:creationId xmlns:a16="http://schemas.microsoft.com/office/drawing/2014/main" id="{F40E0CE8-1BF6-E3B7-D36A-C8FD581C8697}"/>
              </a:ext>
            </a:extLst>
          </p:cNvPr>
          <p:cNvSpPr/>
          <p:nvPr/>
        </p:nvSpPr>
        <p:spPr>
          <a:xfrm>
            <a:off x="3203584" y="1839777"/>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Round Single Corner Rectangle 9">
            <a:extLst>
              <a:ext uri="{FF2B5EF4-FFF2-40B4-BE49-F238E27FC236}">
                <a16:creationId xmlns:a16="http://schemas.microsoft.com/office/drawing/2014/main" id="{52B6CF5A-D088-E882-F782-8CCB32B3491C}"/>
              </a:ext>
            </a:extLst>
          </p:cNvPr>
          <p:cNvSpPr/>
          <p:nvPr/>
        </p:nvSpPr>
        <p:spPr>
          <a:xfrm>
            <a:off x="6164498" y="2623458"/>
            <a:ext cx="2805330" cy="3200399"/>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12" name="Round Single Corner Rectangle 11">
            <a:extLst>
              <a:ext uri="{FF2B5EF4-FFF2-40B4-BE49-F238E27FC236}">
                <a16:creationId xmlns:a16="http://schemas.microsoft.com/office/drawing/2014/main" id="{8BBA728C-6472-4B17-12C1-8566E38FCCF9}"/>
              </a:ext>
            </a:extLst>
          </p:cNvPr>
          <p:cNvSpPr/>
          <p:nvPr/>
        </p:nvSpPr>
        <p:spPr>
          <a:xfrm>
            <a:off x="6164498" y="1839777"/>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Round Single Corner Rectangle 13">
            <a:extLst>
              <a:ext uri="{FF2B5EF4-FFF2-40B4-BE49-F238E27FC236}">
                <a16:creationId xmlns:a16="http://schemas.microsoft.com/office/drawing/2014/main" id="{B7782049-4090-1BDB-FD5C-A05CF761E286}"/>
              </a:ext>
            </a:extLst>
          </p:cNvPr>
          <p:cNvSpPr/>
          <p:nvPr/>
        </p:nvSpPr>
        <p:spPr>
          <a:xfrm>
            <a:off x="9125412" y="2623458"/>
            <a:ext cx="2805330" cy="3200399"/>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16" name="Round Single Corner Rectangle 15">
            <a:extLst>
              <a:ext uri="{FF2B5EF4-FFF2-40B4-BE49-F238E27FC236}">
                <a16:creationId xmlns:a16="http://schemas.microsoft.com/office/drawing/2014/main" id="{45226E38-AD99-9381-D51F-E3660321106F}"/>
              </a:ext>
            </a:extLst>
          </p:cNvPr>
          <p:cNvSpPr/>
          <p:nvPr/>
        </p:nvSpPr>
        <p:spPr>
          <a:xfrm>
            <a:off x="9125412" y="1839777"/>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AutoShape 10">
            <a:extLst>
              <a:ext uri="{FF2B5EF4-FFF2-40B4-BE49-F238E27FC236}">
                <a16:creationId xmlns:a16="http://schemas.microsoft.com/office/drawing/2014/main" id="{AA309ED2-B39B-0540-F2CB-941D6A75A19C}"/>
              </a:ext>
            </a:extLst>
          </p:cNvPr>
          <p:cNvSpPr>
            <a:spLocks noChangeArrowheads="1"/>
          </p:cNvSpPr>
          <p:nvPr/>
        </p:nvSpPr>
        <p:spPr bwMode="auto">
          <a:xfrm>
            <a:off x="355938" y="1966828"/>
            <a:ext cx="2617811" cy="563379"/>
          </a:xfrm>
          <a:prstGeom prst="rect">
            <a:avLst/>
          </a:prstGeom>
          <a:noFill/>
          <a:ln w="9525">
            <a:noFill/>
            <a:miter lim="800000"/>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Helvetica" pitchFamily="2" charset="0"/>
              </a:rPr>
              <a:t>Receipt &amp; Capture</a:t>
            </a:r>
          </a:p>
        </p:txBody>
      </p:sp>
      <p:sp>
        <p:nvSpPr>
          <p:cNvPr id="20" name="Rectangle 19">
            <a:extLst>
              <a:ext uri="{FF2B5EF4-FFF2-40B4-BE49-F238E27FC236}">
                <a16:creationId xmlns:a16="http://schemas.microsoft.com/office/drawing/2014/main" id="{6EC8C4B0-E7A4-FEA0-9CD5-A24B23378430}"/>
              </a:ext>
            </a:extLst>
          </p:cNvPr>
          <p:cNvSpPr/>
          <p:nvPr/>
        </p:nvSpPr>
        <p:spPr>
          <a:xfrm>
            <a:off x="280118" y="4137647"/>
            <a:ext cx="2617811" cy="514183"/>
          </a:xfrm>
          <a:prstGeom prst="rect">
            <a:avLst/>
          </a:prstGeom>
          <a:noFill/>
          <a:ln w="25400" cap="flat" cmpd="sng" algn="ctr">
            <a:noFill/>
            <a:prstDash val="solid"/>
          </a:ln>
          <a:effectLst/>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High cost of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paper invoices</a:t>
            </a:r>
          </a:p>
        </p:txBody>
      </p:sp>
      <p:sp>
        <p:nvSpPr>
          <p:cNvPr id="22" name="TextBox 21">
            <a:extLst>
              <a:ext uri="{FF2B5EF4-FFF2-40B4-BE49-F238E27FC236}">
                <a16:creationId xmlns:a16="http://schemas.microsoft.com/office/drawing/2014/main" id="{5DB5EA56-6603-6466-0515-4384B6B1DFC4}"/>
              </a:ext>
            </a:extLst>
          </p:cNvPr>
          <p:cNvSpPr txBox="1"/>
          <p:nvPr/>
        </p:nvSpPr>
        <p:spPr>
          <a:xfrm>
            <a:off x="386296" y="4908027"/>
            <a:ext cx="2541581" cy="846386"/>
          </a:xfrm>
          <a:prstGeom prst="rect">
            <a:avLst/>
          </a:prstGeom>
          <a:noFill/>
        </p:spPr>
        <p:txBody>
          <a:bodyPr wrap="square" lIns="0" rIns="0" rtlCol="0">
            <a:spAutoFit/>
          </a:bodyPr>
          <a:lstStyle/>
          <a:p>
            <a:pPr marL="58720" marR="0" lvl="0" indent="-5872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“Nearly </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80% </a:t>
            </a: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of all incoming invoices are still paper-based.”</a:t>
            </a:r>
          </a:p>
          <a:p>
            <a:pPr marL="5872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schemeClr val="accent1"/>
                </a:solidFill>
                <a:effectLst/>
                <a:uLnTx/>
                <a:uFillTx/>
                <a:latin typeface="Helvetica" pitchFamily="2" charset="0"/>
                <a:ea typeface="Arial Unicode MS" pitchFamily="34" charset="-128"/>
                <a:cs typeface="Arial Unicode MS" pitchFamily="34" charset="-128"/>
              </a:rPr>
              <a:t>The Hackett Group</a:t>
            </a:r>
          </a:p>
        </p:txBody>
      </p:sp>
      <p:sp>
        <p:nvSpPr>
          <p:cNvPr id="24" name="Rectangle 23">
            <a:extLst>
              <a:ext uri="{FF2B5EF4-FFF2-40B4-BE49-F238E27FC236}">
                <a16:creationId xmlns:a16="http://schemas.microsoft.com/office/drawing/2014/main" id="{18EFEB68-41C5-2376-97FB-DE07949FDE8F}"/>
              </a:ext>
            </a:extLst>
          </p:cNvPr>
          <p:cNvSpPr/>
          <p:nvPr/>
        </p:nvSpPr>
        <p:spPr>
          <a:xfrm>
            <a:off x="3246491" y="4137647"/>
            <a:ext cx="2654101" cy="514183"/>
          </a:xfrm>
          <a:prstGeom prst="rect">
            <a:avLst/>
          </a:prstGeom>
          <a:noFill/>
          <a:ln w="25400" cap="flat" cmpd="sng" algn="ctr">
            <a:noFill/>
            <a:prstDash val="solid"/>
          </a:ln>
          <a:effectLst/>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rPr>
              <a:t>Too many exceptions</a:t>
            </a:r>
          </a:p>
        </p:txBody>
      </p:sp>
      <p:sp>
        <p:nvSpPr>
          <p:cNvPr id="25" name="AutoShape 10">
            <a:extLst>
              <a:ext uri="{FF2B5EF4-FFF2-40B4-BE49-F238E27FC236}">
                <a16:creationId xmlns:a16="http://schemas.microsoft.com/office/drawing/2014/main" id="{13BF8FDC-B095-4162-EE93-9299F5C3216E}"/>
              </a:ext>
            </a:extLst>
          </p:cNvPr>
          <p:cNvSpPr>
            <a:spLocks noChangeArrowheads="1"/>
          </p:cNvSpPr>
          <p:nvPr/>
        </p:nvSpPr>
        <p:spPr bwMode="auto">
          <a:xfrm>
            <a:off x="3279196" y="1961913"/>
            <a:ext cx="2654103" cy="563379"/>
          </a:xfrm>
          <a:prstGeom prst="rect">
            <a:avLst/>
          </a:prstGeom>
          <a:noFill/>
          <a:ln w="9525">
            <a:noFill/>
            <a:miter lim="800000"/>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Helvetica" pitchFamily="2" charset="0"/>
              </a:rPr>
              <a:t>Inquiries &amp; Exceptions</a:t>
            </a:r>
          </a:p>
        </p:txBody>
      </p:sp>
      <p:sp>
        <p:nvSpPr>
          <p:cNvPr id="26" name="TextBox 25">
            <a:extLst>
              <a:ext uri="{FF2B5EF4-FFF2-40B4-BE49-F238E27FC236}">
                <a16:creationId xmlns:a16="http://schemas.microsoft.com/office/drawing/2014/main" id="{0087DBC9-B905-2D80-09D9-332BCAD3B7B1}"/>
              </a:ext>
            </a:extLst>
          </p:cNvPr>
          <p:cNvSpPr txBox="1"/>
          <p:nvPr/>
        </p:nvSpPr>
        <p:spPr>
          <a:xfrm>
            <a:off x="3357803" y="4908027"/>
            <a:ext cx="2496891" cy="846386"/>
          </a:xfrm>
          <a:prstGeom prst="rect">
            <a:avLst/>
          </a:prstGeom>
          <a:noFill/>
        </p:spPr>
        <p:txBody>
          <a:bodyPr wrap="square" lIns="0" rIns="0" rtlCol="0">
            <a:spAutoFit/>
          </a:bodyPr>
          <a:lstStyle/>
          <a:p>
            <a:pPr marL="58720" marR="0" lvl="0" indent="-5872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25% </a:t>
            </a: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of invoices have exceptions.”</a:t>
            </a:r>
          </a:p>
          <a:p>
            <a:pPr marL="5872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schemeClr val="accent1"/>
                </a:solidFill>
                <a:effectLst/>
                <a:uLnTx/>
                <a:uFillTx/>
                <a:latin typeface="Helvetica" pitchFamily="2" charset="0"/>
                <a:ea typeface="Arial Unicode MS" pitchFamily="34" charset="-128"/>
                <a:cs typeface="Arial Unicode MS" pitchFamily="34" charset="-128"/>
              </a:rPr>
              <a:t>TAPN</a:t>
            </a:r>
          </a:p>
        </p:txBody>
      </p:sp>
      <p:pic>
        <p:nvPicPr>
          <p:cNvPr id="28" name="Picture 27">
            <a:extLst>
              <a:ext uri="{FF2B5EF4-FFF2-40B4-BE49-F238E27FC236}">
                <a16:creationId xmlns:a16="http://schemas.microsoft.com/office/drawing/2014/main" id="{8C7B908B-561A-A082-B764-401BDB7B31C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234542" y="2720353"/>
            <a:ext cx="631371" cy="1444102"/>
          </a:xfrm>
          <a:prstGeom prst="rect">
            <a:avLst/>
          </a:prstGeom>
        </p:spPr>
      </p:pic>
      <p:pic>
        <p:nvPicPr>
          <p:cNvPr id="29" name="Picture 28">
            <a:extLst>
              <a:ext uri="{FF2B5EF4-FFF2-40B4-BE49-F238E27FC236}">
                <a16:creationId xmlns:a16="http://schemas.microsoft.com/office/drawing/2014/main" id="{9B4124E5-A22A-DB2A-8F75-2816D68394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0673" y="2658306"/>
            <a:ext cx="1565351" cy="1565351"/>
          </a:xfrm>
          <a:prstGeom prst="rect">
            <a:avLst/>
          </a:prstGeom>
        </p:spPr>
      </p:pic>
      <p:sp>
        <p:nvSpPr>
          <p:cNvPr id="30" name="Rectangle 29">
            <a:extLst>
              <a:ext uri="{FF2B5EF4-FFF2-40B4-BE49-F238E27FC236}">
                <a16:creationId xmlns:a16="http://schemas.microsoft.com/office/drawing/2014/main" id="{E4B09904-973E-B839-7E92-93B2468F2D96}"/>
              </a:ext>
            </a:extLst>
          </p:cNvPr>
          <p:cNvSpPr/>
          <p:nvPr/>
        </p:nvSpPr>
        <p:spPr>
          <a:xfrm>
            <a:off x="6185242" y="4164454"/>
            <a:ext cx="2654100" cy="514183"/>
          </a:xfrm>
          <a:prstGeom prst="rect">
            <a:avLst/>
          </a:prstGeom>
          <a:noFill/>
          <a:ln w="25400" cap="flat" cmpd="sng" algn="ctr">
            <a:noFill/>
            <a:prstDash val="solid"/>
          </a:ln>
          <a:effectLst/>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Lack of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compliance</a:t>
            </a:r>
          </a:p>
        </p:txBody>
      </p:sp>
      <p:sp>
        <p:nvSpPr>
          <p:cNvPr id="31" name="AutoShape 10">
            <a:extLst>
              <a:ext uri="{FF2B5EF4-FFF2-40B4-BE49-F238E27FC236}">
                <a16:creationId xmlns:a16="http://schemas.microsoft.com/office/drawing/2014/main" id="{AA9F2294-AE37-5B4E-C472-E8E770409774}"/>
              </a:ext>
            </a:extLst>
          </p:cNvPr>
          <p:cNvSpPr>
            <a:spLocks noChangeArrowheads="1"/>
          </p:cNvSpPr>
          <p:nvPr/>
        </p:nvSpPr>
        <p:spPr bwMode="auto">
          <a:xfrm>
            <a:off x="6292971" y="1961913"/>
            <a:ext cx="2546371" cy="563379"/>
          </a:xfrm>
          <a:prstGeom prst="rect">
            <a:avLst/>
          </a:prstGeom>
          <a:noFill/>
          <a:ln w="9525">
            <a:noFill/>
            <a:miter lim="800000"/>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Helvetica" pitchFamily="2" charset="0"/>
              </a:rPr>
              <a:t>Matching &amp; Approvals</a:t>
            </a:r>
          </a:p>
        </p:txBody>
      </p:sp>
      <p:sp>
        <p:nvSpPr>
          <p:cNvPr id="32" name="TextBox 31">
            <a:extLst>
              <a:ext uri="{FF2B5EF4-FFF2-40B4-BE49-F238E27FC236}">
                <a16:creationId xmlns:a16="http://schemas.microsoft.com/office/drawing/2014/main" id="{B320E1EB-6A94-3484-1FF3-CE884A6A6492}"/>
              </a:ext>
            </a:extLst>
          </p:cNvPr>
          <p:cNvSpPr txBox="1"/>
          <p:nvPr/>
        </p:nvSpPr>
        <p:spPr>
          <a:xfrm>
            <a:off x="6356845" y="4908027"/>
            <a:ext cx="2458763" cy="846386"/>
          </a:xfrm>
          <a:prstGeom prst="rect">
            <a:avLst/>
          </a:prstGeom>
          <a:noFill/>
        </p:spPr>
        <p:txBody>
          <a:bodyPr wrap="square" lIns="0" rIns="0" rtlCol="0">
            <a:spAutoFit/>
          </a:bodyPr>
          <a:lstStyle/>
          <a:p>
            <a:pPr marL="58720" marR="0" lvl="0" indent="-5872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$4.6 </a:t>
            </a: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million avg. in contract leakage per billion in spend.”</a:t>
            </a:r>
          </a:p>
          <a:p>
            <a:pPr marL="5872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schemeClr val="accent1"/>
                </a:solidFill>
                <a:effectLst/>
                <a:uLnTx/>
                <a:uFillTx/>
                <a:latin typeface="Helvetica" pitchFamily="2" charset="0"/>
                <a:ea typeface="Arial Unicode MS" pitchFamily="34" charset="-128"/>
                <a:cs typeface="Arial Unicode MS" pitchFamily="34" charset="-128"/>
              </a:rPr>
              <a:t>The Hackett Group</a:t>
            </a:r>
          </a:p>
        </p:txBody>
      </p:sp>
      <p:pic>
        <p:nvPicPr>
          <p:cNvPr id="34" name="Picture 33">
            <a:extLst>
              <a:ext uri="{FF2B5EF4-FFF2-40B4-BE49-F238E27FC236}">
                <a16:creationId xmlns:a16="http://schemas.microsoft.com/office/drawing/2014/main" id="{5C89FB84-11AA-2458-CEF2-DF2A07F6B2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45364" y="2617459"/>
            <a:ext cx="1579360" cy="1579360"/>
          </a:xfrm>
          <a:prstGeom prst="rect">
            <a:avLst/>
          </a:prstGeom>
        </p:spPr>
      </p:pic>
      <p:sp>
        <p:nvSpPr>
          <p:cNvPr id="35" name="Rectangle 34">
            <a:extLst>
              <a:ext uri="{FF2B5EF4-FFF2-40B4-BE49-F238E27FC236}">
                <a16:creationId xmlns:a16="http://schemas.microsoft.com/office/drawing/2014/main" id="{A752592F-E8A4-F373-FBA8-9220812141ED}"/>
              </a:ext>
            </a:extLst>
          </p:cNvPr>
          <p:cNvSpPr/>
          <p:nvPr/>
        </p:nvSpPr>
        <p:spPr>
          <a:xfrm>
            <a:off x="9255005" y="4062732"/>
            <a:ext cx="2600757" cy="514183"/>
          </a:xfrm>
          <a:prstGeom prst="rect">
            <a:avLst/>
          </a:prstGeom>
          <a:noFill/>
          <a:ln w="25400" cap="flat" cmpd="sng" algn="ctr">
            <a:noFill/>
            <a:prstDash val="solid"/>
          </a:ln>
          <a:effectLst/>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Lack of</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control</a:t>
            </a:r>
          </a:p>
        </p:txBody>
      </p:sp>
      <p:sp>
        <p:nvSpPr>
          <p:cNvPr id="36" name="AutoShape 10">
            <a:extLst>
              <a:ext uri="{FF2B5EF4-FFF2-40B4-BE49-F238E27FC236}">
                <a16:creationId xmlns:a16="http://schemas.microsoft.com/office/drawing/2014/main" id="{754561B5-3D39-F1F5-B9FC-B750DEC28FD9}"/>
              </a:ext>
            </a:extLst>
          </p:cNvPr>
          <p:cNvSpPr>
            <a:spLocks noChangeArrowheads="1"/>
          </p:cNvSpPr>
          <p:nvPr/>
        </p:nvSpPr>
        <p:spPr bwMode="auto">
          <a:xfrm>
            <a:off x="9486758" y="1961913"/>
            <a:ext cx="2137249" cy="563379"/>
          </a:xfrm>
          <a:prstGeom prst="rect">
            <a:avLst/>
          </a:prstGeom>
          <a:noFill/>
          <a:ln w="9525">
            <a:noFill/>
            <a:miter lim="800000"/>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Helvetica" pitchFamily="2" charset="0"/>
              </a:rPr>
              <a:t>Discounts &amp; Payments</a:t>
            </a:r>
          </a:p>
        </p:txBody>
      </p:sp>
      <p:sp>
        <p:nvSpPr>
          <p:cNvPr id="38" name="TextBox 37">
            <a:extLst>
              <a:ext uri="{FF2B5EF4-FFF2-40B4-BE49-F238E27FC236}">
                <a16:creationId xmlns:a16="http://schemas.microsoft.com/office/drawing/2014/main" id="{EB9151D2-9E14-23AF-BDA3-A3D3AA7CE189}"/>
              </a:ext>
            </a:extLst>
          </p:cNvPr>
          <p:cNvSpPr txBox="1"/>
          <p:nvPr/>
        </p:nvSpPr>
        <p:spPr>
          <a:xfrm>
            <a:off x="9255005" y="4908027"/>
            <a:ext cx="2654102" cy="846386"/>
          </a:xfrm>
          <a:prstGeom prst="rect">
            <a:avLst/>
          </a:prstGeom>
          <a:noFill/>
        </p:spPr>
        <p:txBody>
          <a:bodyPr wrap="square" lIns="0" rIns="0" rtlCol="0">
            <a:spAutoFit/>
          </a:bodyPr>
          <a:lstStyle/>
          <a:p>
            <a:pPr marL="58720" marR="0" lvl="0" indent="-5872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80% </a:t>
            </a: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of early payment discount opportunities missed.”</a:t>
            </a:r>
          </a:p>
          <a:p>
            <a:pPr marL="5872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schemeClr val="accent1"/>
                </a:solidFill>
                <a:effectLst/>
                <a:uLnTx/>
                <a:uFillTx/>
                <a:latin typeface="Helvetica" pitchFamily="2" charset="0"/>
                <a:ea typeface="Arial Unicode MS" pitchFamily="34" charset="-128"/>
                <a:cs typeface="Arial Unicode MS" pitchFamily="34" charset="-128"/>
              </a:rPr>
              <a:t>Ariba </a:t>
            </a:r>
          </a:p>
        </p:txBody>
      </p:sp>
      <p:pic>
        <p:nvPicPr>
          <p:cNvPr id="40" name="Picture 39">
            <a:extLst>
              <a:ext uri="{FF2B5EF4-FFF2-40B4-BE49-F238E27FC236}">
                <a16:creationId xmlns:a16="http://schemas.microsoft.com/office/drawing/2014/main" id="{A881FD08-A568-501D-E6D9-6E4ECCEC2D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637780" y="2454241"/>
            <a:ext cx="1898892" cy="1898891"/>
          </a:xfrm>
          <a:prstGeom prst="rect">
            <a:avLst/>
          </a:prstGeom>
        </p:spPr>
      </p:pic>
    </p:spTree>
    <p:extLst>
      <p:ext uri="{BB962C8B-B14F-4D97-AF65-F5344CB8AC3E}">
        <p14:creationId xmlns:p14="http://schemas.microsoft.com/office/powerpoint/2010/main" val="3743240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56947B-D57D-2C60-3842-A23D97807E1E}"/>
              </a:ext>
            </a:extLst>
          </p:cNvPr>
          <p:cNvSpPr>
            <a:spLocks noGrp="1"/>
          </p:cNvSpPr>
          <p:nvPr>
            <p:ph type="body" sz="quarter" idx="12"/>
          </p:nvPr>
        </p:nvSpPr>
        <p:spPr/>
        <p:txBody>
          <a:bodyPr>
            <a:normAutofit fontScale="92500" lnSpcReduction="10000"/>
          </a:bodyPr>
          <a:lstStyle/>
          <a:p>
            <a:r>
              <a:rPr lang="en-US" sz="3200" dirty="0"/>
              <a:t>Key Business Drivers for </a:t>
            </a:r>
            <a:br>
              <a:rPr lang="en-US" sz="3200" dirty="0"/>
            </a:br>
            <a:r>
              <a:rPr lang="en-US" sz="3200" dirty="0"/>
              <a:t>Achieving Excellence in AP</a:t>
            </a:r>
          </a:p>
        </p:txBody>
      </p:sp>
      <p:grpSp>
        <p:nvGrpSpPr>
          <p:cNvPr id="8" name="Group 7">
            <a:extLst>
              <a:ext uri="{FF2B5EF4-FFF2-40B4-BE49-F238E27FC236}">
                <a16:creationId xmlns:a16="http://schemas.microsoft.com/office/drawing/2014/main" id="{2A77AC2C-9FF2-43B6-9B69-4572E9EFD027}"/>
              </a:ext>
            </a:extLst>
          </p:cNvPr>
          <p:cNvGrpSpPr/>
          <p:nvPr/>
        </p:nvGrpSpPr>
        <p:grpSpPr>
          <a:xfrm>
            <a:off x="1072204" y="2037044"/>
            <a:ext cx="6613111" cy="703626"/>
            <a:chOff x="841072" y="1152626"/>
            <a:chExt cx="8483263" cy="902608"/>
          </a:xfrm>
        </p:grpSpPr>
        <p:pic>
          <p:nvPicPr>
            <p:cNvPr id="3" name="Picture 2">
              <a:extLst>
                <a:ext uri="{FF2B5EF4-FFF2-40B4-BE49-F238E27FC236}">
                  <a16:creationId xmlns:a16="http://schemas.microsoft.com/office/drawing/2014/main" id="{2DC7364F-F97F-034E-962C-F3133AB72D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1072" y="1152626"/>
              <a:ext cx="902338" cy="902338"/>
            </a:xfrm>
            <a:prstGeom prst="rect">
              <a:avLst/>
            </a:prstGeom>
          </p:spPr>
        </p:pic>
        <p:pic>
          <p:nvPicPr>
            <p:cNvPr id="11" name="Picture 10">
              <a:extLst>
                <a:ext uri="{FF2B5EF4-FFF2-40B4-BE49-F238E27FC236}">
                  <a16:creationId xmlns:a16="http://schemas.microsoft.com/office/drawing/2014/main" id="{4AF135D6-338A-7842-9E2B-324F2BF242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65162" y="1202884"/>
              <a:ext cx="852350" cy="852350"/>
            </a:xfrm>
            <a:prstGeom prst="rect">
              <a:avLst/>
            </a:prstGeom>
          </p:spPr>
        </p:pic>
        <p:sp>
          <p:nvSpPr>
            <p:cNvPr id="28" name="Rectangle 27">
              <a:extLst>
                <a:ext uri="{FF2B5EF4-FFF2-40B4-BE49-F238E27FC236}">
                  <a16:creationId xmlns:a16="http://schemas.microsoft.com/office/drawing/2014/main" id="{26009AEC-D7D1-724D-A993-37F6A68501AE}"/>
                </a:ext>
              </a:extLst>
            </p:cNvPr>
            <p:cNvSpPr/>
            <p:nvPr/>
          </p:nvSpPr>
          <p:spPr>
            <a:xfrm>
              <a:off x="4941212" y="1398287"/>
              <a:ext cx="4383123"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a:tabLst/>
                <a:defRPr/>
              </a:pPr>
              <a:r>
                <a:rPr kumimoji="0" lang="en-US" altLang="en-US" b="1" i="0" u="none" strike="noStrike" kern="1200" cap="none" spc="0" normalizeH="0" baseline="0" noProof="0" dirty="0">
                  <a:ln>
                    <a:noFill/>
                  </a:ln>
                  <a:solidFill>
                    <a:schemeClr val="accent3"/>
                  </a:solidFill>
                  <a:effectLst/>
                  <a:uLnTx/>
                  <a:uFillTx/>
                  <a:latin typeface="Open Sans"/>
                  <a:ea typeface="+mn-ea"/>
                  <a:cs typeface="+mn-cs"/>
                </a:rPr>
                <a:t>Insight </a:t>
              </a:r>
              <a:r>
                <a:rPr kumimoji="0" lang="en-US" altLang="en-US" b="0" i="0" u="none" strike="noStrike" kern="1200" cap="none" spc="0" normalizeH="0" baseline="0" noProof="0" dirty="0">
                  <a:ln>
                    <a:noFill/>
                  </a:ln>
                  <a:solidFill>
                    <a:schemeClr val="accent3"/>
                  </a:solidFill>
                  <a:effectLst/>
                  <a:uLnTx/>
                  <a:uFillTx/>
                  <a:latin typeface="Open Sans"/>
                  <a:ea typeface="+mn-ea"/>
                  <a:cs typeface="+mn-cs"/>
                </a:rPr>
                <a:t>– Financial and operational</a:t>
              </a:r>
            </a:p>
          </p:txBody>
        </p:sp>
        <p:sp>
          <p:nvSpPr>
            <p:cNvPr id="26" name="AutoShape 13">
              <a:extLst>
                <a:ext uri="{FF2B5EF4-FFF2-40B4-BE49-F238E27FC236}">
                  <a16:creationId xmlns:a16="http://schemas.microsoft.com/office/drawing/2014/main" id="{A5739907-5FC9-5E4E-9E21-81D4456016B6}"/>
                </a:ext>
              </a:extLst>
            </p:cNvPr>
            <p:cNvSpPr>
              <a:spLocks noChangeArrowheads="1"/>
            </p:cNvSpPr>
            <p:nvPr/>
          </p:nvSpPr>
          <p:spPr bwMode="auto">
            <a:xfrm>
              <a:off x="2399677" y="1269803"/>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grpSp>
        <p:nvGrpSpPr>
          <p:cNvPr id="7" name="Group 6">
            <a:extLst>
              <a:ext uri="{FF2B5EF4-FFF2-40B4-BE49-F238E27FC236}">
                <a16:creationId xmlns:a16="http://schemas.microsoft.com/office/drawing/2014/main" id="{0F91CC43-7A95-4EE6-BD2C-FC4100550D6C}"/>
              </a:ext>
            </a:extLst>
          </p:cNvPr>
          <p:cNvGrpSpPr/>
          <p:nvPr/>
        </p:nvGrpSpPr>
        <p:grpSpPr>
          <a:xfrm>
            <a:off x="1118278" y="2862015"/>
            <a:ext cx="7380848" cy="698975"/>
            <a:chOff x="887146" y="2266704"/>
            <a:chExt cx="9468112" cy="896641"/>
          </a:xfrm>
        </p:grpSpPr>
        <p:pic>
          <p:nvPicPr>
            <p:cNvPr id="13" name="Picture 12">
              <a:extLst>
                <a:ext uri="{FF2B5EF4-FFF2-40B4-BE49-F238E27FC236}">
                  <a16:creationId xmlns:a16="http://schemas.microsoft.com/office/drawing/2014/main" id="{FD47568D-FCA7-464A-9A46-F1AA4CA4E88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7146" y="2309930"/>
              <a:ext cx="810187" cy="810187"/>
            </a:xfrm>
            <a:prstGeom prst="rect">
              <a:avLst/>
            </a:prstGeom>
          </p:spPr>
        </p:pic>
        <p:pic>
          <p:nvPicPr>
            <p:cNvPr id="15" name="Picture 14">
              <a:extLst>
                <a:ext uri="{FF2B5EF4-FFF2-40B4-BE49-F238E27FC236}">
                  <a16:creationId xmlns:a16="http://schemas.microsoft.com/office/drawing/2014/main" id="{AE60EA85-DD37-8246-89ED-5388C258B83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43018" y="2266704"/>
              <a:ext cx="896641" cy="896641"/>
            </a:xfrm>
            <a:prstGeom prst="rect">
              <a:avLst/>
            </a:prstGeom>
          </p:spPr>
        </p:pic>
        <p:sp>
          <p:nvSpPr>
            <p:cNvPr id="135" name="Rectangle 134">
              <a:extLst>
                <a:ext uri="{FF2B5EF4-FFF2-40B4-BE49-F238E27FC236}">
                  <a16:creationId xmlns:a16="http://schemas.microsoft.com/office/drawing/2014/main" id="{77BFBC8D-0151-0A40-92F6-E2F5731AAA1D}"/>
                </a:ext>
              </a:extLst>
            </p:cNvPr>
            <p:cNvSpPr/>
            <p:nvPr/>
          </p:nvSpPr>
          <p:spPr>
            <a:xfrm>
              <a:off x="4941212" y="2484252"/>
              <a:ext cx="5414046"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startAt="2"/>
                <a:tabLst/>
                <a:defRPr/>
              </a:pPr>
              <a:r>
                <a:rPr kumimoji="0" lang="en-US" altLang="en-US" b="1" i="0" u="none" strike="noStrike" kern="1200" cap="none" spc="0" normalizeH="0" baseline="0" noProof="0" dirty="0">
                  <a:ln>
                    <a:noFill/>
                  </a:ln>
                  <a:solidFill>
                    <a:schemeClr val="accent3"/>
                  </a:solidFill>
                  <a:effectLst/>
                  <a:uLnTx/>
                  <a:uFillTx/>
                  <a:latin typeface="Open Sans"/>
                  <a:ea typeface="+mn-ea"/>
                  <a:cs typeface="+mn-cs"/>
                </a:rPr>
                <a:t>Collaboration </a:t>
              </a:r>
              <a:r>
                <a:rPr kumimoji="0" lang="en-US" altLang="en-US" b="0" i="0" u="none" strike="noStrike" kern="1200" cap="none" spc="0" normalizeH="0" baseline="0" noProof="0" dirty="0">
                  <a:ln>
                    <a:noFill/>
                  </a:ln>
                  <a:solidFill>
                    <a:schemeClr val="accent3"/>
                  </a:solidFill>
                  <a:effectLst/>
                  <a:uLnTx/>
                  <a:uFillTx/>
                  <a:latin typeface="Open Sans"/>
                  <a:ea typeface="+mn-ea"/>
                  <a:cs typeface="+mn-cs"/>
                </a:rPr>
                <a:t>–</a:t>
              </a:r>
              <a:r>
                <a:rPr kumimoji="0" lang="en-US" altLang="en-US" b="1" i="0" u="none" strike="noStrike" kern="1200" cap="none" spc="0" normalizeH="0" baseline="0" noProof="0" dirty="0">
                  <a:ln>
                    <a:noFill/>
                  </a:ln>
                  <a:solidFill>
                    <a:schemeClr val="accent3"/>
                  </a:solidFill>
                  <a:effectLst/>
                  <a:uLnTx/>
                  <a:uFillTx/>
                  <a:latin typeface="Open Sans"/>
                  <a:ea typeface="+mn-ea"/>
                  <a:cs typeface="+mn-cs"/>
                </a:rPr>
                <a:t> </a:t>
              </a:r>
              <a:r>
                <a:rPr kumimoji="0" lang="en-US" altLang="en-US" b="0" i="0" u="none" strike="noStrike" kern="1200" cap="none" spc="0" normalizeH="0" baseline="0" noProof="0" dirty="0">
                  <a:ln>
                    <a:noFill/>
                  </a:ln>
                  <a:solidFill>
                    <a:schemeClr val="accent3"/>
                  </a:solidFill>
                  <a:effectLst/>
                  <a:uLnTx/>
                  <a:uFillTx/>
                  <a:latin typeface="Open Sans"/>
                  <a:ea typeface="+mn-ea"/>
                  <a:cs typeface="+mn-cs"/>
                </a:rPr>
                <a:t>Share common information</a:t>
              </a:r>
            </a:p>
          </p:txBody>
        </p:sp>
        <p:sp>
          <p:nvSpPr>
            <p:cNvPr id="29" name="AutoShape 13">
              <a:extLst>
                <a:ext uri="{FF2B5EF4-FFF2-40B4-BE49-F238E27FC236}">
                  <a16:creationId xmlns:a16="http://schemas.microsoft.com/office/drawing/2014/main" id="{EDAB5050-F6BE-E94B-9F63-EC242A1C7B62}"/>
                </a:ext>
              </a:extLst>
            </p:cNvPr>
            <p:cNvSpPr>
              <a:spLocks noChangeArrowheads="1"/>
            </p:cNvSpPr>
            <p:nvPr/>
          </p:nvSpPr>
          <p:spPr bwMode="auto">
            <a:xfrm>
              <a:off x="2399677" y="2386075"/>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grpSp>
        <p:nvGrpSpPr>
          <p:cNvPr id="6" name="Group 5">
            <a:extLst>
              <a:ext uri="{FF2B5EF4-FFF2-40B4-BE49-F238E27FC236}">
                <a16:creationId xmlns:a16="http://schemas.microsoft.com/office/drawing/2014/main" id="{556B9ACB-4091-4AB1-95CE-4A5A4EA2EB6E}"/>
              </a:ext>
            </a:extLst>
          </p:cNvPr>
          <p:cNvGrpSpPr/>
          <p:nvPr/>
        </p:nvGrpSpPr>
        <p:grpSpPr>
          <a:xfrm>
            <a:off x="1137830" y="3682335"/>
            <a:ext cx="7093041" cy="736388"/>
            <a:chOff x="906698" y="3349820"/>
            <a:chExt cx="9098914" cy="944634"/>
          </a:xfrm>
        </p:grpSpPr>
        <p:pic>
          <p:nvPicPr>
            <p:cNvPr id="25" name="Picture 24">
              <a:extLst>
                <a:ext uri="{FF2B5EF4-FFF2-40B4-BE49-F238E27FC236}">
                  <a16:creationId xmlns:a16="http://schemas.microsoft.com/office/drawing/2014/main" id="{CBB62E76-B625-624A-9648-F92D76669BB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6698" y="3436596"/>
              <a:ext cx="771083" cy="771083"/>
            </a:xfrm>
            <a:prstGeom prst="rect">
              <a:avLst/>
            </a:prstGeom>
          </p:spPr>
        </p:pic>
        <p:pic>
          <p:nvPicPr>
            <p:cNvPr id="27" name="Picture 26">
              <a:extLst>
                <a:ext uri="{FF2B5EF4-FFF2-40B4-BE49-F238E27FC236}">
                  <a16:creationId xmlns:a16="http://schemas.microsoft.com/office/drawing/2014/main" id="{609ED430-043E-014A-BB86-2E2CB12AD62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19020" y="3349820"/>
              <a:ext cx="944634" cy="944634"/>
            </a:xfrm>
            <a:prstGeom prst="rect">
              <a:avLst/>
            </a:prstGeom>
          </p:spPr>
        </p:pic>
        <p:sp>
          <p:nvSpPr>
            <p:cNvPr id="136" name="Rectangle 135">
              <a:extLst>
                <a:ext uri="{FF2B5EF4-FFF2-40B4-BE49-F238E27FC236}">
                  <a16:creationId xmlns:a16="http://schemas.microsoft.com/office/drawing/2014/main" id="{8EE3F50B-F7AC-A241-A65C-C5804E133DAE}"/>
                </a:ext>
              </a:extLst>
            </p:cNvPr>
            <p:cNvSpPr/>
            <p:nvPr/>
          </p:nvSpPr>
          <p:spPr>
            <a:xfrm>
              <a:off x="4941212" y="3591366"/>
              <a:ext cx="5064400"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startAt="3"/>
                <a:tabLst/>
                <a:defRPr/>
              </a:pPr>
              <a:r>
                <a:rPr kumimoji="0" lang="en-US" altLang="en-US" b="1" i="0" u="none" strike="noStrike" kern="1200" cap="none" spc="0" normalizeH="0" baseline="0" noProof="0">
                  <a:ln>
                    <a:noFill/>
                  </a:ln>
                  <a:solidFill>
                    <a:schemeClr val="accent3"/>
                  </a:solidFill>
                  <a:effectLst/>
                  <a:uLnTx/>
                  <a:uFillTx/>
                  <a:latin typeface="Open Sans"/>
                  <a:ea typeface="+mn-ea"/>
                  <a:cs typeface="+mn-cs"/>
                </a:rPr>
                <a:t>Automation </a:t>
              </a:r>
              <a:r>
                <a:rPr kumimoji="0" lang="en-US" altLang="en-US" b="0" i="0" u="none" strike="noStrike" kern="1200" cap="none" spc="0" normalizeH="0" baseline="0" noProof="0">
                  <a:ln>
                    <a:noFill/>
                  </a:ln>
                  <a:solidFill>
                    <a:schemeClr val="accent3"/>
                  </a:solidFill>
                  <a:effectLst/>
                  <a:uLnTx/>
                  <a:uFillTx/>
                  <a:latin typeface="Open Sans"/>
                  <a:ea typeface="+mn-ea"/>
                  <a:cs typeface="+mn-cs"/>
                </a:rPr>
                <a:t>– Reduce manual processes</a:t>
              </a:r>
            </a:p>
          </p:txBody>
        </p:sp>
        <p:sp>
          <p:nvSpPr>
            <p:cNvPr id="30" name="AutoShape 13">
              <a:extLst>
                <a:ext uri="{FF2B5EF4-FFF2-40B4-BE49-F238E27FC236}">
                  <a16:creationId xmlns:a16="http://schemas.microsoft.com/office/drawing/2014/main" id="{BF11926C-42D1-014E-978E-DDCD2038C535}"/>
                </a:ext>
              </a:extLst>
            </p:cNvPr>
            <p:cNvSpPr>
              <a:spLocks noChangeArrowheads="1"/>
            </p:cNvSpPr>
            <p:nvPr/>
          </p:nvSpPr>
          <p:spPr bwMode="auto">
            <a:xfrm>
              <a:off x="2399677" y="3502347"/>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grpSp>
        <p:nvGrpSpPr>
          <p:cNvPr id="5" name="Group 4">
            <a:extLst>
              <a:ext uri="{FF2B5EF4-FFF2-40B4-BE49-F238E27FC236}">
                <a16:creationId xmlns:a16="http://schemas.microsoft.com/office/drawing/2014/main" id="{3A52A81B-0D18-43FE-9A1F-EB20BA482B39}"/>
              </a:ext>
            </a:extLst>
          </p:cNvPr>
          <p:cNvGrpSpPr/>
          <p:nvPr/>
        </p:nvGrpSpPr>
        <p:grpSpPr>
          <a:xfrm>
            <a:off x="1076438" y="4540068"/>
            <a:ext cx="7092313" cy="696815"/>
            <a:chOff x="845306" y="4480930"/>
            <a:chExt cx="9097981" cy="893870"/>
          </a:xfrm>
        </p:grpSpPr>
        <p:pic>
          <p:nvPicPr>
            <p:cNvPr id="17" name="Picture 16">
              <a:extLst>
                <a:ext uri="{FF2B5EF4-FFF2-40B4-BE49-F238E27FC236}">
                  <a16:creationId xmlns:a16="http://schemas.microsoft.com/office/drawing/2014/main" id="{94825D36-F810-1B4F-9A40-06D7860F3E4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45306" y="4480930"/>
              <a:ext cx="893870" cy="893870"/>
            </a:xfrm>
            <a:prstGeom prst="rect">
              <a:avLst/>
            </a:prstGeom>
          </p:spPr>
        </p:pic>
        <p:pic>
          <p:nvPicPr>
            <p:cNvPr id="19" name="Picture 18">
              <a:extLst>
                <a:ext uri="{FF2B5EF4-FFF2-40B4-BE49-F238E27FC236}">
                  <a16:creationId xmlns:a16="http://schemas.microsoft.com/office/drawing/2014/main" id="{2C6B8999-0C0C-7340-87E9-F657A115073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547029" y="4483556"/>
              <a:ext cx="888617" cy="888617"/>
            </a:xfrm>
            <a:prstGeom prst="rect">
              <a:avLst/>
            </a:prstGeom>
          </p:spPr>
        </p:pic>
        <p:sp>
          <p:nvSpPr>
            <p:cNvPr id="137" name="Rectangle 136">
              <a:extLst>
                <a:ext uri="{FF2B5EF4-FFF2-40B4-BE49-F238E27FC236}">
                  <a16:creationId xmlns:a16="http://schemas.microsoft.com/office/drawing/2014/main" id="{CEB79D54-170B-6D40-942B-6C07D8236688}"/>
                </a:ext>
              </a:extLst>
            </p:cNvPr>
            <p:cNvSpPr/>
            <p:nvPr/>
          </p:nvSpPr>
          <p:spPr>
            <a:xfrm>
              <a:off x="4941212" y="4697093"/>
              <a:ext cx="5002075"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startAt="4"/>
                <a:tabLst/>
                <a:defRPr/>
              </a:pPr>
              <a:r>
                <a:rPr kumimoji="0" lang="en-US" altLang="en-US" b="1" i="0" u="none" strike="noStrike" kern="1200" cap="none" spc="0" normalizeH="0" baseline="0" noProof="0">
                  <a:ln>
                    <a:noFill/>
                  </a:ln>
                  <a:solidFill>
                    <a:schemeClr val="accent3"/>
                  </a:solidFill>
                  <a:effectLst/>
                  <a:uLnTx/>
                  <a:uFillTx/>
                  <a:latin typeface="Open Sans"/>
                  <a:ea typeface="+mn-ea"/>
                  <a:cs typeface="+mn-cs"/>
                </a:rPr>
                <a:t>Control </a:t>
              </a:r>
              <a:r>
                <a:rPr kumimoji="0" lang="en-US" altLang="en-US" b="0" i="0" u="none" strike="noStrike" kern="1200" cap="none" spc="0" normalizeH="0" baseline="0" noProof="0">
                  <a:ln>
                    <a:noFill/>
                  </a:ln>
                  <a:solidFill>
                    <a:schemeClr val="accent3"/>
                  </a:solidFill>
                  <a:effectLst/>
                  <a:uLnTx/>
                  <a:uFillTx/>
                  <a:latin typeface="Open Sans"/>
                  <a:ea typeface="+mn-ea"/>
                  <a:cs typeface="+mn-cs"/>
                </a:rPr>
                <a:t>– Exception-based management</a:t>
              </a:r>
            </a:p>
          </p:txBody>
        </p:sp>
        <p:sp>
          <p:nvSpPr>
            <p:cNvPr id="31" name="AutoShape 13">
              <a:extLst>
                <a:ext uri="{FF2B5EF4-FFF2-40B4-BE49-F238E27FC236}">
                  <a16:creationId xmlns:a16="http://schemas.microsoft.com/office/drawing/2014/main" id="{EDAB5050-F6BE-E94B-9F63-EC242A1C7B62}"/>
                </a:ext>
              </a:extLst>
            </p:cNvPr>
            <p:cNvSpPr>
              <a:spLocks noChangeArrowheads="1"/>
            </p:cNvSpPr>
            <p:nvPr/>
          </p:nvSpPr>
          <p:spPr bwMode="auto">
            <a:xfrm>
              <a:off x="2399677" y="4618620"/>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grpSp>
        <p:nvGrpSpPr>
          <p:cNvPr id="4" name="Group 3">
            <a:extLst>
              <a:ext uri="{FF2B5EF4-FFF2-40B4-BE49-F238E27FC236}">
                <a16:creationId xmlns:a16="http://schemas.microsoft.com/office/drawing/2014/main" id="{DF112FEA-C5E8-40E1-8B88-60BB19119230}"/>
              </a:ext>
            </a:extLst>
          </p:cNvPr>
          <p:cNvGrpSpPr/>
          <p:nvPr/>
        </p:nvGrpSpPr>
        <p:grpSpPr>
          <a:xfrm>
            <a:off x="1072204" y="5358229"/>
            <a:ext cx="6443076" cy="735547"/>
            <a:chOff x="866640" y="5561277"/>
            <a:chExt cx="8265143" cy="943556"/>
          </a:xfrm>
        </p:grpSpPr>
        <p:pic>
          <p:nvPicPr>
            <p:cNvPr id="21" name="Picture 20">
              <a:extLst>
                <a:ext uri="{FF2B5EF4-FFF2-40B4-BE49-F238E27FC236}">
                  <a16:creationId xmlns:a16="http://schemas.microsoft.com/office/drawing/2014/main" id="{CFFA6AB0-3893-2044-B4E9-BB474CE829B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66640" y="5607455"/>
              <a:ext cx="851201" cy="851201"/>
            </a:xfrm>
            <a:prstGeom prst="rect">
              <a:avLst/>
            </a:prstGeom>
          </p:spPr>
        </p:pic>
        <p:pic>
          <p:nvPicPr>
            <p:cNvPr id="23" name="Picture 22">
              <a:extLst>
                <a:ext uri="{FF2B5EF4-FFF2-40B4-BE49-F238E27FC236}">
                  <a16:creationId xmlns:a16="http://schemas.microsoft.com/office/drawing/2014/main" id="{BB20F37D-18E6-2143-B39C-DFA086EDE87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519559" y="5561277"/>
              <a:ext cx="943556" cy="943556"/>
            </a:xfrm>
            <a:prstGeom prst="rect">
              <a:avLst/>
            </a:prstGeom>
          </p:spPr>
        </p:pic>
        <p:sp>
          <p:nvSpPr>
            <p:cNvPr id="138" name="Rectangle 137">
              <a:extLst>
                <a:ext uri="{FF2B5EF4-FFF2-40B4-BE49-F238E27FC236}">
                  <a16:creationId xmlns:a16="http://schemas.microsoft.com/office/drawing/2014/main" id="{DDAE2F28-9496-D341-8E36-441D542D8EDB}"/>
                </a:ext>
              </a:extLst>
            </p:cNvPr>
            <p:cNvSpPr/>
            <p:nvPr/>
          </p:nvSpPr>
          <p:spPr>
            <a:xfrm>
              <a:off x="4941212" y="5802283"/>
              <a:ext cx="4190571"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startAt="5"/>
                <a:tabLst/>
                <a:defRPr/>
              </a:pPr>
              <a:r>
                <a:rPr kumimoji="0" lang="en-US" altLang="en-US" b="1" i="0" u="none" strike="noStrike" kern="1200" cap="none" spc="0" normalizeH="0" baseline="0" noProof="0" dirty="0">
                  <a:ln>
                    <a:noFill/>
                  </a:ln>
                  <a:solidFill>
                    <a:schemeClr val="accent3"/>
                  </a:solidFill>
                  <a:effectLst/>
                  <a:uLnTx/>
                  <a:uFillTx/>
                  <a:latin typeface="Open Sans"/>
                  <a:ea typeface="+mn-ea"/>
                  <a:cs typeface="+mn-cs"/>
                </a:rPr>
                <a:t>IT Simplification </a:t>
              </a:r>
              <a:r>
                <a:rPr kumimoji="0" lang="en-US" altLang="en-US" b="0" i="0" u="none" strike="noStrike" kern="1200" cap="none" spc="0" normalizeH="0" baseline="0" noProof="0" dirty="0">
                  <a:ln>
                    <a:noFill/>
                  </a:ln>
                  <a:solidFill>
                    <a:schemeClr val="accent3"/>
                  </a:solidFill>
                  <a:effectLst/>
                  <a:uLnTx/>
                  <a:uFillTx/>
                  <a:latin typeface="Open Sans"/>
                  <a:ea typeface="+mn-ea"/>
                  <a:cs typeface="+mn-cs"/>
                </a:rPr>
                <a:t>– One platform</a:t>
              </a:r>
            </a:p>
          </p:txBody>
        </p:sp>
        <p:sp>
          <p:nvSpPr>
            <p:cNvPr id="32" name="AutoShape 13">
              <a:extLst>
                <a:ext uri="{FF2B5EF4-FFF2-40B4-BE49-F238E27FC236}">
                  <a16:creationId xmlns:a16="http://schemas.microsoft.com/office/drawing/2014/main" id="{BF11926C-42D1-014E-978E-DDCD2038C535}"/>
                </a:ext>
              </a:extLst>
            </p:cNvPr>
            <p:cNvSpPr>
              <a:spLocks noChangeArrowheads="1"/>
            </p:cNvSpPr>
            <p:nvPr/>
          </p:nvSpPr>
          <p:spPr bwMode="auto">
            <a:xfrm>
              <a:off x="2399677" y="5734893"/>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spTree>
    <p:extLst>
      <p:ext uri="{BB962C8B-B14F-4D97-AF65-F5344CB8AC3E}">
        <p14:creationId xmlns:p14="http://schemas.microsoft.com/office/powerpoint/2010/main" val="581559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7D9149F4-4C58-8B31-A06F-9A2C077BDB32}"/>
              </a:ext>
            </a:extLst>
          </p:cNvPr>
          <p:cNvSpPr/>
          <p:nvPr/>
        </p:nvSpPr>
        <p:spPr>
          <a:xfrm>
            <a:off x="1244655" y="2029849"/>
            <a:ext cx="3616703" cy="1121746"/>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Round Single Corner Rectangle 5">
            <a:extLst>
              <a:ext uri="{FF2B5EF4-FFF2-40B4-BE49-F238E27FC236}">
                <a16:creationId xmlns:a16="http://schemas.microsoft.com/office/drawing/2014/main" id="{8482E501-2AFD-E90C-5A5E-6D7A852CE16E}"/>
              </a:ext>
            </a:extLst>
          </p:cNvPr>
          <p:cNvSpPr/>
          <p:nvPr/>
        </p:nvSpPr>
        <p:spPr>
          <a:xfrm>
            <a:off x="6947771" y="2016087"/>
            <a:ext cx="3616703" cy="1121746"/>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Round Same Side Corner Rectangle 40"/>
          <p:cNvSpPr/>
          <p:nvPr/>
        </p:nvSpPr>
        <p:spPr bwMode="gray">
          <a:xfrm rot="5400000">
            <a:off x="8664185" y="4055760"/>
            <a:ext cx="548640" cy="3738892"/>
          </a:xfrm>
          <a:prstGeom prst="round2SameRect">
            <a:avLst/>
          </a:prstGeom>
          <a:solidFill>
            <a:schemeClr val="accent2">
              <a:lumMod val="20000"/>
              <a:lumOff val="8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42" name="Round Same Side Corner Rectangle 41"/>
          <p:cNvSpPr/>
          <p:nvPr/>
        </p:nvSpPr>
        <p:spPr bwMode="gray">
          <a:xfrm rot="5400000">
            <a:off x="7730739" y="4369416"/>
            <a:ext cx="548640" cy="1872000"/>
          </a:xfrm>
          <a:prstGeom prst="round2SameRect">
            <a:avLst/>
          </a:prstGeom>
          <a:solidFill>
            <a:schemeClr val="accent2">
              <a:lumMod val="40000"/>
              <a:lumOff val="6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43" name="Round Same Side Corner Rectangle 42"/>
          <p:cNvSpPr/>
          <p:nvPr/>
        </p:nvSpPr>
        <p:spPr bwMode="gray">
          <a:xfrm rot="5400000">
            <a:off x="7329339" y="4162262"/>
            <a:ext cx="548640" cy="1069200"/>
          </a:xfrm>
          <a:prstGeom prst="round2SameRect">
            <a:avLst/>
          </a:prstGeom>
          <a:solidFill>
            <a:schemeClr val="accent2">
              <a:lumMod val="60000"/>
              <a:lumOff val="4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38" name="Round Same Side Corner Rectangle 37"/>
          <p:cNvSpPr/>
          <p:nvPr/>
        </p:nvSpPr>
        <p:spPr bwMode="gray">
          <a:xfrm rot="5400000" flipV="1">
            <a:off x="4069826" y="5413325"/>
            <a:ext cx="548640" cy="1034424"/>
          </a:xfrm>
          <a:prstGeom prst="round2SameRect">
            <a:avLst/>
          </a:prstGeom>
          <a:solidFill>
            <a:schemeClr val="accent2">
              <a:lumMod val="20000"/>
              <a:lumOff val="8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39" name="Round Same Side Corner Rectangle 38"/>
          <p:cNvSpPr/>
          <p:nvPr/>
        </p:nvSpPr>
        <p:spPr bwMode="gray">
          <a:xfrm rot="5400000" flipV="1">
            <a:off x="3740164" y="4452483"/>
            <a:ext cx="548640" cy="1697346"/>
          </a:xfrm>
          <a:prstGeom prst="round2SameRect">
            <a:avLst/>
          </a:prstGeom>
          <a:solidFill>
            <a:schemeClr val="accent2">
              <a:lumMod val="40000"/>
              <a:lumOff val="6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40" name="Round Same Side Corner Rectangle 39"/>
          <p:cNvSpPr/>
          <p:nvPr/>
        </p:nvSpPr>
        <p:spPr bwMode="gray">
          <a:xfrm rot="5400000" flipV="1">
            <a:off x="2661774" y="2771598"/>
            <a:ext cx="548640" cy="3850529"/>
          </a:xfrm>
          <a:prstGeom prst="round2SameRect">
            <a:avLst/>
          </a:prstGeom>
          <a:solidFill>
            <a:schemeClr val="accent2">
              <a:lumMod val="60000"/>
              <a:lumOff val="4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80" name="TextBox 79"/>
          <p:cNvSpPr txBox="1"/>
          <p:nvPr/>
        </p:nvSpPr>
        <p:spPr bwMode="gray">
          <a:xfrm>
            <a:off x="3826932" y="5720111"/>
            <a:ext cx="974375" cy="253889"/>
          </a:xfrm>
          <a:prstGeom prst="rect">
            <a:avLst/>
          </a:prstGeom>
          <a:noFill/>
        </p:spPr>
        <p:txBody>
          <a:bodyPr wrap="square" lIns="68553" tIns="34277" rIns="68553" bIns="34277" rtlCol="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5,600</a:t>
            </a:r>
          </a:p>
        </p:txBody>
      </p:sp>
      <p:sp>
        <p:nvSpPr>
          <p:cNvPr id="81" name="TextBox 80"/>
          <p:cNvSpPr txBox="1"/>
          <p:nvPr/>
        </p:nvSpPr>
        <p:spPr bwMode="gray">
          <a:xfrm>
            <a:off x="7072833" y="5650886"/>
            <a:ext cx="726748" cy="253889"/>
          </a:xfrm>
          <a:prstGeom prst="rect">
            <a:avLst/>
          </a:prstGeom>
          <a:noFill/>
        </p:spPr>
        <p:txBody>
          <a:bodyPr wrap="none" lIns="68553" tIns="34277" rIns="68553" bIns="34277" rtlCol="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rPr>
              <a:t>14 Days</a:t>
            </a:r>
          </a:p>
        </p:txBody>
      </p:sp>
      <p:sp>
        <p:nvSpPr>
          <p:cNvPr id="82" name="TextBox 81"/>
          <p:cNvSpPr txBox="1"/>
          <p:nvPr/>
        </p:nvSpPr>
        <p:spPr bwMode="gray">
          <a:xfrm>
            <a:off x="1174043" y="3793041"/>
            <a:ext cx="3636917" cy="430887"/>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400" b="1" i="0" u="none" strike="noStrike" kern="0" cap="none" spc="0" normalizeH="0" baseline="0" noProof="0" dirty="0">
                <a:ln>
                  <a:noFill/>
                </a:ln>
                <a:solidFill>
                  <a:schemeClr val="accent2"/>
                </a:solidFill>
                <a:effectLst/>
                <a:uLnTx/>
                <a:uFillTx/>
                <a:latin typeface="Helvetica" pitchFamily="2" charset="0"/>
                <a:ea typeface="Arial Unicode MS" pitchFamily="34" charset="-128"/>
                <a:cs typeface="Arial Unicode MS" pitchFamily="34" charset="-128"/>
              </a:rPr>
              <a:t>Number</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 of invoices processed per "process accounts payable" FTE</a:t>
            </a:r>
          </a:p>
        </p:txBody>
      </p:sp>
      <p:sp>
        <p:nvSpPr>
          <p:cNvPr id="83" name="TextBox 82"/>
          <p:cNvSpPr txBox="1"/>
          <p:nvPr/>
        </p:nvSpPr>
        <p:spPr bwMode="gray">
          <a:xfrm>
            <a:off x="7069059" y="3793041"/>
            <a:ext cx="3374126" cy="430887"/>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400" b="1" i="0" u="none" strike="noStrike" kern="0" cap="none" spc="0" normalizeH="0" baseline="0" noProof="0" dirty="0">
                <a:ln>
                  <a:noFill/>
                </a:ln>
                <a:solidFill>
                  <a:schemeClr val="accent2"/>
                </a:solidFill>
                <a:effectLst/>
                <a:uLnTx/>
                <a:uFillTx/>
                <a:latin typeface="Helvetica" pitchFamily="2" charset="0"/>
                <a:ea typeface="Arial Unicode MS" pitchFamily="34" charset="-128"/>
                <a:cs typeface="Arial Unicode MS" pitchFamily="34" charset="-128"/>
              </a:rPr>
              <a:t>Cycle</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 from receipt of invoice until approved and scheduled for payment</a:t>
            </a:r>
          </a:p>
        </p:txBody>
      </p:sp>
      <p:sp>
        <p:nvSpPr>
          <p:cNvPr id="86" name="TextBox 85"/>
          <p:cNvSpPr txBox="1"/>
          <p:nvPr/>
        </p:nvSpPr>
        <p:spPr bwMode="gray">
          <a:xfrm>
            <a:off x="3236413" y="5074908"/>
            <a:ext cx="535990" cy="253889"/>
          </a:xfrm>
          <a:prstGeom prst="rect">
            <a:avLst/>
          </a:prstGeom>
          <a:noFill/>
        </p:spPr>
        <p:txBody>
          <a:bodyPr wrap="non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2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rPr>
              <a:t>9,375</a:t>
            </a:r>
          </a:p>
        </p:txBody>
      </p:sp>
      <p:sp>
        <p:nvSpPr>
          <p:cNvPr id="91" name="TextBox 90"/>
          <p:cNvSpPr txBox="1"/>
          <p:nvPr/>
        </p:nvSpPr>
        <p:spPr bwMode="gray">
          <a:xfrm>
            <a:off x="7072846" y="5074908"/>
            <a:ext cx="638582" cy="253889"/>
          </a:xfrm>
          <a:prstGeom prst="rect">
            <a:avLst/>
          </a:prstGeom>
          <a:noFill/>
        </p:spPr>
        <p:txBody>
          <a:bodyPr wrap="none" lIns="68553" tIns="34277" rIns="68553" bIns="34277" rtlCol="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rPr>
              <a:t>7 Days</a:t>
            </a:r>
          </a:p>
        </p:txBody>
      </p:sp>
      <p:sp>
        <p:nvSpPr>
          <p:cNvPr id="92" name="TextBox 91"/>
          <p:cNvSpPr txBox="1"/>
          <p:nvPr/>
        </p:nvSpPr>
        <p:spPr>
          <a:xfrm>
            <a:off x="1661814" y="2284549"/>
            <a:ext cx="3199544" cy="561666"/>
          </a:xfrm>
          <a:prstGeom prst="rect">
            <a:avLst/>
          </a:prstGeom>
          <a:noFill/>
        </p:spPr>
        <p:txBody>
          <a:bodyPr wrap="square" lIns="0" tIns="34277" rIns="0"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0" i="0" u="none" strike="noStrike" kern="0" cap="none" spc="0" normalizeH="0" baseline="0" noProof="0" dirty="0">
                <a:ln>
                  <a:noFill/>
                </a:ln>
                <a:solidFill>
                  <a:schemeClr val="accent6"/>
                </a:solidFill>
                <a:effectLst/>
                <a:uLnTx/>
                <a:uFillTx/>
                <a:latin typeface="Open Sans"/>
                <a:ea typeface="+mn-ea"/>
                <a:cs typeface="+mn-cs"/>
              </a:rPr>
              <a:t>Best run companies process invoices </a:t>
            </a:r>
            <a:r>
              <a:rPr kumimoji="0" lang="en-US" sz="1600" b="1" i="0" u="none" strike="noStrike" kern="0" cap="none" spc="0" normalizeH="0" baseline="0" noProof="0" dirty="0">
                <a:ln>
                  <a:noFill/>
                </a:ln>
                <a:solidFill>
                  <a:schemeClr val="accent6"/>
                </a:solidFill>
                <a:effectLst/>
                <a:uLnTx/>
                <a:uFillTx/>
                <a:latin typeface="Open Sans"/>
                <a:ea typeface="+mn-ea"/>
                <a:cs typeface="+mn-cs"/>
              </a:rPr>
              <a:t>more efficiently.</a:t>
            </a:r>
            <a:endParaRPr kumimoji="0" lang="en-US" sz="1050" b="1" i="1" u="none" strike="noStrike" kern="0" cap="none" spc="0" normalizeH="0" baseline="0" noProof="0" dirty="0">
              <a:ln>
                <a:noFill/>
              </a:ln>
              <a:solidFill>
                <a:schemeClr val="accent6"/>
              </a:solidFill>
              <a:effectLst/>
              <a:uLnTx/>
              <a:uFillTx/>
              <a:latin typeface="Open Sans"/>
              <a:ea typeface="Arial Unicode MS" pitchFamily="34" charset="-128"/>
              <a:cs typeface="Arial Unicode MS" pitchFamily="34" charset="-128"/>
            </a:endParaRPr>
          </a:p>
        </p:txBody>
      </p:sp>
      <p:sp>
        <p:nvSpPr>
          <p:cNvPr id="99" name="TextBox 98"/>
          <p:cNvSpPr txBox="1"/>
          <p:nvPr/>
        </p:nvSpPr>
        <p:spPr>
          <a:xfrm>
            <a:off x="7377663" y="2273379"/>
            <a:ext cx="2907399" cy="561666"/>
          </a:xfrm>
          <a:prstGeom prst="rect">
            <a:avLst/>
          </a:prstGeom>
          <a:noFill/>
        </p:spPr>
        <p:txBody>
          <a:bodyPr wrap="square" lIns="0" tIns="34277" rIns="0"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0" i="0" u="none" strike="noStrike" kern="0" cap="none" spc="0" normalizeH="0" baseline="0" noProof="0" dirty="0">
                <a:ln>
                  <a:noFill/>
                </a:ln>
                <a:solidFill>
                  <a:schemeClr val="accent6"/>
                </a:solidFill>
                <a:effectLst/>
                <a:uLnTx/>
                <a:uFillTx/>
                <a:latin typeface="Open Sans"/>
                <a:ea typeface="+mn-ea"/>
                <a:cs typeface="+mn-cs"/>
              </a:rPr>
              <a:t>Best run companies process invoices </a:t>
            </a:r>
            <a:r>
              <a:rPr kumimoji="0" lang="en-US" sz="1600" b="1" i="0" u="none" strike="noStrike" kern="0" cap="none" spc="0" normalizeH="0" baseline="0" noProof="0" dirty="0">
                <a:ln>
                  <a:noFill/>
                </a:ln>
                <a:solidFill>
                  <a:schemeClr val="accent6"/>
                </a:solidFill>
                <a:effectLst/>
                <a:uLnTx/>
                <a:uFillTx/>
                <a:latin typeface="Open Sans"/>
                <a:ea typeface="+mn-ea"/>
                <a:cs typeface="+mn-cs"/>
              </a:rPr>
              <a:t>faster</a:t>
            </a:r>
            <a:r>
              <a:rPr kumimoji="0" lang="en-US" sz="1600" b="0" i="0" u="none" strike="noStrike" kern="0" cap="none" spc="0" normalizeH="0" baseline="0" noProof="0" dirty="0">
                <a:ln>
                  <a:noFill/>
                </a:ln>
                <a:solidFill>
                  <a:schemeClr val="accent6"/>
                </a:solidFill>
                <a:effectLst/>
                <a:uLnTx/>
                <a:uFillTx/>
                <a:latin typeface="Open Sans"/>
                <a:ea typeface="+mn-ea"/>
                <a:cs typeface="+mn-cs"/>
              </a:rPr>
              <a:t>.</a:t>
            </a:r>
          </a:p>
        </p:txBody>
      </p:sp>
      <p:sp>
        <p:nvSpPr>
          <p:cNvPr id="107" name="TextBox 106"/>
          <p:cNvSpPr txBox="1"/>
          <p:nvPr/>
        </p:nvSpPr>
        <p:spPr bwMode="gray">
          <a:xfrm>
            <a:off x="1213095" y="4488536"/>
            <a:ext cx="1680181" cy="253889"/>
          </a:xfrm>
          <a:prstGeom prst="rect">
            <a:avLst/>
          </a:prstGeom>
          <a:noFill/>
        </p:spPr>
        <p:txBody>
          <a:bodyPr wrap="squar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2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30,000 to 45,000</a:t>
            </a:r>
            <a:endParaRPr kumimoji="0" lang="en-US" sz="16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108" name="TextBox 107"/>
          <p:cNvSpPr txBox="1"/>
          <p:nvPr/>
        </p:nvSpPr>
        <p:spPr bwMode="gray">
          <a:xfrm>
            <a:off x="7072834" y="4488535"/>
            <a:ext cx="2566777" cy="253889"/>
          </a:xfrm>
          <a:prstGeom prst="rect">
            <a:avLst/>
          </a:prstGeom>
          <a:noFill/>
        </p:spPr>
        <p:txBody>
          <a:bodyPr wrap="square" lIns="68553" tIns="34277" rIns="68553" bIns="34277" rtlCol="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rPr>
              <a:t>4 Days</a:t>
            </a:r>
            <a:endParaRPr kumimoji="0" lang="en-US" sz="16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109" name="TextBox 108"/>
          <p:cNvSpPr txBox="1"/>
          <p:nvPr/>
        </p:nvSpPr>
        <p:spPr>
          <a:xfrm>
            <a:off x="8450038" y="6569409"/>
            <a:ext cx="3659968" cy="18466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sysClr val="windowText" lastClr="000000"/>
                </a:solidFill>
                <a:effectLst/>
                <a:uLnTx/>
                <a:uFillTx/>
                <a:latin typeface="Open Sans"/>
                <a:ea typeface="+mn-ea"/>
                <a:cs typeface="+mn-cs"/>
              </a:rPr>
              <a:t> “Some Data provided by APQC. ©1992-2012 APQC. ALL RIGHTS RESERVED. </a:t>
            </a:r>
            <a:r>
              <a:rPr kumimoji="0" lang="en-US" sz="600" b="0" i="0" u="none" strike="noStrike" kern="0" cap="none" spc="0" normalizeH="0" baseline="0" noProof="0" dirty="0" err="1">
                <a:ln>
                  <a:noFill/>
                </a:ln>
                <a:solidFill>
                  <a:sysClr val="windowText" lastClr="000000"/>
                </a:solidFill>
                <a:effectLst/>
                <a:uLnTx/>
                <a:uFillTx/>
                <a:latin typeface="Open Sans"/>
                <a:ea typeface="+mn-ea"/>
                <a:cs typeface="+mn-cs"/>
              </a:rPr>
              <a:t>www.apqc.org</a:t>
            </a:r>
            <a:r>
              <a:rPr kumimoji="0" lang="en-US" sz="600" b="0" i="0" u="none" strike="noStrike" kern="0" cap="none" spc="0" normalizeH="0" baseline="0" noProof="0" dirty="0">
                <a:ln>
                  <a:noFill/>
                </a:ln>
                <a:solidFill>
                  <a:sysClr val="windowText" lastClr="000000"/>
                </a:solidFill>
                <a:effectLst/>
                <a:uLnTx/>
                <a:uFillTx/>
                <a:latin typeface="Open Sans"/>
                <a:ea typeface="+mn-ea"/>
                <a:cs typeface="+mn-cs"/>
              </a:rPr>
              <a:t>/</a:t>
            </a:r>
            <a:r>
              <a:rPr kumimoji="0" lang="en-US" sz="600" b="0" i="0" u="none" strike="noStrike" kern="0" cap="none" spc="0" normalizeH="0" baseline="0" noProof="0" dirty="0" err="1">
                <a:ln>
                  <a:noFill/>
                </a:ln>
                <a:solidFill>
                  <a:sysClr val="windowText" lastClr="000000"/>
                </a:solidFill>
                <a:effectLst/>
                <a:uLnTx/>
                <a:uFillTx/>
                <a:latin typeface="Open Sans"/>
                <a:ea typeface="+mn-ea"/>
                <a:cs typeface="+mn-cs"/>
              </a:rPr>
              <a:t>osbc</a:t>
            </a:r>
            <a:r>
              <a:rPr kumimoji="0" lang="en-US" sz="600" b="0" i="0" u="none" strike="noStrike" kern="0" cap="none" spc="0" normalizeH="0" baseline="0" noProof="0" dirty="0">
                <a:ln>
                  <a:noFill/>
                </a:ln>
                <a:solidFill>
                  <a:sysClr val="windowText" lastClr="000000"/>
                </a:solidFill>
                <a:effectLst/>
                <a:uLnTx/>
                <a:uFillTx/>
                <a:latin typeface="Open Sans"/>
                <a:ea typeface="+mn-ea"/>
                <a:cs typeface="+mn-cs"/>
              </a:rPr>
              <a:t>”</a:t>
            </a:r>
            <a:endParaRPr kumimoji="0" lang="de-DE" sz="600" b="0" i="0" u="none" strike="noStrike" kern="0" cap="none" spc="0" normalizeH="0" baseline="0" noProof="0" dirty="0">
              <a:ln>
                <a:noFill/>
              </a:ln>
              <a:solidFill>
                <a:sysClr val="windowText" lastClr="000000"/>
              </a:solidFill>
              <a:effectLst/>
              <a:uLnTx/>
              <a:uFillTx/>
              <a:latin typeface="Open Sans"/>
              <a:ea typeface="+mn-ea"/>
              <a:cs typeface="+mn-cs"/>
            </a:endParaRPr>
          </a:p>
        </p:txBody>
      </p:sp>
      <p:sp>
        <p:nvSpPr>
          <p:cNvPr id="27" name="TextBox 26"/>
          <p:cNvSpPr txBox="1"/>
          <p:nvPr/>
        </p:nvSpPr>
        <p:spPr bwMode="gray">
          <a:xfrm>
            <a:off x="5543423" y="5171074"/>
            <a:ext cx="845370" cy="315445"/>
          </a:xfrm>
          <a:prstGeom prst="rect">
            <a:avLst/>
          </a:prstGeom>
          <a:noFill/>
        </p:spPr>
        <p:txBody>
          <a:bodyPr wrap="non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Median</a:t>
            </a:r>
          </a:p>
        </p:txBody>
      </p:sp>
      <p:sp>
        <p:nvSpPr>
          <p:cNvPr id="28" name="TextBox 27"/>
          <p:cNvSpPr txBox="1"/>
          <p:nvPr/>
        </p:nvSpPr>
        <p:spPr bwMode="gray">
          <a:xfrm>
            <a:off x="5472794" y="4584701"/>
            <a:ext cx="984830" cy="315445"/>
          </a:xfrm>
          <a:prstGeom prst="rect">
            <a:avLst/>
          </a:prstGeom>
          <a:noFill/>
        </p:spPr>
        <p:txBody>
          <a:bodyPr wrap="non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Top 25%</a:t>
            </a:r>
          </a:p>
        </p:txBody>
      </p:sp>
      <p:sp>
        <p:nvSpPr>
          <p:cNvPr id="29" name="TextBox 28"/>
          <p:cNvSpPr txBox="1"/>
          <p:nvPr/>
        </p:nvSpPr>
        <p:spPr bwMode="gray">
          <a:xfrm>
            <a:off x="5336882" y="5787347"/>
            <a:ext cx="1324667" cy="315445"/>
          </a:xfrm>
          <a:prstGeom prst="rect">
            <a:avLst/>
          </a:prstGeom>
          <a:noFill/>
        </p:spPr>
        <p:txBody>
          <a:bodyPr wrap="non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Bottom 25%</a:t>
            </a:r>
          </a:p>
        </p:txBody>
      </p:sp>
      <p:sp>
        <p:nvSpPr>
          <p:cNvPr id="3" name="Text Placeholder 2">
            <a:extLst>
              <a:ext uri="{FF2B5EF4-FFF2-40B4-BE49-F238E27FC236}">
                <a16:creationId xmlns:a16="http://schemas.microsoft.com/office/drawing/2014/main" id="{081FDECB-4DAF-67E4-C9DD-1ECFABFFFC30}"/>
              </a:ext>
            </a:extLst>
          </p:cNvPr>
          <p:cNvSpPr>
            <a:spLocks noGrp="1"/>
          </p:cNvSpPr>
          <p:nvPr>
            <p:ph type="body" sz="quarter" idx="12"/>
          </p:nvPr>
        </p:nvSpPr>
        <p:spPr/>
        <p:txBody>
          <a:bodyPr/>
          <a:lstStyle/>
          <a:p>
            <a:r>
              <a:rPr lang="en-US" dirty="0"/>
              <a:t>Unoptimized / Optimized / </a:t>
            </a:r>
            <a:r>
              <a:rPr lang="en-US" dirty="0">
                <a:solidFill>
                  <a:schemeClr val="accent2"/>
                </a:solidFill>
              </a:rPr>
              <a:t>Best Run</a:t>
            </a:r>
          </a:p>
        </p:txBody>
      </p:sp>
    </p:spTree>
    <p:extLst>
      <p:ext uri="{BB962C8B-B14F-4D97-AF65-F5344CB8AC3E}">
        <p14:creationId xmlns:p14="http://schemas.microsoft.com/office/powerpoint/2010/main" val="100624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68CE15C-6820-71CD-365C-1339B182D612}"/>
              </a:ext>
            </a:extLst>
          </p:cNvPr>
          <p:cNvSpPr>
            <a:spLocks noGrp="1"/>
          </p:cNvSpPr>
          <p:nvPr>
            <p:ph type="body" sz="quarter" idx="12"/>
          </p:nvPr>
        </p:nvSpPr>
        <p:spPr/>
        <p:txBody>
          <a:bodyPr/>
          <a:lstStyle/>
          <a:p>
            <a:r>
              <a:rPr lang="en-US" dirty="0"/>
              <a:t>Invoice Management: Benchmark</a:t>
            </a:r>
          </a:p>
        </p:txBody>
      </p:sp>
      <p:pic>
        <p:nvPicPr>
          <p:cNvPr id="2" name="Picture 1">
            <a:extLst>
              <a:ext uri="{FF2B5EF4-FFF2-40B4-BE49-F238E27FC236}">
                <a16:creationId xmlns:a16="http://schemas.microsoft.com/office/drawing/2014/main" id="{7F5403F7-0C4E-3944-B503-4F53B1E3044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40463" y="1687415"/>
            <a:ext cx="7764687" cy="4593642"/>
          </a:xfrm>
          <a:prstGeom prst="rect">
            <a:avLst/>
          </a:prstGeom>
        </p:spPr>
      </p:pic>
      <p:sp>
        <p:nvSpPr>
          <p:cNvPr id="5" name="TextBox 4">
            <a:extLst>
              <a:ext uri="{FF2B5EF4-FFF2-40B4-BE49-F238E27FC236}">
                <a16:creationId xmlns:a16="http://schemas.microsoft.com/office/drawing/2014/main" id="{527E50B7-86FA-EB44-AB7A-19881BABDAA1}"/>
              </a:ext>
            </a:extLst>
          </p:cNvPr>
          <p:cNvSpPr txBox="1"/>
          <p:nvPr/>
        </p:nvSpPr>
        <p:spPr>
          <a:xfrm>
            <a:off x="5532979" y="6291943"/>
            <a:ext cx="4393943"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Open Sans"/>
                <a:ea typeface="+mn-ea"/>
                <a:cs typeface="+mn-cs"/>
              </a:rPr>
              <a:t>Benchmark Source :-Best In Class Private Sector –Hackett ; Best in Class Public Sector -APQC</a:t>
            </a:r>
          </a:p>
        </p:txBody>
      </p:sp>
    </p:spTree>
    <p:extLst>
      <p:ext uri="{BB962C8B-B14F-4D97-AF65-F5344CB8AC3E}">
        <p14:creationId xmlns:p14="http://schemas.microsoft.com/office/powerpoint/2010/main" val="270543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CB2B98E0-62A4-46C6-AFCE-0DE8D26711A8}"/>
              </a:ext>
            </a:extLst>
          </p:cNvPr>
          <p:cNvSpPr/>
          <p:nvPr/>
        </p:nvSpPr>
        <p:spPr>
          <a:xfrm flipH="1">
            <a:off x="4657999" y="6124848"/>
            <a:ext cx="117344" cy="115659"/>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3" name="Text Placeholder 2">
            <a:extLst>
              <a:ext uri="{FF2B5EF4-FFF2-40B4-BE49-F238E27FC236}">
                <a16:creationId xmlns:a16="http://schemas.microsoft.com/office/drawing/2014/main" id="{365B4203-3428-4504-9A20-A4207DA8D42D}"/>
              </a:ext>
            </a:extLst>
          </p:cNvPr>
          <p:cNvSpPr>
            <a:spLocks noGrp="1"/>
          </p:cNvSpPr>
          <p:nvPr>
            <p:ph type="body" sz="quarter" idx="12"/>
          </p:nvPr>
        </p:nvSpPr>
        <p:spPr>
          <a:xfrm>
            <a:off x="555044" y="527950"/>
            <a:ext cx="2267182" cy="2729868"/>
          </a:xfrm>
          <a:prstGeom prst="rect">
            <a:avLst/>
          </a:prstGeom>
        </p:spPr>
        <p:txBody>
          <a:bodyPr>
            <a:normAutofit/>
          </a:bodyPr>
          <a:lstStyle/>
          <a:p>
            <a:pPr marL="0" indent="0">
              <a:buNone/>
            </a:pPr>
            <a:r>
              <a:rPr lang="en-US" sz="1800" b="1" dirty="0">
                <a:solidFill>
                  <a:schemeClr val="accent3"/>
                </a:solidFill>
                <a:latin typeface="Helvetica" pitchFamily="2" charset="0"/>
              </a:rPr>
              <a:t>Invoice Management  </a:t>
            </a:r>
            <a:r>
              <a:rPr lang="en-US" sz="3200" b="1" dirty="0">
                <a:solidFill>
                  <a:schemeClr val="accent3"/>
                </a:solidFill>
                <a:latin typeface="Helvetica" pitchFamily="2" charset="0"/>
              </a:rPr>
              <a:t>Potential Outcomes </a:t>
            </a:r>
            <a:br>
              <a:rPr lang="en-US" sz="2800" b="1" dirty="0">
                <a:solidFill>
                  <a:schemeClr val="accent3"/>
                </a:solidFill>
                <a:latin typeface="Helvetica" pitchFamily="2" charset="0"/>
              </a:rPr>
            </a:br>
            <a:r>
              <a:rPr lang="en-US" sz="1800" b="1" dirty="0">
                <a:solidFill>
                  <a:schemeClr val="accent3"/>
                </a:solidFill>
                <a:latin typeface="Helvetica" pitchFamily="2" charset="0"/>
              </a:rPr>
              <a:t>(US Cost Model)</a:t>
            </a:r>
          </a:p>
        </p:txBody>
      </p:sp>
      <p:sp>
        <p:nvSpPr>
          <p:cNvPr id="6" name="TextBox 5">
            <a:extLst>
              <a:ext uri="{FF2B5EF4-FFF2-40B4-BE49-F238E27FC236}">
                <a16:creationId xmlns:a16="http://schemas.microsoft.com/office/drawing/2014/main" id="{E6D78168-CA9B-4742-896D-8A69EA04FEBC}"/>
              </a:ext>
            </a:extLst>
          </p:cNvPr>
          <p:cNvSpPr txBox="1"/>
          <p:nvPr/>
        </p:nvSpPr>
        <p:spPr>
          <a:xfrm>
            <a:off x="4766857" y="6044178"/>
            <a:ext cx="1505533"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Short Term </a:t>
            </a:r>
          </a:p>
        </p:txBody>
      </p:sp>
      <p:sp>
        <p:nvSpPr>
          <p:cNvPr id="8" name="TextBox 7">
            <a:extLst>
              <a:ext uri="{FF2B5EF4-FFF2-40B4-BE49-F238E27FC236}">
                <a16:creationId xmlns:a16="http://schemas.microsoft.com/office/drawing/2014/main" id="{5601CF6E-D6AE-4B08-AD51-EA101C192813}"/>
              </a:ext>
            </a:extLst>
          </p:cNvPr>
          <p:cNvSpPr txBox="1"/>
          <p:nvPr/>
        </p:nvSpPr>
        <p:spPr>
          <a:xfrm>
            <a:off x="6816385" y="6044178"/>
            <a:ext cx="1552086"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3"/>
                </a:solidFill>
                <a:effectLst/>
                <a:uLnTx/>
                <a:uFillTx/>
                <a:latin typeface="Helvetica" pitchFamily="2" charset="0"/>
              </a:rPr>
              <a:t>Medium Term</a:t>
            </a:r>
          </a:p>
        </p:txBody>
      </p:sp>
      <p:sp>
        <p:nvSpPr>
          <p:cNvPr id="10" name="TextBox 9">
            <a:extLst>
              <a:ext uri="{FF2B5EF4-FFF2-40B4-BE49-F238E27FC236}">
                <a16:creationId xmlns:a16="http://schemas.microsoft.com/office/drawing/2014/main" id="{32C88F9D-845C-407A-9853-C7D2251198EE}"/>
              </a:ext>
            </a:extLst>
          </p:cNvPr>
          <p:cNvSpPr txBox="1"/>
          <p:nvPr/>
        </p:nvSpPr>
        <p:spPr>
          <a:xfrm>
            <a:off x="8912466" y="6044178"/>
            <a:ext cx="1505533"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Long Term  </a:t>
            </a:r>
          </a:p>
        </p:txBody>
      </p:sp>
      <p:sp>
        <p:nvSpPr>
          <p:cNvPr id="11" name="Oval 10">
            <a:extLst>
              <a:ext uri="{FF2B5EF4-FFF2-40B4-BE49-F238E27FC236}">
                <a16:creationId xmlns:a16="http://schemas.microsoft.com/office/drawing/2014/main" id="{CB0F4334-6557-49EA-8380-F665428E47E2}"/>
              </a:ext>
            </a:extLst>
          </p:cNvPr>
          <p:cNvSpPr/>
          <p:nvPr/>
        </p:nvSpPr>
        <p:spPr>
          <a:xfrm flipH="1">
            <a:off x="8803608" y="6124848"/>
            <a:ext cx="117344" cy="115659"/>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graphicFrame>
        <p:nvGraphicFramePr>
          <p:cNvPr id="12" name="Table 11">
            <a:extLst>
              <a:ext uri="{FF2B5EF4-FFF2-40B4-BE49-F238E27FC236}">
                <a16:creationId xmlns:a16="http://schemas.microsoft.com/office/drawing/2014/main" id="{2506F4DC-3153-47D2-B7CF-3A0F19AC53BA}"/>
              </a:ext>
            </a:extLst>
          </p:cNvPr>
          <p:cNvGraphicFramePr>
            <a:graphicFrameLocks noGrp="1"/>
          </p:cNvGraphicFramePr>
          <p:nvPr>
            <p:extLst>
              <p:ext uri="{D42A27DB-BD31-4B8C-83A1-F6EECF244321}">
                <p14:modId xmlns:p14="http://schemas.microsoft.com/office/powerpoint/2010/main" val="3538393687"/>
              </p:ext>
            </p:extLst>
          </p:nvPr>
        </p:nvGraphicFramePr>
        <p:xfrm>
          <a:off x="3247573" y="620486"/>
          <a:ext cx="8536138" cy="5308344"/>
        </p:xfrm>
        <a:graphic>
          <a:graphicData uri="http://schemas.openxmlformats.org/drawingml/2006/table">
            <a:tbl>
              <a:tblPr firstRow="1" bandRow="1">
                <a:tableStyleId>{21E4AEA4-8DFA-4A89-87EB-49C32662AFE0}</a:tableStyleId>
              </a:tblPr>
              <a:tblGrid>
                <a:gridCol w="1521145">
                  <a:extLst>
                    <a:ext uri="{9D8B030D-6E8A-4147-A177-3AD203B41FA5}">
                      <a16:colId xmlns:a16="http://schemas.microsoft.com/office/drawing/2014/main" val="3003715521"/>
                    </a:ext>
                  </a:extLst>
                </a:gridCol>
                <a:gridCol w="3955240">
                  <a:extLst>
                    <a:ext uri="{9D8B030D-6E8A-4147-A177-3AD203B41FA5}">
                      <a16:colId xmlns:a16="http://schemas.microsoft.com/office/drawing/2014/main" val="3976884577"/>
                    </a:ext>
                  </a:extLst>
                </a:gridCol>
                <a:gridCol w="1639154">
                  <a:extLst>
                    <a:ext uri="{9D8B030D-6E8A-4147-A177-3AD203B41FA5}">
                      <a16:colId xmlns:a16="http://schemas.microsoft.com/office/drawing/2014/main" val="99890027"/>
                    </a:ext>
                  </a:extLst>
                </a:gridCol>
                <a:gridCol w="1420599">
                  <a:extLst>
                    <a:ext uri="{9D8B030D-6E8A-4147-A177-3AD203B41FA5}">
                      <a16:colId xmlns:a16="http://schemas.microsoft.com/office/drawing/2014/main" val="4135217161"/>
                    </a:ext>
                  </a:extLst>
                </a:gridCol>
              </a:tblGrid>
              <a:tr h="548591">
                <a:tc>
                  <a:txBody>
                    <a:bodyPr/>
                    <a:lstStyle/>
                    <a:p>
                      <a:pPr algn="ctr" fontAlgn="b"/>
                      <a:r>
                        <a:rPr lang="en-US" sz="1600" b="1" u="none" strike="noStrike">
                          <a:solidFill>
                            <a:srgbClr val="FFFFFF"/>
                          </a:solidFill>
                          <a:effectLst/>
                        </a:rPr>
                        <a:t>Impact</a:t>
                      </a:r>
                      <a:endParaRPr lang="en-US" sz="1600" b="1" i="0" u="none" strike="noStrike">
                        <a:solidFill>
                          <a:srgbClr val="FFFFFF"/>
                        </a:solidFill>
                        <a:effectLst/>
                        <a:latin typeface="+mj-lt"/>
                      </a:endParaRPr>
                    </a:p>
                  </a:txBody>
                  <a:tcPr marL="9525" marR="9525" marT="9525" marB="0" anchor="ctr"/>
                </a:tc>
                <a:tc>
                  <a:txBody>
                    <a:bodyPr/>
                    <a:lstStyle/>
                    <a:p>
                      <a:pPr algn="ctr" fontAlgn="b"/>
                      <a:r>
                        <a:rPr lang="en-US" sz="1600" b="1" u="none" strike="noStrike" dirty="0">
                          <a:solidFill>
                            <a:srgbClr val="FFFFFF"/>
                          </a:solidFill>
                          <a:effectLst/>
                        </a:rPr>
                        <a:t>Process Metrics</a:t>
                      </a:r>
                      <a:endParaRPr lang="en-US" sz="1600" b="1" i="0" u="none" strike="noStrike" dirty="0">
                        <a:solidFill>
                          <a:srgbClr val="FFFFFF"/>
                        </a:solidFill>
                        <a:effectLst/>
                        <a:latin typeface="+mj-lt"/>
                      </a:endParaRPr>
                    </a:p>
                  </a:txBody>
                  <a:tcPr marL="9525" marR="9525" marT="9525" marB="0" anchor="ctr"/>
                </a:tc>
                <a:tc>
                  <a:txBody>
                    <a:bodyPr/>
                    <a:lstStyle/>
                    <a:p>
                      <a:pPr algn="ctr" fontAlgn="b"/>
                      <a:r>
                        <a:rPr lang="en-US" sz="1600" b="1" u="none" strike="noStrike">
                          <a:solidFill>
                            <a:srgbClr val="FFFFFF"/>
                          </a:solidFill>
                          <a:effectLst/>
                        </a:rPr>
                        <a:t>Best-in-Class</a:t>
                      </a:r>
                      <a:endParaRPr lang="en-US" sz="1600" b="1" i="0" u="none" strike="noStrike">
                        <a:solidFill>
                          <a:srgbClr val="FFFFFF"/>
                        </a:solidFill>
                        <a:effectLst/>
                        <a:latin typeface="+mj-lt"/>
                      </a:endParaRPr>
                    </a:p>
                  </a:txBody>
                  <a:tcPr marL="9525" marR="9525" marT="9525" marB="0" anchor="ctr"/>
                </a:tc>
                <a:tc>
                  <a:txBody>
                    <a:bodyPr/>
                    <a:lstStyle/>
                    <a:p>
                      <a:pPr algn="ctr" fontAlgn="b"/>
                      <a:r>
                        <a:rPr lang="en-US" sz="1600" b="1" u="none" strike="noStrike">
                          <a:solidFill>
                            <a:srgbClr val="FFFFFF"/>
                          </a:solidFill>
                          <a:effectLst/>
                        </a:rPr>
                        <a:t>Opportunity</a:t>
                      </a:r>
                      <a:endParaRPr lang="en-US" sz="1600" b="1" i="0" u="none" strike="noStrike">
                        <a:solidFill>
                          <a:srgbClr val="FFFFFF"/>
                        </a:solidFill>
                        <a:effectLst/>
                        <a:latin typeface="+mj-lt"/>
                      </a:endParaRPr>
                    </a:p>
                  </a:txBody>
                  <a:tcPr marL="9525" marR="9525" marT="9525" marB="0" anchor="ctr"/>
                </a:tc>
                <a:extLst>
                  <a:ext uri="{0D108BD9-81ED-4DB2-BD59-A6C34878D82A}">
                    <a16:rowId xmlns:a16="http://schemas.microsoft.com/office/drawing/2014/main" val="2170995884"/>
                  </a:ext>
                </a:extLst>
              </a:tr>
              <a:tr h="564981">
                <a:tc>
                  <a:txBody>
                    <a:bodyPr/>
                    <a:lstStyle/>
                    <a:p>
                      <a:pPr algn="ctr" fontAlgn="b"/>
                      <a:r>
                        <a:rPr lang="en-US" sz="1600" b="1" u="none" strike="noStrike" dirty="0">
                          <a:solidFill>
                            <a:schemeClr val="accent3"/>
                          </a:solidFill>
                          <a:effectLst/>
                        </a:rPr>
                        <a:t>Efficiency</a:t>
                      </a:r>
                      <a:endParaRPr lang="en-US" sz="1600" b="1" i="0" u="none" strike="noStrike" dirty="0">
                        <a:solidFill>
                          <a:schemeClr val="accent3"/>
                        </a:solidFill>
                        <a:effectLst/>
                        <a:latin typeface="+mj-lt"/>
                      </a:endParaRPr>
                    </a:p>
                  </a:txBody>
                  <a:tcPr marL="9525" marR="9525" marT="9525" marB="0" anchor="ctr"/>
                </a:tc>
                <a:tc>
                  <a:txBody>
                    <a:bodyPr/>
                    <a:lstStyle/>
                    <a:p>
                      <a:pPr algn="ctr" fontAlgn="b"/>
                      <a:r>
                        <a:rPr lang="en-US" sz="1200" b="1" u="none" strike="noStrike">
                          <a:solidFill>
                            <a:schemeClr val="accent3"/>
                          </a:solidFill>
                          <a:effectLst/>
                        </a:rPr>
                        <a:t>Total Cost-per-Invoice (AP)</a:t>
                      </a:r>
                      <a:endParaRPr lang="en-US" sz="1200" b="1" i="0" u="none" strike="noStrike">
                        <a:solidFill>
                          <a:schemeClr val="accent3"/>
                        </a:solidFill>
                        <a:effectLst/>
                        <a:latin typeface="+mn-lt"/>
                      </a:endParaRPr>
                    </a:p>
                  </a:txBody>
                  <a:tcPr marL="9525" marR="9525" marT="9525" marB="0" anchor="ctr"/>
                </a:tc>
                <a:tc>
                  <a:txBody>
                    <a:bodyPr/>
                    <a:lstStyle/>
                    <a:p>
                      <a:pPr algn="ctr" fontAlgn="b"/>
                      <a:r>
                        <a:rPr lang="en-US" sz="1200" b="1" u="none" strike="noStrike">
                          <a:solidFill>
                            <a:schemeClr val="accent3"/>
                          </a:solidFill>
                          <a:effectLst/>
                        </a:rPr>
                        <a:t>   </a:t>
                      </a:r>
                      <a:r>
                        <a:rPr lang="en-US" sz="1200" b="0" u="none" strike="noStrike">
                          <a:solidFill>
                            <a:schemeClr val="accent3"/>
                          </a:solidFill>
                          <a:effectLst/>
                        </a:rPr>
                        <a:t>$.50 - $1.50</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200" b="1"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4215796667"/>
                  </a:ext>
                </a:extLst>
              </a:tr>
              <a:tr h="549980">
                <a:tc rowSpan="6">
                  <a:txBody>
                    <a:bodyPr/>
                    <a:lstStyle/>
                    <a:p>
                      <a:pPr algn="ctr" fontAlgn="b"/>
                      <a:r>
                        <a:rPr lang="en-US" sz="1600" b="1" u="none" strike="noStrike" dirty="0">
                          <a:solidFill>
                            <a:schemeClr val="accent3"/>
                          </a:solidFill>
                          <a:effectLst/>
                        </a:rPr>
                        <a:t>Acceleration</a:t>
                      </a:r>
                      <a:endParaRPr lang="en-US" sz="1600" b="1" i="0" u="none" strike="noStrike" dirty="0">
                        <a:solidFill>
                          <a:schemeClr val="accent3"/>
                        </a:solidFill>
                        <a:effectLst/>
                        <a:latin typeface="+mj-lt"/>
                      </a:endParaRPr>
                    </a:p>
                  </a:txBody>
                  <a:tcPr marL="9525" marR="9525" marT="9525" marB="0" anchor="ctr"/>
                </a:tc>
                <a:tc>
                  <a:txBody>
                    <a:bodyPr/>
                    <a:lstStyle/>
                    <a:p>
                      <a:pPr algn="ctr" fontAlgn="b"/>
                      <a:r>
                        <a:rPr lang="en-US" sz="1200" b="1" u="none" strike="noStrike" dirty="0">
                          <a:solidFill>
                            <a:schemeClr val="accent3"/>
                          </a:solidFill>
                          <a:effectLst/>
                        </a:rPr>
                        <a:t>AP Invoice Cycle (minimum time to payment)</a:t>
                      </a:r>
                      <a:endParaRPr lang="en-US" sz="1200" b="1"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a:solidFill>
                            <a:schemeClr val="accent3"/>
                          </a:solidFill>
                          <a:effectLst/>
                        </a:rPr>
                        <a:t>5 days</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dirty="0">
                          <a:solidFill>
                            <a:srgbClr val="000000"/>
                          </a:solidFill>
                          <a:effectLst/>
                        </a:rPr>
                        <a:t> </a:t>
                      </a:r>
                      <a:endParaRPr lang="en-US" sz="105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359656924"/>
                  </a:ext>
                </a:extLst>
              </a:tr>
              <a:tr h="442116">
                <a:tc vMerge="1">
                  <a:txBody>
                    <a:bodyPr/>
                    <a:lstStyle/>
                    <a:p>
                      <a:endParaRPr lang="en-US"/>
                    </a:p>
                  </a:txBody>
                  <a:tcPr/>
                </a:tc>
                <a:tc>
                  <a:txBody>
                    <a:bodyPr/>
                    <a:lstStyle/>
                    <a:p>
                      <a:pPr algn="ctr" fontAlgn="b"/>
                      <a:r>
                        <a:rPr lang="en-US" sz="1200" b="0" u="none" strike="noStrike" dirty="0">
                          <a:solidFill>
                            <a:schemeClr val="accent3"/>
                          </a:solidFill>
                          <a:effectLst/>
                        </a:rPr>
                        <a:t>DPO (Days Payable Outstanding)</a:t>
                      </a:r>
                      <a:endParaRPr lang="en-US" sz="1200" b="0"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a:solidFill>
                            <a:schemeClr val="accent3"/>
                          </a:solidFill>
                          <a:effectLst/>
                        </a:rPr>
                        <a:t>45 - 60 days</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790813826"/>
                  </a:ext>
                </a:extLst>
              </a:tr>
              <a:tr h="442116">
                <a:tc vMerge="1">
                  <a:txBody>
                    <a:bodyPr/>
                    <a:lstStyle/>
                    <a:p>
                      <a:endParaRPr lang="en-US"/>
                    </a:p>
                  </a:txBody>
                  <a:tcPr/>
                </a:tc>
                <a:tc>
                  <a:txBody>
                    <a:bodyPr/>
                    <a:lstStyle/>
                    <a:p>
                      <a:pPr algn="ctr" fontAlgn="b"/>
                      <a:r>
                        <a:rPr lang="en-US" sz="1200" b="0" u="none" strike="noStrike">
                          <a:solidFill>
                            <a:schemeClr val="accent3"/>
                          </a:solidFill>
                          <a:effectLst/>
                        </a:rPr>
                        <a:t>% of Invoices paid on time</a:t>
                      </a:r>
                      <a:endParaRPr lang="en-US" sz="1200" b="0" i="0" u="none" strike="noStrike">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  92% - 96%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451803000"/>
                  </a:ext>
                </a:extLst>
              </a:tr>
              <a:tr h="442116">
                <a:tc vMerge="1">
                  <a:txBody>
                    <a:bodyPr/>
                    <a:lstStyle/>
                    <a:p>
                      <a:endParaRPr lang="en-US"/>
                    </a:p>
                  </a:txBody>
                  <a:tcPr/>
                </a:tc>
                <a:tc>
                  <a:txBody>
                    <a:bodyPr/>
                    <a:lstStyle/>
                    <a:p>
                      <a:pPr algn="ctr" fontAlgn="b"/>
                      <a:r>
                        <a:rPr lang="en-US" sz="1200" b="1" u="none" strike="noStrike" dirty="0">
                          <a:solidFill>
                            <a:schemeClr val="accent3"/>
                          </a:solidFill>
                          <a:effectLst/>
                        </a:rPr>
                        <a:t>Straight Through Pass % (PO Based volume)</a:t>
                      </a:r>
                      <a:endParaRPr lang="en-US" sz="1200" b="1"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a:solidFill>
                            <a:schemeClr val="accent3"/>
                          </a:solidFill>
                          <a:effectLst/>
                        </a:rPr>
                        <a:t>50%-65% </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511196963"/>
                  </a:ext>
                </a:extLst>
              </a:tr>
              <a:tr h="442116">
                <a:tc vMerge="1">
                  <a:txBody>
                    <a:bodyPr/>
                    <a:lstStyle/>
                    <a:p>
                      <a:endParaRPr lang="en-US"/>
                    </a:p>
                  </a:txBody>
                  <a:tcPr/>
                </a:tc>
                <a:tc>
                  <a:txBody>
                    <a:bodyPr/>
                    <a:lstStyle/>
                    <a:p>
                      <a:pPr algn="ctr" fontAlgn="b"/>
                      <a:r>
                        <a:rPr lang="en-US" sz="1200" b="0" u="none" strike="noStrike" dirty="0">
                          <a:solidFill>
                            <a:schemeClr val="accent3"/>
                          </a:solidFill>
                          <a:effectLst/>
                        </a:rPr>
                        <a:t>Early Payment Discount Capture</a:t>
                      </a:r>
                      <a:endParaRPr lang="en-US" sz="1200" b="0"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a:solidFill>
                            <a:schemeClr val="accent3"/>
                          </a:solidFill>
                          <a:effectLst/>
                        </a:rPr>
                        <a:t>70% </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886009053"/>
                  </a:ext>
                </a:extLst>
              </a:tr>
              <a:tr h="549980">
                <a:tc vMerge="1">
                  <a:txBody>
                    <a:bodyPr/>
                    <a:lstStyle/>
                    <a:p>
                      <a:endParaRPr lang="en-US"/>
                    </a:p>
                  </a:txBody>
                  <a:tcPr>
                    <a:lnT w="6350" cap="flat" cmpd="sng" algn="ctr">
                      <a:solidFill>
                        <a:srgbClr val="000000"/>
                      </a:solidFill>
                      <a:prstDash val="solid"/>
                      <a:round/>
                      <a:headEnd type="none" w="med" len="med"/>
                      <a:tailEnd type="none" w="med" len="med"/>
                    </a:lnT>
                  </a:tcPr>
                </a:tc>
                <a:tc>
                  <a:txBody>
                    <a:bodyPr/>
                    <a:lstStyle/>
                    <a:p>
                      <a:pPr algn="ctr" fontAlgn="b"/>
                      <a:r>
                        <a:rPr lang="en-US" sz="1200" b="1" u="none" strike="noStrike" dirty="0">
                          <a:solidFill>
                            <a:schemeClr val="accent3"/>
                          </a:solidFill>
                          <a:effectLst/>
                        </a:rPr>
                        <a:t>Invoices Processed per FTE</a:t>
                      </a:r>
                      <a:endParaRPr lang="en-US" sz="1200" b="1"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30,000-45,000 annually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dirty="0">
                          <a:solidFill>
                            <a:srgbClr val="000000"/>
                          </a:solidFill>
                          <a:effectLst/>
                        </a:rPr>
                        <a:t> </a:t>
                      </a:r>
                      <a:endParaRPr lang="en-US" sz="105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178044753"/>
                  </a:ext>
                </a:extLst>
              </a:tr>
              <a:tr h="442116">
                <a:tc rowSpan="3">
                  <a:txBody>
                    <a:bodyPr/>
                    <a:lstStyle/>
                    <a:p>
                      <a:pPr algn="ctr" fontAlgn="b"/>
                      <a:r>
                        <a:rPr lang="en-US" sz="1600" b="1" u="none" strike="noStrike" dirty="0">
                          <a:solidFill>
                            <a:schemeClr val="accent3"/>
                          </a:solidFill>
                          <a:effectLst/>
                        </a:rPr>
                        <a:t> </a:t>
                      </a:r>
                    </a:p>
                    <a:p>
                      <a:pPr algn="ctr" fontAlgn="b"/>
                      <a:r>
                        <a:rPr lang="en-US" sz="1600" b="1" u="none" strike="noStrike" dirty="0">
                          <a:solidFill>
                            <a:schemeClr val="accent3"/>
                          </a:solidFill>
                          <a:effectLst/>
                        </a:rPr>
                        <a:t>Optimization</a:t>
                      </a:r>
                    </a:p>
                    <a:p>
                      <a:pPr algn="ctr" fontAlgn="b"/>
                      <a:r>
                        <a:rPr lang="en-US" sz="1600" b="1" u="none" strike="noStrike" dirty="0">
                          <a:solidFill>
                            <a:schemeClr val="accent3"/>
                          </a:solidFill>
                          <a:effectLst/>
                        </a:rPr>
                        <a:t> </a:t>
                      </a:r>
                      <a:endParaRPr lang="en-US" sz="1600" b="1" i="0" u="none" strike="noStrike" dirty="0">
                        <a:solidFill>
                          <a:schemeClr val="accent3"/>
                        </a:solidFill>
                        <a:effectLst/>
                        <a:latin typeface="+mj-lt"/>
                      </a:endParaRPr>
                    </a:p>
                  </a:txBody>
                  <a:tcPr marL="9525" marR="9525" marT="9525" marB="0" anchor="ctr"/>
                </a:tc>
                <a:tc>
                  <a:txBody>
                    <a:bodyPr/>
                    <a:lstStyle/>
                    <a:p>
                      <a:pPr algn="ctr" fontAlgn="b"/>
                      <a:r>
                        <a:rPr lang="en-US" sz="1200" b="0" u="none" strike="noStrike" dirty="0">
                          <a:solidFill>
                            <a:schemeClr val="accent3"/>
                          </a:solidFill>
                          <a:effectLst/>
                        </a:rPr>
                        <a:t>Electronic Invoicing</a:t>
                      </a:r>
                      <a:endParaRPr lang="en-US" sz="1200" b="0"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40-60%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614571725"/>
                  </a:ext>
                </a:extLst>
              </a:tr>
              <a:tr h="442116">
                <a:tc vMerge="1">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1D8FF"/>
                    </a:solidFill>
                  </a:tcPr>
                </a:tc>
                <a:tc>
                  <a:txBody>
                    <a:bodyPr/>
                    <a:lstStyle/>
                    <a:p>
                      <a:pPr algn="ctr" fontAlgn="b"/>
                      <a:r>
                        <a:rPr lang="en-US" sz="1200" b="0" u="none" strike="noStrike">
                          <a:solidFill>
                            <a:schemeClr val="accent3"/>
                          </a:solidFill>
                          <a:effectLst/>
                        </a:rPr>
                        <a:t>Supply Chain Financing (Addressable)</a:t>
                      </a:r>
                      <a:endParaRPr lang="en-US" sz="1200" b="0" i="0" u="none" strike="noStrike">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50%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78234632"/>
                  </a:ext>
                </a:extLst>
              </a:tr>
              <a:tr h="442116">
                <a:tc vMerge="1">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1D8FF"/>
                    </a:solidFill>
                  </a:tcPr>
                </a:tc>
                <a:tc>
                  <a:txBody>
                    <a:bodyPr/>
                    <a:lstStyle/>
                    <a:p>
                      <a:pPr algn="ctr" fontAlgn="b"/>
                      <a:r>
                        <a:rPr lang="en-US" sz="1200" b="0" u="none" strike="noStrike" dirty="0">
                          <a:solidFill>
                            <a:schemeClr val="accent3"/>
                          </a:solidFill>
                          <a:effectLst/>
                        </a:rPr>
                        <a:t>Electronic Payments</a:t>
                      </a:r>
                      <a:endParaRPr lang="en-US" sz="1200" b="0"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80%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dirty="0">
                          <a:solidFill>
                            <a:srgbClr val="000000"/>
                          </a:solidFill>
                          <a:effectLst/>
                        </a:rPr>
                        <a:t> </a:t>
                      </a:r>
                      <a:endParaRPr lang="en-US" sz="105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662283833"/>
                  </a:ext>
                </a:extLst>
              </a:tr>
            </a:tbl>
          </a:graphicData>
        </a:graphic>
      </p:graphicFrame>
      <p:grpSp>
        <p:nvGrpSpPr>
          <p:cNvPr id="4" name="Group 3">
            <a:extLst>
              <a:ext uri="{FF2B5EF4-FFF2-40B4-BE49-F238E27FC236}">
                <a16:creationId xmlns:a16="http://schemas.microsoft.com/office/drawing/2014/main" id="{6D35A802-5C0B-4DF6-811E-DFCA2B8A2DF0}"/>
              </a:ext>
            </a:extLst>
          </p:cNvPr>
          <p:cNvGrpSpPr/>
          <p:nvPr/>
        </p:nvGrpSpPr>
        <p:grpSpPr>
          <a:xfrm>
            <a:off x="10937496" y="1355005"/>
            <a:ext cx="264592" cy="4507103"/>
            <a:chOff x="8159823" y="1383683"/>
            <a:chExt cx="264592" cy="4507103"/>
          </a:xfrm>
        </p:grpSpPr>
        <p:sp>
          <p:nvSpPr>
            <p:cNvPr id="13" name="Oval 12">
              <a:extLst>
                <a:ext uri="{FF2B5EF4-FFF2-40B4-BE49-F238E27FC236}">
                  <a16:creationId xmlns:a16="http://schemas.microsoft.com/office/drawing/2014/main" id="{7CB79B7D-9F39-43C8-B917-FE79864A2E15}"/>
                </a:ext>
              </a:extLst>
            </p:cNvPr>
            <p:cNvSpPr/>
            <p:nvPr/>
          </p:nvSpPr>
          <p:spPr>
            <a:xfrm>
              <a:off x="8159823" y="1383683"/>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5FE039BB-2467-463D-BAE4-B8E9B99B4DF9}"/>
                </a:ext>
              </a:extLst>
            </p:cNvPr>
            <p:cNvSpPr/>
            <p:nvPr/>
          </p:nvSpPr>
          <p:spPr>
            <a:xfrm>
              <a:off x="8159823" y="1921562"/>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Oval 14">
              <a:extLst>
                <a:ext uri="{FF2B5EF4-FFF2-40B4-BE49-F238E27FC236}">
                  <a16:creationId xmlns:a16="http://schemas.microsoft.com/office/drawing/2014/main" id="{CE1E47EC-FE3E-40DB-8B7F-9E779B1D1BCC}"/>
                </a:ext>
              </a:extLst>
            </p:cNvPr>
            <p:cNvSpPr/>
            <p:nvPr/>
          </p:nvSpPr>
          <p:spPr>
            <a:xfrm>
              <a:off x="8159823" y="2414617"/>
              <a:ext cx="259307" cy="245660"/>
            </a:xfrm>
            <a:prstGeom prst="ellipse">
              <a:avLst/>
            </a:prstGeom>
            <a:solidFill>
              <a:srgbClr val="005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a:extLst>
                <a:ext uri="{FF2B5EF4-FFF2-40B4-BE49-F238E27FC236}">
                  <a16:creationId xmlns:a16="http://schemas.microsoft.com/office/drawing/2014/main" id="{DE6A6444-9DA0-4ED6-84E1-950B69D1EDFB}"/>
                </a:ext>
              </a:extLst>
            </p:cNvPr>
            <p:cNvSpPr/>
            <p:nvPr/>
          </p:nvSpPr>
          <p:spPr>
            <a:xfrm>
              <a:off x="8165108" y="2866187"/>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Oval 16">
              <a:extLst>
                <a:ext uri="{FF2B5EF4-FFF2-40B4-BE49-F238E27FC236}">
                  <a16:creationId xmlns:a16="http://schemas.microsoft.com/office/drawing/2014/main" id="{862E36B2-4028-49C0-A934-67DF92ABD8A8}"/>
                </a:ext>
              </a:extLst>
            </p:cNvPr>
            <p:cNvSpPr/>
            <p:nvPr/>
          </p:nvSpPr>
          <p:spPr>
            <a:xfrm>
              <a:off x="8159823" y="3318658"/>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BA2074F0-C107-42B6-B017-CEFC9BD76E2E}"/>
                </a:ext>
              </a:extLst>
            </p:cNvPr>
            <p:cNvSpPr/>
            <p:nvPr/>
          </p:nvSpPr>
          <p:spPr>
            <a:xfrm>
              <a:off x="8159823" y="4274270"/>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CA527BBE-CFD9-44C0-9DED-DA6FDD23A77A}"/>
                </a:ext>
              </a:extLst>
            </p:cNvPr>
            <p:cNvSpPr/>
            <p:nvPr/>
          </p:nvSpPr>
          <p:spPr>
            <a:xfrm>
              <a:off x="8159823" y="3734513"/>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5CD54316-4E8B-48D2-B920-02539813DCBA}"/>
                </a:ext>
              </a:extLst>
            </p:cNvPr>
            <p:cNvSpPr/>
            <p:nvPr/>
          </p:nvSpPr>
          <p:spPr>
            <a:xfrm>
              <a:off x="8159824" y="5645126"/>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a:extLst>
                <a:ext uri="{FF2B5EF4-FFF2-40B4-BE49-F238E27FC236}">
                  <a16:creationId xmlns:a16="http://schemas.microsoft.com/office/drawing/2014/main" id="{FF19E64D-DEB3-4FA7-807D-E98F4986439E}"/>
                </a:ext>
              </a:extLst>
            </p:cNvPr>
            <p:cNvSpPr/>
            <p:nvPr/>
          </p:nvSpPr>
          <p:spPr>
            <a:xfrm>
              <a:off x="8159824" y="5182825"/>
              <a:ext cx="259307" cy="24566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a:extLst>
                <a:ext uri="{FF2B5EF4-FFF2-40B4-BE49-F238E27FC236}">
                  <a16:creationId xmlns:a16="http://schemas.microsoft.com/office/drawing/2014/main" id="{A77A7C52-FCA4-8247-8244-83D2B708F547}"/>
                </a:ext>
              </a:extLst>
            </p:cNvPr>
            <p:cNvSpPr/>
            <p:nvPr/>
          </p:nvSpPr>
          <p:spPr>
            <a:xfrm>
              <a:off x="8159823" y="4769061"/>
              <a:ext cx="259307" cy="24566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 name="TextBox 1">
            <a:extLst>
              <a:ext uri="{FF2B5EF4-FFF2-40B4-BE49-F238E27FC236}">
                <a16:creationId xmlns:a16="http://schemas.microsoft.com/office/drawing/2014/main" id="{191306F0-3591-BD4E-86B6-AEC76DE3A19F}"/>
              </a:ext>
            </a:extLst>
          </p:cNvPr>
          <p:cNvSpPr txBox="1"/>
          <p:nvPr/>
        </p:nvSpPr>
        <p:spPr>
          <a:xfrm>
            <a:off x="3156794" y="6609654"/>
            <a:ext cx="9074150" cy="200055"/>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dirty="0">
                <a:ln>
                  <a:noFill/>
                </a:ln>
                <a:solidFill>
                  <a:schemeClr val="bg1">
                    <a:lumMod val="50000"/>
                  </a:schemeClr>
                </a:solidFill>
                <a:effectLst/>
                <a:uLnTx/>
                <a:uFillTx/>
                <a:latin typeface="Open Sans"/>
                <a:ea typeface="+mn-ea"/>
                <a:cs typeface="+mn-cs"/>
              </a:rPr>
              <a:t>Best-in-class and Opportunity Suggestion is based on supplier maturity, spend type and available infrastructure </a:t>
            </a:r>
          </a:p>
        </p:txBody>
      </p:sp>
      <p:sp>
        <p:nvSpPr>
          <p:cNvPr id="23" name="Oval 22">
            <a:extLst>
              <a:ext uri="{FF2B5EF4-FFF2-40B4-BE49-F238E27FC236}">
                <a16:creationId xmlns:a16="http://schemas.microsoft.com/office/drawing/2014/main" id="{BC90E538-4E73-4D21-96E5-2B4731A21AC2}"/>
              </a:ext>
            </a:extLst>
          </p:cNvPr>
          <p:cNvSpPr/>
          <p:nvPr/>
        </p:nvSpPr>
        <p:spPr>
          <a:xfrm flipH="1">
            <a:off x="6707526" y="6124848"/>
            <a:ext cx="117344" cy="115659"/>
          </a:xfrm>
          <a:prstGeom prst="ellipse">
            <a:avLst/>
          </a:prstGeom>
          <a:solidFill>
            <a:srgbClr val="0C4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Tree>
    <p:extLst>
      <p:ext uri="{BB962C8B-B14F-4D97-AF65-F5344CB8AC3E}">
        <p14:creationId xmlns:p14="http://schemas.microsoft.com/office/powerpoint/2010/main" val="3520179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blue grid with dots&#10;&#10;AI-generated content may be incorrect.">
            <a:extLst>
              <a:ext uri="{FF2B5EF4-FFF2-40B4-BE49-F238E27FC236}">
                <a16:creationId xmlns:a16="http://schemas.microsoft.com/office/drawing/2014/main" id="{59C8C026-B6F7-D257-1F32-AF74D35CBED7}"/>
              </a:ext>
            </a:extLst>
          </p:cNvPr>
          <p:cNvPicPr>
            <a:picLocks noGrp="1" noChangeAspect="1"/>
          </p:cNvPicPr>
          <p:nvPr>
            <p:ph type="pic" sz="quarter" idx="10"/>
          </p:nvPr>
        </p:nvPicPr>
        <p:blipFill>
          <a:blip r:embed="rId2"/>
          <a:srcRect t="26560" b="26560"/>
          <a:stretch>
            <a:fillRect/>
          </a:stretch>
        </p:blipFill>
        <p:spPr/>
      </p:pic>
      <p:sp>
        <p:nvSpPr>
          <p:cNvPr id="3" name="Text Placeholder 2">
            <a:extLst>
              <a:ext uri="{FF2B5EF4-FFF2-40B4-BE49-F238E27FC236}">
                <a16:creationId xmlns:a16="http://schemas.microsoft.com/office/drawing/2014/main" id="{E8273467-69D7-1322-4EB6-8CD619E5D5C1}"/>
              </a:ext>
            </a:extLst>
          </p:cNvPr>
          <p:cNvSpPr>
            <a:spLocks noGrp="1"/>
          </p:cNvSpPr>
          <p:nvPr>
            <p:ph type="body" sz="quarter" idx="12"/>
          </p:nvPr>
        </p:nvSpPr>
        <p:spPr/>
        <p:txBody>
          <a:bodyPr/>
          <a:lstStyle/>
          <a:p>
            <a:r>
              <a:rPr lang="en-US" dirty="0"/>
              <a:t>Solution Overview</a:t>
            </a:r>
          </a:p>
        </p:txBody>
      </p:sp>
    </p:spTree>
    <p:extLst>
      <p:ext uri="{BB962C8B-B14F-4D97-AF65-F5344CB8AC3E}">
        <p14:creationId xmlns:p14="http://schemas.microsoft.com/office/powerpoint/2010/main" val="1206912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2504" y="241328"/>
            <a:ext cx="10499677" cy="961217"/>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endParaRPr lang="en-US" sz="2800" b="1" dirty="0">
              <a:solidFill>
                <a:srgbClr val="FFC000"/>
              </a:solidFill>
            </a:endParaRP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07682" y="5598917"/>
            <a:ext cx="2168423" cy="412079"/>
          </a:xfrm>
          <a:prstGeom prst="rect">
            <a:avLst/>
          </a:prstGeom>
        </p:spPr>
      </p:pic>
      <p:sp>
        <p:nvSpPr>
          <p:cNvPr id="9" name="TextBox 8"/>
          <p:cNvSpPr txBox="1"/>
          <p:nvPr/>
        </p:nvSpPr>
        <p:spPr>
          <a:xfrm>
            <a:off x="320846" y="2010496"/>
            <a:ext cx="2408232" cy="553998"/>
          </a:xfrm>
          <a:prstGeom prst="rect">
            <a:avLst/>
          </a:prstGeom>
          <a:noFill/>
        </p:spPr>
        <p:txBody>
          <a:bodyPr wrap="square" lIns="0" tIns="0" rIns="0" bIns="0" rtlCol="0">
            <a:spAutoFit/>
          </a:bodyPr>
          <a:lstStyle/>
          <a:p>
            <a:pPr defTabSz="609585">
              <a:spcBef>
                <a:spcPts val="449"/>
              </a:spcBef>
              <a:buClr>
                <a:srgbClr val="F0AB00"/>
              </a:buClr>
              <a:buSzPct val="80000"/>
            </a:pPr>
            <a:r>
              <a:rPr lang="en-US" sz="3600" b="1" kern="0">
                <a:solidFill>
                  <a:srgbClr val="000000"/>
                </a:solidFill>
                <a:latin typeface="Helvetica" pitchFamily="2" charset="0"/>
                <a:ea typeface="BentonSans" charset="0"/>
                <a:cs typeface="BentonSans" charset="0"/>
              </a:rPr>
              <a:t>#1</a:t>
            </a:r>
          </a:p>
        </p:txBody>
      </p:sp>
      <p:sp>
        <p:nvSpPr>
          <p:cNvPr id="10" name="TextBox 9"/>
          <p:cNvSpPr txBox="1"/>
          <p:nvPr/>
        </p:nvSpPr>
        <p:spPr>
          <a:xfrm>
            <a:off x="350323" y="2540813"/>
            <a:ext cx="2408232" cy="255006"/>
          </a:xfrm>
          <a:prstGeom prst="rect">
            <a:avLst/>
          </a:prstGeom>
          <a:noFill/>
        </p:spPr>
        <p:txBody>
          <a:bodyPr wrap="square" lIns="0" tIns="0" rIns="0" bIns="0" rtlCol="0">
            <a:spAutoFit/>
          </a:bodyPr>
          <a:lstStyle/>
          <a:p>
            <a:pPr defTabSz="609585">
              <a:lnSpc>
                <a:spcPts val="2120"/>
              </a:lnSpc>
              <a:spcBef>
                <a:spcPts val="449"/>
              </a:spcBef>
              <a:buClr>
                <a:srgbClr val="F0AB00"/>
              </a:buClr>
              <a:buSzPct val="80000"/>
            </a:pPr>
            <a:r>
              <a:rPr lang="en-US" sz="1400" b="1">
                <a:solidFill>
                  <a:srgbClr val="000000"/>
                </a:solidFill>
                <a:latin typeface="Helvetica" pitchFamily="2" charset="0"/>
                <a:ea typeface="BentonSans Book " charset="0"/>
                <a:cs typeface="BentonSans Book " charset="0"/>
              </a:rPr>
              <a:t>SAP ISV partner</a:t>
            </a:r>
            <a:endParaRPr lang="en-US" sz="1400" b="1" kern="0">
              <a:solidFill>
                <a:srgbClr val="000000"/>
              </a:solidFill>
              <a:latin typeface="Helvetica" pitchFamily="2" charset="0"/>
              <a:ea typeface="BentonSans Book " charset="0"/>
              <a:cs typeface="BentonSans Book " charset="0"/>
            </a:endParaRPr>
          </a:p>
        </p:txBody>
      </p:sp>
      <p:sp>
        <p:nvSpPr>
          <p:cNvPr id="11" name="TextBox 10"/>
          <p:cNvSpPr txBox="1"/>
          <p:nvPr/>
        </p:nvSpPr>
        <p:spPr>
          <a:xfrm>
            <a:off x="365828" y="3502425"/>
            <a:ext cx="2085567" cy="430887"/>
          </a:xfrm>
          <a:prstGeom prst="rect">
            <a:avLst/>
          </a:prstGeom>
          <a:noFill/>
        </p:spPr>
        <p:txBody>
          <a:bodyPr wrap="square" lIns="0" tIns="0" rIns="0" bIns="0" rtlCol="0">
            <a:spAutoFit/>
          </a:bodyPr>
          <a:lstStyle/>
          <a:p>
            <a:pPr defTabSz="609585">
              <a:spcBef>
                <a:spcPts val="449"/>
              </a:spcBef>
              <a:buClr>
                <a:srgbClr val="F0AB00"/>
              </a:buClr>
              <a:buSzPct val="80000"/>
            </a:pPr>
            <a:r>
              <a:rPr lang="en-US" sz="2800" b="1" kern="0">
                <a:solidFill>
                  <a:srgbClr val="000000"/>
                </a:solidFill>
                <a:latin typeface="Helvetica" pitchFamily="2" charset="0"/>
                <a:ea typeface="BentonSans" charset="0"/>
                <a:cs typeface="BentonSans" charset="0"/>
              </a:rPr>
              <a:t>23 Years</a:t>
            </a:r>
          </a:p>
        </p:txBody>
      </p:sp>
      <p:sp>
        <p:nvSpPr>
          <p:cNvPr id="12" name="TextBox 11"/>
          <p:cNvSpPr txBox="1"/>
          <p:nvPr/>
        </p:nvSpPr>
        <p:spPr>
          <a:xfrm>
            <a:off x="354883" y="3882580"/>
            <a:ext cx="2408232" cy="255006"/>
          </a:xfrm>
          <a:prstGeom prst="rect">
            <a:avLst/>
          </a:prstGeom>
          <a:noFill/>
        </p:spPr>
        <p:txBody>
          <a:bodyPr wrap="square" lIns="0" tIns="0" rIns="0" bIns="0" rtlCol="0">
            <a:spAutoFit/>
          </a:bodyPr>
          <a:lstStyle/>
          <a:p>
            <a:pPr defTabSz="609585">
              <a:lnSpc>
                <a:spcPts val="2120"/>
              </a:lnSpc>
              <a:spcBef>
                <a:spcPts val="449"/>
              </a:spcBef>
              <a:buClr>
                <a:srgbClr val="F0AB00"/>
              </a:buClr>
              <a:buSzPct val="80000"/>
            </a:pPr>
            <a:r>
              <a:rPr lang="en-US" sz="1400" b="1">
                <a:latin typeface="Helvetica" pitchFamily="2" charset="0"/>
                <a:ea typeface="BentonSans Book " charset="0"/>
                <a:cs typeface="BentonSans Book " charset="0"/>
              </a:rPr>
              <a:t>of co-innovation </a:t>
            </a:r>
            <a:endParaRPr lang="en-US" sz="1400" b="1" kern="0">
              <a:latin typeface="Helvetica" pitchFamily="2" charset="0"/>
              <a:ea typeface="BentonSans Book " charset="0"/>
              <a:cs typeface="BentonSans Book " charset="0"/>
            </a:endParaRPr>
          </a:p>
        </p:txBody>
      </p:sp>
      <p:sp>
        <p:nvSpPr>
          <p:cNvPr id="13" name="TextBox 12"/>
          <p:cNvSpPr txBox="1"/>
          <p:nvPr/>
        </p:nvSpPr>
        <p:spPr>
          <a:xfrm>
            <a:off x="9691414" y="2121113"/>
            <a:ext cx="2085567" cy="430887"/>
          </a:xfrm>
          <a:prstGeom prst="rect">
            <a:avLst/>
          </a:prstGeom>
          <a:noFill/>
        </p:spPr>
        <p:txBody>
          <a:bodyPr wrap="square" lIns="0" tIns="0" rIns="0" bIns="0" rtlCol="0">
            <a:spAutoFit/>
          </a:bodyPr>
          <a:lstStyle/>
          <a:p>
            <a:pPr defTabSz="609585">
              <a:spcBef>
                <a:spcPts val="449"/>
              </a:spcBef>
              <a:buClr>
                <a:srgbClr val="F0AB00"/>
              </a:buClr>
              <a:buSzPct val="80000"/>
            </a:pPr>
            <a:r>
              <a:rPr lang="en-US" sz="2800" b="1" kern="0">
                <a:solidFill>
                  <a:srgbClr val="000000"/>
                </a:solidFill>
                <a:latin typeface="Helvetica" pitchFamily="2" charset="0"/>
                <a:ea typeface="BentonSans" charset="0"/>
                <a:cs typeface="BentonSans" charset="0"/>
              </a:rPr>
              <a:t>4500+</a:t>
            </a:r>
          </a:p>
        </p:txBody>
      </p:sp>
      <p:sp>
        <p:nvSpPr>
          <p:cNvPr id="14" name="TextBox 13"/>
          <p:cNvSpPr txBox="1"/>
          <p:nvPr/>
        </p:nvSpPr>
        <p:spPr>
          <a:xfrm>
            <a:off x="9686967" y="2555355"/>
            <a:ext cx="2408232" cy="255006"/>
          </a:xfrm>
          <a:prstGeom prst="rect">
            <a:avLst/>
          </a:prstGeom>
          <a:noFill/>
        </p:spPr>
        <p:txBody>
          <a:bodyPr wrap="square" lIns="0" tIns="0" rIns="0" bIns="0" rtlCol="0">
            <a:spAutoFit/>
          </a:bodyPr>
          <a:lstStyle/>
          <a:p>
            <a:pPr defTabSz="609585">
              <a:lnSpc>
                <a:spcPts val="2120"/>
              </a:lnSpc>
              <a:spcBef>
                <a:spcPts val="449"/>
              </a:spcBef>
              <a:buClr>
                <a:srgbClr val="F0AB00"/>
              </a:buClr>
              <a:buSzPct val="80000"/>
            </a:pPr>
            <a:r>
              <a:rPr lang="en-US" sz="1400" b="1">
                <a:solidFill>
                  <a:srgbClr val="000000"/>
                </a:solidFill>
                <a:latin typeface="Helvetica" pitchFamily="2" charset="0"/>
                <a:ea typeface="BentonSans Book " charset="0"/>
                <a:cs typeface="BentonSans Book " charset="0"/>
              </a:rPr>
              <a:t>joint customers</a:t>
            </a:r>
          </a:p>
        </p:txBody>
      </p:sp>
      <p:sp>
        <p:nvSpPr>
          <p:cNvPr id="15" name="TextBox 14"/>
          <p:cNvSpPr txBox="1"/>
          <p:nvPr/>
        </p:nvSpPr>
        <p:spPr>
          <a:xfrm>
            <a:off x="305526" y="5148016"/>
            <a:ext cx="2323332" cy="430887"/>
          </a:xfrm>
          <a:prstGeom prst="rect">
            <a:avLst/>
          </a:prstGeom>
          <a:noFill/>
        </p:spPr>
        <p:txBody>
          <a:bodyPr wrap="square" lIns="0" tIns="0" rIns="0" bIns="0" rtlCol="0">
            <a:spAutoFit/>
          </a:bodyPr>
          <a:lstStyle/>
          <a:p>
            <a:pPr defTabSz="609585">
              <a:spcBef>
                <a:spcPts val="449"/>
              </a:spcBef>
              <a:buClr>
                <a:srgbClr val="F0AB00"/>
              </a:buClr>
              <a:buSzPct val="80000"/>
            </a:pPr>
            <a:r>
              <a:rPr lang="en-US" sz="2800" b="1" kern="0">
                <a:solidFill>
                  <a:srgbClr val="000000"/>
                </a:solidFill>
                <a:latin typeface="Helvetica" pitchFamily="2" charset="0"/>
                <a:ea typeface="BentonSans" charset="0"/>
                <a:cs typeface="BentonSans" charset="0"/>
              </a:rPr>
              <a:t>12 </a:t>
            </a:r>
            <a:r>
              <a:rPr lang="en-US" sz="2800" b="1" kern="0" err="1">
                <a:solidFill>
                  <a:srgbClr val="000000"/>
                </a:solidFill>
                <a:latin typeface="Helvetica" pitchFamily="2" charset="0"/>
                <a:ea typeface="BentonSans" charset="0"/>
                <a:cs typeface="BentonSans" charset="0"/>
              </a:rPr>
              <a:t>Solex</a:t>
            </a:r>
            <a:endParaRPr lang="en-US" sz="2800" b="1" kern="0">
              <a:solidFill>
                <a:srgbClr val="000000"/>
              </a:solidFill>
              <a:latin typeface="Helvetica" pitchFamily="2" charset="0"/>
              <a:ea typeface="BentonSans" charset="0"/>
              <a:cs typeface="BentonSans" charset="0"/>
            </a:endParaRPr>
          </a:p>
        </p:txBody>
      </p:sp>
      <p:sp>
        <p:nvSpPr>
          <p:cNvPr id="16" name="TextBox 15"/>
          <p:cNvSpPr txBox="1"/>
          <p:nvPr/>
        </p:nvSpPr>
        <p:spPr>
          <a:xfrm>
            <a:off x="349240" y="5577918"/>
            <a:ext cx="2408232" cy="524311"/>
          </a:xfrm>
          <a:prstGeom prst="rect">
            <a:avLst/>
          </a:prstGeom>
          <a:noFill/>
        </p:spPr>
        <p:txBody>
          <a:bodyPr wrap="square" lIns="0" tIns="0" rIns="0" bIns="0" rtlCol="0">
            <a:spAutoFit/>
          </a:bodyPr>
          <a:lstStyle/>
          <a:p>
            <a:pPr defTabSz="609585">
              <a:lnSpc>
                <a:spcPts val="2120"/>
              </a:lnSpc>
              <a:spcBef>
                <a:spcPts val="449"/>
              </a:spcBef>
              <a:buClr>
                <a:srgbClr val="F0AB00"/>
              </a:buClr>
              <a:buSzPct val="80000"/>
            </a:pPr>
            <a:r>
              <a:rPr lang="en-US" sz="1400" b="1">
                <a:solidFill>
                  <a:srgbClr val="000000"/>
                </a:solidFill>
                <a:latin typeface="Helvetica" pitchFamily="2" charset="0"/>
                <a:ea typeface="BentonSans Book " charset="0"/>
                <a:cs typeface="BentonSans Book " charset="0"/>
              </a:rPr>
              <a:t>Covering all lines of businesses &amp; verticals</a:t>
            </a:r>
          </a:p>
        </p:txBody>
      </p:sp>
      <p:cxnSp>
        <p:nvCxnSpPr>
          <p:cNvPr id="17" name="Straight Connector 16"/>
          <p:cNvCxnSpPr/>
          <p:nvPr/>
        </p:nvCxnSpPr>
        <p:spPr>
          <a:xfrm>
            <a:off x="349240" y="6240231"/>
            <a:ext cx="1844260" cy="0"/>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624875" y="3358298"/>
            <a:ext cx="2085567" cy="430887"/>
          </a:xfrm>
          <a:prstGeom prst="rect">
            <a:avLst/>
          </a:prstGeom>
          <a:noFill/>
        </p:spPr>
        <p:txBody>
          <a:bodyPr wrap="square" lIns="0" tIns="0" rIns="0" bIns="0" rtlCol="0">
            <a:spAutoFit/>
          </a:bodyPr>
          <a:lstStyle/>
          <a:p>
            <a:pPr defTabSz="609585">
              <a:spcBef>
                <a:spcPts val="449"/>
              </a:spcBef>
              <a:buClr>
                <a:srgbClr val="F0AB00"/>
              </a:buClr>
              <a:buSzPct val="80000"/>
            </a:pPr>
            <a:r>
              <a:rPr lang="en-US" sz="2800" b="1" kern="0">
                <a:solidFill>
                  <a:srgbClr val="000000"/>
                </a:solidFill>
                <a:latin typeface="Helvetica" pitchFamily="2" charset="0"/>
                <a:ea typeface="BentonSans" charset="0"/>
                <a:cs typeface="BentonSans" charset="0"/>
              </a:rPr>
              <a:t>Strategic</a:t>
            </a:r>
          </a:p>
        </p:txBody>
      </p:sp>
      <p:sp>
        <p:nvSpPr>
          <p:cNvPr id="19" name="TextBox 18"/>
          <p:cNvSpPr txBox="1"/>
          <p:nvPr/>
        </p:nvSpPr>
        <p:spPr>
          <a:xfrm>
            <a:off x="9619028" y="3788174"/>
            <a:ext cx="2408232" cy="517642"/>
          </a:xfrm>
          <a:prstGeom prst="rect">
            <a:avLst/>
          </a:prstGeom>
          <a:noFill/>
        </p:spPr>
        <p:txBody>
          <a:bodyPr wrap="square" lIns="0" tIns="0" rIns="0" bIns="0" rtlCol="0">
            <a:spAutoFit/>
          </a:bodyPr>
          <a:lstStyle/>
          <a:p>
            <a:pPr defTabSz="609585">
              <a:lnSpc>
                <a:spcPts val="2120"/>
              </a:lnSpc>
              <a:spcBef>
                <a:spcPts val="449"/>
              </a:spcBef>
              <a:buClr>
                <a:srgbClr val="F0AB00"/>
              </a:buClr>
              <a:buSzPct val="80000"/>
            </a:pPr>
            <a:r>
              <a:rPr lang="en-US" sz="1400" b="1">
                <a:solidFill>
                  <a:srgbClr val="000000"/>
                </a:solidFill>
                <a:latin typeface="Helvetica" pitchFamily="2" charset="0"/>
                <a:ea typeface="BentonSans Book " charset="0"/>
                <a:cs typeface="BentonSans Book " charset="0"/>
              </a:rPr>
              <a:t>Positioned for next wave</a:t>
            </a:r>
            <a:br>
              <a:rPr lang="en-US" sz="1400" b="1">
                <a:solidFill>
                  <a:srgbClr val="000000"/>
                </a:solidFill>
                <a:latin typeface="Helvetica" pitchFamily="2" charset="0"/>
                <a:ea typeface="BentonSans Book " charset="0"/>
                <a:cs typeface="BentonSans Book " charset="0"/>
              </a:rPr>
            </a:br>
            <a:r>
              <a:rPr lang="en-US" sz="1400" b="1">
                <a:solidFill>
                  <a:srgbClr val="000000"/>
                </a:solidFill>
                <a:latin typeface="Helvetica" pitchFamily="2" charset="0"/>
                <a:ea typeface="BentonSans Book " charset="0"/>
                <a:cs typeface="BentonSans Book " charset="0"/>
              </a:rPr>
              <a:t>of technology innovation</a:t>
            </a:r>
          </a:p>
        </p:txBody>
      </p:sp>
      <p:cxnSp>
        <p:nvCxnSpPr>
          <p:cNvPr id="20" name="Straight Connector 19"/>
          <p:cNvCxnSpPr>
            <a:cxnSpLocks/>
          </p:cNvCxnSpPr>
          <p:nvPr/>
        </p:nvCxnSpPr>
        <p:spPr>
          <a:xfrm>
            <a:off x="9525192" y="4646199"/>
            <a:ext cx="2246527" cy="0"/>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624875" y="5144463"/>
            <a:ext cx="2085567" cy="430887"/>
          </a:xfrm>
          <a:prstGeom prst="rect">
            <a:avLst/>
          </a:prstGeom>
          <a:noFill/>
        </p:spPr>
        <p:txBody>
          <a:bodyPr wrap="square" lIns="0" tIns="0" rIns="0" bIns="0" rtlCol="0">
            <a:spAutoFit/>
          </a:bodyPr>
          <a:lstStyle/>
          <a:p>
            <a:pPr defTabSz="609585">
              <a:spcBef>
                <a:spcPts val="449"/>
              </a:spcBef>
              <a:buClr>
                <a:srgbClr val="F0AB00"/>
              </a:buClr>
              <a:buSzPct val="80000"/>
            </a:pPr>
            <a:r>
              <a:rPr lang="en-US" sz="2800" b="1" kern="0">
                <a:solidFill>
                  <a:srgbClr val="000000"/>
                </a:solidFill>
                <a:latin typeface="Helvetica" pitchFamily="2" charset="0"/>
                <a:ea typeface="BentonSans" charset="0"/>
                <a:cs typeface="BentonSans" charset="0"/>
              </a:rPr>
              <a:t>1 Team</a:t>
            </a:r>
          </a:p>
        </p:txBody>
      </p:sp>
      <p:sp>
        <p:nvSpPr>
          <p:cNvPr id="23" name="TextBox 22"/>
          <p:cNvSpPr txBox="1"/>
          <p:nvPr/>
        </p:nvSpPr>
        <p:spPr>
          <a:xfrm>
            <a:off x="9706277" y="5624013"/>
            <a:ext cx="2408232" cy="524311"/>
          </a:xfrm>
          <a:prstGeom prst="rect">
            <a:avLst/>
          </a:prstGeom>
          <a:noFill/>
        </p:spPr>
        <p:txBody>
          <a:bodyPr wrap="square" lIns="0" tIns="0" rIns="0" bIns="0" rtlCol="0">
            <a:spAutoFit/>
          </a:bodyPr>
          <a:lstStyle/>
          <a:p>
            <a:pPr defTabSz="609585">
              <a:lnSpc>
                <a:spcPts val="2120"/>
              </a:lnSpc>
              <a:spcBef>
                <a:spcPts val="449"/>
              </a:spcBef>
              <a:buClr>
                <a:srgbClr val="F0AB00"/>
              </a:buClr>
              <a:buSzPct val="80000"/>
            </a:pPr>
            <a:r>
              <a:rPr lang="en-US" sz="1400" b="1">
                <a:solidFill>
                  <a:srgbClr val="000000"/>
                </a:solidFill>
                <a:latin typeface="Helvetica" pitchFamily="2" charset="0"/>
                <a:ea typeface="BentonSans Book " charset="0"/>
                <a:cs typeface="BentonSans Book " charset="0"/>
              </a:rPr>
              <a:t>SAP-tested, licensed, </a:t>
            </a:r>
            <a:br>
              <a:rPr lang="en-US" sz="1400" b="1">
                <a:solidFill>
                  <a:srgbClr val="000000"/>
                </a:solidFill>
                <a:latin typeface="Helvetica" pitchFamily="2" charset="0"/>
                <a:ea typeface="BentonSans Book " charset="0"/>
                <a:cs typeface="BentonSans Book " charset="0"/>
              </a:rPr>
            </a:br>
            <a:r>
              <a:rPr lang="en-US" sz="1400" b="1">
                <a:solidFill>
                  <a:srgbClr val="000000"/>
                </a:solidFill>
                <a:latin typeface="Helvetica" pitchFamily="2" charset="0"/>
                <a:ea typeface="BentonSans Book " charset="0"/>
                <a:cs typeface="BentonSans Book " charset="0"/>
              </a:rPr>
              <a:t>&amp; unified support</a:t>
            </a:r>
          </a:p>
        </p:txBody>
      </p:sp>
      <p:cxnSp>
        <p:nvCxnSpPr>
          <p:cNvPr id="24" name="Straight Connector 23"/>
          <p:cNvCxnSpPr/>
          <p:nvPr/>
        </p:nvCxnSpPr>
        <p:spPr>
          <a:xfrm>
            <a:off x="9577489" y="6269752"/>
            <a:ext cx="2246527" cy="0"/>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cxnSpLocks/>
          </p:cNvCxnSpPr>
          <p:nvPr/>
        </p:nvCxnSpPr>
        <p:spPr>
          <a:xfrm flipV="1">
            <a:off x="296943" y="4552396"/>
            <a:ext cx="1844260" cy="10139"/>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49240" y="3094939"/>
            <a:ext cx="1844260" cy="5701"/>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9577488" y="3012684"/>
            <a:ext cx="2246527" cy="0"/>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2522028" y="1642624"/>
            <a:ext cx="6937441" cy="3676538"/>
            <a:chOff x="1326157" y="873658"/>
            <a:chExt cx="6300789" cy="3316396"/>
          </a:xfrm>
        </p:grpSpPr>
        <p:sp>
          <p:nvSpPr>
            <p:cNvPr id="29" name="Freeform 6"/>
            <p:cNvSpPr>
              <a:spLocks/>
            </p:cNvSpPr>
            <p:nvPr/>
          </p:nvSpPr>
          <p:spPr bwMode="auto">
            <a:xfrm>
              <a:off x="2102445" y="873658"/>
              <a:ext cx="5524501" cy="3011488"/>
            </a:xfrm>
            <a:custGeom>
              <a:avLst/>
              <a:gdLst>
                <a:gd name="T0" fmla="*/ 4428 w 4882"/>
                <a:gd name="T1" fmla="*/ 1047 h 2259"/>
                <a:gd name="T2" fmla="*/ 4428 w 4882"/>
                <a:gd name="T3" fmla="*/ 1047 h 2259"/>
                <a:gd name="T4" fmla="*/ 4112 w 4882"/>
                <a:gd name="T5" fmla="*/ 1548 h 2259"/>
                <a:gd name="T6" fmla="*/ 4289 w 4882"/>
                <a:gd name="T7" fmla="*/ 1508 h 2259"/>
                <a:gd name="T8" fmla="*/ 3650 w 4882"/>
                <a:gd name="T9" fmla="*/ 2134 h 2259"/>
                <a:gd name="T10" fmla="*/ 653 w 4882"/>
                <a:gd name="T11" fmla="*/ 165 h 2259"/>
                <a:gd name="T12" fmla="*/ 0 w 4882"/>
                <a:gd name="T13" fmla="*/ 382 h 2259"/>
                <a:gd name="T14" fmla="*/ 1239 w 4882"/>
                <a:gd name="T15" fmla="*/ 368 h 2259"/>
                <a:gd name="T16" fmla="*/ 3683 w 4882"/>
                <a:gd name="T17" fmla="*/ 2253 h 2259"/>
                <a:gd name="T18" fmla="*/ 4724 w 4882"/>
                <a:gd name="T19" fmla="*/ 1449 h 2259"/>
                <a:gd name="T20" fmla="*/ 4882 w 4882"/>
                <a:gd name="T21" fmla="*/ 1436 h 2259"/>
                <a:gd name="T22" fmla="*/ 4428 w 4882"/>
                <a:gd name="T23" fmla="*/ 1047 h 2259"/>
                <a:gd name="T24" fmla="*/ 4428 w 4882"/>
                <a:gd name="T25" fmla="*/ 1047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82" h="2259">
                  <a:moveTo>
                    <a:pt x="4428" y="1047"/>
                  </a:moveTo>
                  <a:lnTo>
                    <a:pt x="4428" y="1047"/>
                  </a:lnTo>
                  <a:lnTo>
                    <a:pt x="4112" y="1548"/>
                  </a:lnTo>
                  <a:lnTo>
                    <a:pt x="4289" y="1508"/>
                  </a:lnTo>
                  <a:cubicBezTo>
                    <a:pt x="4289" y="1508"/>
                    <a:pt x="4321" y="2148"/>
                    <a:pt x="3650" y="2134"/>
                  </a:cubicBezTo>
                  <a:cubicBezTo>
                    <a:pt x="3018" y="2121"/>
                    <a:pt x="2102" y="165"/>
                    <a:pt x="653" y="165"/>
                  </a:cubicBezTo>
                  <a:cubicBezTo>
                    <a:pt x="251" y="165"/>
                    <a:pt x="0" y="382"/>
                    <a:pt x="0" y="382"/>
                  </a:cubicBezTo>
                  <a:cubicBezTo>
                    <a:pt x="0" y="382"/>
                    <a:pt x="653" y="0"/>
                    <a:pt x="1239" y="368"/>
                  </a:cubicBezTo>
                  <a:cubicBezTo>
                    <a:pt x="2773" y="1334"/>
                    <a:pt x="2761" y="2259"/>
                    <a:pt x="3683" y="2253"/>
                  </a:cubicBezTo>
                  <a:cubicBezTo>
                    <a:pt x="4606" y="2246"/>
                    <a:pt x="4724" y="1449"/>
                    <a:pt x="4724" y="1449"/>
                  </a:cubicBezTo>
                  <a:lnTo>
                    <a:pt x="4882" y="1436"/>
                  </a:lnTo>
                  <a:lnTo>
                    <a:pt x="4428" y="1047"/>
                  </a:lnTo>
                  <a:lnTo>
                    <a:pt x="4428" y="1047"/>
                  </a:lnTo>
                  <a:close/>
                </a:path>
              </a:pathLst>
            </a:custGeom>
            <a:solidFill>
              <a:srgbClr val="EB7300"/>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30" name="Freeform 9"/>
            <p:cNvSpPr>
              <a:spLocks/>
            </p:cNvSpPr>
            <p:nvPr/>
          </p:nvSpPr>
          <p:spPr bwMode="auto">
            <a:xfrm>
              <a:off x="1326157" y="1362608"/>
              <a:ext cx="1670050" cy="1668463"/>
            </a:xfrm>
            <a:custGeom>
              <a:avLst/>
              <a:gdLst>
                <a:gd name="T0" fmla="*/ 430 w 1476"/>
                <a:gd name="T1" fmla="*/ 1251 h 1251"/>
                <a:gd name="T2" fmla="*/ 430 w 1476"/>
                <a:gd name="T3" fmla="*/ 1251 h 1251"/>
                <a:gd name="T4" fmla="*/ 791 w 1476"/>
                <a:gd name="T5" fmla="*/ 726 h 1251"/>
                <a:gd name="T6" fmla="*/ 587 w 1476"/>
                <a:gd name="T7" fmla="*/ 772 h 1251"/>
                <a:gd name="T8" fmla="*/ 1450 w 1476"/>
                <a:gd name="T9" fmla="*/ 179 h 1251"/>
                <a:gd name="T10" fmla="*/ 1226 w 1476"/>
                <a:gd name="T11" fmla="*/ 107 h 1251"/>
                <a:gd name="T12" fmla="*/ 396 w 1476"/>
                <a:gd name="T13" fmla="*/ 430 h 1251"/>
                <a:gd name="T14" fmla="*/ 139 w 1476"/>
                <a:gd name="T15" fmla="*/ 864 h 1251"/>
                <a:gd name="T16" fmla="*/ 0 w 1476"/>
                <a:gd name="T17" fmla="*/ 891 h 1251"/>
                <a:gd name="T18" fmla="*/ 430 w 1476"/>
                <a:gd name="T19" fmla="*/ 1251 h 1251"/>
                <a:gd name="T20" fmla="*/ 430 w 1476"/>
                <a:gd name="T21" fmla="*/ 1251 h 1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6" h="1251">
                  <a:moveTo>
                    <a:pt x="430" y="1251"/>
                  </a:moveTo>
                  <a:lnTo>
                    <a:pt x="430" y="1251"/>
                  </a:lnTo>
                  <a:lnTo>
                    <a:pt x="791" y="726"/>
                  </a:lnTo>
                  <a:lnTo>
                    <a:pt x="587" y="772"/>
                  </a:lnTo>
                  <a:cubicBezTo>
                    <a:pt x="587" y="772"/>
                    <a:pt x="734" y="0"/>
                    <a:pt x="1450" y="179"/>
                  </a:cubicBezTo>
                  <a:cubicBezTo>
                    <a:pt x="1476" y="186"/>
                    <a:pt x="1226" y="107"/>
                    <a:pt x="1226" y="107"/>
                  </a:cubicBezTo>
                  <a:cubicBezTo>
                    <a:pt x="1226" y="107"/>
                    <a:pt x="759" y="16"/>
                    <a:pt x="396" y="430"/>
                  </a:cubicBezTo>
                  <a:cubicBezTo>
                    <a:pt x="106" y="759"/>
                    <a:pt x="139" y="864"/>
                    <a:pt x="139" y="864"/>
                  </a:cubicBezTo>
                  <a:lnTo>
                    <a:pt x="0" y="891"/>
                  </a:lnTo>
                  <a:lnTo>
                    <a:pt x="430" y="1251"/>
                  </a:lnTo>
                  <a:lnTo>
                    <a:pt x="430" y="1251"/>
                  </a:lnTo>
                  <a:close/>
                </a:path>
              </a:pathLst>
            </a:custGeom>
            <a:solidFill>
              <a:srgbClr val="EB7300"/>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31" name="Freeform 10"/>
            <p:cNvSpPr>
              <a:spLocks/>
            </p:cNvSpPr>
            <p:nvPr/>
          </p:nvSpPr>
          <p:spPr bwMode="auto">
            <a:xfrm>
              <a:off x="1480145" y="1083208"/>
              <a:ext cx="5969001" cy="3063875"/>
            </a:xfrm>
            <a:custGeom>
              <a:avLst/>
              <a:gdLst>
                <a:gd name="T0" fmla="*/ 5273 w 5273"/>
                <a:gd name="T1" fmla="*/ 1291 h 2297"/>
                <a:gd name="T2" fmla="*/ 5273 w 5273"/>
                <a:gd name="T3" fmla="*/ 1291 h 2297"/>
                <a:gd name="T4" fmla="*/ 4061 w 5273"/>
                <a:gd name="T5" fmla="*/ 2292 h 2297"/>
                <a:gd name="T6" fmla="*/ 846 w 5273"/>
                <a:gd name="T7" fmla="*/ 349 h 2297"/>
                <a:gd name="T8" fmla="*/ 0 w 5273"/>
                <a:gd name="T9" fmla="*/ 1069 h 2297"/>
                <a:gd name="T10" fmla="*/ 1182 w 5273"/>
                <a:gd name="T11" fmla="*/ 7 h 2297"/>
                <a:gd name="T12" fmla="*/ 4054 w 5273"/>
                <a:gd name="T13" fmla="*/ 2055 h 2297"/>
                <a:gd name="T14" fmla="*/ 5273 w 5273"/>
                <a:gd name="T15" fmla="*/ 1291 h 2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73" h="2297">
                  <a:moveTo>
                    <a:pt x="5273" y="1291"/>
                  </a:moveTo>
                  <a:lnTo>
                    <a:pt x="5273" y="1291"/>
                  </a:lnTo>
                  <a:cubicBezTo>
                    <a:pt x="5273" y="1291"/>
                    <a:pt x="5174" y="2297"/>
                    <a:pt x="4061" y="2292"/>
                  </a:cubicBezTo>
                  <a:cubicBezTo>
                    <a:pt x="2618" y="2286"/>
                    <a:pt x="2249" y="316"/>
                    <a:pt x="846" y="349"/>
                  </a:cubicBezTo>
                  <a:cubicBezTo>
                    <a:pt x="286" y="362"/>
                    <a:pt x="0" y="1069"/>
                    <a:pt x="0" y="1069"/>
                  </a:cubicBezTo>
                  <a:cubicBezTo>
                    <a:pt x="0" y="1069"/>
                    <a:pt x="95" y="13"/>
                    <a:pt x="1182" y="7"/>
                  </a:cubicBezTo>
                  <a:cubicBezTo>
                    <a:pt x="2302" y="0"/>
                    <a:pt x="3346" y="1935"/>
                    <a:pt x="4054" y="2055"/>
                  </a:cubicBezTo>
                  <a:cubicBezTo>
                    <a:pt x="4990" y="2213"/>
                    <a:pt x="5273" y="1291"/>
                    <a:pt x="5273" y="1291"/>
                  </a:cubicBezTo>
                  <a:close/>
                </a:path>
              </a:pathLst>
            </a:custGeom>
            <a:solidFill>
              <a:srgbClr val="F0AB00"/>
            </a:solidFill>
          </p:spPr>
          <p:txBody>
            <a:bodyPr wrap="square" rtlCol="0" anchor="ctr" anchorCtr="0">
              <a:noAutofit/>
            </a:bodyPr>
            <a:lstStyle/>
            <a:p>
              <a:pPr algn="ctr" defTabSz="1088059">
                <a:defRPr/>
              </a:pPr>
              <a:endParaRPr lang="en-US" sz="1400" kern="0">
                <a:solidFill>
                  <a:srgbClr val="F0AB00"/>
                </a:solidFill>
                <a:latin typeface="Helvetica" pitchFamily="2" charset="0"/>
                <a:ea typeface=""/>
                <a:cs typeface="Arial"/>
              </a:endParaRPr>
            </a:p>
          </p:txBody>
        </p:sp>
        <p:sp>
          <p:nvSpPr>
            <p:cNvPr id="32" name="Freeform 14"/>
            <p:cNvSpPr>
              <a:spLocks/>
            </p:cNvSpPr>
            <p:nvPr/>
          </p:nvSpPr>
          <p:spPr bwMode="auto">
            <a:xfrm>
              <a:off x="1435695" y="1207033"/>
              <a:ext cx="6021389" cy="2957513"/>
            </a:xfrm>
            <a:custGeom>
              <a:avLst/>
              <a:gdLst>
                <a:gd name="T0" fmla="*/ 5320 w 5320"/>
                <a:gd name="T1" fmla="*/ 981 h 2218"/>
                <a:gd name="T2" fmla="*/ 5320 w 5320"/>
                <a:gd name="T3" fmla="*/ 981 h 2218"/>
                <a:gd name="T4" fmla="*/ 4997 w 5320"/>
                <a:gd name="T5" fmla="*/ 705 h 2218"/>
                <a:gd name="T6" fmla="*/ 4826 w 5320"/>
                <a:gd name="T7" fmla="*/ 981 h 2218"/>
                <a:gd name="T8" fmla="*/ 4232 w 5320"/>
                <a:gd name="T9" fmla="*/ 227 h 2218"/>
                <a:gd name="T10" fmla="*/ 1148 w 5320"/>
                <a:gd name="T11" fmla="*/ 2201 h 2218"/>
                <a:gd name="T12" fmla="*/ 0 w 5320"/>
                <a:gd name="T13" fmla="*/ 1132 h 2218"/>
                <a:gd name="T14" fmla="*/ 352 w 5320"/>
                <a:gd name="T15" fmla="*/ 1477 h 2218"/>
                <a:gd name="T16" fmla="*/ 537 w 5320"/>
                <a:gd name="T17" fmla="*/ 1172 h 2218"/>
                <a:gd name="T18" fmla="*/ 1224 w 5320"/>
                <a:gd name="T19" fmla="*/ 1919 h 2218"/>
                <a:gd name="T20" fmla="*/ 3225 w 5320"/>
                <a:gd name="T21" fmla="*/ 336 h 2218"/>
                <a:gd name="T22" fmla="*/ 4483 w 5320"/>
                <a:gd name="T23" fmla="*/ 46 h 2218"/>
                <a:gd name="T24" fmla="*/ 4641 w 5320"/>
                <a:gd name="T25" fmla="*/ 99 h 2218"/>
                <a:gd name="T26" fmla="*/ 5320 w 5320"/>
                <a:gd name="T27" fmla="*/ 981 h 2218"/>
                <a:gd name="T28" fmla="*/ 5320 w 5320"/>
                <a:gd name="T29" fmla="*/ 981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20" h="2218">
                  <a:moveTo>
                    <a:pt x="5320" y="981"/>
                  </a:moveTo>
                  <a:lnTo>
                    <a:pt x="5320" y="981"/>
                  </a:lnTo>
                  <a:lnTo>
                    <a:pt x="4997" y="705"/>
                  </a:lnTo>
                  <a:lnTo>
                    <a:pt x="4826" y="981"/>
                  </a:lnTo>
                  <a:cubicBezTo>
                    <a:pt x="4826" y="981"/>
                    <a:pt x="4871" y="227"/>
                    <a:pt x="4232" y="227"/>
                  </a:cubicBezTo>
                  <a:cubicBezTo>
                    <a:pt x="3251" y="227"/>
                    <a:pt x="2598" y="2218"/>
                    <a:pt x="1148" y="2201"/>
                  </a:cubicBezTo>
                  <a:cubicBezTo>
                    <a:pt x="116" y="2189"/>
                    <a:pt x="0" y="1132"/>
                    <a:pt x="0" y="1132"/>
                  </a:cubicBezTo>
                  <a:lnTo>
                    <a:pt x="352" y="1477"/>
                  </a:lnTo>
                  <a:lnTo>
                    <a:pt x="537" y="1172"/>
                  </a:lnTo>
                  <a:cubicBezTo>
                    <a:pt x="537" y="1172"/>
                    <a:pt x="581" y="1919"/>
                    <a:pt x="1224" y="1919"/>
                  </a:cubicBezTo>
                  <a:cubicBezTo>
                    <a:pt x="1868" y="1919"/>
                    <a:pt x="3225" y="336"/>
                    <a:pt x="3225" y="336"/>
                  </a:cubicBezTo>
                  <a:lnTo>
                    <a:pt x="4483" y="46"/>
                  </a:lnTo>
                  <a:cubicBezTo>
                    <a:pt x="4483" y="46"/>
                    <a:pt x="4503" y="0"/>
                    <a:pt x="4641" y="99"/>
                  </a:cubicBezTo>
                  <a:cubicBezTo>
                    <a:pt x="4780" y="197"/>
                    <a:pt x="5293" y="612"/>
                    <a:pt x="5320" y="981"/>
                  </a:cubicBezTo>
                  <a:lnTo>
                    <a:pt x="5320" y="981"/>
                  </a:lnTo>
                  <a:close/>
                </a:path>
              </a:pathLst>
            </a:custGeom>
            <a:solidFill>
              <a:srgbClr val="666666">
                <a:lumMod val="75000"/>
              </a:srgbClr>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33" name="Freeform 17"/>
            <p:cNvSpPr>
              <a:spLocks/>
            </p:cNvSpPr>
            <p:nvPr/>
          </p:nvSpPr>
          <p:spPr bwMode="auto">
            <a:xfrm>
              <a:off x="1450905" y="1070616"/>
              <a:ext cx="6021389" cy="3119438"/>
            </a:xfrm>
            <a:custGeom>
              <a:avLst/>
              <a:gdLst>
                <a:gd name="T0" fmla="*/ 5320 w 5320"/>
                <a:gd name="T1" fmla="*/ 1069 h 2340"/>
                <a:gd name="T2" fmla="*/ 5320 w 5320"/>
                <a:gd name="T3" fmla="*/ 1069 h 2340"/>
                <a:gd name="T4" fmla="*/ 4160 w 5320"/>
                <a:gd name="T5" fmla="*/ 292 h 2340"/>
                <a:gd name="T6" fmla="*/ 1196 w 5320"/>
                <a:gd name="T7" fmla="*/ 2315 h 2340"/>
                <a:gd name="T8" fmla="*/ 0 w 5320"/>
                <a:gd name="T9" fmla="*/ 1228 h 2340"/>
                <a:gd name="T10" fmla="*/ 1149 w 5320"/>
                <a:gd name="T11" fmla="*/ 2012 h 2340"/>
                <a:gd name="T12" fmla="*/ 4134 w 5320"/>
                <a:gd name="T13" fmla="*/ 0 h 2340"/>
                <a:gd name="T14" fmla="*/ 5320 w 5320"/>
                <a:gd name="T15" fmla="*/ 1069 h 2340"/>
                <a:gd name="T16" fmla="*/ 5320 w 5320"/>
                <a:gd name="T17" fmla="*/ 1069 h 2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0" h="2340">
                  <a:moveTo>
                    <a:pt x="5320" y="1069"/>
                  </a:moveTo>
                  <a:lnTo>
                    <a:pt x="5320" y="1069"/>
                  </a:lnTo>
                  <a:cubicBezTo>
                    <a:pt x="5320" y="1069"/>
                    <a:pt x="5109" y="292"/>
                    <a:pt x="4160" y="292"/>
                  </a:cubicBezTo>
                  <a:cubicBezTo>
                    <a:pt x="3212" y="292"/>
                    <a:pt x="2296" y="2340"/>
                    <a:pt x="1196" y="2315"/>
                  </a:cubicBezTo>
                  <a:cubicBezTo>
                    <a:pt x="71" y="2289"/>
                    <a:pt x="0" y="1228"/>
                    <a:pt x="0" y="1228"/>
                  </a:cubicBezTo>
                  <a:cubicBezTo>
                    <a:pt x="0" y="1228"/>
                    <a:pt x="253" y="2315"/>
                    <a:pt x="1149" y="2012"/>
                  </a:cubicBezTo>
                  <a:cubicBezTo>
                    <a:pt x="2067" y="1701"/>
                    <a:pt x="2533" y="0"/>
                    <a:pt x="4134" y="0"/>
                  </a:cubicBezTo>
                  <a:cubicBezTo>
                    <a:pt x="5175" y="0"/>
                    <a:pt x="5320" y="1069"/>
                    <a:pt x="5320" y="1069"/>
                  </a:cubicBezTo>
                  <a:lnTo>
                    <a:pt x="5320" y="1069"/>
                  </a:lnTo>
                  <a:close/>
                </a:path>
              </a:pathLst>
            </a:custGeom>
            <a:solidFill>
              <a:schemeClr val="accent3"/>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34" name="TextBox 33"/>
            <p:cNvSpPr txBox="1"/>
            <p:nvPr/>
          </p:nvSpPr>
          <p:spPr>
            <a:xfrm>
              <a:off x="2163265" y="2588405"/>
              <a:ext cx="1393013" cy="444205"/>
            </a:xfrm>
            <a:prstGeom prst="rect">
              <a:avLst/>
            </a:prstGeom>
            <a:noFill/>
          </p:spPr>
          <p:txBody>
            <a:bodyPr wrap="square" lIns="0" tIns="0" rIns="0" bIns="0" rtlCol="0" anchor="ctr">
              <a:spAutoFit/>
            </a:bodyPr>
            <a:lstStyle/>
            <a:p>
              <a:pPr algn="ctr" defTabSz="1088059">
                <a:buClr>
                  <a:srgbClr val="F0AB00"/>
                </a:buClr>
                <a:buSzPct val="80000"/>
                <a:defRPr/>
              </a:pPr>
              <a:r>
                <a:rPr lang="en-US" sz="1600" b="1" kern="0">
                  <a:solidFill>
                    <a:srgbClr val="000000"/>
                  </a:solidFill>
                  <a:latin typeface="Helvetica" pitchFamily="2" charset="0"/>
                  <a:ea typeface="BentonSans-Medium" charset="0"/>
                  <a:cs typeface="Arial" panose="020B0604020202020204" pitchFamily="34" charset="0"/>
                </a:rPr>
                <a:t>Business Process</a:t>
              </a:r>
            </a:p>
          </p:txBody>
        </p:sp>
        <p:sp>
          <p:nvSpPr>
            <p:cNvPr id="35" name="TextBox 34"/>
            <p:cNvSpPr txBox="1"/>
            <p:nvPr/>
          </p:nvSpPr>
          <p:spPr>
            <a:xfrm>
              <a:off x="5372257" y="2527433"/>
              <a:ext cx="1393013" cy="444205"/>
            </a:xfrm>
            <a:prstGeom prst="rect">
              <a:avLst/>
            </a:prstGeom>
            <a:noFill/>
          </p:spPr>
          <p:txBody>
            <a:bodyPr wrap="square" lIns="0" tIns="0" rIns="0" bIns="0" rtlCol="0" anchor="ctr">
              <a:spAutoFit/>
            </a:bodyPr>
            <a:lstStyle/>
            <a:p>
              <a:pPr algn="ctr" defTabSz="1088059">
                <a:buClr>
                  <a:srgbClr val="F0AB00"/>
                </a:buClr>
                <a:buSzPct val="80000"/>
                <a:defRPr/>
              </a:pPr>
              <a:r>
                <a:rPr lang="en-US" sz="1600" b="1" kern="0">
                  <a:solidFill>
                    <a:srgbClr val="000000">
                      <a:lumMod val="85000"/>
                      <a:lumOff val="15000"/>
                    </a:srgbClr>
                  </a:solidFill>
                  <a:latin typeface="Helvetica" pitchFamily="2" charset="0"/>
                  <a:ea typeface="BentonSans-Medium" charset="0"/>
                  <a:cs typeface="Arial" panose="020B0604020202020204" pitchFamily="34" charset="0"/>
                </a:rPr>
                <a:t>Content Management</a:t>
              </a:r>
            </a:p>
          </p:txBody>
        </p:sp>
        <p:pic>
          <p:nvPicPr>
            <p:cNvPr id="36" name="Picture 35" descr="SAP_grad_R_pre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32781" y="2142137"/>
              <a:ext cx="617700" cy="306805"/>
            </a:xfrm>
            <a:prstGeom prst="rect">
              <a:avLst/>
            </a:prstGeom>
            <a:noFill/>
            <a:ln>
              <a:noFill/>
            </a:ln>
          </p:spPr>
        </p:pic>
        <p:pic>
          <p:nvPicPr>
            <p:cNvPr id="37" name="Picture 3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20643" y="2188851"/>
              <a:ext cx="1252985" cy="181217"/>
            </a:xfrm>
            <a:prstGeom prst="rect">
              <a:avLst/>
            </a:prstGeom>
          </p:spPr>
        </p:pic>
        <p:sp>
          <p:nvSpPr>
            <p:cNvPr id="38" name="AutoShape 4"/>
            <p:cNvSpPr>
              <a:spLocks noChangeAspect="1" noChangeArrowheads="1" noTextEdit="1"/>
            </p:cNvSpPr>
            <p:nvPr/>
          </p:nvSpPr>
          <p:spPr bwMode="auto">
            <a:xfrm>
              <a:off x="1669827" y="1360946"/>
              <a:ext cx="5616885" cy="2516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4" tIns="60943" rIns="121884" bIns="60943" numCol="1" anchor="t" anchorCtr="0" compatLnSpc="1">
              <a:prstTxWarp prst="textNoShape">
                <a:avLst/>
              </a:prstTxWarp>
            </a:bodyPr>
            <a:lstStyle/>
            <a:p>
              <a:pPr defTabSz="1088059">
                <a:defRPr/>
              </a:pPr>
              <a:endParaRPr lang="en-US" sz="2132" kern="0">
                <a:solidFill>
                  <a:srgbClr val="000000"/>
                </a:solidFill>
                <a:ea typeface=""/>
                <a:cs typeface=""/>
              </a:endParaRPr>
            </a:p>
          </p:txBody>
        </p:sp>
        <p:sp>
          <p:nvSpPr>
            <p:cNvPr id="39" name="Freeform 172"/>
            <p:cNvSpPr>
              <a:spLocks noEditPoints="1"/>
            </p:cNvSpPr>
            <p:nvPr/>
          </p:nvSpPr>
          <p:spPr bwMode="auto">
            <a:xfrm>
              <a:off x="4864695" y="3110134"/>
              <a:ext cx="283533" cy="368696"/>
            </a:xfrm>
            <a:custGeom>
              <a:avLst/>
              <a:gdLst>
                <a:gd name="T0" fmla="*/ 0 w 273"/>
                <a:gd name="T1" fmla="*/ 355 h 355"/>
                <a:gd name="T2" fmla="*/ 273 w 273"/>
                <a:gd name="T3" fmla="*/ 82 h 355"/>
                <a:gd name="T4" fmla="*/ 0 w 273"/>
                <a:gd name="T5" fmla="*/ 0 h 355"/>
                <a:gd name="T6" fmla="*/ 92 w 273"/>
                <a:gd name="T7" fmla="*/ 31 h 355"/>
                <a:gd name="T8" fmla="*/ 33 w 273"/>
                <a:gd name="T9" fmla="*/ 49 h 355"/>
                <a:gd name="T10" fmla="*/ 33 w 273"/>
                <a:gd name="T11" fmla="*/ 62 h 355"/>
                <a:gd name="T12" fmla="*/ 110 w 273"/>
                <a:gd name="T13" fmla="*/ 82 h 355"/>
                <a:gd name="T14" fmla="*/ 33 w 273"/>
                <a:gd name="T15" fmla="*/ 62 h 355"/>
                <a:gd name="T16" fmla="*/ 33 w 273"/>
                <a:gd name="T17" fmla="*/ 128 h 355"/>
                <a:gd name="T18" fmla="*/ 240 w 273"/>
                <a:gd name="T19" fmla="*/ 133 h 355"/>
                <a:gd name="T20" fmla="*/ 240 w 273"/>
                <a:gd name="T21" fmla="*/ 159 h 355"/>
                <a:gd name="T22" fmla="*/ 33 w 273"/>
                <a:gd name="T23" fmla="*/ 164 h 355"/>
                <a:gd name="T24" fmla="*/ 240 w 273"/>
                <a:gd name="T25" fmla="*/ 159 h 355"/>
                <a:gd name="T26" fmla="*/ 194 w 273"/>
                <a:gd name="T27" fmla="*/ 171 h 355"/>
                <a:gd name="T28" fmla="*/ 33 w 273"/>
                <a:gd name="T29" fmla="*/ 192 h 355"/>
                <a:gd name="T30" fmla="*/ 240 w 273"/>
                <a:gd name="T31" fmla="*/ 223 h 355"/>
                <a:gd name="T32" fmla="*/ 33 w 273"/>
                <a:gd name="T33" fmla="*/ 228 h 355"/>
                <a:gd name="T34" fmla="*/ 240 w 273"/>
                <a:gd name="T35" fmla="*/ 223 h 355"/>
                <a:gd name="T36" fmla="*/ 107 w 273"/>
                <a:gd name="T37" fmla="*/ 235 h 355"/>
                <a:gd name="T38" fmla="*/ 33 w 273"/>
                <a:gd name="T39" fmla="*/ 256 h 355"/>
                <a:gd name="T40" fmla="*/ 123 w 273"/>
                <a:gd name="T41" fmla="*/ 330 h 355"/>
                <a:gd name="T42" fmla="*/ 33 w 273"/>
                <a:gd name="T43" fmla="*/ 309 h 355"/>
                <a:gd name="T44" fmla="*/ 123 w 273"/>
                <a:gd name="T45" fmla="*/ 330 h 355"/>
                <a:gd name="T46" fmla="*/ 33 w 273"/>
                <a:gd name="T47" fmla="*/ 302 h 355"/>
                <a:gd name="T48" fmla="*/ 138 w 273"/>
                <a:gd name="T49" fmla="*/ 294 h 355"/>
                <a:gd name="T50" fmla="*/ 243 w 273"/>
                <a:gd name="T51" fmla="*/ 330 h 355"/>
                <a:gd name="T52" fmla="*/ 151 w 273"/>
                <a:gd name="T53" fmla="*/ 309 h 355"/>
                <a:gd name="T54" fmla="*/ 243 w 273"/>
                <a:gd name="T55" fmla="*/ 330 h 355"/>
                <a:gd name="T56" fmla="*/ 146 w 273"/>
                <a:gd name="T57" fmla="*/ 302 h 355"/>
                <a:gd name="T58" fmla="*/ 243 w 273"/>
                <a:gd name="T59" fmla="*/ 294 h 355"/>
                <a:gd name="T60" fmla="*/ 186 w 273"/>
                <a:gd name="T61" fmla="*/ 87 h 355"/>
                <a:gd name="T62" fmla="*/ 255 w 273"/>
                <a:gd name="T63" fmla="*/ 8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3" h="355">
                  <a:moveTo>
                    <a:pt x="0" y="0"/>
                  </a:moveTo>
                  <a:lnTo>
                    <a:pt x="0" y="355"/>
                  </a:lnTo>
                  <a:lnTo>
                    <a:pt x="273" y="355"/>
                  </a:lnTo>
                  <a:lnTo>
                    <a:pt x="273" y="82"/>
                  </a:lnTo>
                  <a:lnTo>
                    <a:pt x="194" y="0"/>
                  </a:lnTo>
                  <a:lnTo>
                    <a:pt x="0" y="0"/>
                  </a:lnTo>
                  <a:close/>
                  <a:moveTo>
                    <a:pt x="33" y="31"/>
                  </a:moveTo>
                  <a:lnTo>
                    <a:pt x="92" y="31"/>
                  </a:lnTo>
                  <a:lnTo>
                    <a:pt x="92" y="49"/>
                  </a:lnTo>
                  <a:lnTo>
                    <a:pt x="33" y="49"/>
                  </a:lnTo>
                  <a:lnTo>
                    <a:pt x="33" y="31"/>
                  </a:lnTo>
                  <a:close/>
                  <a:moveTo>
                    <a:pt x="33" y="62"/>
                  </a:moveTo>
                  <a:lnTo>
                    <a:pt x="110" y="62"/>
                  </a:lnTo>
                  <a:lnTo>
                    <a:pt x="110" y="82"/>
                  </a:lnTo>
                  <a:lnTo>
                    <a:pt x="33" y="82"/>
                  </a:lnTo>
                  <a:lnTo>
                    <a:pt x="33" y="62"/>
                  </a:lnTo>
                  <a:close/>
                  <a:moveTo>
                    <a:pt x="33" y="133"/>
                  </a:moveTo>
                  <a:lnTo>
                    <a:pt x="33" y="128"/>
                  </a:lnTo>
                  <a:lnTo>
                    <a:pt x="240" y="128"/>
                  </a:lnTo>
                  <a:lnTo>
                    <a:pt x="240" y="133"/>
                  </a:lnTo>
                  <a:lnTo>
                    <a:pt x="33" y="133"/>
                  </a:lnTo>
                  <a:close/>
                  <a:moveTo>
                    <a:pt x="240" y="159"/>
                  </a:moveTo>
                  <a:lnTo>
                    <a:pt x="240" y="164"/>
                  </a:lnTo>
                  <a:lnTo>
                    <a:pt x="33" y="164"/>
                  </a:lnTo>
                  <a:lnTo>
                    <a:pt x="33" y="159"/>
                  </a:lnTo>
                  <a:lnTo>
                    <a:pt x="240" y="159"/>
                  </a:lnTo>
                  <a:close/>
                  <a:moveTo>
                    <a:pt x="33" y="171"/>
                  </a:moveTo>
                  <a:lnTo>
                    <a:pt x="194" y="171"/>
                  </a:lnTo>
                  <a:lnTo>
                    <a:pt x="194" y="192"/>
                  </a:lnTo>
                  <a:lnTo>
                    <a:pt x="33" y="192"/>
                  </a:lnTo>
                  <a:lnTo>
                    <a:pt x="33" y="171"/>
                  </a:lnTo>
                  <a:close/>
                  <a:moveTo>
                    <a:pt x="240" y="223"/>
                  </a:moveTo>
                  <a:lnTo>
                    <a:pt x="240" y="228"/>
                  </a:lnTo>
                  <a:lnTo>
                    <a:pt x="33" y="228"/>
                  </a:lnTo>
                  <a:lnTo>
                    <a:pt x="33" y="223"/>
                  </a:lnTo>
                  <a:lnTo>
                    <a:pt x="240" y="223"/>
                  </a:lnTo>
                  <a:close/>
                  <a:moveTo>
                    <a:pt x="33" y="235"/>
                  </a:moveTo>
                  <a:lnTo>
                    <a:pt x="107" y="235"/>
                  </a:lnTo>
                  <a:lnTo>
                    <a:pt x="107" y="256"/>
                  </a:lnTo>
                  <a:lnTo>
                    <a:pt x="33" y="256"/>
                  </a:lnTo>
                  <a:lnTo>
                    <a:pt x="33" y="235"/>
                  </a:lnTo>
                  <a:close/>
                  <a:moveTo>
                    <a:pt x="123" y="330"/>
                  </a:moveTo>
                  <a:lnTo>
                    <a:pt x="33" y="330"/>
                  </a:lnTo>
                  <a:lnTo>
                    <a:pt x="33" y="309"/>
                  </a:lnTo>
                  <a:lnTo>
                    <a:pt x="123" y="309"/>
                  </a:lnTo>
                  <a:lnTo>
                    <a:pt x="123" y="330"/>
                  </a:lnTo>
                  <a:close/>
                  <a:moveTo>
                    <a:pt x="138" y="302"/>
                  </a:moveTo>
                  <a:lnTo>
                    <a:pt x="33" y="302"/>
                  </a:lnTo>
                  <a:lnTo>
                    <a:pt x="33" y="294"/>
                  </a:lnTo>
                  <a:lnTo>
                    <a:pt x="138" y="294"/>
                  </a:lnTo>
                  <a:lnTo>
                    <a:pt x="138" y="302"/>
                  </a:lnTo>
                  <a:close/>
                  <a:moveTo>
                    <a:pt x="243" y="330"/>
                  </a:moveTo>
                  <a:lnTo>
                    <a:pt x="151" y="330"/>
                  </a:lnTo>
                  <a:lnTo>
                    <a:pt x="151" y="309"/>
                  </a:lnTo>
                  <a:lnTo>
                    <a:pt x="243" y="309"/>
                  </a:lnTo>
                  <a:lnTo>
                    <a:pt x="243" y="330"/>
                  </a:lnTo>
                  <a:close/>
                  <a:moveTo>
                    <a:pt x="243" y="302"/>
                  </a:moveTo>
                  <a:lnTo>
                    <a:pt x="146" y="302"/>
                  </a:lnTo>
                  <a:lnTo>
                    <a:pt x="146" y="294"/>
                  </a:lnTo>
                  <a:lnTo>
                    <a:pt x="243" y="294"/>
                  </a:lnTo>
                  <a:lnTo>
                    <a:pt x="243" y="302"/>
                  </a:lnTo>
                  <a:close/>
                  <a:moveTo>
                    <a:pt x="186" y="87"/>
                  </a:moveTo>
                  <a:lnTo>
                    <a:pt x="186" y="18"/>
                  </a:lnTo>
                  <a:lnTo>
                    <a:pt x="255" y="87"/>
                  </a:lnTo>
                  <a:lnTo>
                    <a:pt x="186" y="87"/>
                  </a:lnTo>
                  <a:close/>
                </a:path>
              </a:pathLst>
            </a:custGeom>
            <a:solidFill>
              <a:srgbClr val="FFFFFF">
                <a:alpha val="70000"/>
              </a:srgbClr>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40" name="Freeform 173"/>
            <p:cNvSpPr>
              <a:spLocks noEditPoints="1"/>
            </p:cNvSpPr>
            <p:nvPr/>
          </p:nvSpPr>
          <p:spPr bwMode="auto">
            <a:xfrm>
              <a:off x="3634620" y="1697002"/>
              <a:ext cx="233150" cy="305175"/>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rgbClr val="FFFFFF">
                <a:alpha val="70000"/>
              </a:srgbClr>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41" name="Freeform 174"/>
            <p:cNvSpPr>
              <a:spLocks noEditPoints="1"/>
            </p:cNvSpPr>
            <p:nvPr/>
          </p:nvSpPr>
          <p:spPr bwMode="auto">
            <a:xfrm>
              <a:off x="5420873" y="3616368"/>
              <a:ext cx="208573" cy="267734"/>
            </a:xfrm>
            <a:custGeom>
              <a:avLst/>
              <a:gdLst>
                <a:gd name="T0" fmla="*/ 0 w 276"/>
                <a:gd name="T1" fmla="*/ 355 h 355"/>
                <a:gd name="T2" fmla="*/ 276 w 276"/>
                <a:gd name="T3" fmla="*/ 82 h 355"/>
                <a:gd name="T4" fmla="*/ 0 w 276"/>
                <a:gd name="T5" fmla="*/ 0 h 355"/>
                <a:gd name="T6" fmla="*/ 34 w 276"/>
                <a:gd name="T7" fmla="*/ 330 h 355"/>
                <a:gd name="T8" fmla="*/ 125 w 276"/>
                <a:gd name="T9" fmla="*/ 309 h 355"/>
                <a:gd name="T10" fmla="*/ 125 w 276"/>
                <a:gd name="T11" fmla="*/ 294 h 355"/>
                <a:gd name="T12" fmla="*/ 34 w 276"/>
                <a:gd name="T13" fmla="*/ 273 h 355"/>
                <a:gd name="T14" fmla="*/ 125 w 276"/>
                <a:gd name="T15" fmla="*/ 294 h 355"/>
                <a:gd name="T16" fmla="*/ 34 w 276"/>
                <a:gd name="T17" fmla="*/ 258 h 355"/>
                <a:gd name="T18" fmla="*/ 125 w 276"/>
                <a:gd name="T19" fmla="*/ 238 h 355"/>
                <a:gd name="T20" fmla="*/ 125 w 276"/>
                <a:gd name="T21" fmla="*/ 222 h 355"/>
                <a:gd name="T22" fmla="*/ 34 w 276"/>
                <a:gd name="T23" fmla="*/ 202 h 355"/>
                <a:gd name="T24" fmla="*/ 125 w 276"/>
                <a:gd name="T25" fmla="*/ 222 h 355"/>
                <a:gd name="T26" fmla="*/ 34 w 276"/>
                <a:gd name="T27" fmla="*/ 187 h 355"/>
                <a:gd name="T28" fmla="*/ 125 w 276"/>
                <a:gd name="T29" fmla="*/ 166 h 355"/>
                <a:gd name="T30" fmla="*/ 125 w 276"/>
                <a:gd name="T31" fmla="*/ 151 h 355"/>
                <a:gd name="T32" fmla="*/ 34 w 276"/>
                <a:gd name="T33" fmla="*/ 130 h 355"/>
                <a:gd name="T34" fmla="*/ 125 w 276"/>
                <a:gd name="T35" fmla="*/ 151 h 355"/>
                <a:gd name="T36" fmla="*/ 34 w 276"/>
                <a:gd name="T37" fmla="*/ 118 h 355"/>
                <a:gd name="T38" fmla="*/ 125 w 276"/>
                <a:gd name="T39" fmla="*/ 97 h 355"/>
                <a:gd name="T40" fmla="*/ 125 w 276"/>
                <a:gd name="T41" fmla="*/ 82 h 355"/>
                <a:gd name="T42" fmla="*/ 34 w 276"/>
                <a:gd name="T43" fmla="*/ 62 h 355"/>
                <a:gd name="T44" fmla="*/ 125 w 276"/>
                <a:gd name="T45" fmla="*/ 82 h 355"/>
                <a:gd name="T46" fmla="*/ 34 w 276"/>
                <a:gd name="T47" fmla="*/ 46 h 355"/>
                <a:gd name="T48" fmla="*/ 125 w 276"/>
                <a:gd name="T49" fmla="*/ 26 h 355"/>
                <a:gd name="T50" fmla="*/ 243 w 276"/>
                <a:gd name="T51" fmla="*/ 330 h 355"/>
                <a:gd name="T52" fmla="*/ 154 w 276"/>
                <a:gd name="T53" fmla="*/ 309 h 355"/>
                <a:gd name="T54" fmla="*/ 243 w 276"/>
                <a:gd name="T55" fmla="*/ 330 h 355"/>
                <a:gd name="T56" fmla="*/ 154 w 276"/>
                <a:gd name="T57" fmla="*/ 294 h 355"/>
                <a:gd name="T58" fmla="*/ 243 w 276"/>
                <a:gd name="T59" fmla="*/ 273 h 355"/>
                <a:gd name="T60" fmla="*/ 243 w 276"/>
                <a:gd name="T61" fmla="*/ 258 h 355"/>
                <a:gd name="T62" fmla="*/ 154 w 276"/>
                <a:gd name="T63" fmla="*/ 238 h 355"/>
                <a:gd name="T64" fmla="*/ 243 w 276"/>
                <a:gd name="T65" fmla="*/ 258 h 355"/>
                <a:gd name="T66" fmla="*/ 154 w 276"/>
                <a:gd name="T67" fmla="*/ 222 h 355"/>
                <a:gd name="T68" fmla="*/ 243 w 276"/>
                <a:gd name="T69" fmla="*/ 202 h 355"/>
                <a:gd name="T70" fmla="*/ 243 w 276"/>
                <a:gd name="T71" fmla="*/ 187 h 355"/>
                <a:gd name="T72" fmla="*/ 154 w 276"/>
                <a:gd name="T73" fmla="*/ 166 h 355"/>
                <a:gd name="T74" fmla="*/ 243 w 276"/>
                <a:gd name="T75" fmla="*/ 187 h 355"/>
                <a:gd name="T76" fmla="*/ 154 w 276"/>
                <a:gd name="T77" fmla="*/ 151 h 355"/>
                <a:gd name="T78" fmla="*/ 243 w 276"/>
                <a:gd name="T79" fmla="*/ 130 h 355"/>
                <a:gd name="T80" fmla="*/ 189 w 276"/>
                <a:gd name="T81" fmla="*/ 87 h 355"/>
                <a:gd name="T82" fmla="*/ 256 w 276"/>
                <a:gd name="T83" fmla="*/ 8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6" h="355">
                  <a:moveTo>
                    <a:pt x="0" y="0"/>
                  </a:moveTo>
                  <a:lnTo>
                    <a:pt x="0" y="355"/>
                  </a:lnTo>
                  <a:lnTo>
                    <a:pt x="276" y="355"/>
                  </a:lnTo>
                  <a:lnTo>
                    <a:pt x="276" y="82"/>
                  </a:lnTo>
                  <a:lnTo>
                    <a:pt x="194" y="0"/>
                  </a:lnTo>
                  <a:lnTo>
                    <a:pt x="0" y="0"/>
                  </a:lnTo>
                  <a:close/>
                  <a:moveTo>
                    <a:pt x="125" y="330"/>
                  </a:moveTo>
                  <a:lnTo>
                    <a:pt x="34" y="330"/>
                  </a:lnTo>
                  <a:lnTo>
                    <a:pt x="34" y="309"/>
                  </a:lnTo>
                  <a:lnTo>
                    <a:pt x="125" y="309"/>
                  </a:lnTo>
                  <a:lnTo>
                    <a:pt x="125" y="330"/>
                  </a:lnTo>
                  <a:close/>
                  <a:moveTo>
                    <a:pt x="125" y="294"/>
                  </a:moveTo>
                  <a:lnTo>
                    <a:pt x="34" y="294"/>
                  </a:lnTo>
                  <a:lnTo>
                    <a:pt x="34" y="273"/>
                  </a:lnTo>
                  <a:lnTo>
                    <a:pt x="125" y="273"/>
                  </a:lnTo>
                  <a:lnTo>
                    <a:pt x="125" y="294"/>
                  </a:lnTo>
                  <a:close/>
                  <a:moveTo>
                    <a:pt x="125" y="258"/>
                  </a:moveTo>
                  <a:lnTo>
                    <a:pt x="34" y="258"/>
                  </a:lnTo>
                  <a:lnTo>
                    <a:pt x="34" y="238"/>
                  </a:lnTo>
                  <a:lnTo>
                    <a:pt x="125" y="238"/>
                  </a:lnTo>
                  <a:lnTo>
                    <a:pt x="125" y="258"/>
                  </a:lnTo>
                  <a:close/>
                  <a:moveTo>
                    <a:pt x="125" y="222"/>
                  </a:moveTo>
                  <a:lnTo>
                    <a:pt x="34" y="222"/>
                  </a:lnTo>
                  <a:lnTo>
                    <a:pt x="34" y="202"/>
                  </a:lnTo>
                  <a:lnTo>
                    <a:pt x="125" y="202"/>
                  </a:lnTo>
                  <a:lnTo>
                    <a:pt x="125" y="222"/>
                  </a:lnTo>
                  <a:close/>
                  <a:moveTo>
                    <a:pt x="125" y="187"/>
                  </a:moveTo>
                  <a:lnTo>
                    <a:pt x="34" y="187"/>
                  </a:lnTo>
                  <a:lnTo>
                    <a:pt x="34" y="166"/>
                  </a:lnTo>
                  <a:lnTo>
                    <a:pt x="125" y="166"/>
                  </a:lnTo>
                  <a:lnTo>
                    <a:pt x="125" y="187"/>
                  </a:lnTo>
                  <a:close/>
                  <a:moveTo>
                    <a:pt x="125" y="151"/>
                  </a:moveTo>
                  <a:lnTo>
                    <a:pt x="34" y="151"/>
                  </a:lnTo>
                  <a:lnTo>
                    <a:pt x="34" y="130"/>
                  </a:lnTo>
                  <a:lnTo>
                    <a:pt x="125" y="130"/>
                  </a:lnTo>
                  <a:lnTo>
                    <a:pt x="125" y="151"/>
                  </a:lnTo>
                  <a:close/>
                  <a:moveTo>
                    <a:pt x="125" y="118"/>
                  </a:moveTo>
                  <a:lnTo>
                    <a:pt x="34" y="118"/>
                  </a:lnTo>
                  <a:lnTo>
                    <a:pt x="34" y="97"/>
                  </a:lnTo>
                  <a:lnTo>
                    <a:pt x="125" y="97"/>
                  </a:lnTo>
                  <a:lnTo>
                    <a:pt x="125" y="118"/>
                  </a:lnTo>
                  <a:close/>
                  <a:moveTo>
                    <a:pt x="125" y="82"/>
                  </a:moveTo>
                  <a:lnTo>
                    <a:pt x="34" y="82"/>
                  </a:lnTo>
                  <a:lnTo>
                    <a:pt x="34" y="62"/>
                  </a:lnTo>
                  <a:lnTo>
                    <a:pt x="125" y="62"/>
                  </a:lnTo>
                  <a:lnTo>
                    <a:pt x="125" y="82"/>
                  </a:lnTo>
                  <a:close/>
                  <a:moveTo>
                    <a:pt x="125" y="46"/>
                  </a:moveTo>
                  <a:lnTo>
                    <a:pt x="34" y="46"/>
                  </a:lnTo>
                  <a:lnTo>
                    <a:pt x="34" y="26"/>
                  </a:lnTo>
                  <a:lnTo>
                    <a:pt x="125" y="26"/>
                  </a:lnTo>
                  <a:lnTo>
                    <a:pt x="125" y="46"/>
                  </a:lnTo>
                  <a:close/>
                  <a:moveTo>
                    <a:pt x="243" y="330"/>
                  </a:moveTo>
                  <a:lnTo>
                    <a:pt x="154" y="330"/>
                  </a:lnTo>
                  <a:lnTo>
                    <a:pt x="154" y="309"/>
                  </a:lnTo>
                  <a:lnTo>
                    <a:pt x="243" y="309"/>
                  </a:lnTo>
                  <a:lnTo>
                    <a:pt x="243" y="330"/>
                  </a:lnTo>
                  <a:close/>
                  <a:moveTo>
                    <a:pt x="243" y="294"/>
                  </a:moveTo>
                  <a:lnTo>
                    <a:pt x="154" y="294"/>
                  </a:lnTo>
                  <a:lnTo>
                    <a:pt x="154" y="273"/>
                  </a:lnTo>
                  <a:lnTo>
                    <a:pt x="243" y="273"/>
                  </a:lnTo>
                  <a:lnTo>
                    <a:pt x="243" y="294"/>
                  </a:lnTo>
                  <a:close/>
                  <a:moveTo>
                    <a:pt x="243" y="258"/>
                  </a:moveTo>
                  <a:lnTo>
                    <a:pt x="154" y="258"/>
                  </a:lnTo>
                  <a:lnTo>
                    <a:pt x="154" y="238"/>
                  </a:lnTo>
                  <a:lnTo>
                    <a:pt x="243" y="238"/>
                  </a:lnTo>
                  <a:lnTo>
                    <a:pt x="243" y="258"/>
                  </a:lnTo>
                  <a:close/>
                  <a:moveTo>
                    <a:pt x="243" y="222"/>
                  </a:moveTo>
                  <a:lnTo>
                    <a:pt x="154" y="222"/>
                  </a:lnTo>
                  <a:lnTo>
                    <a:pt x="154" y="202"/>
                  </a:lnTo>
                  <a:lnTo>
                    <a:pt x="243" y="202"/>
                  </a:lnTo>
                  <a:lnTo>
                    <a:pt x="243" y="222"/>
                  </a:lnTo>
                  <a:close/>
                  <a:moveTo>
                    <a:pt x="243" y="187"/>
                  </a:moveTo>
                  <a:lnTo>
                    <a:pt x="154" y="187"/>
                  </a:lnTo>
                  <a:lnTo>
                    <a:pt x="154" y="166"/>
                  </a:lnTo>
                  <a:lnTo>
                    <a:pt x="243" y="166"/>
                  </a:lnTo>
                  <a:lnTo>
                    <a:pt x="243" y="187"/>
                  </a:lnTo>
                  <a:close/>
                  <a:moveTo>
                    <a:pt x="243" y="151"/>
                  </a:moveTo>
                  <a:lnTo>
                    <a:pt x="154" y="151"/>
                  </a:lnTo>
                  <a:lnTo>
                    <a:pt x="154" y="130"/>
                  </a:lnTo>
                  <a:lnTo>
                    <a:pt x="243" y="130"/>
                  </a:lnTo>
                  <a:lnTo>
                    <a:pt x="243" y="151"/>
                  </a:lnTo>
                  <a:close/>
                  <a:moveTo>
                    <a:pt x="189" y="87"/>
                  </a:moveTo>
                  <a:lnTo>
                    <a:pt x="189" y="18"/>
                  </a:lnTo>
                  <a:lnTo>
                    <a:pt x="256" y="87"/>
                  </a:lnTo>
                  <a:lnTo>
                    <a:pt x="189" y="87"/>
                  </a:lnTo>
                  <a:close/>
                </a:path>
              </a:pathLst>
            </a:custGeom>
            <a:solidFill>
              <a:srgbClr val="FFFFFF">
                <a:alpha val="70000"/>
              </a:srgbClr>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42" name="Freeform 16"/>
            <p:cNvSpPr>
              <a:spLocks noEditPoints="1"/>
            </p:cNvSpPr>
            <p:nvPr/>
          </p:nvSpPr>
          <p:spPr bwMode="auto">
            <a:xfrm>
              <a:off x="2730164" y="1218011"/>
              <a:ext cx="228763" cy="298973"/>
            </a:xfrm>
            <a:custGeom>
              <a:avLst/>
              <a:gdLst>
                <a:gd name="T0" fmla="*/ 0 w 492"/>
                <a:gd name="T1" fmla="*/ 0 h 643"/>
                <a:gd name="T2" fmla="*/ 0 w 492"/>
                <a:gd name="T3" fmla="*/ 643 h 643"/>
                <a:gd name="T4" fmla="*/ 492 w 492"/>
                <a:gd name="T5" fmla="*/ 643 h 643"/>
                <a:gd name="T6" fmla="*/ 492 w 492"/>
                <a:gd name="T7" fmla="*/ 148 h 643"/>
                <a:gd name="T8" fmla="*/ 348 w 492"/>
                <a:gd name="T9" fmla="*/ 0 h 643"/>
                <a:gd name="T10" fmla="*/ 0 w 492"/>
                <a:gd name="T11" fmla="*/ 0 h 643"/>
                <a:gd name="T12" fmla="*/ 64 w 492"/>
                <a:gd name="T13" fmla="*/ 49 h 643"/>
                <a:gd name="T14" fmla="*/ 102 w 492"/>
                <a:gd name="T15" fmla="*/ 202 h 643"/>
                <a:gd name="T16" fmla="*/ 148 w 492"/>
                <a:gd name="T17" fmla="*/ 49 h 643"/>
                <a:gd name="T18" fmla="*/ 185 w 492"/>
                <a:gd name="T19" fmla="*/ 49 h 643"/>
                <a:gd name="T20" fmla="*/ 231 w 492"/>
                <a:gd name="T21" fmla="*/ 202 h 643"/>
                <a:gd name="T22" fmla="*/ 269 w 492"/>
                <a:gd name="T23" fmla="*/ 49 h 643"/>
                <a:gd name="T24" fmla="*/ 306 w 492"/>
                <a:gd name="T25" fmla="*/ 49 h 643"/>
                <a:gd name="T26" fmla="*/ 250 w 492"/>
                <a:gd name="T27" fmla="*/ 263 h 643"/>
                <a:gd name="T28" fmla="*/ 212 w 492"/>
                <a:gd name="T29" fmla="*/ 263 h 643"/>
                <a:gd name="T30" fmla="*/ 167 w 492"/>
                <a:gd name="T31" fmla="*/ 107 h 643"/>
                <a:gd name="T32" fmla="*/ 121 w 492"/>
                <a:gd name="T33" fmla="*/ 263 h 643"/>
                <a:gd name="T34" fmla="*/ 83 w 492"/>
                <a:gd name="T35" fmla="*/ 263 h 643"/>
                <a:gd name="T36" fmla="*/ 30 w 492"/>
                <a:gd name="T37" fmla="*/ 49 h 643"/>
                <a:gd name="T38" fmla="*/ 64 w 492"/>
                <a:gd name="T39" fmla="*/ 49 h 643"/>
                <a:gd name="T40" fmla="*/ 393 w 492"/>
                <a:gd name="T41" fmla="*/ 396 h 643"/>
                <a:gd name="T42" fmla="*/ 393 w 492"/>
                <a:gd name="T43" fmla="*/ 430 h 643"/>
                <a:gd name="T44" fmla="*/ 61 w 492"/>
                <a:gd name="T45" fmla="*/ 430 h 643"/>
                <a:gd name="T46" fmla="*/ 61 w 492"/>
                <a:gd name="T47" fmla="*/ 396 h 643"/>
                <a:gd name="T48" fmla="*/ 393 w 492"/>
                <a:gd name="T49" fmla="*/ 396 h 643"/>
                <a:gd name="T50" fmla="*/ 61 w 492"/>
                <a:gd name="T51" fmla="*/ 354 h 643"/>
                <a:gd name="T52" fmla="*/ 61 w 492"/>
                <a:gd name="T53" fmla="*/ 316 h 643"/>
                <a:gd name="T54" fmla="*/ 280 w 492"/>
                <a:gd name="T55" fmla="*/ 316 h 643"/>
                <a:gd name="T56" fmla="*/ 280 w 492"/>
                <a:gd name="T57" fmla="*/ 354 h 643"/>
                <a:gd name="T58" fmla="*/ 61 w 492"/>
                <a:gd name="T59" fmla="*/ 354 h 643"/>
                <a:gd name="T60" fmla="*/ 61 w 492"/>
                <a:gd name="T61" fmla="*/ 483 h 643"/>
                <a:gd name="T62" fmla="*/ 189 w 492"/>
                <a:gd name="T63" fmla="*/ 483 h 643"/>
                <a:gd name="T64" fmla="*/ 189 w 492"/>
                <a:gd name="T65" fmla="*/ 517 h 643"/>
                <a:gd name="T66" fmla="*/ 61 w 492"/>
                <a:gd name="T67" fmla="*/ 517 h 643"/>
                <a:gd name="T68" fmla="*/ 61 w 492"/>
                <a:gd name="T69" fmla="*/ 483 h 643"/>
                <a:gd name="T70" fmla="*/ 435 w 492"/>
                <a:gd name="T71" fmla="*/ 594 h 643"/>
                <a:gd name="T72" fmla="*/ 61 w 492"/>
                <a:gd name="T73" fmla="*/ 594 h 643"/>
                <a:gd name="T74" fmla="*/ 61 w 492"/>
                <a:gd name="T75" fmla="*/ 559 h 643"/>
                <a:gd name="T76" fmla="*/ 435 w 492"/>
                <a:gd name="T77" fmla="*/ 559 h 643"/>
                <a:gd name="T78" fmla="*/ 435 w 492"/>
                <a:gd name="T79" fmla="*/ 594 h 643"/>
                <a:gd name="T80" fmla="*/ 337 w 492"/>
                <a:gd name="T81" fmla="*/ 156 h 643"/>
                <a:gd name="T82" fmla="*/ 337 w 492"/>
                <a:gd name="T83" fmla="*/ 30 h 643"/>
                <a:gd name="T84" fmla="*/ 462 w 492"/>
                <a:gd name="T85" fmla="*/ 156 h 643"/>
                <a:gd name="T86" fmla="*/ 337 w 492"/>
                <a:gd name="T87" fmla="*/ 156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2" h="643">
                  <a:moveTo>
                    <a:pt x="0" y="0"/>
                  </a:moveTo>
                  <a:lnTo>
                    <a:pt x="0" y="643"/>
                  </a:lnTo>
                  <a:lnTo>
                    <a:pt x="492" y="643"/>
                  </a:lnTo>
                  <a:lnTo>
                    <a:pt x="492" y="148"/>
                  </a:lnTo>
                  <a:lnTo>
                    <a:pt x="348" y="0"/>
                  </a:lnTo>
                  <a:lnTo>
                    <a:pt x="0" y="0"/>
                  </a:lnTo>
                  <a:close/>
                  <a:moveTo>
                    <a:pt x="64" y="49"/>
                  </a:moveTo>
                  <a:lnTo>
                    <a:pt x="102" y="202"/>
                  </a:lnTo>
                  <a:lnTo>
                    <a:pt x="148" y="49"/>
                  </a:lnTo>
                  <a:lnTo>
                    <a:pt x="185" y="49"/>
                  </a:lnTo>
                  <a:lnTo>
                    <a:pt x="231" y="202"/>
                  </a:lnTo>
                  <a:lnTo>
                    <a:pt x="269" y="49"/>
                  </a:lnTo>
                  <a:lnTo>
                    <a:pt x="306" y="49"/>
                  </a:lnTo>
                  <a:lnTo>
                    <a:pt x="250" y="263"/>
                  </a:lnTo>
                  <a:lnTo>
                    <a:pt x="212" y="263"/>
                  </a:lnTo>
                  <a:lnTo>
                    <a:pt x="167" y="107"/>
                  </a:lnTo>
                  <a:lnTo>
                    <a:pt x="121" y="263"/>
                  </a:lnTo>
                  <a:lnTo>
                    <a:pt x="83" y="263"/>
                  </a:lnTo>
                  <a:lnTo>
                    <a:pt x="30" y="49"/>
                  </a:lnTo>
                  <a:lnTo>
                    <a:pt x="64" y="49"/>
                  </a:lnTo>
                  <a:close/>
                  <a:moveTo>
                    <a:pt x="393" y="396"/>
                  </a:moveTo>
                  <a:lnTo>
                    <a:pt x="393" y="430"/>
                  </a:lnTo>
                  <a:lnTo>
                    <a:pt x="61" y="430"/>
                  </a:lnTo>
                  <a:lnTo>
                    <a:pt x="61" y="396"/>
                  </a:lnTo>
                  <a:lnTo>
                    <a:pt x="393" y="396"/>
                  </a:lnTo>
                  <a:close/>
                  <a:moveTo>
                    <a:pt x="61" y="354"/>
                  </a:moveTo>
                  <a:lnTo>
                    <a:pt x="61" y="316"/>
                  </a:lnTo>
                  <a:lnTo>
                    <a:pt x="280" y="316"/>
                  </a:lnTo>
                  <a:lnTo>
                    <a:pt x="280" y="354"/>
                  </a:lnTo>
                  <a:lnTo>
                    <a:pt x="61" y="354"/>
                  </a:lnTo>
                  <a:close/>
                  <a:moveTo>
                    <a:pt x="61" y="483"/>
                  </a:moveTo>
                  <a:lnTo>
                    <a:pt x="189" y="483"/>
                  </a:lnTo>
                  <a:lnTo>
                    <a:pt x="189" y="517"/>
                  </a:lnTo>
                  <a:lnTo>
                    <a:pt x="61" y="517"/>
                  </a:lnTo>
                  <a:lnTo>
                    <a:pt x="61" y="483"/>
                  </a:lnTo>
                  <a:close/>
                  <a:moveTo>
                    <a:pt x="435" y="594"/>
                  </a:moveTo>
                  <a:lnTo>
                    <a:pt x="61" y="594"/>
                  </a:lnTo>
                  <a:lnTo>
                    <a:pt x="61" y="559"/>
                  </a:lnTo>
                  <a:lnTo>
                    <a:pt x="435" y="559"/>
                  </a:lnTo>
                  <a:lnTo>
                    <a:pt x="435" y="594"/>
                  </a:lnTo>
                  <a:close/>
                  <a:moveTo>
                    <a:pt x="337" y="156"/>
                  </a:moveTo>
                  <a:lnTo>
                    <a:pt x="337" y="30"/>
                  </a:lnTo>
                  <a:lnTo>
                    <a:pt x="462" y="156"/>
                  </a:lnTo>
                  <a:lnTo>
                    <a:pt x="337" y="156"/>
                  </a:lnTo>
                  <a:close/>
                </a:path>
              </a:pathLst>
            </a:custGeom>
            <a:solidFill>
              <a:srgbClr val="FFFFFF">
                <a:alpha val="70000"/>
              </a:srgbClr>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43" name="Freeform 42"/>
            <p:cNvSpPr>
              <a:spLocks noEditPoints="1"/>
            </p:cNvSpPr>
            <p:nvPr/>
          </p:nvSpPr>
          <p:spPr bwMode="auto">
            <a:xfrm>
              <a:off x="1868220" y="3209991"/>
              <a:ext cx="238738" cy="312008"/>
            </a:xfrm>
            <a:custGeom>
              <a:avLst/>
              <a:gdLst>
                <a:gd name="T0" fmla="*/ 0 w 492"/>
                <a:gd name="T1" fmla="*/ 0 h 643"/>
                <a:gd name="T2" fmla="*/ 0 w 492"/>
                <a:gd name="T3" fmla="*/ 643 h 643"/>
                <a:gd name="T4" fmla="*/ 492 w 492"/>
                <a:gd name="T5" fmla="*/ 643 h 643"/>
                <a:gd name="T6" fmla="*/ 492 w 492"/>
                <a:gd name="T7" fmla="*/ 148 h 643"/>
                <a:gd name="T8" fmla="*/ 348 w 492"/>
                <a:gd name="T9" fmla="*/ 0 h 643"/>
                <a:gd name="T10" fmla="*/ 0 w 492"/>
                <a:gd name="T11" fmla="*/ 0 h 643"/>
                <a:gd name="T12" fmla="*/ 64 w 492"/>
                <a:gd name="T13" fmla="*/ 49 h 643"/>
                <a:gd name="T14" fmla="*/ 102 w 492"/>
                <a:gd name="T15" fmla="*/ 202 h 643"/>
                <a:gd name="T16" fmla="*/ 148 w 492"/>
                <a:gd name="T17" fmla="*/ 49 h 643"/>
                <a:gd name="T18" fmla="*/ 185 w 492"/>
                <a:gd name="T19" fmla="*/ 49 h 643"/>
                <a:gd name="T20" fmla="*/ 231 w 492"/>
                <a:gd name="T21" fmla="*/ 202 h 643"/>
                <a:gd name="T22" fmla="*/ 269 w 492"/>
                <a:gd name="T23" fmla="*/ 49 h 643"/>
                <a:gd name="T24" fmla="*/ 306 w 492"/>
                <a:gd name="T25" fmla="*/ 49 h 643"/>
                <a:gd name="T26" fmla="*/ 250 w 492"/>
                <a:gd name="T27" fmla="*/ 263 h 643"/>
                <a:gd name="T28" fmla="*/ 212 w 492"/>
                <a:gd name="T29" fmla="*/ 263 h 643"/>
                <a:gd name="T30" fmla="*/ 167 w 492"/>
                <a:gd name="T31" fmla="*/ 107 h 643"/>
                <a:gd name="T32" fmla="*/ 121 w 492"/>
                <a:gd name="T33" fmla="*/ 263 h 643"/>
                <a:gd name="T34" fmla="*/ 83 w 492"/>
                <a:gd name="T35" fmla="*/ 263 h 643"/>
                <a:gd name="T36" fmla="*/ 30 w 492"/>
                <a:gd name="T37" fmla="*/ 49 h 643"/>
                <a:gd name="T38" fmla="*/ 64 w 492"/>
                <a:gd name="T39" fmla="*/ 49 h 643"/>
                <a:gd name="T40" fmla="*/ 393 w 492"/>
                <a:gd name="T41" fmla="*/ 396 h 643"/>
                <a:gd name="T42" fmla="*/ 393 w 492"/>
                <a:gd name="T43" fmla="*/ 430 h 643"/>
                <a:gd name="T44" fmla="*/ 61 w 492"/>
                <a:gd name="T45" fmla="*/ 430 h 643"/>
                <a:gd name="T46" fmla="*/ 61 w 492"/>
                <a:gd name="T47" fmla="*/ 396 h 643"/>
                <a:gd name="T48" fmla="*/ 393 w 492"/>
                <a:gd name="T49" fmla="*/ 396 h 643"/>
                <a:gd name="T50" fmla="*/ 61 w 492"/>
                <a:gd name="T51" fmla="*/ 354 h 643"/>
                <a:gd name="T52" fmla="*/ 61 w 492"/>
                <a:gd name="T53" fmla="*/ 316 h 643"/>
                <a:gd name="T54" fmla="*/ 280 w 492"/>
                <a:gd name="T55" fmla="*/ 316 h 643"/>
                <a:gd name="T56" fmla="*/ 280 w 492"/>
                <a:gd name="T57" fmla="*/ 354 h 643"/>
                <a:gd name="T58" fmla="*/ 61 w 492"/>
                <a:gd name="T59" fmla="*/ 354 h 643"/>
                <a:gd name="T60" fmla="*/ 61 w 492"/>
                <a:gd name="T61" fmla="*/ 483 h 643"/>
                <a:gd name="T62" fmla="*/ 189 w 492"/>
                <a:gd name="T63" fmla="*/ 483 h 643"/>
                <a:gd name="T64" fmla="*/ 189 w 492"/>
                <a:gd name="T65" fmla="*/ 517 h 643"/>
                <a:gd name="T66" fmla="*/ 61 w 492"/>
                <a:gd name="T67" fmla="*/ 517 h 643"/>
                <a:gd name="T68" fmla="*/ 61 w 492"/>
                <a:gd name="T69" fmla="*/ 483 h 643"/>
                <a:gd name="T70" fmla="*/ 435 w 492"/>
                <a:gd name="T71" fmla="*/ 594 h 643"/>
                <a:gd name="T72" fmla="*/ 61 w 492"/>
                <a:gd name="T73" fmla="*/ 594 h 643"/>
                <a:gd name="T74" fmla="*/ 61 w 492"/>
                <a:gd name="T75" fmla="*/ 559 h 643"/>
                <a:gd name="T76" fmla="*/ 435 w 492"/>
                <a:gd name="T77" fmla="*/ 559 h 643"/>
                <a:gd name="T78" fmla="*/ 435 w 492"/>
                <a:gd name="T79" fmla="*/ 594 h 643"/>
                <a:gd name="T80" fmla="*/ 337 w 492"/>
                <a:gd name="T81" fmla="*/ 156 h 643"/>
                <a:gd name="T82" fmla="*/ 337 w 492"/>
                <a:gd name="T83" fmla="*/ 30 h 643"/>
                <a:gd name="T84" fmla="*/ 462 w 492"/>
                <a:gd name="T85" fmla="*/ 156 h 643"/>
                <a:gd name="T86" fmla="*/ 337 w 492"/>
                <a:gd name="T87" fmla="*/ 156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2" h="643">
                  <a:moveTo>
                    <a:pt x="0" y="0"/>
                  </a:moveTo>
                  <a:lnTo>
                    <a:pt x="0" y="643"/>
                  </a:lnTo>
                  <a:lnTo>
                    <a:pt x="492" y="643"/>
                  </a:lnTo>
                  <a:lnTo>
                    <a:pt x="492" y="148"/>
                  </a:lnTo>
                  <a:lnTo>
                    <a:pt x="348" y="0"/>
                  </a:lnTo>
                  <a:lnTo>
                    <a:pt x="0" y="0"/>
                  </a:lnTo>
                  <a:close/>
                  <a:moveTo>
                    <a:pt x="64" y="49"/>
                  </a:moveTo>
                  <a:lnTo>
                    <a:pt x="102" y="202"/>
                  </a:lnTo>
                  <a:lnTo>
                    <a:pt x="148" y="49"/>
                  </a:lnTo>
                  <a:lnTo>
                    <a:pt x="185" y="49"/>
                  </a:lnTo>
                  <a:lnTo>
                    <a:pt x="231" y="202"/>
                  </a:lnTo>
                  <a:lnTo>
                    <a:pt x="269" y="49"/>
                  </a:lnTo>
                  <a:lnTo>
                    <a:pt x="306" y="49"/>
                  </a:lnTo>
                  <a:lnTo>
                    <a:pt x="250" y="263"/>
                  </a:lnTo>
                  <a:lnTo>
                    <a:pt x="212" y="263"/>
                  </a:lnTo>
                  <a:lnTo>
                    <a:pt x="167" y="107"/>
                  </a:lnTo>
                  <a:lnTo>
                    <a:pt x="121" y="263"/>
                  </a:lnTo>
                  <a:lnTo>
                    <a:pt x="83" y="263"/>
                  </a:lnTo>
                  <a:lnTo>
                    <a:pt x="30" y="49"/>
                  </a:lnTo>
                  <a:lnTo>
                    <a:pt x="64" y="49"/>
                  </a:lnTo>
                  <a:close/>
                  <a:moveTo>
                    <a:pt x="393" y="396"/>
                  </a:moveTo>
                  <a:lnTo>
                    <a:pt x="393" y="430"/>
                  </a:lnTo>
                  <a:lnTo>
                    <a:pt x="61" y="430"/>
                  </a:lnTo>
                  <a:lnTo>
                    <a:pt x="61" y="396"/>
                  </a:lnTo>
                  <a:lnTo>
                    <a:pt x="393" y="396"/>
                  </a:lnTo>
                  <a:close/>
                  <a:moveTo>
                    <a:pt x="61" y="354"/>
                  </a:moveTo>
                  <a:lnTo>
                    <a:pt x="61" y="316"/>
                  </a:lnTo>
                  <a:lnTo>
                    <a:pt x="280" y="316"/>
                  </a:lnTo>
                  <a:lnTo>
                    <a:pt x="280" y="354"/>
                  </a:lnTo>
                  <a:lnTo>
                    <a:pt x="61" y="354"/>
                  </a:lnTo>
                  <a:close/>
                  <a:moveTo>
                    <a:pt x="61" y="483"/>
                  </a:moveTo>
                  <a:lnTo>
                    <a:pt x="189" y="483"/>
                  </a:lnTo>
                  <a:lnTo>
                    <a:pt x="189" y="517"/>
                  </a:lnTo>
                  <a:lnTo>
                    <a:pt x="61" y="517"/>
                  </a:lnTo>
                  <a:lnTo>
                    <a:pt x="61" y="483"/>
                  </a:lnTo>
                  <a:close/>
                  <a:moveTo>
                    <a:pt x="435" y="594"/>
                  </a:moveTo>
                  <a:lnTo>
                    <a:pt x="61" y="594"/>
                  </a:lnTo>
                  <a:lnTo>
                    <a:pt x="61" y="559"/>
                  </a:lnTo>
                  <a:lnTo>
                    <a:pt x="435" y="559"/>
                  </a:lnTo>
                  <a:lnTo>
                    <a:pt x="435" y="594"/>
                  </a:lnTo>
                  <a:close/>
                  <a:moveTo>
                    <a:pt x="337" y="156"/>
                  </a:moveTo>
                  <a:lnTo>
                    <a:pt x="337" y="30"/>
                  </a:lnTo>
                  <a:lnTo>
                    <a:pt x="462" y="156"/>
                  </a:lnTo>
                  <a:lnTo>
                    <a:pt x="337" y="156"/>
                  </a:lnTo>
                  <a:close/>
                </a:path>
              </a:pathLst>
            </a:custGeom>
            <a:solidFill>
              <a:srgbClr val="FFFFFF">
                <a:alpha val="70000"/>
              </a:srgbClr>
            </a:solidFill>
            <a:ln w="9525" algn="ctr">
              <a:noFill/>
              <a:miter lim="800000"/>
              <a:headEnd/>
              <a:tailEnd/>
            </a:ln>
          </p:spPr>
          <p:txBody>
            <a:bodyPr lIns="119964" tIns="95972" rIns="119964" bIns="95972" rtlCol="0" anchor="ctr"/>
            <a:lstStyle/>
            <a:p>
              <a:pPr algn="ctr" defTabSz="1088059">
                <a:buClr>
                  <a:srgbClr val="44697D"/>
                </a:buClr>
                <a:defRPr/>
              </a:pPr>
              <a:endParaRPr lang="en-US" sz="1400" kern="0">
                <a:solidFill>
                  <a:srgbClr val="FFFFFF"/>
                </a:solidFill>
                <a:latin typeface="Helvetica" pitchFamily="2" charset="0"/>
                <a:ea typeface=""/>
                <a:cs typeface=""/>
              </a:endParaRPr>
            </a:p>
          </p:txBody>
        </p:sp>
        <p:sp>
          <p:nvSpPr>
            <p:cNvPr id="44" name="Freeform 43"/>
            <p:cNvSpPr>
              <a:spLocks noEditPoints="1"/>
            </p:cNvSpPr>
            <p:nvPr/>
          </p:nvSpPr>
          <p:spPr bwMode="auto">
            <a:xfrm>
              <a:off x="6516458" y="1255727"/>
              <a:ext cx="183232" cy="239468"/>
            </a:xfrm>
            <a:custGeom>
              <a:avLst/>
              <a:gdLst>
                <a:gd name="T0" fmla="*/ 0 w 492"/>
                <a:gd name="T1" fmla="*/ 0 h 643"/>
                <a:gd name="T2" fmla="*/ 0 w 492"/>
                <a:gd name="T3" fmla="*/ 643 h 643"/>
                <a:gd name="T4" fmla="*/ 492 w 492"/>
                <a:gd name="T5" fmla="*/ 643 h 643"/>
                <a:gd name="T6" fmla="*/ 492 w 492"/>
                <a:gd name="T7" fmla="*/ 148 h 643"/>
                <a:gd name="T8" fmla="*/ 348 w 492"/>
                <a:gd name="T9" fmla="*/ 0 h 643"/>
                <a:gd name="T10" fmla="*/ 0 w 492"/>
                <a:gd name="T11" fmla="*/ 0 h 643"/>
                <a:gd name="T12" fmla="*/ 227 w 492"/>
                <a:gd name="T13" fmla="*/ 594 h 643"/>
                <a:gd name="T14" fmla="*/ 53 w 492"/>
                <a:gd name="T15" fmla="*/ 594 h 643"/>
                <a:gd name="T16" fmla="*/ 53 w 492"/>
                <a:gd name="T17" fmla="*/ 544 h 643"/>
                <a:gd name="T18" fmla="*/ 227 w 492"/>
                <a:gd name="T19" fmla="*/ 544 h 643"/>
                <a:gd name="T20" fmla="*/ 227 w 492"/>
                <a:gd name="T21" fmla="*/ 594 h 643"/>
                <a:gd name="T22" fmla="*/ 227 w 492"/>
                <a:gd name="T23" fmla="*/ 517 h 643"/>
                <a:gd name="T24" fmla="*/ 53 w 492"/>
                <a:gd name="T25" fmla="*/ 517 h 643"/>
                <a:gd name="T26" fmla="*/ 53 w 492"/>
                <a:gd name="T27" fmla="*/ 468 h 643"/>
                <a:gd name="T28" fmla="*/ 227 w 492"/>
                <a:gd name="T29" fmla="*/ 468 h 643"/>
                <a:gd name="T30" fmla="*/ 227 w 492"/>
                <a:gd name="T31" fmla="*/ 517 h 643"/>
                <a:gd name="T32" fmla="*/ 227 w 492"/>
                <a:gd name="T33" fmla="*/ 441 h 643"/>
                <a:gd name="T34" fmla="*/ 53 w 492"/>
                <a:gd name="T35" fmla="*/ 441 h 643"/>
                <a:gd name="T36" fmla="*/ 53 w 492"/>
                <a:gd name="T37" fmla="*/ 392 h 643"/>
                <a:gd name="T38" fmla="*/ 227 w 492"/>
                <a:gd name="T39" fmla="*/ 392 h 643"/>
                <a:gd name="T40" fmla="*/ 227 w 492"/>
                <a:gd name="T41" fmla="*/ 441 h 643"/>
                <a:gd name="T42" fmla="*/ 227 w 492"/>
                <a:gd name="T43" fmla="*/ 365 h 643"/>
                <a:gd name="T44" fmla="*/ 53 w 492"/>
                <a:gd name="T45" fmla="*/ 365 h 643"/>
                <a:gd name="T46" fmla="*/ 53 w 492"/>
                <a:gd name="T47" fmla="*/ 316 h 643"/>
                <a:gd name="T48" fmla="*/ 227 w 492"/>
                <a:gd name="T49" fmla="*/ 316 h 643"/>
                <a:gd name="T50" fmla="*/ 227 w 492"/>
                <a:gd name="T51" fmla="*/ 365 h 643"/>
                <a:gd name="T52" fmla="*/ 166 w 492"/>
                <a:gd name="T53" fmla="*/ 179 h 643"/>
                <a:gd name="T54" fmla="*/ 102 w 492"/>
                <a:gd name="T55" fmla="*/ 259 h 643"/>
                <a:gd name="T56" fmla="*/ 49 w 492"/>
                <a:gd name="T57" fmla="*/ 259 h 643"/>
                <a:gd name="T58" fmla="*/ 136 w 492"/>
                <a:gd name="T59" fmla="*/ 145 h 643"/>
                <a:gd name="T60" fmla="*/ 57 w 492"/>
                <a:gd name="T61" fmla="*/ 42 h 643"/>
                <a:gd name="T62" fmla="*/ 113 w 492"/>
                <a:gd name="T63" fmla="*/ 42 h 643"/>
                <a:gd name="T64" fmla="*/ 166 w 492"/>
                <a:gd name="T65" fmla="*/ 110 h 643"/>
                <a:gd name="T66" fmla="*/ 216 w 492"/>
                <a:gd name="T67" fmla="*/ 42 h 643"/>
                <a:gd name="T68" fmla="*/ 272 w 492"/>
                <a:gd name="T69" fmla="*/ 42 h 643"/>
                <a:gd name="T70" fmla="*/ 193 w 492"/>
                <a:gd name="T71" fmla="*/ 145 h 643"/>
                <a:gd name="T72" fmla="*/ 284 w 492"/>
                <a:gd name="T73" fmla="*/ 259 h 643"/>
                <a:gd name="T74" fmla="*/ 227 w 492"/>
                <a:gd name="T75" fmla="*/ 259 h 643"/>
                <a:gd name="T76" fmla="*/ 166 w 492"/>
                <a:gd name="T77" fmla="*/ 179 h 643"/>
                <a:gd name="T78" fmla="*/ 435 w 492"/>
                <a:gd name="T79" fmla="*/ 594 h 643"/>
                <a:gd name="T80" fmla="*/ 261 w 492"/>
                <a:gd name="T81" fmla="*/ 594 h 643"/>
                <a:gd name="T82" fmla="*/ 261 w 492"/>
                <a:gd name="T83" fmla="*/ 544 h 643"/>
                <a:gd name="T84" fmla="*/ 435 w 492"/>
                <a:gd name="T85" fmla="*/ 544 h 643"/>
                <a:gd name="T86" fmla="*/ 435 w 492"/>
                <a:gd name="T87" fmla="*/ 594 h 643"/>
                <a:gd name="T88" fmla="*/ 435 w 492"/>
                <a:gd name="T89" fmla="*/ 517 h 643"/>
                <a:gd name="T90" fmla="*/ 261 w 492"/>
                <a:gd name="T91" fmla="*/ 517 h 643"/>
                <a:gd name="T92" fmla="*/ 261 w 492"/>
                <a:gd name="T93" fmla="*/ 468 h 643"/>
                <a:gd name="T94" fmla="*/ 435 w 492"/>
                <a:gd name="T95" fmla="*/ 468 h 643"/>
                <a:gd name="T96" fmla="*/ 435 w 492"/>
                <a:gd name="T97" fmla="*/ 517 h 643"/>
                <a:gd name="T98" fmla="*/ 435 w 492"/>
                <a:gd name="T99" fmla="*/ 441 h 643"/>
                <a:gd name="T100" fmla="*/ 261 w 492"/>
                <a:gd name="T101" fmla="*/ 441 h 643"/>
                <a:gd name="T102" fmla="*/ 261 w 492"/>
                <a:gd name="T103" fmla="*/ 392 h 643"/>
                <a:gd name="T104" fmla="*/ 435 w 492"/>
                <a:gd name="T105" fmla="*/ 392 h 643"/>
                <a:gd name="T106" fmla="*/ 435 w 492"/>
                <a:gd name="T107" fmla="*/ 441 h 643"/>
                <a:gd name="T108" fmla="*/ 435 w 492"/>
                <a:gd name="T109" fmla="*/ 365 h 643"/>
                <a:gd name="T110" fmla="*/ 261 w 492"/>
                <a:gd name="T111" fmla="*/ 365 h 643"/>
                <a:gd name="T112" fmla="*/ 261 w 492"/>
                <a:gd name="T113" fmla="*/ 316 h 643"/>
                <a:gd name="T114" fmla="*/ 435 w 492"/>
                <a:gd name="T115" fmla="*/ 316 h 643"/>
                <a:gd name="T116" fmla="*/ 435 w 492"/>
                <a:gd name="T117" fmla="*/ 365 h 643"/>
                <a:gd name="T118" fmla="*/ 337 w 492"/>
                <a:gd name="T119" fmla="*/ 156 h 643"/>
                <a:gd name="T120" fmla="*/ 337 w 492"/>
                <a:gd name="T121" fmla="*/ 30 h 643"/>
                <a:gd name="T122" fmla="*/ 461 w 492"/>
                <a:gd name="T123" fmla="*/ 156 h 643"/>
                <a:gd name="T124" fmla="*/ 337 w 492"/>
                <a:gd name="T125" fmla="*/ 156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2" h="643">
                  <a:moveTo>
                    <a:pt x="0" y="0"/>
                  </a:moveTo>
                  <a:lnTo>
                    <a:pt x="0" y="643"/>
                  </a:lnTo>
                  <a:lnTo>
                    <a:pt x="492" y="643"/>
                  </a:lnTo>
                  <a:lnTo>
                    <a:pt x="492" y="148"/>
                  </a:lnTo>
                  <a:lnTo>
                    <a:pt x="348" y="0"/>
                  </a:lnTo>
                  <a:lnTo>
                    <a:pt x="0" y="0"/>
                  </a:lnTo>
                  <a:close/>
                  <a:moveTo>
                    <a:pt x="227" y="594"/>
                  </a:moveTo>
                  <a:lnTo>
                    <a:pt x="53" y="594"/>
                  </a:lnTo>
                  <a:lnTo>
                    <a:pt x="53" y="544"/>
                  </a:lnTo>
                  <a:lnTo>
                    <a:pt x="227" y="544"/>
                  </a:lnTo>
                  <a:lnTo>
                    <a:pt x="227" y="594"/>
                  </a:lnTo>
                  <a:close/>
                  <a:moveTo>
                    <a:pt x="227" y="517"/>
                  </a:moveTo>
                  <a:lnTo>
                    <a:pt x="53" y="517"/>
                  </a:lnTo>
                  <a:lnTo>
                    <a:pt x="53" y="468"/>
                  </a:lnTo>
                  <a:lnTo>
                    <a:pt x="227" y="468"/>
                  </a:lnTo>
                  <a:lnTo>
                    <a:pt x="227" y="517"/>
                  </a:lnTo>
                  <a:close/>
                  <a:moveTo>
                    <a:pt x="227" y="441"/>
                  </a:moveTo>
                  <a:lnTo>
                    <a:pt x="53" y="441"/>
                  </a:lnTo>
                  <a:lnTo>
                    <a:pt x="53" y="392"/>
                  </a:lnTo>
                  <a:lnTo>
                    <a:pt x="227" y="392"/>
                  </a:lnTo>
                  <a:lnTo>
                    <a:pt x="227" y="441"/>
                  </a:lnTo>
                  <a:close/>
                  <a:moveTo>
                    <a:pt x="227" y="365"/>
                  </a:moveTo>
                  <a:lnTo>
                    <a:pt x="53" y="365"/>
                  </a:lnTo>
                  <a:lnTo>
                    <a:pt x="53" y="316"/>
                  </a:lnTo>
                  <a:lnTo>
                    <a:pt x="227" y="316"/>
                  </a:lnTo>
                  <a:lnTo>
                    <a:pt x="227" y="365"/>
                  </a:lnTo>
                  <a:close/>
                  <a:moveTo>
                    <a:pt x="166" y="179"/>
                  </a:moveTo>
                  <a:lnTo>
                    <a:pt x="102" y="259"/>
                  </a:lnTo>
                  <a:lnTo>
                    <a:pt x="49" y="259"/>
                  </a:lnTo>
                  <a:lnTo>
                    <a:pt x="136" y="145"/>
                  </a:lnTo>
                  <a:lnTo>
                    <a:pt x="57" y="42"/>
                  </a:lnTo>
                  <a:lnTo>
                    <a:pt x="113" y="42"/>
                  </a:lnTo>
                  <a:lnTo>
                    <a:pt x="166" y="110"/>
                  </a:lnTo>
                  <a:lnTo>
                    <a:pt x="216" y="42"/>
                  </a:lnTo>
                  <a:lnTo>
                    <a:pt x="272" y="42"/>
                  </a:lnTo>
                  <a:lnTo>
                    <a:pt x="193" y="145"/>
                  </a:lnTo>
                  <a:lnTo>
                    <a:pt x="284" y="259"/>
                  </a:lnTo>
                  <a:lnTo>
                    <a:pt x="227" y="259"/>
                  </a:lnTo>
                  <a:lnTo>
                    <a:pt x="166" y="179"/>
                  </a:lnTo>
                  <a:close/>
                  <a:moveTo>
                    <a:pt x="435" y="594"/>
                  </a:moveTo>
                  <a:lnTo>
                    <a:pt x="261" y="594"/>
                  </a:lnTo>
                  <a:lnTo>
                    <a:pt x="261" y="544"/>
                  </a:lnTo>
                  <a:lnTo>
                    <a:pt x="435" y="544"/>
                  </a:lnTo>
                  <a:lnTo>
                    <a:pt x="435" y="594"/>
                  </a:lnTo>
                  <a:close/>
                  <a:moveTo>
                    <a:pt x="435" y="517"/>
                  </a:moveTo>
                  <a:lnTo>
                    <a:pt x="261" y="517"/>
                  </a:lnTo>
                  <a:lnTo>
                    <a:pt x="261" y="468"/>
                  </a:lnTo>
                  <a:lnTo>
                    <a:pt x="435" y="468"/>
                  </a:lnTo>
                  <a:lnTo>
                    <a:pt x="435" y="517"/>
                  </a:lnTo>
                  <a:close/>
                  <a:moveTo>
                    <a:pt x="435" y="441"/>
                  </a:moveTo>
                  <a:lnTo>
                    <a:pt x="261" y="441"/>
                  </a:lnTo>
                  <a:lnTo>
                    <a:pt x="261" y="392"/>
                  </a:lnTo>
                  <a:lnTo>
                    <a:pt x="435" y="392"/>
                  </a:lnTo>
                  <a:lnTo>
                    <a:pt x="435" y="441"/>
                  </a:lnTo>
                  <a:close/>
                  <a:moveTo>
                    <a:pt x="435" y="365"/>
                  </a:moveTo>
                  <a:lnTo>
                    <a:pt x="261" y="365"/>
                  </a:lnTo>
                  <a:lnTo>
                    <a:pt x="261" y="316"/>
                  </a:lnTo>
                  <a:lnTo>
                    <a:pt x="435" y="316"/>
                  </a:lnTo>
                  <a:lnTo>
                    <a:pt x="435" y="365"/>
                  </a:lnTo>
                  <a:close/>
                  <a:moveTo>
                    <a:pt x="337" y="156"/>
                  </a:moveTo>
                  <a:lnTo>
                    <a:pt x="337" y="30"/>
                  </a:lnTo>
                  <a:lnTo>
                    <a:pt x="461" y="156"/>
                  </a:lnTo>
                  <a:lnTo>
                    <a:pt x="337" y="156"/>
                  </a:lnTo>
                  <a:close/>
                </a:path>
              </a:pathLst>
            </a:custGeom>
            <a:solidFill>
              <a:srgbClr val="FFFFFF">
                <a:alpha val="70000"/>
              </a:srgbClr>
            </a:solidFill>
            <a:ln w="9525" algn="ctr">
              <a:noFill/>
              <a:miter lim="800000"/>
              <a:headEnd/>
              <a:tailEnd/>
            </a:ln>
          </p:spPr>
          <p:txBody>
            <a:bodyPr lIns="119964" tIns="95972" rIns="119964" bIns="95972" rtlCol="0" anchor="ctr"/>
            <a:lstStyle/>
            <a:p>
              <a:pPr algn="ctr" defTabSz="1088059">
                <a:buClr>
                  <a:srgbClr val="44697D"/>
                </a:buClr>
                <a:defRPr/>
              </a:pPr>
              <a:endParaRPr lang="en-US" sz="1400" kern="0">
                <a:solidFill>
                  <a:srgbClr val="FFFFFF"/>
                </a:solidFill>
                <a:latin typeface="Helvetica" pitchFamily="2" charset="0"/>
                <a:ea typeface=""/>
                <a:cs typeface=""/>
              </a:endParaRPr>
            </a:p>
          </p:txBody>
        </p:sp>
        <p:sp>
          <p:nvSpPr>
            <p:cNvPr id="45" name="Freeform 174"/>
            <p:cNvSpPr>
              <a:spLocks noEditPoints="1"/>
            </p:cNvSpPr>
            <p:nvPr/>
          </p:nvSpPr>
          <p:spPr bwMode="auto">
            <a:xfrm>
              <a:off x="1662729" y="2336424"/>
              <a:ext cx="234473" cy="331489"/>
            </a:xfrm>
            <a:custGeom>
              <a:avLst/>
              <a:gdLst>
                <a:gd name="T0" fmla="*/ 0 w 276"/>
                <a:gd name="T1" fmla="*/ 355 h 355"/>
                <a:gd name="T2" fmla="*/ 276 w 276"/>
                <a:gd name="T3" fmla="*/ 82 h 355"/>
                <a:gd name="T4" fmla="*/ 0 w 276"/>
                <a:gd name="T5" fmla="*/ 0 h 355"/>
                <a:gd name="T6" fmla="*/ 34 w 276"/>
                <a:gd name="T7" fmla="*/ 330 h 355"/>
                <a:gd name="T8" fmla="*/ 125 w 276"/>
                <a:gd name="T9" fmla="*/ 309 h 355"/>
                <a:gd name="T10" fmla="*/ 125 w 276"/>
                <a:gd name="T11" fmla="*/ 294 h 355"/>
                <a:gd name="T12" fmla="*/ 34 w 276"/>
                <a:gd name="T13" fmla="*/ 273 h 355"/>
                <a:gd name="T14" fmla="*/ 125 w 276"/>
                <a:gd name="T15" fmla="*/ 294 h 355"/>
                <a:gd name="T16" fmla="*/ 34 w 276"/>
                <a:gd name="T17" fmla="*/ 258 h 355"/>
                <a:gd name="T18" fmla="*/ 125 w 276"/>
                <a:gd name="T19" fmla="*/ 238 h 355"/>
                <a:gd name="T20" fmla="*/ 125 w 276"/>
                <a:gd name="T21" fmla="*/ 222 h 355"/>
                <a:gd name="T22" fmla="*/ 34 w 276"/>
                <a:gd name="T23" fmla="*/ 202 h 355"/>
                <a:gd name="T24" fmla="*/ 125 w 276"/>
                <a:gd name="T25" fmla="*/ 222 h 355"/>
                <a:gd name="T26" fmla="*/ 34 w 276"/>
                <a:gd name="T27" fmla="*/ 187 h 355"/>
                <a:gd name="T28" fmla="*/ 125 w 276"/>
                <a:gd name="T29" fmla="*/ 166 h 355"/>
                <a:gd name="T30" fmla="*/ 125 w 276"/>
                <a:gd name="T31" fmla="*/ 151 h 355"/>
                <a:gd name="T32" fmla="*/ 34 w 276"/>
                <a:gd name="T33" fmla="*/ 130 h 355"/>
                <a:gd name="T34" fmla="*/ 125 w 276"/>
                <a:gd name="T35" fmla="*/ 151 h 355"/>
                <a:gd name="T36" fmla="*/ 34 w 276"/>
                <a:gd name="T37" fmla="*/ 118 h 355"/>
                <a:gd name="T38" fmla="*/ 125 w 276"/>
                <a:gd name="T39" fmla="*/ 97 h 355"/>
                <a:gd name="T40" fmla="*/ 125 w 276"/>
                <a:gd name="T41" fmla="*/ 82 h 355"/>
                <a:gd name="T42" fmla="*/ 34 w 276"/>
                <a:gd name="T43" fmla="*/ 62 h 355"/>
                <a:gd name="T44" fmla="*/ 125 w 276"/>
                <a:gd name="T45" fmla="*/ 82 h 355"/>
                <a:gd name="T46" fmla="*/ 34 w 276"/>
                <a:gd name="T47" fmla="*/ 46 h 355"/>
                <a:gd name="T48" fmla="*/ 125 w 276"/>
                <a:gd name="T49" fmla="*/ 26 h 355"/>
                <a:gd name="T50" fmla="*/ 243 w 276"/>
                <a:gd name="T51" fmla="*/ 330 h 355"/>
                <a:gd name="T52" fmla="*/ 154 w 276"/>
                <a:gd name="T53" fmla="*/ 309 h 355"/>
                <a:gd name="T54" fmla="*/ 243 w 276"/>
                <a:gd name="T55" fmla="*/ 330 h 355"/>
                <a:gd name="T56" fmla="*/ 154 w 276"/>
                <a:gd name="T57" fmla="*/ 294 h 355"/>
                <a:gd name="T58" fmla="*/ 243 w 276"/>
                <a:gd name="T59" fmla="*/ 273 h 355"/>
                <a:gd name="T60" fmla="*/ 243 w 276"/>
                <a:gd name="T61" fmla="*/ 258 h 355"/>
                <a:gd name="T62" fmla="*/ 154 w 276"/>
                <a:gd name="T63" fmla="*/ 238 h 355"/>
                <a:gd name="T64" fmla="*/ 243 w 276"/>
                <a:gd name="T65" fmla="*/ 258 h 355"/>
                <a:gd name="T66" fmla="*/ 154 w 276"/>
                <a:gd name="T67" fmla="*/ 222 h 355"/>
                <a:gd name="T68" fmla="*/ 243 w 276"/>
                <a:gd name="T69" fmla="*/ 202 h 355"/>
                <a:gd name="T70" fmla="*/ 243 w 276"/>
                <a:gd name="T71" fmla="*/ 187 h 355"/>
                <a:gd name="T72" fmla="*/ 154 w 276"/>
                <a:gd name="T73" fmla="*/ 166 h 355"/>
                <a:gd name="T74" fmla="*/ 243 w 276"/>
                <a:gd name="T75" fmla="*/ 187 h 355"/>
                <a:gd name="T76" fmla="*/ 154 w 276"/>
                <a:gd name="T77" fmla="*/ 151 h 355"/>
                <a:gd name="T78" fmla="*/ 243 w 276"/>
                <a:gd name="T79" fmla="*/ 130 h 355"/>
                <a:gd name="T80" fmla="*/ 189 w 276"/>
                <a:gd name="T81" fmla="*/ 87 h 355"/>
                <a:gd name="T82" fmla="*/ 256 w 276"/>
                <a:gd name="T83" fmla="*/ 8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6" h="355">
                  <a:moveTo>
                    <a:pt x="0" y="0"/>
                  </a:moveTo>
                  <a:lnTo>
                    <a:pt x="0" y="355"/>
                  </a:lnTo>
                  <a:lnTo>
                    <a:pt x="276" y="355"/>
                  </a:lnTo>
                  <a:lnTo>
                    <a:pt x="276" y="82"/>
                  </a:lnTo>
                  <a:lnTo>
                    <a:pt x="194" y="0"/>
                  </a:lnTo>
                  <a:lnTo>
                    <a:pt x="0" y="0"/>
                  </a:lnTo>
                  <a:close/>
                  <a:moveTo>
                    <a:pt x="125" y="330"/>
                  </a:moveTo>
                  <a:lnTo>
                    <a:pt x="34" y="330"/>
                  </a:lnTo>
                  <a:lnTo>
                    <a:pt x="34" y="309"/>
                  </a:lnTo>
                  <a:lnTo>
                    <a:pt x="125" y="309"/>
                  </a:lnTo>
                  <a:lnTo>
                    <a:pt x="125" y="330"/>
                  </a:lnTo>
                  <a:close/>
                  <a:moveTo>
                    <a:pt x="125" y="294"/>
                  </a:moveTo>
                  <a:lnTo>
                    <a:pt x="34" y="294"/>
                  </a:lnTo>
                  <a:lnTo>
                    <a:pt x="34" y="273"/>
                  </a:lnTo>
                  <a:lnTo>
                    <a:pt x="125" y="273"/>
                  </a:lnTo>
                  <a:lnTo>
                    <a:pt x="125" y="294"/>
                  </a:lnTo>
                  <a:close/>
                  <a:moveTo>
                    <a:pt x="125" y="258"/>
                  </a:moveTo>
                  <a:lnTo>
                    <a:pt x="34" y="258"/>
                  </a:lnTo>
                  <a:lnTo>
                    <a:pt x="34" y="238"/>
                  </a:lnTo>
                  <a:lnTo>
                    <a:pt x="125" y="238"/>
                  </a:lnTo>
                  <a:lnTo>
                    <a:pt x="125" y="258"/>
                  </a:lnTo>
                  <a:close/>
                  <a:moveTo>
                    <a:pt x="125" y="222"/>
                  </a:moveTo>
                  <a:lnTo>
                    <a:pt x="34" y="222"/>
                  </a:lnTo>
                  <a:lnTo>
                    <a:pt x="34" y="202"/>
                  </a:lnTo>
                  <a:lnTo>
                    <a:pt x="125" y="202"/>
                  </a:lnTo>
                  <a:lnTo>
                    <a:pt x="125" y="222"/>
                  </a:lnTo>
                  <a:close/>
                  <a:moveTo>
                    <a:pt x="125" y="187"/>
                  </a:moveTo>
                  <a:lnTo>
                    <a:pt x="34" y="187"/>
                  </a:lnTo>
                  <a:lnTo>
                    <a:pt x="34" y="166"/>
                  </a:lnTo>
                  <a:lnTo>
                    <a:pt x="125" y="166"/>
                  </a:lnTo>
                  <a:lnTo>
                    <a:pt x="125" y="187"/>
                  </a:lnTo>
                  <a:close/>
                  <a:moveTo>
                    <a:pt x="125" y="151"/>
                  </a:moveTo>
                  <a:lnTo>
                    <a:pt x="34" y="151"/>
                  </a:lnTo>
                  <a:lnTo>
                    <a:pt x="34" y="130"/>
                  </a:lnTo>
                  <a:lnTo>
                    <a:pt x="125" y="130"/>
                  </a:lnTo>
                  <a:lnTo>
                    <a:pt x="125" y="151"/>
                  </a:lnTo>
                  <a:close/>
                  <a:moveTo>
                    <a:pt x="125" y="118"/>
                  </a:moveTo>
                  <a:lnTo>
                    <a:pt x="34" y="118"/>
                  </a:lnTo>
                  <a:lnTo>
                    <a:pt x="34" y="97"/>
                  </a:lnTo>
                  <a:lnTo>
                    <a:pt x="125" y="97"/>
                  </a:lnTo>
                  <a:lnTo>
                    <a:pt x="125" y="118"/>
                  </a:lnTo>
                  <a:close/>
                  <a:moveTo>
                    <a:pt x="125" y="82"/>
                  </a:moveTo>
                  <a:lnTo>
                    <a:pt x="34" y="82"/>
                  </a:lnTo>
                  <a:lnTo>
                    <a:pt x="34" y="62"/>
                  </a:lnTo>
                  <a:lnTo>
                    <a:pt x="125" y="62"/>
                  </a:lnTo>
                  <a:lnTo>
                    <a:pt x="125" y="82"/>
                  </a:lnTo>
                  <a:close/>
                  <a:moveTo>
                    <a:pt x="125" y="46"/>
                  </a:moveTo>
                  <a:lnTo>
                    <a:pt x="34" y="46"/>
                  </a:lnTo>
                  <a:lnTo>
                    <a:pt x="34" y="26"/>
                  </a:lnTo>
                  <a:lnTo>
                    <a:pt x="125" y="26"/>
                  </a:lnTo>
                  <a:lnTo>
                    <a:pt x="125" y="46"/>
                  </a:lnTo>
                  <a:close/>
                  <a:moveTo>
                    <a:pt x="243" y="330"/>
                  </a:moveTo>
                  <a:lnTo>
                    <a:pt x="154" y="330"/>
                  </a:lnTo>
                  <a:lnTo>
                    <a:pt x="154" y="309"/>
                  </a:lnTo>
                  <a:lnTo>
                    <a:pt x="243" y="309"/>
                  </a:lnTo>
                  <a:lnTo>
                    <a:pt x="243" y="330"/>
                  </a:lnTo>
                  <a:close/>
                  <a:moveTo>
                    <a:pt x="243" y="294"/>
                  </a:moveTo>
                  <a:lnTo>
                    <a:pt x="154" y="294"/>
                  </a:lnTo>
                  <a:lnTo>
                    <a:pt x="154" y="273"/>
                  </a:lnTo>
                  <a:lnTo>
                    <a:pt x="243" y="273"/>
                  </a:lnTo>
                  <a:lnTo>
                    <a:pt x="243" y="294"/>
                  </a:lnTo>
                  <a:close/>
                  <a:moveTo>
                    <a:pt x="243" y="258"/>
                  </a:moveTo>
                  <a:lnTo>
                    <a:pt x="154" y="258"/>
                  </a:lnTo>
                  <a:lnTo>
                    <a:pt x="154" y="238"/>
                  </a:lnTo>
                  <a:lnTo>
                    <a:pt x="243" y="238"/>
                  </a:lnTo>
                  <a:lnTo>
                    <a:pt x="243" y="258"/>
                  </a:lnTo>
                  <a:close/>
                  <a:moveTo>
                    <a:pt x="243" y="222"/>
                  </a:moveTo>
                  <a:lnTo>
                    <a:pt x="154" y="222"/>
                  </a:lnTo>
                  <a:lnTo>
                    <a:pt x="154" y="202"/>
                  </a:lnTo>
                  <a:lnTo>
                    <a:pt x="243" y="202"/>
                  </a:lnTo>
                  <a:lnTo>
                    <a:pt x="243" y="222"/>
                  </a:lnTo>
                  <a:close/>
                  <a:moveTo>
                    <a:pt x="243" y="187"/>
                  </a:moveTo>
                  <a:lnTo>
                    <a:pt x="154" y="187"/>
                  </a:lnTo>
                  <a:lnTo>
                    <a:pt x="154" y="166"/>
                  </a:lnTo>
                  <a:lnTo>
                    <a:pt x="243" y="166"/>
                  </a:lnTo>
                  <a:lnTo>
                    <a:pt x="243" y="187"/>
                  </a:lnTo>
                  <a:close/>
                  <a:moveTo>
                    <a:pt x="243" y="151"/>
                  </a:moveTo>
                  <a:lnTo>
                    <a:pt x="154" y="151"/>
                  </a:lnTo>
                  <a:lnTo>
                    <a:pt x="154" y="130"/>
                  </a:lnTo>
                  <a:lnTo>
                    <a:pt x="243" y="130"/>
                  </a:lnTo>
                  <a:lnTo>
                    <a:pt x="243" y="151"/>
                  </a:lnTo>
                  <a:close/>
                  <a:moveTo>
                    <a:pt x="189" y="87"/>
                  </a:moveTo>
                  <a:lnTo>
                    <a:pt x="189" y="18"/>
                  </a:lnTo>
                  <a:lnTo>
                    <a:pt x="256" y="87"/>
                  </a:lnTo>
                  <a:lnTo>
                    <a:pt x="189" y="87"/>
                  </a:lnTo>
                  <a:close/>
                </a:path>
              </a:pathLst>
            </a:custGeom>
            <a:solidFill>
              <a:srgbClr val="FFFFFF">
                <a:alpha val="70000"/>
              </a:srgbClr>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46" name="Freeform 174"/>
            <p:cNvSpPr>
              <a:spLocks noEditPoints="1"/>
            </p:cNvSpPr>
            <p:nvPr/>
          </p:nvSpPr>
          <p:spPr bwMode="auto">
            <a:xfrm>
              <a:off x="6889080" y="1849942"/>
              <a:ext cx="183602" cy="259569"/>
            </a:xfrm>
            <a:custGeom>
              <a:avLst/>
              <a:gdLst>
                <a:gd name="T0" fmla="*/ 0 w 276"/>
                <a:gd name="T1" fmla="*/ 355 h 355"/>
                <a:gd name="T2" fmla="*/ 276 w 276"/>
                <a:gd name="T3" fmla="*/ 82 h 355"/>
                <a:gd name="T4" fmla="*/ 0 w 276"/>
                <a:gd name="T5" fmla="*/ 0 h 355"/>
                <a:gd name="T6" fmla="*/ 34 w 276"/>
                <a:gd name="T7" fmla="*/ 330 h 355"/>
                <a:gd name="T8" fmla="*/ 125 w 276"/>
                <a:gd name="T9" fmla="*/ 309 h 355"/>
                <a:gd name="T10" fmla="*/ 125 w 276"/>
                <a:gd name="T11" fmla="*/ 294 h 355"/>
                <a:gd name="T12" fmla="*/ 34 w 276"/>
                <a:gd name="T13" fmla="*/ 273 h 355"/>
                <a:gd name="T14" fmla="*/ 125 w 276"/>
                <a:gd name="T15" fmla="*/ 294 h 355"/>
                <a:gd name="T16" fmla="*/ 34 w 276"/>
                <a:gd name="T17" fmla="*/ 258 h 355"/>
                <a:gd name="T18" fmla="*/ 125 w 276"/>
                <a:gd name="T19" fmla="*/ 238 h 355"/>
                <a:gd name="T20" fmla="*/ 125 w 276"/>
                <a:gd name="T21" fmla="*/ 222 h 355"/>
                <a:gd name="T22" fmla="*/ 34 w 276"/>
                <a:gd name="T23" fmla="*/ 202 h 355"/>
                <a:gd name="T24" fmla="*/ 125 w 276"/>
                <a:gd name="T25" fmla="*/ 222 h 355"/>
                <a:gd name="T26" fmla="*/ 34 w 276"/>
                <a:gd name="T27" fmla="*/ 187 h 355"/>
                <a:gd name="T28" fmla="*/ 125 w 276"/>
                <a:gd name="T29" fmla="*/ 166 h 355"/>
                <a:gd name="T30" fmla="*/ 125 w 276"/>
                <a:gd name="T31" fmla="*/ 151 h 355"/>
                <a:gd name="T32" fmla="*/ 34 w 276"/>
                <a:gd name="T33" fmla="*/ 130 h 355"/>
                <a:gd name="T34" fmla="*/ 125 w 276"/>
                <a:gd name="T35" fmla="*/ 151 h 355"/>
                <a:gd name="T36" fmla="*/ 34 w 276"/>
                <a:gd name="T37" fmla="*/ 118 h 355"/>
                <a:gd name="T38" fmla="*/ 125 w 276"/>
                <a:gd name="T39" fmla="*/ 97 h 355"/>
                <a:gd name="T40" fmla="*/ 125 w 276"/>
                <a:gd name="T41" fmla="*/ 82 h 355"/>
                <a:gd name="T42" fmla="*/ 34 w 276"/>
                <a:gd name="T43" fmla="*/ 62 h 355"/>
                <a:gd name="T44" fmla="*/ 125 w 276"/>
                <a:gd name="T45" fmla="*/ 82 h 355"/>
                <a:gd name="T46" fmla="*/ 34 w 276"/>
                <a:gd name="T47" fmla="*/ 46 h 355"/>
                <a:gd name="T48" fmla="*/ 125 w 276"/>
                <a:gd name="T49" fmla="*/ 26 h 355"/>
                <a:gd name="T50" fmla="*/ 243 w 276"/>
                <a:gd name="T51" fmla="*/ 330 h 355"/>
                <a:gd name="T52" fmla="*/ 154 w 276"/>
                <a:gd name="T53" fmla="*/ 309 h 355"/>
                <a:gd name="T54" fmla="*/ 243 w 276"/>
                <a:gd name="T55" fmla="*/ 330 h 355"/>
                <a:gd name="T56" fmla="*/ 154 w 276"/>
                <a:gd name="T57" fmla="*/ 294 h 355"/>
                <a:gd name="T58" fmla="*/ 243 w 276"/>
                <a:gd name="T59" fmla="*/ 273 h 355"/>
                <a:gd name="T60" fmla="*/ 243 w 276"/>
                <a:gd name="T61" fmla="*/ 258 h 355"/>
                <a:gd name="T62" fmla="*/ 154 w 276"/>
                <a:gd name="T63" fmla="*/ 238 h 355"/>
                <a:gd name="T64" fmla="*/ 243 w 276"/>
                <a:gd name="T65" fmla="*/ 258 h 355"/>
                <a:gd name="T66" fmla="*/ 154 w 276"/>
                <a:gd name="T67" fmla="*/ 222 h 355"/>
                <a:gd name="T68" fmla="*/ 243 w 276"/>
                <a:gd name="T69" fmla="*/ 202 h 355"/>
                <a:gd name="T70" fmla="*/ 243 w 276"/>
                <a:gd name="T71" fmla="*/ 187 h 355"/>
                <a:gd name="T72" fmla="*/ 154 w 276"/>
                <a:gd name="T73" fmla="*/ 166 h 355"/>
                <a:gd name="T74" fmla="*/ 243 w 276"/>
                <a:gd name="T75" fmla="*/ 187 h 355"/>
                <a:gd name="T76" fmla="*/ 154 w 276"/>
                <a:gd name="T77" fmla="*/ 151 h 355"/>
                <a:gd name="T78" fmla="*/ 243 w 276"/>
                <a:gd name="T79" fmla="*/ 130 h 355"/>
                <a:gd name="T80" fmla="*/ 189 w 276"/>
                <a:gd name="T81" fmla="*/ 87 h 355"/>
                <a:gd name="T82" fmla="*/ 256 w 276"/>
                <a:gd name="T83" fmla="*/ 8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6" h="355">
                  <a:moveTo>
                    <a:pt x="0" y="0"/>
                  </a:moveTo>
                  <a:lnTo>
                    <a:pt x="0" y="355"/>
                  </a:lnTo>
                  <a:lnTo>
                    <a:pt x="276" y="355"/>
                  </a:lnTo>
                  <a:lnTo>
                    <a:pt x="276" y="82"/>
                  </a:lnTo>
                  <a:lnTo>
                    <a:pt x="194" y="0"/>
                  </a:lnTo>
                  <a:lnTo>
                    <a:pt x="0" y="0"/>
                  </a:lnTo>
                  <a:close/>
                  <a:moveTo>
                    <a:pt x="125" y="330"/>
                  </a:moveTo>
                  <a:lnTo>
                    <a:pt x="34" y="330"/>
                  </a:lnTo>
                  <a:lnTo>
                    <a:pt x="34" y="309"/>
                  </a:lnTo>
                  <a:lnTo>
                    <a:pt x="125" y="309"/>
                  </a:lnTo>
                  <a:lnTo>
                    <a:pt x="125" y="330"/>
                  </a:lnTo>
                  <a:close/>
                  <a:moveTo>
                    <a:pt x="125" y="294"/>
                  </a:moveTo>
                  <a:lnTo>
                    <a:pt x="34" y="294"/>
                  </a:lnTo>
                  <a:lnTo>
                    <a:pt x="34" y="273"/>
                  </a:lnTo>
                  <a:lnTo>
                    <a:pt x="125" y="273"/>
                  </a:lnTo>
                  <a:lnTo>
                    <a:pt x="125" y="294"/>
                  </a:lnTo>
                  <a:close/>
                  <a:moveTo>
                    <a:pt x="125" y="258"/>
                  </a:moveTo>
                  <a:lnTo>
                    <a:pt x="34" y="258"/>
                  </a:lnTo>
                  <a:lnTo>
                    <a:pt x="34" y="238"/>
                  </a:lnTo>
                  <a:lnTo>
                    <a:pt x="125" y="238"/>
                  </a:lnTo>
                  <a:lnTo>
                    <a:pt x="125" y="258"/>
                  </a:lnTo>
                  <a:close/>
                  <a:moveTo>
                    <a:pt x="125" y="222"/>
                  </a:moveTo>
                  <a:lnTo>
                    <a:pt x="34" y="222"/>
                  </a:lnTo>
                  <a:lnTo>
                    <a:pt x="34" y="202"/>
                  </a:lnTo>
                  <a:lnTo>
                    <a:pt x="125" y="202"/>
                  </a:lnTo>
                  <a:lnTo>
                    <a:pt x="125" y="222"/>
                  </a:lnTo>
                  <a:close/>
                  <a:moveTo>
                    <a:pt x="125" y="187"/>
                  </a:moveTo>
                  <a:lnTo>
                    <a:pt x="34" y="187"/>
                  </a:lnTo>
                  <a:lnTo>
                    <a:pt x="34" y="166"/>
                  </a:lnTo>
                  <a:lnTo>
                    <a:pt x="125" y="166"/>
                  </a:lnTo>
                  <a:lnTo>
                    <a:pt x="125" y="187"/>
                  </a:lnTo>
                  <a:close/>
                  <a:moveTo>
                    <a:pt x="125" y="151"/>
                  </a:moveTo>
                  <a:lnTo>
                    <a:pt x="34" y="151"/>
                  </a:lnTo>
                  <a:lnTo>
                    <a:pt x="34" y="130"/>
                  </a:lnTo>
                  <a:lnTo>
                    <a:pt x="125" y="130"/>
                  </a:lnTo>
                  <a:lnTo>
                    <a:pt x="125" y="151"/>
                  </a:lnTo>
                  <a:close/>
                  <a:moveTo>
                    <a:pt x="125" y="118"/>
                  </a:moveTo>
                  <a:lnTo>
                    <a:pt x="34" y="118"/>
                  </a:lnTo>
                  <a:lnTo>
                    <a:pt x="34" y="97"/>
                  </a:lnTo>
                  <a:lnTo>
                    <a:pt x="125" y="97"/>
                  </a:lnTo>
                  <a:lnTo>
                    <a:pt x="125" y="118"/>
                  </a:lnTo>
                  <a:close/>
                  <a:moveTo>
                    <a:pt x="125" y="82"/>
                  </a:moveTo>
                  <a:lnTo>
                    <a:pt x="34" y="82"/>
                  </a:lnTo>
                  <a:lnTo>
                    <a:pt x="34" y="62"/>
                  </a:lnTo>
                  <a:lnTo>
                    <a:pt x="125" y="62"/>
                  </a:lnTo>
                  <a:lnTo>
                    <a:pt x="125" y="82"/>
                  </a:lnTo>
                  <a:close/>
                  <a:moveTo>
                    <a:pt x="125" y="46"/>
                  </a:moveTo>
                  <a:lnTo>
                    <a:pt x="34" y="46"/>
                  </a:lnTo>
                  <a:lnTo>
                    <a:pt x="34" y="26"/>
                  </a:lnTo>
                  <a:lnTo>
                    <a:pt x="125" y="26"/>
                  </a:lnTo>
                  <a:lnTo>
                    <a:pt x="125" y="46"/>
                  </a:lnTo>
                  <a:close/>
                  <a:moveTo>
                    <a:pt x="243" y="330"/>
                  </a:moveTo>
                  <a:lnTo>
                    <a:pt x="154" y="330"/>
                  </a:lnTo>
                  <a:lnTo>
                    <a:pt x="154" y="309"/>
                  </a:lnTo>
                  <a:lnTo>
                    <a:pt x="243" y="309"/>
                  </a:lnTo>
                  <a:lnTo>
                    <a:pt x="243" y="330"/>
                  </a:lnTo>
                  <a:close/>
                  <a:moveTo>
                    <a:pt x="243" y="294"/>
                  </a:moveTo>
                  <a:lnTo>
                    <a:pt x="154" y="294"/>
                  </a:lnTo>
                  <a:lnTo>
                    <a:pt x="154" y="273"/>
                  </a:lnTo>
                  <a:lnTo>
                    <a:pt x="243" y="273"/>
                  </a:lnTo>
                  <a:lnTo>
                    <a:pt x="243" y="294"/>
                  </a:lnTo>
                  <a:close/>
                  <a:moveTo>
                    <a:pt x="243" y="258"/>
                  </a:moveTo>
                  <a:lnTo>
                    <a:pt x="154" y="258"/>
                  </a:lnTo>
                  <a:lnTo>
                    <a:pt x="154" y="238"/>
                  </a:lnTo>
                  <a:lnTo>
                    <a:pt x="243" y="238"/>
                  </a:lnTo>
                  <a:lnTo>
                    <a:pt x="243" y="258"/>
                  </a:lnTo>
                  <a:close/>
                  <a:moveTo>
                    <a:pt x="243" y="222"/>
                  </a:moveTo>
                  <a:lnTo>
                    <a:pt x="154" y="222"/>
                  </a:lnTo>
                  <a:lnTo>
                    <a:pt x="154" y="202"/>
                  </a:lnTo>
                  <a:lnTo>
                    <a:pt x="243" y="202"/>
                  </a:lnTo>
                  <a:lnTo>
                    <a:pt x="243" y="222"/>
                  </a:lnTo>
                  <a:close/>
                  <a:moveTo>
                    <a:pt x="243" y="187"/>
                  </a:moveTo>
                  <a:lnTo>
                    <a:pt x="154" y="187"/>
                  </a:lnTo>
                  <a:lnTo>
                    <a:pt x="154" y="166"/>
                  </a:lnTo>
                  <a:lnTo>
                    <a:pt x="243" y="166"/>
                  </a:lnTo>
                  <a:lnTo>
                    <a:pt x="243" y="187"/>
                  </a:lnTo>
                  <a:close/>
                  <a:moveTo>
                    <a:pt x="243" y="151"/>
                  </a:moveTo>
                  <a:lnTo>
                    <a:pt x="154" y="151"/>
                  </a:lnTo>
                  <a:lnTo>
                    <a:pt x="154" y="130"/>
                  </a:lnTo>
                  <a:lnTo>
                    <a:pt x="243" y="130"/>
                  </a:lnTo>
                  <a:lnTo>
                    <a:pt x="243" y="151"/>
                  </a:lnTo>
                  <a:close/>
                  <a:moveTo>
                    <a:pt x="189" y="87"/>
                  </a:moveTo>
                  <a:lnTo>
                    <a:pt x="189" y="18"/>
                  </a:lnTo>
                  <a:lnTo>
                    <a:pt x="256" y="87"/>
                  </a:lnTo>
                  <a:lnTo>
                    <a:pt x="189" y="87"/>
                  </a:lnTo>
                  <a:close/>
                </a:path>
              </a:pathLst>
            </a:custGeom>
            <a:solidFill>
              <a:srgbClr val="FFFFFF">
                <a:alpha val="70000"/>
              </a:srgbClr>
            </a:solidFill>
            <a:ln w="9525" algn="ctr">
              <a:noFill/>
              <a:miter lim="800000"/>
              <a:headEnd/>
              <a:tailEnd/>
            </a:ln>
          </p:spPr>
          <p:txBody>
            <a:bodyPr lIns="119964" tIns="95972" rIns="119964" bIns="95972" rtlCol="0" anchor="ctr"/>
            <a:lstStyle/>
            <a:p>
              <a:pPr algn="ctr" defTabSz="1088059">
                <a:buClr>
                  <a:srgbClr val="44697D"/>
                </a:buClr>
                <a:defRPr/>
              </a:pPr>
              <a:endParaRPr lang="en-US" sz="1400" kern="0">
                <a:solidFill>
                  <a:srgbClr val="FFFFFF"/>
                </a:solidFill>
                <a:latin typeface="Helvetica" pitchFamily="2" charset="0"/>
                <a:ea typeface=""/>
                <a:cs typeface=""/>
              </a:endParaRPr>
            </a:p>
          </p:txBody>
        </p:sp>
        <p:sp>
          <p:nvSpPr>
            <p:cNvPr id="47" name="Freeform 16"/>
            <p:cNvSpPr>
              <a:spLocks noEditPoints="1"/>
            </p:cNvSpPr>
            <p:nvPr/>
          </p:nvSpPr>
          <p:spPr bwMode="auto">
            <a:xfrm>
              <a:off x="7059568" y="2673586"/>
              <a:ext cx="228763" cy="298973"/>
            </a:xfrm>
            <a:custGeom>
              <a:avLst/>
              <a:gdLst>
                <a:gd name="T0" fmla="*/ 0 w 492"/>
                <a:gd name="T1" fmla="*/ 0 h 643"/>
                <a:gd name="T2" fmla="*/ 0 w 492"/>
                <a:gd name="T3" fmla="*/ 643 h 643"/>
                <a:gd name="T4" fmla="*/ 492 w 492"/>
                <a:gd name="T5" fmla="*/ 643 h 643"/>
                <a:gd name="T6" fmla="*/ 492 w 492"/>
                <a:gd name="T7" fmla="*/ 148 h 643"/>
                <a:gd name="T8" fmla="*/ 348 w 492"/>
                <a:gd name="T9" fmla="*/ 0 h 643"/>
                <a:gd name="T10" fmla="*/ 0 w 492"/>
                <a:gd name="T11" fmla="*/ 0 h 643"/>
                <a:gd name="T12" fmla="*/ 64 w 492"/>
                <a:gd name="T13" fmla="*/ 49 h 643"/>
                <a:gd name="T14" fmla="*/ 102 w 492"/>
                <a:gd name="T15" fmla="*/ 202 h 643"/>
                <a:gd name="T16" fmla="*/ 148 w 492"/>
                <a:gd name="T17" fmla="*/ 49 h 643"/>
                <a:gd name="T18" fmla="*/ 185 w 492"/>
                <a:gd name="T19" fmla="*/ 49 h 643"/>
                <a:gd name="T20" fmla="*/ 231 w 492"/>
                <a:gd name="T21" fmla="*/ 202 h 643"/>
                <a:gd name="T22" fmla="*/ 269 w 492"/>
                <a:gd name="T23" fmla="*/ 49 h 643"/>
                <a:gd name="T24" fmla="*/ 306 w 492"/>
                <a:gd name="T25" fmla="*/ 49 h 643"/>
                <a:gd name="T26" fmla="*/ 250 w 492"/>
                <a:gd name="T27" fmla="*/ 263 h 643"/>
                <a:gd name="T28" fmla="*/ 212 w 492"/>
                <a:gd name="T29" fmla="*/ 263 h 643"/>
                <a:gd name="T30" fmla="*/ 167 w 492"/>
                <a:gd name="T31" fmla="*/ 107 h 643"/>
                <a:gd name="T32" fmla="*/ 121 w 492"/>
                <a:gd name="T33" fmla="*/ 263 h 643"/>
                <a:gd name="T34" fmla="*/ 83 w 492"/>
                <a:gd name="T35" fmla="*/ 263 h 643"/>
                <a:gd name="T36" fmla="*/ 30 w 492"/>
                <a:gd name="T37" fmla="*/ 49 h 643"/>
                <a:gd name="T38" fmla="*/ 64 w 492"/>
                <a:gd name="T39" fmla="*/ 49 h 643"/>
                <a:gd name="T40" fmla="*/ 393 w 492"/>
                <a:gd name="T41" fmla="*/ 396 h 643"/>
                <a:gd name="T42" fmla="*/ 393 w 492"/>
                <a:gd name="T43" fmla="*/ 430 h 643"/>
                <a:gd name="T44" fmla="*/ 61 w 492"/>
                <a:gd name="T45" fmla="*/ 430 h 643"/>
                <a:gd name="T46" fmla="*/ 61 w 492"/>
                <a:gd name="T47" fmla="*/ 396 h 643"/>
                <a:gd name="T48" fmla="*/ 393 w 492"/>
                <a:gd name="T49" fmla="*/ 396 h 643"/>
                <a:gd name="T50" fmla="*/ 61 w 492"/>
                <a:gd name="T51" fmla="*/ 354 h 643"/>
                <a:gd name="T52" fmla="*/ 61 w 492"/>
                <a:gd name="T53" fmla="*/ 316 h 643"/>
                <a:gd name="T54" fmla="*/ 280 w 492"/>
                <a:gd name="T55" fmla="*/ 316 h 643"/>
                <a:gd name="T56" fmla="*/ 280 w 492"/>
                <a:gd name="T57" fmla="*/ 354 h 643"/>
                <a:gd name="T58" fmla="*/ 61 w 492"/>
                <a:gd name="T59" fmla="*/ 354 h 643"/>
                <a:gd name="T60" fmla="*/ 61 w 492"/>
                <a:gd name="T61" fmla="*/ 483 h 643"/>
                <a:gd name="T62" fmla="*/ 189 w 492"/>
                <a:gd name="T63" fmla="*/ 483 h 643"/>
                <a:gd name="T64" fmla="*/ 189 w 492"/>
                <a:gd name="T65" fmla="*/ 517 h 643"/>
                <a:gd name="T66" fmla="*/ 61 w 492"/>
                <a:gd name="T67" fmla="*/ 517 h 643"/>
                <a:gd name="T68" fmla="*/ 61 w 492"/>
                <a:gd name="T69" fmla="*/ 483 h 643"/>
                <a:gd name="T70" fmla="*/ 435 w 492"/>
                <a:gd name="T71" fmla="*/ 594 h 643"/>
                <a:gd name="T72" fmla="*/ 61 w 492"/>
                <a:gd name="T73" fmla="*/ 594 h 643"/>
                <a:gd name="T74" fmla="*/ 61 w 492"/>
                <a:gd name="T75" fmla="*/ 559 h 643"/>
                <a:gd name="T76" fmla="*/ 435 w 492"/>
                <a:gd name="T77" fmla="*/ 559 h 643"/>
                <a:gd name="T78" fmla="*/ 435 w 492"/>
                <a:gd name="T79" fmla="*/ 594 h 643"/>
                <a:gd name="T80" fmla="*/ 337 w 492"/>
                <a:gd name="T81" fmla="*/ 156 h 643"/>
                <a:gd name="T82" fmla="*/ 337 w 492"/>
                <a:gd name="T83" fmla="*/ 30 h 643"/>
                <a:gd name="T84" fmla="*/ 462 w 492"/>
                <a:gd name="T85" fmla="*/ 156 h 643"/>
                <a:gd name="T86" fmla="*/ 337 w 492"/>
                <a:gd name="T87" fmla="*/ 156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2" h="643">
                  <a:moveTo>
                    <a:pt x="0" y="0"/>
                  </a:moveTo>
                  <a:lnTo>
                    <a:pt x="0" y="643"/>
                  </a:lnTo>
                  <a:lnTo>
                    <a:pt x="492" y="643"/>
                  </a:lnTo>
                  <a:lnTo>
                    <a:pt x="492" y="148"/>
                  </a:lnTo>
                  <a:lnTo>
                    <a:pt x="348" y="0"/>
                  </a:lnTo>
                  <a:lnTo>
                    <a:pt x="0" y="0"/>
                  </a:lnTo>
                  <a:close/>
                  <a:moveTo>
                    <a:pt x="64" y="49"/>
                  </a:moveTo>
                  <a:lnTo>
                    <a:pt x="102" y="202"/>
                  </a:lnTo>
                  <a:lnTo>
                    <a:pt x="148" y="49"/>
                  </a:lnTo>
                  <a:lnTo>
                    <a:pt x="185" y="49"/>
                  </a:lnTo>
                  <a:lnTo>
                    <a:pt x="231" y="202"/>
                  </a:lnTo>
                  <a:lnTo>
                    <a:pt x="269" y="49"/>
                  </a:lnTo>
                  <a:lnTo>
                    <a:pt x="306" y="49"/>
                  </a:lnTo>
                  <a:lnTo>
                    <a:pt x="250" y="263"/>
                  </a:lnTo>
                  <a:lnTo>
                    <a:pt x="212" y="263"/>
                  </a:lnTo>
                  <a:lnTo>
                    <a:pt x="167" y="107"/>
                  </a:lnTo>
                  <a:lnTo>
                    <a:pt x="121" y="263"/>
                  </a:lnTo>
                  <a:lnTo>
                    <a:pt x="83" y="263"/>
                  </a:lnTo>
                  <a:lnTo>
                    <a:pt x="30" y="49"/>
                  </a:lnTo>
                  <a:lnTo>
                    <a:pt x="64" y="49"/>
                  </a:lnTo>
                  <a:close/>
                  <a:moveTo>
                    <a:pt x="393" y="396"/>
                  </a:moveTo>
                  <a:lnTo>
                    <a:pt x="393" y="430"/>
                  </a:lnTo>
                  <a:lnTo>
                    <a:pt x="61" y="430"/>
                  </a:lnTo>
                  <a:lnTo>
                    <a:pt x="61" y="396"/>
                  </a:lnTo>
                  <a:lnTo>
                    <a:pt x="393" y="396"/>
                  </a:lnTo>
                  <a:close/>
                  <a:moveTo>
                    <a:pt x="61" y="354"/>
                  </a:moveTo>
                  <a:lnTo>
                    <a:pt x="61" y="316"/>
                  </a:lnTo>
                  <a:lnTo>
                    <a:pt x="280" y="316"/>
                  </a:lnTo>
                  <a:lnTo>
                    <a:pt x="280" y="354"/>
                  </a:lnTo>
                  <a:lnTo>
                    <a:pt x="61" y="354"/>
                  </a:lnTo>
                  <a:close/>
                  <a:moveTo>
                    <a:pt x="61" y="483"/>
                  </a:moveTo>
                  <a:lnTo>
                    <a:pt x="189" y="483"/>
                  </a:lnTo>
                  <a:lnTo>
                    <a:pt x="189" y="517"/>
                  </a:lnTo>
                  <a:lnTo>
                    <a:pt x="61" y="517"/>
                  </a:lnTo>
                  <a:lnTo>
                    <a:pt x="61" y="483"/>
                  </a:lnTo>
                  <a:close/>
                  <a:moveTo>
                    <a:pt x="435" y="594"/>
                  </a:moveTo>
                  <a:lnTo>
                    <a:pt x="61" y="594"/>
                  </a:lnTo>
                  <a:lnTo>
                    <a:pt x="61" y="559"/>
                  </a:lnTo>
                  <a:lnTo>
                    <a:pt x="435" y="559"/>
                  </a:lnTo>
                  <a:lnTo>
                    <a:pt x="435" y="594"/>
                  </a:lnTo>
                  <a:close/>
                  <a:moveTo>
                    <a:pt x="337" y="156"/>
                  </a:moveTo>
                  <a:lnTo>
                    <a:pt x="337" y="30"/>
                  </a:lnTo>
                  <a:lnTo>
                    <a:pt x="462" y="156"/>
                  </a:lnTo>
                  <a:lnTo>
                    <a:pt x="337" y="156"/>
                  </a:lnTo>
                  <a:close/>
                </a:path>
              </a:pathLst>
            </a:custGeom>
            <a:solidFill>
              <a:srgbClr val="FFFFFF">
                <a:alpha val="70000"/>
              </a:srgbClr>
            </a:solidFill>
          </p:spPr>
          <p:txBody>
            <a:bodyPr wrap="square" rtlCol="0" anchor="ctr" anchorCtr="0">
              <a:noAutofit/>
            </a:bodyPr>
            <a:lstStyle/>
            <a:p>
              <a:pPr algn="ctr" defTabSz="1088059">
                <a:defRPr/>
              </a:pPr>
              <a:endParaRPr lang="en-US" sz="1400" kern="0">
                <a:solidFill>
                  <a:srgbClr val="FFFFFF"/>
                </a:solidFill>
                <a:latin typeface="Helvetica" pitchFamily="2" charset="0"/>
                <a:ea typeface=""/>
                <a:cs typeface="Arial"/>
              </a:endParaRPr>
            </a:p>
          </p:txBody>
        </p:sp>
        <p:sp>
          <p:nvSpPr>
            <p:cNvPr id="48" name="TextBox 47"/>
            <p:cNvSpPr txBox="1"/>
            <p:nvPr/>
          </p:nvSpPr>
          <p:spPr>
            <a:xfrm>
              <a:off x="2009171" y="1311712"/>
              <a:ext cx="1397659"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101010110110</a:t>
              </a:r>
            </a:p>
          </p:txBody>
        </p:sp>
        <p:sp>
          <p:nvSpPr>
            <p:cNvPr id="49" name="TextBox 48"/>
            <p:cNvSpPr txBox="1"/>
            <p:nvPr/>
          </p:nvSpPr>
          <p:spPr>
            <a:xfrm>
              <a:off x="2403523" y="1143763"/>
              <a:ext cx="812390" cy="194340"/>
            </a:xfrm>
            <a:prstGeom prst="rect">
              <a:avLst/>
            </a:prstGeom>
            <a:noFill/>
          </p:spPr>
          <p:txBody>
            <a:bodyPr wrap="none" lIns="0" tIns="0" rIns="0" bIns="0" rtlCol="0">
              <a:spAutoFit/>
            </a:bodyPr>
            <a:lstStyle/>
            <a:p>
              <a:pPr algn="ctr" defTabSz="1088059">
                <a:spcBef>
                  <a:spcPts val="800"/>
                </a:spcBef>
                <a:buClr>
                  <a:srgbClr val="F0AB00"/>
                </a:buClr>
                <a:buSzPct val="80000"/>
                <a:defRPr/>
              </a:pPr>
              <a:r>
                <a:rPr lang="en-US" sz="1400" kern="0">
                  <a:solidFill>
                    <a:srgbClr val="FFFFFF">
                      <a:alpha val="30000"/>
                    </a:srgbClr>
                  </a:solidFill>
                  <a:latin typeface="Helvetica" pitchFamily="2" charset="0"/>
                  <a:ea typeface="Arial Unicode MS" pitchFamily="34" charset="-128"/>
                  <a:cs typeface="Arial Unicode MS" pitchFamily="34" charset="-128"/>
                </a:rPr>
                <a:t>011011001</a:t>
              </a:r>
            </a:p>
          </p:txBody>
        </p:sp>
        <p:sp>
          <p:nvSpPr>
            <p:cNvPr id="50" name="TextBox 49"/>
            <p:cNvSpPr txBox="1"/>
            <p:nvPr/>
          </p:nvSpPr>
          <p:spPr>
            <a:xfrm>
              <a:off x="1719925" y="1666272"/>
              <a:ext cx="58236" cy="124932"/>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900" kern="0">
                  <a:solidFill>
                    <a:srgbClr val="FFFFFF">
                      <a:alpha val="30000"/>
                    </a:srgbClr>
                  </a:solidFill>
                  <a:latin typeface="Helvetica" pitchFamily="2" charset="0"/>
                  <a:ea typeface="Arial Unicode MS" pitchFamily="34" charset="-128"/>
                  <a:cs typeface="Arial Unicode MS" pitchFamily="34" charset="-128"/>
                </a:rPr>
                <a:t>1</a:t>
              </a:r>
            </a:p>
          </p:txBody>
        </p:sp>
        <p:sp>
          <p:nvSpPr>
            <p:cNvPr id="51" name="TextBox 50"/>
            <p:cNvSpPr txBox="1"/>
            <p:nvPr/>
          </p:nvSpPr>
          <p:spPr>
            <a:xfrm>
              <a:off x="3203494" y="1516984"/>
              <a:ext cx="361062" cy="194340"/>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1400" kern="0">
                  <a:solidFill>
                    <a:srgbClr val="FFFFFF">
                      <a:alpha val="30000"/>
                    </a:srgbClr>
                  </a:solidFill>
                  <a:latin typeface="Helvetica" pitchFamily="2" charset="0"/>
                  <a:ea typeface="Arial Unicode MS" pitchFamily="34" charset="-128"/>
                  <a:cs typeface="Arial Unicode MS" pitchFamily="34" charset="-128"/>
                </a:rPr>
                <a:t>1010</a:t>
              </a:r>
            </a:p>
          </p:txBody>
        </p:sp>
        <p:sp>
          <p:nvSpPr>
            <p:cNvPr id="52" name="TextBox 51"/>
            <p:cNvSpPr txBox="1"/>
            <p:nvPr/>
          </p:nvSpPr>
          <p:spPr>
            <a:xfrm>
              <a:off x="3539392" y="1796902"/>
              <a:ext cx="451327" cy="194340"/>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1400" kern="0">
                  <a:solidFill>
                    <a:srgbClr val="FFFFFF">
                      <a:alpha val="30000"/>
                    </a:srgbClr>
                  </a:solidFill>
                  <a:latin typeface="Helvetica" pitchFamily="2" charset="0"/>
                  <a:ea typeface="Arial Unicode MS" pitchFamily="34" charset="-128"/>
                  <a:cs typeface="Arial Unicode MS" pitchFamily="34" charset="-128"/>
                </a:rPr>
                <a:t>01010</a:t>
              </a:r>
            </a:p>
          </p:txBody>
        </p:sp>
        <p:sp>
          <p:nvSpPr>
            <p:cNvPr id="53" name="TextBox 52"/>
            <p:cNvSpPr txBox="1"/>
            <p:nvPr/>
          </p:nvSpPr>
          <p:spPr>
            <a:xfrm>
              <a:off x="3781991" y="1974181"/>
              <a:ext cx="232943"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10</a:t>
              </a:r>
            </a:p>
          </p:txBody>
        </p:sp>
        <p:sp>
          <p:nvSpPr>
            <p:cNvPr id="54" name="TextBox 53"/>
            <p:cNvSpPr txBox="1"/>
            <p:nvPr/>
          </p:nvSpPr>
          <p:spPr>
            <a:xfrm>
              <a:off x="1869214" y="1498323"/>
              <a:ext cx="58236" cy="124932"/>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900" kern="0">
                  <a:solidFill>
                    <a:srgbClr val="FFFFFF">
                      <a:alpha val="30000"/>
                    </a:srgbClr>
                  </a:solidFill>
                  <a:latin typeface="Helvetica" pitchFamily="2" charset="0"/>
                  <a:ea typeface="Arial Unicode MS" pitchFamily="34" charset="-128"/>
                  <a:cs typeface="Arial Unicode MS" pitchFamily="34" charset="-128"/>
                </a:rPr>
                <a:t>0</a:t>
              </a:r>
            </a:p>
          </p:txBody>
        </p:sp>
        <p:sp>
          <p:nvSpPr>
            <p:cNvPr id="55" name="TextBox 54"/>
            <p:cNvSpPr txBox="1"/>
            <p:nvPr/>
          </p:nvSpPr>
          <p:spPr>
            <a:xfrm>
              <a:off x="3781991" y="1563637"/>
              <a:ext cx="58236" cy="124932"/>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900" kern="0">
                  <a:solidFill>
                    <a:srgbClr val="FFFFFF">
                      <a:alpha val="30000"/>
                    </a:srgbClr>
                  </a:solidFill>
                  <a:latin typeface="Helvetica" pitchFamily="2" charset="0"/>
                  <a:ea typeface="Arial Unicode MS" pitchFamily="34" charset="-128"/>
                  <a:cs typeface="Arial Unicode MS" pitchFamily="34" charset="-128"/>
                </a:rPr>
                <a:t>1</a:t>
              </a:r>
            </a:p>
          </p:txBody>
        </p:sp>
        <p:sp>
          <p:nvSpPr>
            <p:cNvPr id="56" name="TextBox 55"/>
            <p:cNvSpPr txBox="1"/>
            <p:nvPr/>
          </p:nvSpPr>
          <p:spPr>
            <a:xfrm>
              <a:off x="3576721" y="1377026"/>
              <a:ext cx="116471"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1</a:t>
              </a:r>
            </a:p>
          </p:txBody>
        </p:sp>
        <p:sp>
          <p:nvSpPr>
            <p:cNvPr id="57" name="TextBox 56"/>
            <p:cNvSpPr txBox="1"/>
            <p:nvPr/>
          </p:nvSpPr>
          <p:spPr>
            <a:xfrm>
              <a:off x="4563665" y="2991224"/>
              <a:ext cx="541593" cy="194340"/>
            </a:xfrm>
            <a:prstGeom prst="rect">
              <a:avLst/>
            </a:prstGeom>
            <a:noFill/>
          </p:spPr>
          <p:txBody>
            <a:bodyPr wrap="none" lIns="0" tIns="0" rIns="0" bIns="0" rtlCol="0">
              <a:spAutoFit/>
            </a:bodyPr>
            <a:lstStyle/>
            <a:p>
              <a:pPr algn="ctr" defTabSz="1088059">
                <a:spcBef>
                  <a:spcPts val="800"/>
                </a:spcBef>
                <a:buClr>
                  <a:srgbClr val="F0AB00"/>
                </a:buClr>
                <a:buSzPct val="80000"/>
                <a:defRPr/>
              </a:pPr>
              <a:r>
                <a:rPr lang="en-US" sz="1400" kern="0">
                  <a:solidFill>
                    <a:srgbClr val="FFFFFF">
                      <a:alpha val="30000"/>
                    </a:srgbClr>
                  </a:solidFill>
                  <a:latin typeface="Helvetica" pitchFamily="2" charset="0"/>
                  <a:ea typeface="Arial Unicode MS" pitchFamily="34" charset="-128"/>
                  <a:cs typeface="Arial Unicode MS" pitchFamily="34" charset="-128"/>
                </a:rPr>
                <a:t>011011</a:t>
              </a:r>
            </a:p>
          </p:txBody>
        </p:sp>
        <p:sp>
          <p:nvSpPr>
            <p:cNvPr id="58" name="TextBox 57"/>
            <p:cNvSpPr txBox="1"/>
            <p:nvPr/>
          </p:nvSpPr>
          <p:spPr>
            <a:xfrm>
              <a:off x="4659071" y="2795275"/>
              <a:ext cx="388724" cy="277628"/>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2000" kern="0">
                  <a:solidFill>
                    <a:srgbClr val="FFFFFF">
                      <a:alpha val="30000"/>
                    </a:srgbClr>
                  </a:solidFill>
                  <a:latin typeface="Helvetica" pitchFamily="2" charset="0"/>
                  <a:ea typeface="Arial Unicode MS" pitchFamily="34" charset="-128"/>
                  <a:cs typeface="Arial Unicode MS" pitchFamily="34" charset="-128"/>
                </a:rPr>
                <a:t>010</a:t>
              </a:r>
            </a:p>
          </p:txBody>
        </p:sp>
        <p:sp>
          <p:nvSpPr>
            <p:cNvPr id="59" name="TextBox 58"/>
            <p:cNvSpPr txBox="1"/>
            <p:nvPr/>
          </p:nvSpPr>
          <p:spPr>
            <a:xfrm>
              <a:off x="4780365" y="3168499"/>
              <a:ext cx="174707" cy="124932"/>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900" kern="0">
                  <a:solidFill>
                    <a:srgbClr val="FFFFFF">
                      <a:alpha val="30000"/>
                    </a:srgbClr>
                  </a:solidFill>
                  <a:latin typeface="Helvetica" pitchFamily="2" charset="0"/>
                  <a:ea typeface="Arial Unicode MS" pitchFamily="34" charset="-128"/>
                  <a:cs typeface="Arial Unicode MS" pitchFamily="34" charset="-128"/>
                </a:rPr>
                <a:t>101</a:t>
              </a:r>
            </a:p>
          </p:txBody>
        </p:sp>
        <p:sp>
          <p:nvSpPr>
            <p:cNvPr id="60" name="TextBox 59"/>
            <p:cNvSpPr txBox="1"/>
            <p:nvPr/>
          </p:nvSpPr>
          <p:spPr>
            <a:xfrm>
              <a:off x="4938985" y="3429761"/>
              <a:ext cx="465886"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0110</a:t>
              </a:r>
            </a:p>
          </p:txBody>
        </p:sp>
        <p:sp>
          <p:nvSpPr>
            <p:cNvPr id="61" name="TextBox 60"/>
            <p:cNvSpPr txBox="1"/>
            <p:nvPr/>
          </p:nvSpPr>
          <p:spPr>
            <a:xfrm>
              <a:off x="5237565" y="3625704"/>
              <a:ext cx="465886"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1010</a:t>
              </a:r>
            </a:p>
          </p:txBody>
        </p:sp>
        <p:sp>
          <p:nvSpPr>
            <p:cNvPr id="62" name="TextBox 61"/>
            <p:cNvSpPr txBox="1"/>
            <p:nvPr/>
          </p:nvSpPr>
          <p:spPr>
            <a:xfrm>
              <a:off x="5554803" y="3840310"/>
              <a:ext cx="902655" cy="194340"/>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1400" kern="0">
                  <a:solidFill>
                    <a:srgbClr val="FFFFFF">
                      <a:alpha val="30000"/>
                    </a:srgbClr>
                  </a:solidFill>
                  <a:latin typeface="Helvetica" pitchFamily="2" charset="0"/>
                  <a:ea typeface="Arial Unicode MS" pitchFamily="34" charset="-128"/>
                  <a:cs typeface="Arial Unicode MS" pitchFamily="34" charset="-128"/>
                </a:rPr>
                <a:t>1010010100</a:t>
              </a:r>
            </a:p>
          </p:txBody>
        </p:sp>
        <p:sp>
          <p:nvSpPr>
            <p:cNvPr id="63" name="TextBox 62"/>
            <p:cNvSpPr txBox="1"/>
            <p:nvPr/>
          </p:nvSpPr>
          <p:spPr>
            <a:xfrm>
              <a:off x="5274892" y="3261810"/>
              <a:ext cx="116471"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1</a:t>
              </a:r>
            </a:p>
          </p:txBody>
        </p:sp>
        <p:sp>
          <p:nvSpPr>
            <p:cNvPr id="64" name="TextBox 63"/>
            <p:cNvSpPr txBox="1"/>
            <p:nvPr/>
          </p:nvSpPr>
          <p:spPr>
            <a:xfrm>
              <a:off x="6599840" y="3765662"/>
              <a:ext cx="232943"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01</a:t>
              </a:r>
            </a:p>
          </p:txBody>
        </p:sp>
        <p:sp>
          <p:nvSpPr>
            <p:cNvPr id="65" name="TextBox 64"/>
            <p:cNvSpPr txBox="1"/>
            <p:nvPr/>
          </p:nvSpPr>
          <p:spPr>
            <a:xfrm>
              <a:off x="6823774" y="3644365"/>
              <a:ext cx="116471"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0</a:t>
              </a:r>
            </a:p>
          </p:txBody>
        </p:sp>
        <p:sp>
          <p:nvSpPr>
            <p:cNvPr id="66" name="TextBox 65"/>
            <p:cNvSpPr txBox="1"/>
            <p:nvPr/>
          </p:nvSpPr>
          <p:spPr>
            <a:xfrm>
              <a:off x="5534966" y="1218404"/>
              <a:ext cx="631858" cy="194340"/>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1400" kern="0" dirty="0">
                  <a:solidFill>
                    <a:srgbClr val="FFFFFF">
                      <a:alpha val="30000"/>
                    </a:srgbClr>
                  </a:solidFill>
                  <a:latin typeface="Helvetica" pitchFamily="2" charset="0"/>
                  <a:ea typeface="Arial Unicode MS" pitchFamily="34" charset="-128"/>
                  <a:cs typeface="Arial Unicode MS" pitchFamily="34" charset="-128"/>
                </a:rPr>
                <a:t>1110100</a:t>
              </a:r>
            </a:p>
          </p:txBody>
        </p:sp>
        <p:sp>
          <p:nvSpPr>
            <p:cNvPr id="67" name="TextBox 66"/>
            <p:cNvSpPr txBox="1"/>
            <p:nvPr/>
          </p:nvSpPr>
          <p:spPr>
            <a:xfrm>
              <a:off x="5806732" y="1097110"/>
              <a:ext cx="631858" cy="194340"/>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1400" kern="0">
                  <a:solidFill>
                    <a:srgbClr val="FFFFFF">
                      <a:alpha val="30000"/>
                    </a:srgbClr>
                  </a:solidFill>
                  <a:latin typeface="Helvetica" pitchFamily="2" charset="0"/>
                  <a:ea typeface="Arial Unicode MS" pitchFamily="34" charset="-128"/>
                  <a:cs typeface="Arial Unicode MS" pitchFamily="34" charset="-128"/>
                </a:rPr>
                <a:t>0101100</a:t>
              </a:r>
            </a:p>
          </p:txBody>
        </p:sp>
        <p:sp>
          <p:nvSpPr>
            <p:cNvPr id="68" name="TextBox 67"/>
            <p:cNvSpPr txBox="1"/>
            <p:nvPr/>
          </p:nvSpPr>
          <p:spPr>
            <a:xfrm>
              <a:off x="6711807" y="1377029"/>
              <a:ext cx="259150" cy="277628"/>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2000" kern="0">
                  <a:solidFill>
                    <a:srgbClr val="FFFFFF">
                      <a:alpha val="30000"/>
                    </a:srgbClr>
                  </a:solidFill>
                  <a:latin typeface="Helvetica" pitchFamily="2" charset="0"/>
                  <a:ea typeface="Arial Unicode MS" pitchFamily="34" charset="-128"/>
                  <a:cs typeface="Arial Unicode MS" pitchFamily="34" charset="-128"/>
                </a:rPr>
                <a:t>01</a:t>
              </a:r>
            </a:p>
          </p:txBody>
        </p:sp>
        <p:sp>
          <p:nvSpPr>
            <p:cNvPr id="69" name="TextBox 68"/>
            <p:cNvSpPr txBox="1"/>
            <p:nvPr/>
          </p:nvSpPr>
          <p:spPr>
            <a:xfrm>
              <a:off x="6935743" y="1526318"/>
              <a:ext cx="129575" cy="277628"/>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2000" kern="0">
                  <a:solidFill>
                    <a:srgbClr val="FFFFFF">
                      <a:alpha val="30000"/>
                    </a:srgbClr>
                  </a:solidFill>
                  <a:latin typeface="Helvetica" pitchFamily="2" charset="0"/>
                  <a:ea typeface="Arial Unicode MS" pitchFamily="34" charset="-128"/>
                  <a:cs typeface="Arial Unicode MS" pitchFamily="34" charset="-128"/>
                </a:rPr>
                <a:t>1</a:t>
              </a:r>
            </a:p>
          </p:txBody>
        </p:sp>
        <p:sp>
          <p:nvSpPr>
            <p:cNvPr id="70" name="TextBox 69"/>
            <p:cNvSpPr txBox="1"/>
            <p:nvPr/>
          </p:nvSpPr>
          <p:spPr>
            <a:xfrm>
              <a:off x="2559676" y="3830975"/>
              <a:ext cx="582358" cy="249865"/>
            </a:xfrm>
            <a:prstGeom prst="rect">
              <a:avLst/>
            </a:prstGeom>
            <a:noFill/>
          </p:spPr>
          <p:txBody>
            <a:bodyPr wrap="none" lIns="0" tIns="0" rIns="0" bIns="0" rtlCol="0">
              <a:spAutoFit/>
            </a:bodyPr>
            <a:lstStyle/>
            <a:p>
              <a:pPr defTabSz="1088059">
                <a:spcBef>
                  <a:spcPts val="800"/>
                </a:spcBef>
                <a:buClr>
                  <a:srgbClr val="F0AB00"/>
                </a:buClr>
                <a:buSzPct val="80000"/>
                <a:defRPr/>
              </a:pPr>
              <a:r>
                <a:rPr lang="en-US" kern="0">
                  <a:solidFill>
                    <a:srgbClr val="FFFFFF">
                      <a:alpha val="30000"/>
                    </a:srgbClr>
                  </a:solidFill>
                  <a:latin typeface="Helvetica" pitchFamily="2" charset="0"/>
                  <a:ea typeface="Arial Unicode MS" pitchFamily="34" charset="-128"/>
                  <a:cs typeface="Arial Unicode MS" pitchFamily="34" charset="-128"/>
                </a:rPr>
                <a:t>00101</a:t>
              </a:r>
            </a:p>
          </p:txBody>
        </p:sp>
        <p:sp>
          <p:nvSpPr>
            <p:cNvPr id="71" name="TextBox 70"/>
            <p:cNvSpPr txBox="1"/>
            <p:nvPr/>
          </p:nvSpPr>
          <p:spPr>
            <a:xfrm>
              <a:off x="2223784" y="3821650"/>
              <a:ext cx="180531" cy="194340"/>
            </a:xfrm>
            <a:prstGeom prst="rect">
              <a:avLst/>
            </a:prstGeom>
            <a:noFill/>
          </p:spPr>
          <p:txBody>
            <a:bodyPr wrap="none" lIns="0" tIns="0" rIns="0" bIns="0" rtlCol="0">
              <a:spAutoFit/>
            </a:bodyPr>
            <a:lstStyle/>
            <a:p>
              <a:pPr defTabSz="1088059">
                <a:spcBef>
                  <a:spcPts val="800"/>
                </a:spcBef>
                <a:buClr>
                  <a:srgbClr val="F0AB00"/>
                </a:buClr>
                <a:buSzPct val="80000"/>
                <a:defRPr/>
              </a:pPr>
              <a:r>
                <a:rPr lang="en-US" sz="1400" kern="0">
                  <a:solidFill>
                    <a:srgbClr val="FFFFFF">
                      <a:alpha val="30000"/>
                    </a:srgbClr>
                  </a:solidFill>
                  <a:latin typeface="Helvetica" pitchFamily="2" charset="0"/>
                  <a:ea typeface="Arial Unicode MS" pitchFamily="34" charset="-128"/>
                  <a:cs typeface="Arial Unicode MS" pitchFamily="34" charset="-128"/>
                </a:rPr>
                <a:t>01</a:t>
              </a:r>
            </a:p>
          </p:txBody>
        </p:sp>
        <p:sp>
          <p:nvSpPr>
            <p:cNvPr id="72" name="Rectangle 71"/>
            <p:cNvSpPr/>
            <p:nvPr/>
          </p:nvSpPr>
          <p:spPr>
            <a:xfrm rot="18517589">
              <a:off x="3159740" y="2328255"/>
              <a:ext cx="2503277" cy="335438"/>
            </a:xfrm>
            <a:prstGeom prst="rect">
              <a:avLst/>
            </a:prstGeom>
          </p:spPr>
          <p:txBody>
            <a:bodyPr wrap="none">
              <a:spAutoFit/>
            </a:bodyPr>
            <a:lstStyle/>
            <a:p>
              <a:pPr defTabSz="1088059">
                <a:defRPr/>
              </a:pPr>
              <a:r>
                <a:rPr lang="en-US" b="1" kern="0" dirty="0">
                  <a:solidFill>
                    <a:schemeClr val="bg1"/>
                  </a:solidFill>
                  <a:latin typeface="Helvetica" pitchFamily="2" charset="0"/>
                  <a:ea typeface=""/>
                  <a:cs typeface=""/>
                </a:rPr>
                <a:t> Digital Transformation </a:t>
              </a:r>
              <a:endParaRPr lang="en-US" sz="1400" kern="0" dirty="0">
                <a:solidFill>
                  <a:schemeClr val="bg1"/>
                </a:solidFill>
                <a:latin typeface="Helvetica" pitchFamily="2" charset="0"/>
                <a:ea typeface=""/>
                <a:cs typeface=""/>
              </a:endParaRPr>
            </a:p>
          </p:txBody>
        </p:sp>
      </p:grpSp>
      <p:cxnSp>
        <p:nvCxnSpPr>
          <p:cNvPr id="73" name="Straight Connector 72"/>
          <p:cNvCxnSpPr/>
          <p:nvPr/>
        </p:nvCxnSpPr>
        <p:spPr>
          <a:xfrm flipV="1">
            <a:off x="2513104" y="6269752"/>
            <a:ext cx="6814761" cy="1"/>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bwMode="gray">
          <a:xfrm>
            <a:off x="4835576" y="6055163"/>
            <a:ext cx="2166267" cy="406552"/>
          </a:xfrm>
          <a:prstGeom prst="rect">
            <a:avLst/>
          </a:prstGeom>
          <a:solidFill>
            <a:schemeClr val="bg1">
              <a:lumMod val="95000"/>
            </a:schemeClr>
          </a:solidFill>
          <a:ln w="12700" algn="ctr">
            <a:solidFill>
              <a:schemeClr val="tx1">
                <a:lumMod val="65000"/>
                <a:lumOff val="35000"/>
              </a:schemeClr>
            </a:solidFill>
            <a:miter lim="800000"/>
            <a:headEnd/>
            <a:tailEnd/>
          </a:ln>
        </p:spPr>
        <p:txBody>
          <a:bodyPr lIns="89949" tIns="71961" rIns="89949" bIns="71961" rtlCol="0" anchor="ctr"/>
          <a:lstStyle/>
          <a:p>
            <a:pPr algn="ctr" defTabSz="609585">
              <a:lnSpc>
                <a:spcPts val="2699"/>
              </a:lnSpc>
              <a:spcAft>
                <a:spcPts val="1200"/>
              </a:spcAft>
              <a:buClr>
                <a:srgbClr val="F0AB00"/>
              </a:buClr>
              <a:buSzPct val="80000"/>
            </a:pPr>
            <a:r>
              <a:rPr lang="en-US" sz="1400">
                <a:solidFill>
                  <a:srgbClr val="000000"/>
                </a:solidFill>
                <a:latin typeface="Helvetica" pitchFamily="2" charset="0"/>
                <a:ea typeface="BentonSans-Medium" charset="0"/>
                <a:cs typeface="BentonSans-Medium" charset="0"/>
              </a:rPr>
              <a:t>SAP HANA Platform</a:t>
            </a:r>
            <a:endParaRPr lang="en-US" sz="1400" baseline="30000">
              <a:solidFill>
                <a:srgbClr val="000000"/>
              </a:solidFill>
              <a:latin typeface="Helvetica" pitchFamily="2" charset="0"/>
              <a:ea typeface="BentonSans-Medium" charset="0"/>
              <a:cs typeface="BentonSans-Medium" charset="0"/>
            </a:endParaRPr>
          </a:p>
        </p:txBody>
      </p:sp>
      <p:cxnSp>
        <p:nvCxnSpPr>
          <p:cNvPr id="75" name="Straight Connector 74"/>
          <p:cNvCxnSpPr/>
          <p:nvPr/>
        </p:nvCxnSpPr>
        <p:spPr>
          <a:xfrm>
            <a:off x="2513102" y="6055163"/>
            <a:ext cx="0" cy="406552"/>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9327863" y="6047871"/>
            <a:ext cx="0" cy="406552"/>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404B0A0-E0D0-8661-C2A2-9696965BC009}"/>
              </a:ext>
            </a:extLst>
          </p:cNvPr>
          <p:cNvSpPr>
            <a:spLocks noGrp="1"/>
          </p:cNvSpPr>
          <p:nvPr>
            <p:ph type="body" sz="quarter" idx="12"/>
          </p:nvPr>
        </p:nvSpPr>
        <p:spPr>
          <a:xfrm>
            <a:off x="837660" y="555864"/>
            <a:ext cx="9747682" cy="1083478"/>
          </a:xfrm>
        </p:spPr>
        <p:txBody>
          <a:bodyPr>
            <a:normAutofit fontScale="85000" lnSpcReduction="10000"/>
          </a:bodyPr>
          <a:lstStyle/>
          <a:p>
            <a:r>
              <a:rPr lang="en-US" dirty="0"/>
              <a:t>SAP &amp; OpenText</a:t>
            </a:r>
            <a:br>
              <a:rPr lang="en-US" dirty="0"/>
            </a:br>
            <a:r>
              <a:rPr lang="en-US" dirty="0"/>
              <a:t>Business Process + Digital Information = Simple</a:t>
            </a:r>
          </a:p>
          <a:p>
            <a:endParaRPr lang="en-US" dirty="0"/>
          </a:p>
        </p:txBody>
      </p:sp>
    </p:spTree>
    <p:extLst>
      <p:ext uri="{BB962C8B-B14F-4D97-AF65-F5344CB8AC3E}">
        <p14:creationId xmlns:p14="http://schemas.microsoft.com/office/powerpoint/2010/main" val="3261270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682087" y="3242035"/>
            <a:ext cx="2829177" cy="951831"/>
          </a:xfrm>
          <a:prstGeom prst="rect">
            <a:avLst/>
          </a:prstGeom>
        </p:spPr>
        <p:txBody>
          <a:bodyPr wrap="square" lIns="38387" tIns="19193" rIns="38387" bIns="19193">
            <a:spAutoFit/>
          </a:bodyPr>
          <a:lstStyle/>
          <a:p>
            <a:pPr marL="0" marR="0" lvl="0" indent="0" algn="l"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Product Roadmap</a:t>
            </a:r>
          </a:p>
          <a:p>
            <a:pPr marL="285750" marR="0" lvl="2" indent="-285750" algn="l" defTabSz="609585" rtl="0" eaLnBrk="1" fontAlgn="auto" latinLnBrk="0" hangingPunct="1">
              <a:lnSpc>
                <a:spcPct val="100000"/>
              </a:lnSpc>
              <a:spcBef>
                <a:spcPts val="168"/>
              </a:spcBef>
              <a:spcAft>
                <a:spcPts val="0"/>
              </a:spcAft>
              <a:buClr>
                <a:srgbClr val="0076CB"/>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SAP owns integration of solution into SAP roadmap</a:t>
            </a:r>
          </a:p>
          <a:p>
            <a:pPr marL="285750" marR="0" lvl="2" indent="-285750" algn="l" defTabSz="609585" rtl="0" eaLnBrk="1" fontAlgn="base" latinLnBrk="0" hangingPunct="1">
              <a:lnSpc>
                <a:spcPct val="100000"/>
              </a:lnSpc>
              <a:spcBef>
                <a:spcPts val="168"/>
              </a:spcBef>
              <a:spcAft>
                <a:spcPct val="0"/>
              </a:spcAft>
              <a:buClr>
                <a:srgbClr val="0076CB"/>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Available from the partner</a:t>
            </a:r>
          </a:p>
        </p:txBody>
      </p:sp>
      <p:sp>
        <p:nvSpPr>
          <p:cNvPr id="89" name="Rectangle 88"/>
          <p:cNvSpPr/>
          <p:nvPr/>
        </p:nvSpPr>
        <p:spPr>
          <a:xfrm>
            <a:off x="682087" y="4457072"/>
            <a:ext cx="2718080" cy="1675106"/>
          </a:xfrm>
          <a:prstGeom prst="rect">
            <a:avLst/>
          </a:prstGeom>
        </p:spPr>
        <p:txBody>
          <a:bodyPr wrap="square" lIns="38387" tIns="19193" rIns="38387" bIns="19193">
            <a:spAutoFit/>
          </a:bodyPr>
          <a:lstStyle/>
          <a:p>
            <a:pPr marL="0" marR="0" lvl="0" indent="0" algn="l"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Customer Route to Acquiring Solution</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Sold by SAP</a:t>
            </a:r>
          </a:p>
          <a:p>
            <a:pPr marL="285750" marR="0" lvl="2" indent="-285750" algn="l" defTabSz="609585" rtl="0" eaLnBrk="1" fontAlgn="auto" latinLnBrk="0" hangingPunct="1">
              <a:lnSpc>
                <a:spcPct val="100000"/>
              </a:lnSpc>
              <a:spcBef>
                <a:spcPts val="168"/>
              </a:spcBef>
              <a:spcAft>
                <a:spcPts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PSLE applicable</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SAP EULA</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Sold by the partner</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Partner EULA</a:t>
            </a:r>
          </a:p>
        </p:txBody>
      </p:sp>
      <p:sp>
        <p:nvSpPr>
          <p:cNvPr id="91" name="Rectangle 90"/>
          <p:cNvSpPr/>
          <p:nvPr/>
        </p:nvSpPr>
        <p:spPr>
          <a:xfrm>
            <a:off x="684675" y="1960075"/>
            <a:ext cx="3658513" cy="848791"/>
          </a:xfrm>
          <a:prstGeom prst="rect">
            <a:avLst/>
          </a:prstGeom>
        </p:spPr>
        <p:txBody>
          <a:bodyPr wrap="square" lIns="38387" tIns="19193" rIns="38387" bIns="19193">
            <a:spAutoFit/>
          </a:bodyPr>
          <a:lstStyle/>
          <a:p>
            <a:pPr marL="0" marR="0" lvl="0" indent="0" algn="l" defTabSz="383852" rtl="0" eaLnBrk="1" fontAlgn="base" latinLnBrk="0" hangingPunct="1">
              <a:lnSpc>
                <a:spcPct val="85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Partner &amp; Solution Selection</a:t>
            </a:r>
          </a:p>
          <a:p>
            <a:pPr marL="285750" marR="0" lvl="2" indent="-285750" algn="l" defTabSz="457130" rtl="0" eaLnBrk="1" fontAlgn="base" latinLnBrk="0" hangingPunct="1">
              <a:lnSpc>
                <a:spcPct val="85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By SAP invitation Only</a:t>
            </a:r>
          </a:p>
          <a:p>
            <a:pPr marL="285750" marR="0" lvl="2" indent="-285750" algn="l" defTabSz="457130" rtl="0" eaLnBrk="1" fontAlgn="base" latinLnBrk="0" hangingPunct="1">
              <a:lnSpc>
                <a:spcPct val="85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SAP branded</a:t>
            </a:r>
          </a:p>
          <a:p>
            <a:pPr marL="285750" marR="0" lvl="2" indent="-285750" algn="l" defTabSz="457130" rtl="0" eaLnBrk="1" fontAlgn="base" latinLnBrk="0" hangingPunct="1">
              <a:lnSpc>
                <a:spcPct val="85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Open and partner certified</a:t>
            </a:r>
          </a:p>
        </p:txBody>
      </p:sp>
      <p:sp>
        <p:nvSpPr>
          <p:cNvPr id="93" name="Rectangle 92"/>
          <p:cNvSpPr/>
          <p:nvPr/>
        </p:nvSpPr>
        <p:spPr>
          <a:xfrm>
            <a:off x="8135929" y="4845509"/>
            <a:ext cx="3810253" cy="1192923"/>
          </a:xfrm>
          <a:prstGeom prst="rect">
            <a:avLst/>
          </a:prstGeom>
        </p:spPr>
        <p:txBody>
          <a:bodyPr wrap="square" lIns="38387" tIns="19193" rIns="38387" bIns="19193">
            <a:spAutoFit/>
          </a:bodyPr>
          <a:lstStyle/>
          <a:p>
            <a:pPr marL="0" marR="0" lvl="0" indent="0" algn="l"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Product Testing &amp; Validation</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Meets SAP product standards with broader testing requirements</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76CB"/>
                </a:solidFill>
                <a:effectLst/>
                <a:uLnTx/>
                <a:uFillTx/>
                <a:latin typeface="Helvetica" pitchFamily="2" charset="0"/>
              </a:rPr>
              <a:t>“</a:t>
            </a:r>
            <a:r>
              <a:rPr kumimoji="0" lang="en-US" sz="1400" b="1" i="0" u="none" strike="noStrike" kern="1200" cap="none" spc="0" normalizeH="0" baseline="0" noProof="0" dirty="0">
                <a:ln>
                  <a:noFill/>
                </a:ln>
                <a:solidFill>
                  <a:srgbClr val="0C4DA2"/>
                </a:solidFill>
                <a:effectLst/>
                <a:uLnTx/>
                <a:uFillTx/>
                <a:latin typeface="Helvetica" pitchFamily="2" charset="0"/>
              </a:rPr>
              <a:t>Premium Qualification” (16 standards)</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rPr>
              <a:t>Platform interoperability certification</a:t>
            </a:r>
          </a:p>
        </p:txBody>
      </p:sp>
      <p:sp>
        <p:nvSpPr>
          <p:cNvPr id="95" name="Rectangle 94"/>
          <p:cNvSpPr/>
          <p:nvPr/>
        </p:nvSpPr>
        <p:spPr>
          <a:xfrm>
            <a:off x="8031717" y="2081540"/>
            <a:ext cx="3529330" cy="1382719"/>
          </a:xfrm>
          <a:prstGeom prst="rect">
            <a:avLst/>
          </a:prstGeom>
        </p:spPr>
        <p:txBody>
          <a:bodyPr wrap="square" lIns="38387" tIns="19193" rIns="38387" bIns="19193">
            <a:spAutoFit/>
          </a:bodyPr>
          <a:lstStyle/>
          <a:p>
            <a:pPr marL="0" marR="0" lvl="0" indent="0" algn="l"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Product Support</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SAP is single point of contact for customer across all phases of the technology lifecycle including Training, Maintenance and Support</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Available from the partner</a:t>
            </a:r>
          </a:p>
        </p:txBody>
      </p:sp>
      <p:sp>
        <p:nvSpPr>
          <p:cNvPr id="4" name="Text Placeholder 3">
            <a:extLst>
              <a:ext uri="{FF2B5EF4-FFF2-40B4-BE49-F238E27FC236}">
                <a16:creationId xmlns:a16="http://schemas.microsoft.com/office/drawing/2014/main" id="{8C5C21E4-2032-D923-9076-24A00F35765F}"/>
              </a:ext>
            </a:extLst>
          </p:cNvPr>
          <p:cNvSpPr>
            <a:spLocks noGrp="1"/>
          </p:cNvSpPr>
          <p:nvPr>
            <p:ph type="body" sz="quarter" idx="12"/>
          </p:nvPr>
        </p:nvSpPr>
        <p:spPr/>
        <p:txBody>
          <a:bodyPr>
            <a:normAutofit/>
          </a:bodyPr>
          <a:lstStyle/>
          <a:p>
            <a:pPr marL="0" marR="0" lvl="0" indent="0" algn="l" defTabSz="609585"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3"/>
                </a:solidFill>
                <a:effectLst/>
                <a:uLnTx/>
                <a:uFillTx/>
                <a:ea typeface="+mj-ea"/>
                <a:cs typeface="+mj-cs"/>
              </a:rPr>
              <a:t>Solution Extension Program vs. Open Ecosystem</a:t>
            </a:r>
          </a:p>
          <a:p>
            <a:pPr marL="0" marR="0" lvl="0" indent="0" algn="l" defTabSz="609585"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ea typeface="+mj-ea"/>
                <a:cs typeface="+mj-cs"/>
              </a:rPr>
              <a:t>What is the difference?</a:t>
            </a:r>
            <a:endParaRPr kumimoji="0" lang="en-US" sz="3200" b="1" i="0" u="none" strike="noStrike" kern="1200" cap="none" spc="0" normalizeH="0" baseline="0" noProof="0" dirty="0">
              <a:ln>
                <a:noFill/>
              </a:ln>
              <a:solidFill>
                <a:schemeClr val="accent3"/>
              </a:solidFill>
              <a:effectLst/>
              <a:uLnTx/>
              <a:uFillTx/>
              <a:ea typeface="+mj-ea"/>
              <a:cs typeface="+mj-cs"/>
            </a:endParaRPr>
          </a:p>
        </p:txBody>
      </p:sp>
      <p:grpSp>
        <p:nvGrpSpPr>
          <p:cNvPr id="10" name="Group 9">
            <a:extLst>
              <a:ext uri="{FF2B5EF4-FFF2-40B4-BE49-F238E27FC236}">
                <a16:creationId xmlns:a16="http://schemas.microsoft.com/office/drawing/2014/main" id="{9A82A352-831D-03EF-05D7-4E10FF94E38F}"/>
              </a:ext>
            </a:extLst>
          </p:cNvPr>
          <p:cNvGrpSpPr/>
          <p:nvPr/>
        </p:nvGrpSpPr>
        <p:grpSpPr>
          <a:xfrm>
            <a:off x="3495014" y="1900659"/>
            <a:ext cx="4757122" cy="4114399"/>
            <a:chOff x="3495014" y="1900659"/>
            <a:chExt cx="4757122" cy="4114399"/>
          </a:xfrm>
        </p:grpSpPr>
        <p:grpSp>
          <p:nvGrpSpPr>
            <p:cNvPr id="77" name="Group 76"/>
            <p:cNvGrpSpPr>
              <a:grpSpLocks noChangeAspect="1"/>
            </p:cNvGrpSpPr>
            <p:nvPr/>
          </p:nvGrpSpPr>
          <p:grpSpPr>
            <a:xfrm>
              <a:off x="3608568" y="1900659"/>
              <a:ext cx="4384933" cy="4114399"/>
              <a:chOff x="-143528" y="1249363"/>
              <a:chExt cx="5886638" cy="4432300"/>
            </a:xfrm>
          </p:grpSpPr>
          <p:sp>
            <p:nvSpPr>
              <p:cNvPr id="78" name="Freeform 77"/>
              <p:cNvSpPr>
                <a:spLocks/>
              </p:cNvSpPr>
              <p:nvPr/>
            </p:nvSpPr>
            <p:spPr bwMode="auto">
              <a:xfrm>
                <a:off x="-143528" y="3978275"/>
                <a:ext cx="5205413" cy="1703388"/>
              </a:xfrm>
              <a:custGeom>
                <a:avLst/>
                <a:gdLst>
                  <a:gd name="T0" fmla="*/ 721 w 3279"/>
                  <a:gd name="T1" fmla="*/ 0 h 1073"/>
                  <a:gd name="T2" fmla="*/ 0 w 3279"/>
                  <a:gd name="T3" fmla="*/ 1073 h 1073"/>
                  <a:gd name="T4" fmla="*/ 3279 w 3279"/>
                  <a:gd name="T5" fmla="*/ 1073 h 1073"/>
                  <a:gd name="T6" fmla="*/ 2743 w 3279"/>
                  <a:gd name="T7" fmla="*/ 0 h 1073"/>
                  <a:gd name="T8" fmla="*/ 721 w 3279"/>
                  <a:gd name="T9" fmla="*/ 0 h 1073"/>
                </a:gdLst>
                <a:ahLst/>
                <a:cxnLst>
                  <a:cxn ang="0">
                    <a:pos x="T0" y="T1"/>
                  </a:cxn>
                  <a:cxn ang="0">
                    <a:pos x="T2" y="T3"/>
                  </a:cxn>
                  <a:cxn ang="0">
                    <a:pos x="T4" y="T5"/>
                  </a:cxn>
                  <a:cxn ang="0">
                    <a:pos x="T6" y="T7"/>
                  </a:cxn>
                  <a:cxn ang="0">
                    <a:pos x="T8" y="T9"/>
                  </a:cxn>
                </a:cxnLst>
                <a:rect l="0" t="0" r="r" b="b"/>
                <a:pathLst>
                  <a:path w="3279" h="1073">
                    <a:moveTo>
                      <a:pt x="721" y="0"/>
                    </a:moveTo>
                    <a:lnTo>
                      <a:pt x="0" y="1073"/>
                    </a:lnTo>
                    <a:lnTo>
                      <a:pt x="3279" y="1073"/>
                    </a:lnTo>
                    <a:lnTo>
                      <a:pt x="2743" y="0"/>
                    </a:lnTo>
                    <a:lnTo>
                      <a:pt x="721"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79" name="Freeform 78"/>
              <p:cNvSpPr>
                <a:spLocks/>
              </p:cNvSpPr>
              <p:nvPr/>
            </p:nvSpPr>
            <p:spPr bwMode="auto">
              <a:xfrm>
                <a:off x="1001059" y="1249363"/>
                <a:ext cx="3209925" cy="2728913"/>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80" name="Freeform 79"/>
              <p:cNvSpPr>
                <a:spLocks/>
              </p:cNvSpPr>
              <p:nvPr/>
            </p:nvSpPr>
            <p:spPr bwMode="auto">
              <a:xfrm>
                <a:off x="2844147" y="1249363"/>
                <a:ext cx="1852613" cy="2728913"/>
              </a:xfrm>
              <a:custGeom>
                <a:avLst/>
                <a:gdLst>
                  <a:gd name="T0" fmla="*/ 867 w 1167"/>
                  <a:gd name="T1" fmla="*/ 1719 h 1719"/>
                  <a:gd name="T2" fmla="*/ 1167 w 1167"/>
                  <a:gd name="T3" fmla="*/ 1546 h 1719"/>
                  <a:gd name="T4" fmla="*/ 0 w 1167"/>
                  <a:gd name="T5" fmla="*/ 0 h 1719"/>
                  <a:gd name="T6" fmla="*/ 861 w 1167"/>
                  <a:gd name="T7" fmla="*/ 1719 h 1719"/>
                  <a:gd name="T8" fmla="*/ 867 w 1167"/>
                  <a:gd name="T9" fmla="*/ 1719 h 1719"/>
                </a:gdLst>
                <a:ahLst/>
                <a:cxnLst>
                  <a:cxn ang="0">
                    <a:pos x="T0" y="T1"/>
                  </a:cxn>
                  <a:cxn ang="0">
                    <a:pos x="T2" y="T3"/>
                  </a:cxn>
                  <a:cxn ang="0">
                    <a:pos x="T4" y="T5"/>
                  </a:cxn>
                  <a:cxn ang="0">
                    <a:pos x="T6" y="T7"/>
                  </a:cxn>
                  <a:cxn ang="0">
                    <a:pos x="T8" y="T9"/>
                  </a:cxn>
                </a:cxnLst>
                <a:rect l="0" t="0" r="r" b="b"/>
                <a:pathLst>
                  <a:path w="1167" h="1719">
                    <a:moveTo>
                      <a:pt x="867" y="1719"/>
                    </a:moveTo>
                    <a:lnTo>
                      <a:pt x="1167" y="1546"/>
                    </a:lnTo>
                    <a:lnTo>
                      <a:pt x="0" y="0"/>
                    </a:lnTo>
                    <a:lnTo>
                      <a:pt x="861" y="1719"/>
                    </a:lnTo>
                    <a:lnTo>
                      <a:pt x="867" y="1719"/>
                    </a:lnTo>
                    <a:close/>
                  </a:path>
                </a:pathLst>
              </a:custGeom>
              <a:solidFill>
                <a:schemeClr val="accent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81" name="Freeform 80"/>
              <p:cNvSpPr>
                <a:spLocks/>
              </p:cNvSpPr>
              <p:nvPr/>
            </p:nvSpPr>
            <p:spPr bwMode="auto">
              <a:xfrm>
                <a:off x="4203235" y="3695889"/>
                <a:ext cx="1539875" cy="1978025"/>
              </a:xfrm>
              <a:custGeom>
                <a:avLst/>
                <a:gdLst>
                  <a:gd name="T0" fmla="*/ 306 w 970"/>
                  <a:gd name="T1" fmla="*/ 0 h 1246"/>
                  <a:gd name="T2" fmla="*/ 6 w 970"/>
                  <a:gd name="T3" fmla="*/ 173 h 1246"/>
                  <a:gd name="T4" fmla="*/ 0 w 970"/>
                  <a:gd name="T5" fmla="*/ 173 h 1246"/>
                  <a:gd name="T6" fmla="*/ 536 w 970"/>
                  <a:gd name="T7" fmla="*/ 1246 h 1246"/>
                  <a:gd name="T8" fmla="*/ 970 w 970"/>
                  <a:gd name="T9" fmla="*/ 882 h 1246"/>
                  <a:gd name="T10" fmla="*/ 306 w 970"/>
                  <a:gd name="T11" fmla="*/ 0 h 1246"/>
                </a:gdLst>
                <a:ahLst/>
                <a:cxnLst>
                  <a:cxn ang="0">
                    <a:pos x="T0" y="T1"/>
                  </a:cxn>
                  <a:cxn ang="0">
                    <a:pos x="T2" y="T3"/>
                  </a:cxn>
                  <a:cxn ang="0">
                    <a:pos x="T4" y="T5"/>
                  </a:cxn>
                  <a:cxn ang="0">
                    <a:pos x="T6" y="T7"/>
                  </a:cxn>
                  <a:cxn ang="0">
                    <a:pos x="T8" y="T9"/>
                  </a:cxn>
                  <a:cxn ang="0">
                    <a:pos x="T10" y="T11"/>
                  </a:cxn>
                </a:cxnLst>
                <a:rect l="0" t="0" r="r" b="b"/>
                <a:pathLst>
                  <a:path w="970" h="1246">
                    <a:moveTo>
                      <a:pt x="306" y="0"/>
                    </a:moveTo>
                    <a:lnTo>
                      <a:pt x="6" y="173"/>
                    </a:lnTo>
                    <a:lnTo>
                      <a:pt x="0" y="173"/>
                    </a:lnTo>
                    <a:lnTo>
                      <a:pt x="536" y="1246"/>
                    </a:lnTo>
                    <a:lnTo>
                      <a:pt x="970" y="882"/>
                    </a:lnTo>
                    <a:lnTo>
                      <a:pt x="306"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grpSp>
        <p:sp>
          <p:nvSpPr>
            <p:cNvPr id="82" name="Rectangle 81"/>
            <p:cNvSpPr/>
            <p:nvPr/>
          </p:nvSpPr>
          <p:spPr>
            <a:xfrm>
              <a:off x="4945314" y="3384653"/>
              <a:ext cx="1584021" cy="915924"/>
            </a:xfrm>
            <a:prstGeom prst="rect">
              <a:avLst/>
            </a:prstGeom>
          </p:spPr>
          <p:txBody>
            <a:bodyPr wrap="square" lIns="38387" tIns="19193" rIns="38387" bIns="19193">
              <a:spAutoFit/>
            </a:bodyPr>
            <a:lstStyle/>
            <a:p>
              <a:pPr marL="0" marR="0" lvl="0" indent="0" algn="ctr"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800" b="1" i="0" u="none" strike="noStrike" kern="1200" cap="none" spc="0" normalizeH="0" baseline="0" noProof="0" dirty="0">
                  <a:ln>
                    <a:noFill/>
                  </a:ln>
                  <a:solidFill>
                    <a:schemeClr val="bg2"/>
                  </a:solidFill>
                  <a:effectLst/>
                  <a:uLnTx/>
                  <a:uFillTx/>
                  <a:latin typeface="Open Sans"/>
                  <a:ea typeface="Arial Unicode MS" pitchFamily="34" charset="-128"/>
                  <a:cs typeface="Arial Unicode MS" pitchFamily="34" charset="-128"/>
                </a:rPr>
                <a:t>SAP Solution </a:t>
              </a:r>
              <a:br>
                <a:rPr kumimoji="0" lang="en-US" sz="1800" b="1" i="0" u="none" strike="noStrike" kern="1200" cap="none" spc="0" normalizeH="0" baseline="0" noProof="0" dirty="0">
                  <a:ln>
                    <a:noFill/>
                  </a:ln>
                  <a:solidFill>
                    <a:schemeClr val="bg2"/>
                  </a:solidFill>
                  <a:effectLst/>
                  <a:uLnTx/>
                  <a:uFillTx/>
                  <a:latin typeface="Open Sans"/>
                  <a:ea typeface="Arial Unicode MS" pitchFamily="34" charset="-128"/>
                  <a:cs typeface="Arial Unicode MS" pitchFamily="34" charset="-128"/>
                </a:rPr>
              </a:br>
              <a:r>
                <a:rPr kumimoji="0" lang="en-US" sz="1800" b="1" i="0" u="none" strike="noStrike" kern="1200" cap="none" spc="0" normalizeH="0" baseline="0" noProof="0" dirty="0">
                  <a:ln>
                    <a:noFill/>
                  </a:ln>
                  <a:solidFill>
                    <a:schemeClr val="bg2"/>
                  </a:solidFill>
                  <a:effectLst/>
                  <a:uLnTx/>
                  <a:uFillTx/>
                  <a:latin typeface="Open Sans"/>
                  <a:ea typeface="Arial Unicode MS" pitchFamily="34" charset="-128"/>
                  <a:cs typeface="Arial Unicode MS" pitchFamily="34" charset="-128"/>
                </a:rPr>
                <a:t>Extensions</a:t>
              </a:r>
            </a:p>
            <a:p>
              <a:pPr marL="0" marR="0" lvl="0" indent="0" algn="ctr"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200" b="1" i="0" u="none" strike="noStrike" kern="1200" cap="none" spc="0" normalizeH="0" baseline="0" noProof="0" dirty="0">
                  <a:ln>
                    <a:noFill/>
                  </a:ln>
                  <a:solidFill>
                    <a:schemeClr val="bg2"/>
                  </a:solidFill>
                  <a:effectLst/>
                  <a:uLnTx/>
                  <a:uFillTx/>
                  <a:latin typeface="Open Sans"/>
                  <a:ea typeface="Arial Unicode MS" pitchFamily="34" charset="-128"/>
                  <a:cs typeface="Arial Unicode MS" pitchFamily="34" charset="-128"/>
                </a:rPr>
                <a:t>(30 partners)</a:t>
              </a:r>
            </a:p>
          </p:txBody>
        </p:sp>
        <p:sp>
          <p:nvSpPr>
            <p:cNvPr id="83" name="Rectangle 82"/>
            <p:cNvSpPr/>
            <p:nvPr/>
          </p:nvSpPr>
          <p:spPr>
            <a:xfrm>
              <a:off x="4242116" y="4910583"/>
              <a:ext cx="2816986" cy="800508"/>
            </a:xfrm>
            <a:prstGeom prst="rect">
              <a:avLst/>
            </a:prstGeom>
          </p:spPr>
          <p:txBody>
            <a:bodyPr wrap="square" lIns="38387" tIns="19193" rIns="38387" bIns="19193">
              <a:spAutoFit/>
            </a:bodyPr>
            <a:lstStyle/>
            <a:p>
              <a:pPr marL="0" marR="0" lvl="0" indent="0" algn="ctr"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800" b="1" i="0" u="none" strike="noStrike" kern="1200" cap="none" spc="0" normalizeH="0" baseline="0" noProof="0" dirty="0">
                  <a:ln>
                    <a:noFill/>
                  </a:ln>
                  <a:solidFill>
                    <a:prstClr val="white"/>
                  </a:solidFill>
                  <a:effectLst/>
                  <a:uLnTx/>
                  <a:uFillTx/>
                  <a:latin typeface="Open Sans"/>
                  <a:ea typeface="Arial Unicode MS" pitchFamily="34" charset="-128"/>
                  <a:cs typeface="Arial Unicode MS" pitchFamily="34" charset="-128"/>
                </a:rPr>
                <a:t>Open Ecosystem</a:t>
              </a:r>
            </a:p>
            <a:p>
              <a:pPr marL="0" marR="0" lvl="0" indent="0" algn="ctr"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800" b="1" i="0" u="none" strike="noStrike" kern="1200" cap="none" spc="0" normalizeH="0" baseline="0" noProof="0" dirty="0">
                  <a:ln>
                    <a:noFill/>
                  </a:ln>
                  <a:solidFill>
                    <a:prstClr val="white"/>
                  </a:solidFill>
                  <a:effectLst/>
                  <a:uLnTx/>
                  <a:uFillTx/>
                  <a:latin typeface="Open Sans"/>
                  <a:ea typeface="Arial Unicode MS" pitchFamily="34" charset="-128"/>
                  <a:cs typeface="Arial Unicode MS" pitchFamily="34" charset="-128"/>
                </a:rPr>
                <a:t>(Thousands of Partners)</a:t>
              </a:r>
            </a:p>
          </p:txBody>
        </p:sp>
        <p:sp>
          <p:nvSpPr>
            <p:cNvPr id="84" name="Oval 83"/>
            <p:cNvSpPr>
              <a:spLocks noChangeAspect="1"/>
            </p:cNvSpPr>
            <p:nvPr/>
          </p:nvSpPr>
          <p:spPr bwMode="gray">
            <a:xfrm rot="671670">
              <a:off x="3680583" y="2598295"/>
              <a:ext cx="4571553" cy="2033408"/>
            </a:xfrm>
            <a:prstGeom prst="ellipse">
              <a:avLst/>
            </a:prstGeom>
            <a:noFill/>
            <a:ln w="25400" algn="ctr">
              <a:solidFill>
                <a:schemeClr val="accent2"/>
              </a:solidFill>
              <a:miter lim="800000"/>
              <a:headEnd/>
              <a:tailEnd/>
            </a:ln>
            <a:scene3d>
              <a:camera prst="perspectiveRelaxed" fov="7200000"/>
              <a:lightRig rig="flat" dir="t"/>
            </a:scene3d>
            <a:sp3d prstMaterial="matte"/>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88" name="Oval 87"/>
            <p:cNvSpPr>
              <a:spLocks noChangeAspect="1"/>
            </p:cNvSpPr>
            <p:nvPr/>
          </p:nvSpPr>
          <p:spPr bwMode="gray">
            <a:xfrm>
              <a:off x="3495014" y="3253522"/>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90" name="Oval 89"/>
            <p:cNvSpPr>
              <a:spLocks noChangeAspect="1"/>
            </p:cNvSpPr>
            <p:nvPr/>
          </p:nvSpPr>
          <p:spPr bwMode="gray">
            <a:xfrm>
              <a:off x="4234059" y="3943134"/>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92" name="Oval 91"/>
            <p:cNvSpPr>
              <a:spLocks noChangeAspect="1"/>
            </p:cNvSpPr>
            <p:nvPr/>
          </p:nvSpPr>
          <p:spPr bwMode="gray">
            <a:xfrm>
              <a:off x="4207595" y="2808866"/>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94" name="Oval 93"/>
            <p:cNvSpPr>
              <a:spLocks noChangeAspect="1"/>
            </p:cNvSpPr>
            <p:nvPr/>
          </p:nvSpPr>
          <p:spPr bwMode="gray">
            <a:xfrm>
              <a:off x="7804610" y="4373313"/>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96" name="Oval 95"/>
            <p:cNvSpPr>
              <a:spLocks noChangeAspect="1"/>
            </p:cNvSpPr>
            <p:nvPr/>
          </p:nvSpPr>
          <p:spPr bwMode="gray">
            <a:xfrm>
              <a:off x="7673149" y="3532133"/>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5" name="Freeform 4">
              <a:extLst>
                <a:ext uri="{FF2B5EF4-FFF2-40B4-BE49-F238E27FC236}">
                  <a16:creationId xmlns:a16="http://schemas.microsoft.com/office/drawing/2014/main" id="{FB06E14D-C2FC-A65F-387F-EB99301ECB83}"/>
                </a:ext>
              </a:extLst>
            </p:cNvPr>
            <p:cNvSpPr>
              <a:spLocks/>
            </p:cNvSpPr>
            <p:nvPr/>
          </p:nvSpPr>
          <p:spPr bwMode="auto">
            <a:xfrm>
              <a:off x="5121157" y="2503956"/>
              <a:ext cx="712918" cy="719630"/>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6" name="Freeform 5">
              <a:extLst>
                <a:ext uri="{FF2B5EF4-FFF2-40B4-BE49-F238E27FC236}">
                  <a16:creationId xmlns:a16="http://schemas.microsoft.com/office/drawing/2014/main" id="{92D95F95-DFEA-2369-8D85-D1A2B5D473FC}"/>
                </a:ext>
              </a:extLst>
            </p:cNvPr>
            <p:cNvSpPr>
              <a:spLocks/>
            </p:cNvSpPr>
            <p:nvPr/>
          </p:nvSpPr>
          <p:spPr bwMode="auto">
            <a:xfrm>
              <a:off x="5704246" y="2632660"/>
              <a:ext cx="712918" cy="719630"/>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7" name="Freeform 6">
              <a:extLst>
                <a:ext uri="{FF2B5EF4-FFF2-40B4-BE49-F238E27FC236}">
                  <a16:creationId xmlns:a16="http://schemas.microsoft.com/office/drawing/2014/main" id="{9B85EFE8-72DB-7DE9-E2B8-746BB8433275}"/>
                </a:ext>
              </a:extLst>
            </p:cNvPr>
            <p:cNvSpPr>
              <a:spLocks/>
            </p:cNvSpPr>
            <p:nvPr/>
          </p:nvSpPr>
          <p:spPr bwMode="auto">
            <a:xfrm>
              <a:off x="5461155" y="2632660"/>
              <a:ext cx="712918" cy="719630"/>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8" name="Freeform 7">
              <a:extLst>
                <a:ext uri="{FF2B5EF4-FFF2-40B4-BE49-F238E27FC236}">
                  <a16:creationId xmlns:a16="http://schemas.microsoft.com/office/drawing/2014/main" id="{D800C06E-8E26-8485-D584-2F7307112D8D}"/>
                </a:ext>
              </a:extLst>
            </p:cNvPr>
            <p:cNvSpPr>
              <a:spLocks/>
            </p:cNvSpPr>
            <p:nvPr/>
          </p:nvSpPr>
          <p:spPr bwMode="auto">
            <a:xfrm rot="18438472">
              <a:off x="6261006" y="3037713"/>
              <a:ext cx="266624" cy="256418"/>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40000"/>
                <a:lumOff val="60000"/>
              </a:schemeClr>
            </a:solidFill>
            <a:ln>
              <a:noFill/>
            </a:ln>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9" name="Freeform 8">
              <a:extLst>
                <a:ext uri="{FF2B5EF4-FFF2-40B4-BE49-F238E27FC236}">
                  <a16:creationId xmlns:a16="http://schemas.microsoft.com/office/drawing/2014/main" id="{181D5C0C-84B6-BB1C-8D39-C73E70554D40}"/>
                </a:ext>
              </a:extLst>
            </p:cNvPr>
            <p:cNvSpPr>
              <a:spLocks/>
            </p:cNvSpPr>
            <p:nvPr/>
          </p:nvSpPr>
          <p:spPr bwMode="auto">
            <a:xfrm rot="20249552">
              <a:off x="6447236" y="3101644"/>
              <a:ext cx="179783" cy="203962"/>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40000"/>
                <a:lumOff val="60000"/>
              </a:schemeClr>
            </a:solidFill>
            <a:ln>
              <a:noFill/>
            </a:ln>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grpSp>
    </p:spTree>
    <p:extLst>
      <p:ext uri="{BB962C8B-B14F-4D97-AF65-F5344CB8AC3E}">
        <p14:creationId xmlns:p14="http://schemas.microsoft.com/office/powerpoint/2010/main" val="3473246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el 1"/>
          <p:cNvSpPr>
            <a:spLocks noGrp="1"/>
          </p:cNvSpPr>
          <p:nvPr>
            <p:ph type="title"/>
          </p:nvPr>
        </p:nvSpPr>
        <p:spPr>
          <a:xfrm>
            <a:off x="487138" y="362228"/>
            <a:ext cx="4577283" cy="738472"/>
          </a:xfrm>
        </p:spPr>
        <p:txBody>
          <a:bodyPr>
            <a:noAutofit/>
          </a:bodyPr>
          <a:lstStyle/>
          <a:p>
            <a:r>
              <a:rPr lang="en-US" sz="4000">
                <a:latin typeface="+mj-lt"/>
              </a:rPr>
              <a:t>Digitized: </a:t>
            </a:r>
            <a:r>
              <a:rPr lang="en-US" sz="4000">
                <a:solidFill>
                  <a:srgbClr val="0C4DA2"/>
                </a:solidFill>
                <a:latin typeface="+mj-lt"/>
              </a:rPr>
              <a:t>Invoice to </a:t>
            </a:r>
            <a:r>
              <a:rPr lang="en-US" sz="4000">
                <a:solidFill>
                  <a:srgbClr val="F0AB00"/>
                </a:solidFill>
                <a:latin typeface="+mj-lt"/>
              </a:rPr>
              <a:t>Pay</a:t>
            </a:r>
            <a:endParaRPr lang="de-DE" sz="4000">
              <a:solidFill>
                <a:srgbClr val="F0AB00"/>
              </a:solidFill>
              <a:latin typeface="+mj-lt"/>
            </a:endParaRPr>
          </a:p>
        </p:txBody>
      </p:sp>
      <p:sp>
        <p:nvSpPr>
          <p:cNvPr id="44097" name="Rectangle 79"/>
          <p:cNvSpPr>
            <a:spLocks noChangeArrowheads="1"/>
          </p:cNvSpPr>
          <p:nvPr/>
        </p:nvSpPr>
        <p:spPr bwMode="auto">
          <a:xfrm>
            <a:off x="553790" y="6047910"/>
            <a:ext cx="4793056" cy="215338"/>
          </a:xfrm>
          <a:prstGeom prst="rect">
            <a:avLst/>
          </a:prstGeom>
          <a:noFill/>
          <a:ln w="9525">
            <a:noFill/>
            <a:miter lim="800000"/>
            <a:headEnd/>
            <a:tailEnd/>
          </a:ln>
        </p:spPr>
        <p:txBody>
          <a:bodyPr wrap="square">
            <a:spAutoFit/>
          </a:bodyPr>
          <a:lstStyle/>
          <a:p>
            <a:pPr defTabSz="457063"/>
            <a:r>
              <a:rPr lang="en-US" sz="800" noProof="1">
                <a:solidFill>
                  <a:srgbClr val="000000"/>
                </a:solidFill>
                <a:ea typeface="ＭＳ Ｐゴシック" charset="0"/>
                <a:sym typeface="Arial" pitchFamily="34" charset="0"/>
              </a:rPr>
              <a:t>* or another SAP ArchiveLink</a:t>
            </a:r>
            <a:r>
              <a:rPr lang="en-US" sz="800">
                <a:solidFill>
                  <a:srgbClr val="000000"/>
                </a:solidFill>
                <a:ea typeface="ＭＳ Ｐゴシック" charset="0"/>
                <a:sym typeface="Arial" pitchFamily="34" charset="0"/>
              </a:rPr>
              <a:t>-</a:t>
            </a:r>
            <a:r>
              <a:rPr lang="en-US" sz="800" noProof="1">
                <a:solidFill>
                  <a:srgbClr val="000000"/>
                </a:solidFill>
                <a:ea typeface="ＭＳ Ｐゴシック" charset="0"/>
                <a:sym typeface="Arial" pitchFamily="34" charset="0"/>
              </a:rPr>
              <a:t>certified repository</a:t>
            </a:r>
            <a:endParaRPr lang="de-DE" sz="800">
              <a:solidFill>
                <a:srgbClr val="000000"/>
              </a:solidFill>
              <a:ea typeface="ＭＳ Ｐゴシック" charset="0"/>
            </a:endParaRPr>
          </a:p>
        </p:txBody>
      </p:sp>
      <p:grpSp>
        <p:nvGrpSpPr>
          <p:cNvPr id="16" name="Group 15">
            <a:extLst>
              <a:ext uri="{FF2B5EF4-FFF2-40B4-BE49-F238E27FC236}">
                <a16:creationId xmlns:a16="http://schemas.microsoft.com/office/drawing/2014/main" id="{B602CC4A-8FC4-44EB-9A4F-3282CCE13C58}"/>
              </a:ext>
            </a:extLst>
          </p:cNvPr>
          <p:cNvGrpSpPr/>
          <p:nvPr/>
        </p:nvGrpSpPr>
        <p:grpSpPr>
          <a:xfrm>
            <a:off x="571645" y="1399037"/>
            <a:ext cx="11048710" cy="4609240"/>
            <a:chOff x="557569" y="1431652"/>
            <a:chExt cx="11048710" cy="4609240"/>
          </a:xfrm>
        </p:grpSpPr>
        <p:sp>
          <p:nvSpPr>
            <p:cNvPr id="38" name="Rectangle 37"/>
            <p:cNvSpPr/>
            <p:nvPr/>
          </p:nvSpPr>
          <p:spPr>
            <a:xfrm>
              <a:off x="613970" y="1431652"/>
              <a:ext cx="1278628" cy="460924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63" fontAlgn="base">
                <a:spcBef>
                  <a:spcPct val="0"/>
                </a:spcBef>
                <a:spcAft>
                  <a:spcPct val="0"/>
                </a:spcAft>
              </a:pPr>
              <a:endParaRPr lang="en-US" sz="900">
                <a:solidFill>
                  <a:srgbClr val="FFFFFF"/>
                </a:solidFill>
              </a:endParaRPr>
            </a:p>
          </p:txBody>
        </p:sp>
        <p:sp>
          <p:nvSpPr>
            <p:cNvPr id="382" name="Rectangle 41"/>
            <p:cNvSpPr>
              <a:spLocks noChangeArrowheads="1"/>
            </p:cNvSpPr>
            <p:nvPr/>
          </p:nvSpPr>
          <p:spPr bwMode="gray">
            <a:xfrm>
              <a:off x="1990190" y="1431652"/>
              <a:ext cx="9616089" cy="4609240"/>
            </a:xfrm>
            <a:prstGeom prst="rect">
              <a:avLst/>
            </a:prstGeom>
            <a:solidFill>
              <a:schemeClr val="bg1"/>
            </a:solidFill>
            <a:ln w="19050" algn="ctr">
              <a:solidFill>
                <a:schemeClr val="tx1"/>
              </a:solidFill>
              <a:miter lim="800000"/>
              <a:headEnd/>
              <a:tailEnd/>
            </a:ln>
            <a:effectLst/>
          </p:spPr>
          <p:txBody>
            <a:bodyPr wrap="none" lIns="0" tIns="0" rIns="0" bIns="0" anchor="ctr"/>
            <a:lstStyle/>
            <a:p>
              <a:pPr defTabSz="457063"/>
              <a:endParaRPr lang="en-US" sz="900" noProof="1">
                <a:solidFill>
                  <a:srgbClr val="000000"/>
                </a:solidFill>
                <a:ea typeface="ＭＳ Ｐゴシック" charset="0"/>
              </a:endParaRPr>
            </a:p>
          </p:txBody>
        </p:sp>
        <p:sp>
          <p:nvSpPr>
            <p:cNvPr id="383" name="Text Box 28"/>
            <p:cNvSpPr txBox="1">
              <a:spLocks noChangeArrowheads="1"/>
            </p:cNvSpPr>
            <p:nvPr/>
          </p:nvSpPr>
          <p:spPr bwMode="gray">
            <a:xfrm>
              <a:off x="9999420" y="5499282"/>
              <a:ext cx="1378904" cy="400110"/>
            </a:xfrm>
            <a:prstGeom prst="rect">
              <a:avLst/>
            </a:prstGeom>
            <a:noFill/>
            <a:ln w="9525" algn="ctr">
              <a:noFill/>
              <a:miter lim="800000"/>
              <a:headEnd/>
              <a:tailEnd/>
            </a:ln>
          </p:spPr>
          <p:txBody>
            <a:bodyPr wrap="none">
              <a:spAutoFit/>
            </a:bodyPr>
            <a:lstStyle/>
            <a:p>
              <a:pPr marL="168225" indent="-168225" algn="ctr" defTabSz="457063" eaLnBrk="0" hangingPunct="0"/>
              <a:r>
                <a:rPr lang="en-US" sz="1000" b="1" noProof="1">
                  <a:solidFill>
                    <a:srgbClr val="000000"/>
                  </a:solidFill>
                  <a:ea typeface="ＭＳ Ｐゴシック" charset="0"/>
                  <a:sym typeface="Arial" pitchFamily="34" charset="0"/>
                </a:rPr>
                <a:t>SAP S/4HANA</a:t>
              </a:r>
            </a:p>
            <a:p>
              <a:pPr marL="168225" indent="-168225" algn="ctr" defTabSz="457063" eaLnBrk="0" hangingPunct="0"/>
              <a:r>
                <a:rPr lang="en-US" sz="1000" b="1" noProof="1">
                  <a:solidFill>
                    <a:srgbClr val="000000"/>
                  </a:solidFill>
                  <a:ea typeface="ＭＳ Ｐゴシック" charset="0"/>
                  <a:sym typeface="Arial" pitchFamily="34" charset="0"/>
                </a:rPr>
                <a:t>SAP Business Suite</a:t>
              </a:r>
            </a:p>
          </p:txBody>
        </p:sp>
        <p:sp>
          <p:nvSpPr>
            <p:cNvPr id="359" name="Rectangle 2"/>
            <p:cNvSpPr>
              <a:spLocks noChangeArrowheads="1"/>
            </p:cNvSpPr>
            <p:nvPr/>
          </p:nvSpPr>
          <p:spPr bwMode="gray">
            <a:xfrm flipH="1">
              <a:off x="5321455" y="1731482"/>
              <a:ext cx="4709652" cy="4194138"/>
            </a:xfrm>
            <a:prstGeom prst="rect">
              <a:avLst/>
            </a:prstGeom>
            <a:solidFill>
              <a:schemeClr val="bg1"/>
            </a:solidFill>
            <a:ln w="9525" algn="ctr">
              <a:noFill/>
              <a:miter lim="800000"/>
              <a:headEnd/>
              <a:tailEnd/>
            </a:ln>
          </p:spPr>
          <p:txBody>
            <a:bodyPr wrap="none" bIns="73133" anchor="b"/>
            <a:lstStyle/>
            <a:p>
              <a:pPr algn="ctr" defTabSz="457063">
                <a:buClr>
                  <a:srgbClr val="000000"/>
                </a:buClr>
              </a:pPr>
              <a:r>
                <a:rPr lang="en-US" sz="1000" b="1" noProof="1">
                  <a:solidFill>
                    <a:srgbClr val="000000"/>
                  </a:solidFill>
                  <a:ea typeface="ＭＳ Ｐゴシック" charset="0"/>
                </a:rPr>
                <a:t>SAP Invoice Management</a:t>
              </a:r>
            </a:p>
          </p:txBody>
        </p:sp>
        <p:sp>
          <p:nvSpPr>
            <p:cNvPr id="358" name="Rectangle 3"/>
            <p:cNvSpPr>
              <a:spLocks noChangeArrowheads="1"/>
            </p:cNvSpPr>
            <p:nvPr/>
          </p:nvSpPr>
          <p:spPr bwMode="gray">
            <a:xfrm>
              <a:off x="2116591" y="1731482"/>
              <a:ext cx="3253838" cy="2750123"/>
            </a:xfrm>
            <a:prstGeom prst="rect">
              <a:avLst/>
            </a:prstGeom>
            <a:solidFill>
              <a:schemeClr val="bg1"/>
            </a:solidFill>
            <a:ln w="9525">
              <a:noFill/>
              <a:miter lim="800000"/>
              <a:headEnd/>
              <a:tailEnd/>
            </a:ln>
          </p:spPr>
          <p:txBody>
            <a:bodyPr wrap="none" anchor="ctr"/>
            <a:lstStyle/>
            <a:p>
              <a:pPr defTabSz="457063">
                <a:spcBef>
                  <a:spcPct val="25000"/>
                </a:spcBef>
                <a:buClr>
                  <a:srgbClr val="000000"/>
                </a:buClr>
                <a:buSzPct val="80000"/>
              </a:pPr>
              <a:endParaRPr lang="en-US" sz="900">
                <a:solidFill>
                  <a:srgbClr val="000000"/>
                </a:solidFill>
                <a:ea typeface="ＭＳ Ｐゴシック" charset="0"/>
              </a:endParaRPr>
            </a:p>
          </p:txBody>
        </p:sp>
        <p:sp>
          <p:nvSpPr>
            <p:cNvPr id="223" name="Text Box 23"/>
            <p:cNvSpPr txBox="1">
              <a:spLocks noChangeArrowheads="1"/>
            </p:cNvSpPr>
            <p:nvPr/>
          </p:nvSpPr>
          <p:spPr bwMode="gray">
            <a:xfrm>
              <a:off x="670926" y="1503045"/>
              <a:ext cx="1090328" cy="424732"/>
            </a:xfrm>
            <a:prstGeom prst="rect">
              <a:avLst/>
            </a:prstGeom>
            <a:noFill/>
            <a:ln w="9525" algn="ctr">
              <a:noFill/>
              <a:miter lim="800000"/>
              <a:headEnd/>
              <a:tailEnd/>
            </a:ln>
          </p:spPr>
          <p:txBody>
            <a:bodyPr>
              <a:spAutoFit/>
            </a:bodyPr>
            <a:lstStyle/>
            <a:p>
              <a:pPr algn="ctr" defTabSz="457063" eaLnBrk="0" hangingPunct="0">
                <a:lnSpc>
                  <a:spcPct val="90000"/>
                </a:lnSpc>
              </a:pPr>
              <a:r>
                <a:rPr lang="en-US" sz="1200" b="1" noProof="1">
                  <a:solidFill>
                    <a:srgbClr val="000000"/>
                  </a:solidFill>
                  <a:ea typeface="ＭＳ Ｐゴシック" charset="0"/>
                  <a:sym typeface="Arial" pitchFamily="34" charset="0"/>
                </a:rPr>
                <a:t>Your Supplier</a:t>
              </a:r>
            </a:p>
          </p:txBody>
        </p:sp>
        <p:sp>
          <p:nvSpPr>
            <p:cNvPr id="198" name="Freeform: Shape 12"/>
            <p:cNvSpPr>
              <a:spLocks noChangeAspect="1"/>
            </p:cNvSpPr>
            <p:nvPr/>
          </p:nvSpPr>
          <p:spPr>
            <a:xfrm>
              <a:off x="1502034" y="3589187"/>
              <a:ext cx="296696" cy="286959"/>
            </a:xfrm>
            <a:custGeom>
              <a:avLst/>
              <a:gdLst/>
              <a:ahLst/>
              <a:cxnLst>
                <a:cxn ang="3cd4">
                  <a:pos x="hc" y="t"/>
                </a:cxn>
                <a:cxn ang="cd2">
                  <a:pos x="l" y="vc"/>
                </a:cxn>
                <a:cxn ang="cd4">
                  <a:pos x="hc" y="b"/>
                </a:cxn>
                <a:cxn ang="0">
                  <a:pos x="r" y="vc"/>
                </a:cxn>
              </a:cxnLst>
              <a:rect l="l" t="t" r="r" b="b"/>
              <a:pathLst>
                <a:path w="4358" h="4215">
                  <a:moveTo>
                    <a:pt x="3340" y="2100"/>
                  </a:moveTo>
                  <a:lnTo>
                    <a:pt x="3340" y="1225"/>
                  </a:lnTo>
                  <a:cubicBezTo>
                    <a:pt x="3340" y="1209"/>
                    <a:pt x="3324" y="1177"/>
                    <a:pt x="3308" y="1161"/>
                  </a:cubicBezTo>
                  <a:lnTo>
                    <a:pt x="2163" y="32"/>
                  </a:lnTo>
                  <a:cubicBezTo>
                    <a:pt x="2147" y="16"/>
                    <a:pt x="2115" y="0"/>
                    <a:pt x="2099" y="0"/>
                  </a:cubicBezTo>
                  <a:lnTo>
                    <a:pt x="80" y="0"/>
                  </a:lnTo>
                  <a:cubicBezTo>
                    <a:pt x="47" y="0"/>
                    <a:pt x="0" y="32"/>
                    <a:pt x="0" y="80"/>
                  </a:cubicBezTo>
                  <a:lnTo>
                    <a:pt x="0" y="4136"/>
                  </a:lnTo>
                  <a:cubicBezTo>
                    <a:pt x="0" y="4184"/>
                    <a:pt x="47" y="4215"/>
                    <a:pt x="80" y="4215"/>
                  </a:cubicBezTo>
                  <a:lnTo>
                    <a:pt x="3261" y="4215"/>
                  </a:lnTo>
                  <a:cubicBezTo>
                    <a:pt x="3308" y="4215"/>
                    <a:pt x="3340" y="4184"/>
                    <a:pt x="3340" y="4136"/>
                  </a:cubicBezTo>
                  <a:lnTo>
                    <a:pt x="3340" y="3658"/>
                  </a:lnTo>
                  <a:lnTo>
                    <a:pt x="4103" y="3658"/>
                  </a:lnTo>
                  <a:cubicBezTo>
                    <a:pt x="4246" y="3658"/>
                    <a:pt x="4358" y="3531"/>
                    <a:pt x="4358" y="3404"/>
                  </a:cubicBezTo>
                  <a:lnTo>
                    <a:pt x="4358" y="2354"/>
                  </a:lnTo>
                  <a:cubicBezTo>
                    <a:pt x="4358" y="2211"/>
                    <a:pt x="4246" y="2100"/>
                    <a:pt x="4103" y="2100"/>
                  </a:cubicBezTo>
                  <a:close/>
                  <a:moveTo>
                    <a:pt x="2226" y="319"/>
                  </a:moveTo>
                  <a:lnTo>
                    <a:pt x="3053" y="1130"/>
                  </a:lnTo>
                  <a:lnTo>
                    <a:pt x="2226" y="1130"/>
                  </a:lnTo>
                  <a:close/>
                  <a:moveTo>
                    <a:pt x="3181" y="4056"/>
                  </a:moveTo>
                  <a:lnTo>
                    <a:pt x="159" y="4056"/>
                  </a:lnTo>
                  <a:lnTo>
                    <a:pt x="159" y="159"/>
                  </a:lnTo>
                  <a:lnTo>
                    <a:pt x="2068" y="159"/>
                  </a:lnTo>
                  <a:lnTo>
                    <a:pt x="2068" y="1209"/>
                  </a:lnTo>
                  <a:cubicBezTo>
                    <a:pt x="2068" y="1257"/>
                    <a:pt x="2099" y="1289"/>
                    <a:pt x="2147" y="1289"/>
                  </a:cubicBezTo>
                  <a:lnTo>
                    <a:pt x="3181" y="1289"/>
                  </a:lnTo>
                  <a:lnTo>
                    <a:pt x="3181" y="2100"/>
                  </a:lnTo>
                  <a:lnTo>
                    <a:pt x="1479" y="2100"/>
                  </a:lnTo>
                  <a:cubicBezTo>
                    <a:pt x="1336" y="2100"/>
                    <a:pt x="1225" y="2211"/>
                    <a:pt x="1225" y="2354"/>
                  </a:cubicBezTo>
                  <a:lnTo>
                    <a:pt x="1225" y="3404"/>
                  </a:lnTo>
                  <a:cubicBezTo>
                    <a:pt x="1225" y="3531"/>
                    <a:pt x="1336" y="3658"/>
                    <a:pt x="1479" y="3658"/>
                  </a:cubicBezTo>
                  <a:lnTo>
                    <a:pt x="3181" y="3658"/>
                  </a:lnTo>
                  <a:close/>
                  <a:moveTo>
                    <a:pt x="4199" y="2354"/>
                  </a:moveTo>
                  <a:lnTo>
                    <a:pt x="4199" y="3404"/>
                  </a:lnTo>
                  <a:cubicBezTo>
                    <a:pt x="4199" y="3452"/>
                    <a:pt x="4151" y="3500"/>
                    <a:pt x="4103" y="3500"/>
                  </a:cubicBezTo>
                  <a:lnTo>
                    <a:pt x="1479" y="3500"/>
                  </a:lnTo>
                  <a:cubicBezTo>
                    <a:pt x="1431" y="3500"/>
                    <a:pt x="1384" y="3452"/>
                    <a:pt x="1384" y="3404"/>
                  </a:cubicBezTo>
                  <a:lnTo>
                    <a:pt x="1384" y="2354"/>
                  </a:lnTo>
                  <a:cubicBezTo>
                    <a:pt x="1384" y="2291"/>
                    <a:pt x="1431" y="2259"/>
                    <a:pt x="1479" y="2259"/>
                  </a:cubicBezTo>
                  <a:lnTo>
                    <a:pt x="4103" y="2259"/>
                  </a:lnTo>
                  <a:cubicBezTo>
                    <a:pt x="4151" y="2259"/>
                    <a:pt x="4199" y="2291"/>
                    <a:pt x="4199" y="2354"/>
                  </a:cubicBezTo>
                  <a:close/>
                  <a:moveTo>
                    <a:pt x="2433" y="2593"/>
                  </a:moveTo>
                  <a:cubicBezTo>
                    <a:pt x="2417" y="2577"/>
                    <a:pt x="2386" y="2561"/>
                    <a:pt x="2354" y="2545"/>
                  </a:cubicBezTo>
                  <a:cubicBezTo>
                    <a:pt x="2322" y="2529"/>
                    <a:pt x="2274" y="2529"/>
                    <a:pt x="2226" y="2529"/>
                  </a:cubicBezTo>
                  <a:lnTo>
                    <a:pt x="2004" y="2529"/>
                  </a:lnTo>
                  <a:cubicBezTo>
                    <a:pt x="1988" y="2529"/>
                    <a:pt x="1988" y="2545"/>
                    <a:pt x="1988" y="2561"/>
                  </a:cubicBezTo>
                  <a:lnTo>
                    <a:pt x="1988" y="3197"/>
                  </a:lnTo>
                  <a:cubicBezTo>
                    <a:pt x="1988" y="3213"/>
                    <a:pt x="1988" y="3229"/>
                    <a:pt x="2004" y="3229"/>
                  </a:cubicBezTo>
                  <a:lnTo>
                    <a:pt x="2099" y="3229"/>
                  </a:lnTo>
                  <a:cubicBezTo>
                    <a:pt x="2115" y="3229"/>
                    <a:pt x="2115" y="3213"/>
                    <a:pt x="2115" y="3197"/>
                  </a:cubicBezTo>
                  <a:lnTo>
                    <a:pt x="2115" y="2975"/>
                  </a:lnTo>
                  <a:lnTo>
                    <a:pt x="2226" y="2975"/>
                  </a:lnTo>
                  <a:cubicBezTo>
                    <a:pt x="2274" y="2975"/>
                    <a:pt x="2322" y="2975"/>
                    <a:pt x="2354" y="2958"/>
                  </a:cubicBezTo>
                  <a:cubicBezTo>
                    <a:pt x="2386" y="2943"/>
                    <a:pt x="2417" y="2927"/>
                    <a:pt x="2433" y="2911"/>
                  </a:cubicBezTo>
                  <a:cubicBezTo>
                    <a:pt x="2449" y="2895"/>
                    <a:pt x="2465" y="2863"/>
                    <a:pt x="2481" y="2831"/>
                  </a:cubicBezTo>
                  <a:cubicBezTo>
                    <a:pt x="2481" y="2800"/>
                    <a:pt x="2497" y="2784"/>
                    <a:pt x="2497" y="2752"/>
                  </a:cubicBezTo>
                  <a:cubicBezTo>
                    <a:pt x="2497" y="2720"/>
                    <a:pt x="2481" y="2688"/>
                    <a:pt x="2481" y="2672"/>
                  </a:cubicBezTo>
                  <a:cubicBezTo>
                    <a:pt x="2465" y="2640"/>
                    <a:pt x="2449" y="2609"/>
                    <a:pt x="2433" y="2593"/>
                  </a:cubicBezTo>
                  <a:close/>
                  <a:moveTo>
                    <a:pt x="2115" y="2657"/>
                  </a:moveTo>
                  <a:lnTo>
                    <a:pt x="2226" y="2657"/>
                  </a:lnTo>
                  <a:cubicBezTo>
                    <a:pt x="2243" y="2657"/>
                    <a:pt x="2274" y="2657"/>
                    <a:pt x="2290" y="2672"/>
                  </a:cubicBezTo>
                  <a:cubicBezTo>
                    <a:pt x="2306" y="2672"/>
                    <a:pt x="2322" y="2672"/>
                    <a:pt x="2322" y="2688"/>
                  </a:cubicBezTo>
                  <a:cubicBezTo>
                    <a:pt x="2338" y="2688"/>
                    <a:pt x="2338" y="2688"/>
                    <a:pt x="2338" y="2704"/>
                  </a:cubicBezTo>
                  <a:cubicBezTo>
                    <a:pt x="2338" y="2720"/>
                    <a:pt x="2354" y="2736"/>
                    <a:pt x="2354" y="2752"/>
                  </a:cubicBezTo>
                  <a:cubicBezTo>
                    <a:pt x="2354" y="2768"/>
                    <a:pt x="2338" y="2784"/>
                    <a:pt x="2338" y="2800"/>
                  </a:cubicBezTo>
                  <a:cubicBezTo>
                    <a:pt x="2333" y="2805"/>
                    <a:pt x="2338" y="2815"/>
                    <a:pt x="2322" y="2815"/>
                  </a:cubicBezTo>
                  <a:cubicBezTo>
                    <a:pt x="2322" y="2831"/>
                    <a:pt x="2306" y="2831"/>
                    <a:pt x="2290" y="2848"/>
                  </a:cubicBezTo>
                  <a:lnTo>
                    <a:pt x="2226" y="2848"/>
                  </a:lnTo>
                  <a:lnTo>
                    <a:pt x="2115" y="2848"/>
                  </a:lnTo>
                  <a:close/>
                  <a:moveTo>
                    <a:pt x="3038" y="2609"/>
                  </a:moveTo>
                  <a:cubicBezTo>
                    <a:pt x="3006" y="2593"/>
                    <a:pt x="2974" y="2561"/>
                    <a:pt x="2926" y="2545"/>
                  </a:cubicBezTo>
                  <a:cubicBezTo>
                    <a:pt x="2895" y="2529"/>
                    <a:pt x="2847" y="2529"/>
                    <a:pt x="2799" y="2529"/>
                  </a:cubicBezTo>
                  <a:lnTo>
                    <a:pt x="2577" y="2529"/>
                  </a:lnTo>
                  <a:cubicBezTo>
                    <a:pt x="2544" y="2529"/>
                    <a:pt x="2544" y="2545"/>
                    <a:pt x="2544" y="2561"/>
                  </a:cubicBezTo>
                  <a:lnTo>
                    <a:pt x="2544" y="3197"/>
                  </a:lnTo>
                  <a:cubicBezTo>
                    <a:pt x="2544" y="3213"/>
                    <a:pt x="2544" y="3229"/>
                    <a:pt x="2577" y="3229"/>
                  </a:cubicBezTo>
                  <a:lnTo>
                    <a:pt x="2767" y="3229"/>
                  </a:lnTo>
                  <a:cubicBezTo>
                    <a:pt x="2831" y="3229"/>
                    <a:pt x="2879" y="3213"/>
                    <a:pt x="2910" y="3197"/>
                  </a:cubicBezTo>
                  <a:cubicBezTo>
                    <a:pt x="2958" y="3181"/>
                    <a:pt x="2990" y="3166"/>
                    <a:pt x="3022" y="3134"/>
                  </a:cubicBezTo>
                  <a:cubicBezTo>
                    <a:pt x="3053" y="3102"/>
                    <a:pt x="3085" y="3070"/>
                    <a:pt x="3101" y="3022"/>
                  </a:cubicBezTo>
                  <a:cubicBezTo>
                    <a:pt x="3117" y="2975"/>
                    <a:pt x="3117" y="2927"/>
                    <a:pt x="3117" y="2879"/>
                  </a:cubicBezTo>
                  <a:cubicBezTo>
                    <a:pt x="3117" y="2815"/>
                    <a:pt x="3117" y="2768"/>
                    <a:pt x="3101" y="2720"/>
                  </a:cubicBezTo>
                  <a:cubicBezTo>
                    <a:pt x="3085" y="2688"/>
                    <a:pt x="3053" y="2640"/>
                    <a:pt x="3038" y="2609"/>
                  </a:cubicBezTo>
                  <a:close/>
                  <a:moveTo>
                    <a:pt x="2688" y="2657"/>
                  </a:moveTo>
                  <a:lnTo>
                    <a:pt x="2799" y="2657"/>
                  </a:lnTo>
                  <a:cubicBezTo>
                    <a:pt x="2831" y="2657"/>
                    <a:pt x="2847" y="2657"/>
                    <a:pt x="2879" y="2672"/>
                  </a:cubicBezTo>
                  <a:cubicBezTo>
                    <a:pt x="2895" y="2688"/>
                    <a:pt x="2910" y="2688"/>
                    <a:pt x="2926" y="2720"/>
                  </a:cubicBezTo>
                  <a:cubicBezTo>
                    <a:pt x="2942" y="2736"/>
                    <a:pt x="2958" y="2752"/>
                    <a:pt x="2958" y="2784"/>
                  </a:cubicBezTo>
                  <a:cubicBezTo>
                    <a:pt x="2974" y="2800"/>
                    <a:pt x="2974" y="2831"/>
                    <a:pt x="2974" y="2879"/>
                  </a:cubicBezTo>
                  <a:cubicBezTo>
                    <a:pt x="2974" y="2943"/>
                    <a:pt x="2958" y="3006"/>
                    <a:pt x="2926" y="3038"/>
                  </a:cubicBezTo>
                  <a:cubicBezTo>
                    <a:pt x="2895" y="3070"/>
                    <a:pt x="2847" y="3102"/>
                    <a:pt x="2783" y="3102"/>
                  </a:cubicBezTo>
                  <a:lnTo>
                    <a:pt x="2688" y="3102"/>
                  </a:lnTo>
                  <a:close/>
                  <a:moveTo>
                    <a:pt x="3610" y="2529"/>
                  </a:moveTo>
                  <a:lnTo>
                    <a:pt x="3213" y="2529"/>
                  </a:lnTo>
                  <a:cubicBezTo>
                    <a:pt x="3197" y="2529"/>
                    <a:pt x="3181" y="2545"/>
                    <a:pt x="3181" y="2561"/>
                  </a:cubicBezTo>
                  <a:lnTo>
                    <a:pt x="3181" y="3197"/>
                  </a:lnTo>
                  <a:cubicBezTo>
                    <a:pt x="3181" y="3213"/>
                    <a:pt x="3197" y="3229"/>
                    <a:pt x="3213" y="3229"/>
                  </a:cubicBezTo>
                  <a:lnTo>
                    <a:pt x="3292" y="3229"/>
                  </a:lnTo>
                  <a:cubicBezTo>
                    <a:pt x="3308" y="3229"/>
                    <a:pt x="3324" y="3213"/>
                    <a:pt x="3324" y="3197"/>
                  </a:cubicBezTo>
                  <a:lnTo>
                    <a:pt x="3324" y="2943"/>
                  </a:lnTo>
                  <a:lnTo>
                    <a:pt x="3579" y="2943"/>
                  </a:lnTo>
                  <a:cubicBezTo>
                    <a:pt x="3594" y="2943"/>
                    <a:pt x="3610" y="2927"/>
                    <a:pt x="3610" y="2911"/>
                  </a:cubicBezTo>
                  <a:lnTo>
                    <a:pt x="3610" y="2848"/>
                  </a:lnTo>
                  <a:cubicBezTo>
                    <a:pt x="3610" y="2815"/>
                    <a:pt x="3594" y="2815"/>
                    <a:pt x="3579" y="2815"/>
                  </a:cubicBezTo>
                  <a:lnTo>
                    <a:pt x="3324" y="2815"/>
                  </a:lnTo>
                  <a:lnTo>
                    <a:pt x="3324" y="2657"/>
                  </a:lnTo>
                  <a:lnTo>
                    <a:pt x="3610" y="2657"/>
                  </a:lnTo>
                  <a:cubicBezTo>
                    <a:pt x="3626" y="2657"/>
                    <a:pt x="3626" y="2640"/>
                    <a:pt x="3626" y="2625"/>
                  </a:cubicBezTo>
                  <a:lnTo>
                    <a:pt x="3626" y="2561"/>
                  </a:lnTo>
                  <a:cubicBezTo>
                    <a:pt x="3626" y="2545"/>
                    <a:pt x="3626" y="2529"/>
                    <a:pt x="3610" y="2529"/>
                  </a:cubicBezTo>
                  <a:close/>
                </a:path>
              </a:pathLst>
            </a:custGeom>
            <a:solidFill>
              <a:schemeClr val="accent2"/>
            </a:solidFill>
            <a:ln cap="flat">
              <a:noFill/>
              <a:prstDash val="solid"/>
            </a:ln>
          </p:spPr>
          <p:txBody>
            <a:bodyPr vert="horz" wrap="none" lIns="44988" tIns="22494" rIns="44988" bIns="22494" anchor="ctr" anchorCtr="1" compatLnSpc="0"/>
            <a:lstStyle/>
            <a:p>
              <a:pPr defTabSz="457063" fontAlgn="base" hangingPunct="0"/>
              <a:endParaRPr lang="en-CA" sz="900">
                <a:solidFill>
                  <a:srgbClr val="000000"/>
                </a:solidFill>
                <a:ea typeface="SimSun" pitchFamily="2"/>
                <a:cs typeface="Lucida Sans" pitchFamily="2"/>
              </a:endParaRPr>
            </a:p>
          </p:txBody>
        </p:sp>
        <p:sp>
          <p:nvSpPr>
            <p:cNvPr id="4" name="TextBox 3"/>
            <p:cNvSpPr txBox="1"/>
            <p:nvPr/>
          </p:nvSpPr>
          <p:spPr>
            <a:xfrm>
              <a:off x="594424" y="3594236"/>
              <a:ext cx="568672" cy="276863"/>
            </a:xfrm>
            <a:prstGeom prst="rect">
              <a:avLst/>
            </a:prstGeom>
            <a:noFill/>
          </p:spPr>
          <p:txBody>
            <a:bodyPr wrap="square" rtlCol="0">
              <a:spAutoFit/>
            </a:bodyPr>
            <a:lstStyle/>
            <a:p>
              <a:pPr defTabSz="457063" fontAlgn="base">
                <a:spcBef>
                  <a:spcPct val="0"/>
                </a:spcBef>
                <a:spcAft>
                  <a:spcPct val="0"/>
                </a:spcAft>
              </a:pPr>
              <a:r>
                <a:rPr lang="en-US" sz="1200">
                  <a:ea typeface="ＭＳ Ｐゴシック" charset="0"/>
                </a:rPr>
                <a:t>IDoc</a:t>
              </a:r>
            </a:p>
          </p:txBody>
        </p:sp>
        <p:sp>
          <p:nvSpPr>
            <p:cNvPr id="360" name="Text Box 19"/>
            <p:cNvSpPr txBox="1">
              <a:spLocks noChangeArrowheads="1"/>
            </p:cNvSpPr>
            <p:nvPr/>
          </p:nvSpPr>
          <p:spPr bwMode="gray">
            <a:xfrm>
              <a:off x="3906933" y="2050209"/>
              <a:ext cx="1031051" cy="258532"/>
            </a:xfrm>
            <a:prstGeom prst="rect">
              <a:avLst/>
            </a:prstGeom>
            <a:noFill/>
            <a:ln w="9525" algn="ctr">
              <a:noFill/>
              <a:miter lim="800000"/>
              <a:headEnd/>
              <a:tailEnd/>
            </a:ln>
          </p:spPr>
          <p:txBody>
            <a:bodyPr wrap="none">
              <a:spAutoFit/>
            </a:bodyPr>
            <a:lstStyle/>
            <a:p>
              <a:pPr algn="ctr" defTabSz="457063" eaLnBrk="0" hangingPunct="0">
                <a:lnSpc>
                  <a:spcPct val="90000"/>
                </a:lnSpc>
              </a:pPr>
              <a:r>
                <a:rPr lang="en-US" sz="1200" noProof="1">
                  <a:solidFill>
                    <a:srgbClr val="000000"/>
                  </a:solidFill>
                  <a:ea typeface="ＭＳ Ｐゴシック" charset="0"/>
                  <a:sym typeface="Arial" pitchFamily="34" charset="0"/>
                </a:rPr>
                <a:t>Recognition</a:t>
              </a:r>
            </a:p>
          </p:txBody>
        </p:sp>
        <p:sp>
          <p:nvSpPr>
            <p:cNvPr id="361" name="Text Box 23"/>
            <p:cNvSpPr txBox="1">
              <a:spLocks noChangeArrowheads="1"/>
            </p:cNvSpPr>
            <p:nvPr/>
          </p:nvSpPr>
          <p:spPr bwMode="gray">
            <a:xfrm>
              <a:off x="2392407" y="2133287"/>
              <a:ext cx="1090328" cy="258405"/>
            </a:xfrm>
            <a:prstGeom prst="rect">
              <a:avLst/>
            </a:prstGeom>
            <a:noFill/>
            <a:ln w="9525" algn="ctr">
              <a:noFill/>
              <a:miter lim="800000"/>
              <a:headEnd/>
              <a:tailEnd/>
            </a:ln>
          </p:spPr>
          <p:txBody>
            <a:bodyPr>
              <a:spAutoFit/>
            </a:bodyPr>
            <a:lstStyle/>
            <a:p>
              <a:pPr algn="ctr" defTabSz="457063" eaLnBrk="0" hangingPunct="0">
                <a:lnSpc>
                  <a:spcPct val="90000"/>
                </a:lnSpc>
              </a:pPr>
              <a:r>
                <a:rPr lang="en-US" sz="1200" noProof="1">
                  <a:solidFill>
                    <a:srgbClr val="000000"/>
                  </a:solidFill>
                  <a:ea typeface="ＭＳ Ｐゴシック" charset="0"/>
                  <a:sym typeface="Arial" pitchFamily="34" charset="0"/>
                </a:rPr>
                <a:t>Ingestion</a:t>
              </a:r>
            </a:p>
          </p:txBody>
        </p:sp>
        <p:sp>
          <p:nvSpPr>
            <p:cNvPr id="362" name="Text Box 31"/>
            <p:cNvSpPr txBox="1">
              <a:spLocks noChangeArrowheads="1"/>
            </p:cNvSpPr>
            <p:nvPr/>
          </p:nvSpPr>
          <p:spPr bwMode="gray">
            <a:xfrm>
              <a:off x="10242102" y="2133287"/>
              <a:ext cx="817853" cy="258532"/>
            </a:xfrm>
            <a:prstGeom prst="rect">
              <a:avLst/>
            </a:prstGeom>
            <a:noFill/>
            <a:ln w="9525" algn="ctr">
              <a:noFill/>
              <a:miter lim="800000"/>
              <a:headEnd/>
              <a:tailEnd/>
            </a:ln>
          </p:spPr>
          <p:txBody>
            <a:bodyPr wrap="none">
              <a:spAutoFit/>
            </a:bodyPr>
            <a:lstStyle/>
            <a:p>
              <a:pPr marL="168225" indent="-168225" algn="ctr" defTabSz="457063" eaLnBrk="0" hangingPunct="0">
                <a:lnSpc>
                  <a:spcPct val="90000"/>
                </a:lnSpc>
              </a:pPr>
              <a:r>
                <a:rPr lang="en-US" sz="1200" noProof="1">
                  <a:solidFill>
                    <a:srgbClr val="000000"/>
                  </a:solidFill>
                  <a:ea typeface="ＭＳ Ｐゴシック" charset="0"/>
                  <a:sym typeface="Arial" pitchFamily="34" charset="0"/>
                </a:rPr>
                <a:t>Payment</a:t>
              </a:r>
            </a:p>
          </p:txBody>
        </p:sp>
        <p:sp>
          <p:nvSpPr>
            <p:cNvPr id="363" name="Text Box 21"/>
            <p:cNvSpPr txBox="1">
              <a:spLocks noChangeArrowheads="1"/>
            </p:cNvSpPr>
            <p:nvPr/>
          </p:nvSpPr>
          <p:spPr bwMode="gray">
            <a:xfrm>
              <a:off x="8608384" y="2050209"/>
              <a:ext cx="1018228" cy="258532"/>
            </a:xfrm>
            <a:prstGeom prst="rect">
              <a:avLst/>
            </a:prstGeom>
            <a:noFill/>
            <a:ln w="9525">
              <a:noFill/>
              <a:miter lim="800000"/>
              <a:headEnd/>
              <a:tailEnd/>
            </a:ln>
          </p:spPr>
          <p:txBody>
            <a:bodyPr wrap="none">
              <a:spAutoFit/>
            </a:bodyPr>
            <a:lstStyle/>
            <a:p>
              <a:pPr algn="ctr" defTabSz="457063" eaLnBrk="0" hangingPunct="0">
                <a:lnSpc>
                  <a:spcPct val="90000"/>
                </a:lnSpc>
              </a:pPr>
              <a:r>
                <a:rPr lang="en-US" sz="1200" noProof="1">
                  <a:solidFill>
                    <a:srgbClr val="000000"/>
                  </a:solidFill>
                  <a:ea typeface="ＭＳ Ｐゴシック" charset="0"/>
                  <a:sym typeface="Arial" pitchFamily="34" charset="0"/>
                </a:rPr>
                <a:t>Completion</a:t>
              </a:r>
            </a:p>
          </p:txBody>
        </p:sp>
        <p:sp>
          <p:nvSpPr>
            <p:cNvPr id="364" name="Text Box 22"/>
            <p:cNvSpPr txBox="1">
              <a:spLocks noChangeArrowheads="1"/>
            </p:cNvSpPr>
            <p:nvPr/>
          </p:nvSpPr>
          <p:spPr bwMode="gray">
            <a:xfrm>
              <a:off x="5573889" y="2050209"/>
              <a:ext cx="994183" cy="258532"/>
            </a:xfrm>
            <a:prstGeom prst="rect">
              <a:avLst/>
            </a:prstGeom>
            <a:noFill/>
            <a:ln w="9525" algn="ctr">
              <a:noFill/>
              <a:miter lim="800000"/>
              <a:headEnd/>
              <a:tailEnd/>
            </a:ln>
          </p:spPr>
          <p:txBody>
            <a:bodyPr wrap="none">
              <a:spAutoFit/>
            </a:bodyPr>
            <a:lstStyle/>
            <a:p>
              <a:pPr marL="168225" indent="-168225" algn="ctr" defTabSz="457063" eaLnBrk="0" hangingPunct="0">
                <a:lnSpc>
                  <a:spcPct val="90000"/>
                </a:lnSpc>
              </a:pPr>
              <a:r>
                <a:rPr lang="en-US" sz="1200">
                  <a:solidFill>
                    <a:srgbClr val="000000"/>
                  </a:solidFill>
                  <a:ea typeface="ＭＳ Ｐゴシック" charset="0"/>
                  <a:sym typeface="Arial" pitchFamily="34" charset="0"/>
                </a:rPr>
                <a:t>V</a:t>
              </a:r>
              <a:r>
                <a:rPr lang="en-US" sz="1200" noProof="1">
                  <a:solidFill>
                    <a:srgbClr val="000000"/>
                  </a:solidFill>
                  <a:ea typeface="ＭＳ Ｐゴシック" charset="0"/>
                  <a:sym typeface="Arial" pitchFamily="34" charset="0"/>
                </a:rPr>
                <a:t>erif</a:t>
              </a:r>
              <a:r>
                <a:rPr lang="en-US" sz="1200" err="1">
                  <a:solidFill>
                    <a:srgbClr val="000000"/>
                  </a:solidFill>
                  <a:ea typeface="ＭＳ Ｐゴシック" charset="0"/>
                  <a:sym typeface="Arial" pitchFamily="34" charset="0"/>
                </a:rPr>
                <a:t>i</a:t>
              </a:r>
              <a:r>
                <a:rPr lang="en-US" sz="1200" noProof="1">
                  <a:solidFill>
                    <a:srgbClr val="000000"/>
                  </a:solidFill>
                  <a:ea typeface="ＭＳ Ｐゴシック" charset="0"/>
                  <a:sym typeface="Arial" pitchFamily="34" charset="0"/>
                </a:rPr>
                <a:t>cation</a:t>
              </a:r>
            </a:p>
          </p:txBody>
        </p:sp>
        <p:sp>
          <p:nvSpPr>
            <p:cNvPr id="365" name="Text Box 20"/>
            <p:cNvSpPr txBox="1">
              <a:spLocks noChangeArrowheads="1"/>
            </p:cNvSpPr>
            <p:nvPr/>
          </p:nvSpPr>
          <p:spPr bwMode="gray">
            <a:xfrm>
              <a:off x="7073813" y="2050209"/>
              <a:ext cx="1152881" cy="424732"/>
            </a:xfrm>
            <a:prstGeom prst="rect">
              <a:avLst/>
            </a:prstGeom>
            <a:noFill/>
            <a:ln w="9525" algn="ctr">
              <a:noFill/>
              <a:miter lim="800000"/>
              <a:headEnd/>
              <a:tailEnd/>
            </a:ln>
          </p:spPr>
          <p:txBody>
            <a:bodyPr wrap="none">
              <a:spAutoFit/>
            </a:bodyPr>
            <a:lstStyle/>
            <a:p>
              <a:pPr algn="ctr" defTabSz="457063" eaLnBrk="0" hangingPunct="0">
                <a:lnSpc>
                  <a:spcPct val="90000"/>
                </a:lnSpc>
              </a:pPr>
              <a:r>
                <a:rPr lang="en-US" sz="1200" noProof="1">
                  <a:solidFill>
                    <a:srgbClr val="000000"/>
                  </a:solidFill>
                  <a:ea typeface="ＭＳ Ｐゴシック" charset="0"/>
                  <a:sym typeface="Arial" pitchFamily="34" charset="0"/>
                </a:rPr>
                <a:t>Collaboration</a:t>
              </a:r>
              <a:br>
                <a:rPr lang="en-US" sz="1200" noProof="1">
                  <a:solidFill>
                    <a:srgbClr val="000000"/>
                  </a:solidFill>
                  <a:ea typeface="ＭＳ Ｐゴシック" charset="0"/>
                  <a:sym typeface="Arial" pitchFamily="34" charset="0"/>
                </a:rPr>
              </a:br>
              <a:r>
                <a:rPr lang="en-US" sz="1200" noProof="1">
                  <a:solidFill>
                    <a:srgbClr val="000000"/>
                  </a:solidFill>
                  <a:ea typeface="ＭＳ Ｐゴシック" charset="0"/>
                  <a:sym typeface="Arial" pitchFamily="34" charset="0"/>
                </a:rPr>
                <a:t>&amp; Monitoring</a:t>
              </a:r>
            </a:p>
          </p:txBody>
        </p:sp>
        <p:sp>
          <p:nvSpPr>
            <p:cNvPr id="367" name="Rectangle 14"/>
            <p:cNvSpPr>
              <a:spLocks noChangeArrowheads="1"/>
            </p:cNvSpPr>
            <p:nvPr/>
          </p:nvSpPr>
          <p:spPr bwMode="gray">
            <a:xfrm>
              <a:off x="6919927" y="4100634"/>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Comment</a:t>
              </a:r>
            </a:p>
          </p:txBody>
        </p:sp>
        <p:sp>
          <p:nvSpPr>
            <p:cNvPr id="368" name="Rectangle 15"/>
            <p:cNvSpPr>
              <a:spLocks noChangeArrowheads="1"/>
            </p:cNvSpPr>
            <p:nvPr/>
          </p:nvSpPr>
          <p:spPr bwMode="gray">
            <a:xfrm>
              <a:off x="5421646" y="4100634"/>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Validate Data</a:t>
              </a:r>
            </a:p>
          </p:txBody>
        </p:sp>
        <p:sp>
          <p:nvSpPr>
            <p:cNvPr id="369" name="Rectangle 17"/>
            <p:cNvSpPr>
              <a:spLocks noChangeArrowheads="1"/>
            </p:cNvSpPr>
            <p:nvPr/>
          </p:nvSpPr>
          <p:spPr bwMode="gray">
            <a:xfrm>
              <a:off x="8452443" y="4100634"/>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Finalize for posting</a:t>
              </a:r>
            </a:p>
          </p:txBody>
        </p:sp>
        <p:sp>
          <p:nvSpPr>
            <p:cNvPr id="372" name="Chevron 63"/>
            <p:cNvSpPr/>
            <p:nvPr/>
          </p:nvSpPr>
          <p:spPr bwMode="auto">
            <a:xfrm>
              <a:off x="2161858" y="3347516"/>
              <a:ext cx="1736908" cy="683822"/>
            </a:xfrm>
            <a:prstGeom prst="chevron">
              <a:avLst/>
            </a:prstGeom>
            <a:solidFill>
              <a:schemeClr val="bg1"/>
            </a:solidFill>
            <a:ln w="19050" cap="flat" cmpd="sng" algn="ctr">
              <a:solidFill>
                <a:schemeClr val="accent1"/>
              </a:solidFill>
              <a:prstDash val="solid"/>
              <a:round/>
              <a:headEnd type="none" w="med" len="med"/>
              <a:tailEnd type="none" w="med" len="med"/>
            </a:ln>
            <a:effectLst/>
          </p:spPr>
          <p:txBody>
            <a:bodyPr wrap="none" lIns="0" tIns="0" rIns="0" bIns="0" anchor="ctr"/>
            <a:lstStyle/>
            <a:p>
              <a:pPr marL="177747" indent="1588" algn="ctr" defTabSz="457063">
                <a:tabLst>
                  <a:tab pos="347559" algn="l"/>
                </a:tabLst>
                <a:defRPr/>
              </a:pPr>
              <a:r>
                <a:rPr lang="en-US" sz="1400" b="1" noProof="1">
                  <a:ea typeface="ＭＳ Ｐゴシック" charset="0"/>
                </a:rPr>
                <a:t>Robot</a:t>
              </a:r>
            </a:p>
          </p:txBody>
        </p:sp>
        <p:sp>
          <p:nvSpPr>
            <p:cNvPr id="373" name="Chevron 69"/>
            <p:cNvSpPr/>
            <p:nvPr/>
          </p:nvSpPr>
          <p:spPr bwMode="auto">
            <a:xfrm>
              <a:off x="9743847" y="3347516"/>
              <a:ext cx="1736908" cy="683822"/>
            </a:xfrm>
            <a:prstGeom prst="chevron">
              <a:avLst/>
            </a:prstGeom>
            <a:solidFill>
              <a:schemeClr val="bg1"/>
            </a:solidFill>
            <a:ln w="19050" cap="flat" cmpd="sng" algn="ctr">
              <a:solidFill>
                <a:schemeClr val="accent1"/>
              </a:solidFill>
              <a:prstDash val="solid"/>
              <a:round/>
              <a:headEnd type="none" w="med" len="med"/>
              <a:tailEnd type="none" w="med" len="med"/>
            </a:ln>
            <a:effectLst/>
          </p:spPr>
          <p:txBody>
            <a:bodyPr wrap="none" lIns="0" tIns="0" rIns="0" bIns="0" anchor="ctr"/>
            <a:lstStyle/>
            <a:p>
              <a:pPr marL="177747" indent="1588" algn="ctr" defTabSz="457063">
                <a:tabLst>
                  <a:tab pos="347559" algn="l"/>
                </a:tabLst>
                <a:defRPr/>
              </a:pPr>
              <a:r>
                <a:rPr lang="en-US" sz="1400" b="1" noProof="1">
                  <a:ea typeface="ＭＳ Ｐゴシック" charset="0"/>
                </a:rPr>
                <a:t>Pay</a:t>
              </a:r>
            </a:p>
          </p:txBody>
        </p:sp>
        <p:sp>
          <p:nvSpPr>
            <p:cNvPr id="374" name="Rectangle 15"/>
            <p:cNvSpPr>
              <a:spLocks noChangeArrowheads="1"/>
            </p:cNvSpPr>
            <p:nvPr/>
          </p:nvSpPr>
          <p:spPr bwMode="gray">
            <a:xfrm>
              <a:off x="8452443" y="4621453"/>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Archive </a:t>
              </a:r>
              <a:br>
                <a:rPr lang="en-US" sz="1050" noProof="1">
                  <a:solidFill>
                    <a:srgbClr val="000000"/>
                  </a:solidFill>
                  <a:ea typeface="ＭＳ Ｐゴシック" charset="0"/>
                  <a:cs typeface="Arial" pitchFamily="34" charset="0"/>
                  <a:sym typeface="Arial" pitchFamily="34" charset="0"/>
                </a:rPr>
              </a:br>
              <a:r>
                <a:rPr lang="en-US" sz="1050" noProof="1">
                  <a:solidFill>
                    <a:srgbClr val="000000"/>
                  </a:solidFill>
                  <a:ea typeface="ＭＳ Ｐゴシック" charset="0"/>
                  <a:cs typeface="Arial" pitchFamily="34" charset="0"/>
                  <a:sym typeface="Arial" pitchFamily="34" charset="0"/>
                </a:rPr>
                <a:t>Audit Trail</a:t>
              </a:r>
            </a:p>
          </p:txBody>
        </p:sp>
        <p:sp>
          <p:nvSpPr>
            <p:cNvPr id="375" name="Chevron 64"/>
            <p:cNvSpPr/>
            <p:nvPr/>
          </p:nvSpPr>
          <p:spPr bwMode="auto">
            <a:xfrm>
              <a:off x="3678256" y="3347516"/>
              <a:ext cx="1736908" cy="683822"/>
            </a:xfrm>
            <a:prstGeom prst="chevron">
              <a:avLst/>
            </a:prstGeom>
            <a:solidFill>
              <a:schemeClr val="bg1"/>
            </a:solidFill>
            <a:ln w="19050" cap="flat" cmpd="sng" algn="ctr">
              <a:solidFill>
                <a:schemeClr val="accent1"/>
              </a:solidFill>
              <a:prstDash val="solid"/>
              <a:round/>
              <a:headEnd type="none" w="med" len="med"/>
              <a:tailEnd type="none" w="med" len="med"/>
            </a:ln>
            <a:effectLst/>
          </p:spPr>
          <p:txBody>
            <a:bodyPr wrap="none" lIns="0" tIns="0" rIns="0" bIns="0" anchor="ctr"/>
            <a:lstStyle/>
            <a:p>
              <a:pPr marL="177747" indent="1588" algn="ctr" defTabSz="457063">
                <a:tabLst>
                  <a:tab pos="347559" algn="l"/>
                </a:tabLst>
                <a:defRPr/>
              </a:pPr>
              <a:r>
                <a:rPr lang="en-US" sz="1400" b="1" noProof="1"/>
                <a:t>Built in </a:t>
              </a:r>
            </a:p>
            <a:p>
              <a:pPr marL="177747" indent="1588" algn="ctr" defTabSz="457063">
                <a:tabLst>
                  <a:tab pos="347559" algn="l"/>
                </a:tabLst>
                <a:defRPr/>
              </a:pPr>
              <a:r>
                <a:rPr lang="en-US" sz="1400" b="1" noProof="1"/>
                <a:t>ML / AI</a:t>
              </a:r>
            </a:p>
          </p:txBody>
        </p:sp>
        <p:sp>
          <p:nvSpPr>
            <p:cNvPr id="376" name="Rectangle 15"/>
            <p:cNvSpPr>
              <a:spLocks noChangeArrowheads="1"/>
            </p:cNvSpPr>
            <p:nvPr/>
          </p:nvSpPr>
          <p:spPr bwMode="gray">
            <a:xfrm>
              <a:off x="5421647" y="4621453"/>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Trigger Workflows</a:t>
              </a:r>
            </a:p>
          </p:txBody>
        </p:sp>
        <p:sp>
          <p:nvSpPr>
            <p:cNvPr id="377" name="Rectangle 15"/>
            <p:cNvSpPr>
              <a:spLocks noChangeArrowheads="1"/>
            </p:cNvSpPr>
            <p:nvPr/>
          </p:nvSpPr>
          <p:spPr bwMode="gray">
            <a:xfrm>
              <a:off x="3905125" y="4100633"/>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Data Mapping</a:t>
              </a:r>
            </a:p>
          </p:txBody>
        </p:sp>
        <p:sp>
          <p:nvSpPr>
            <p:cNvPr id="379" name="Rectangle 15"/>
            <p:cNvSpPr>
              <a:spLocks noChangeArrowheads="1"/>
            </p:cNvSpPr>
            <p:nvPr/>
          </p:nvSpPr>
          <p:spPr bwMode="gray">
            <a:xfrm>
              <a:off x="2260784" y="4098891"/>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Electronic</a:t>
              </a:r>
            </a:p>
          </p:txBody>
        </p:sp>
        <p:sp>
          <p:nvSpPr>
            <p:cNvPr id="380" name="Rectangle 14"/>
            <p:cNvSpPr>
              <a:spLocks noChangeArrowheads="1"/>
            </p:cNvSpPr>
            <p:nvPr/>
          </p:nvSpPr>
          <p:spPr bwMode="gray">
            <a:xfrm>
              <a:off x="6919927" y="4621453"/>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Return to Vendor</a:t>
              </a:r>
            </a:p>
          </p:txBody>
        </p:sp>
        <p:sp>
          <p:nvSpPr>
            <p:cNvPr id="370" name="Chevron 67"/>
            <p:cNvSpPr/>
            <p:nvPr/>
          </p:nvSpPr>
          <p:spPr bwMode="auto">
            <a:xfrm>
              <a:off x="6711053" y="3347516"/>
              <a:ext cx="1736908" cy="683822"/>
            </a:xfrm>
            <a:prstGeom prst="chevron">
              <a:avLst/>
            </a:prstGeom>
            <a:solidFill>
              <a:schemeClr val="bg1"/>
            </a:solidFill>
            <a:ln w="19050" cap="flat" cmpd="sng" algn="ctr">
              <a:solidFill>
                <a:schemeClr val="accent1"/>
              </a:solidFill>
              <a:prstDash val="solid"/>
              <a:round/>
              <a:headEnd type="none" w="med" len="med"/>
              <a:tailEnd type="none" w="med" len="med"/>
            </a:ln>
            <a:effectLst/>
          </p:spPr>
          <p:txBody>
            <a:bodyPr wrap="none" lIns="0" tIns="0" rIns="0" bIns="0" anchor="ctr"/>
            <a:lstStyle/>
            <a:p>
              <a:pPr marL="177747" indent="1588" algn="ctr" defTabSz="457063">
                <a:tabLst>
                  <a:tab pos="347559" algn="l"/>
                </a:tabLst>
                <a:defRPr/>
              </a:pPr>
              <a:r>
                <a:rPr lang="en-US" sz="1400" b="1" noProof="1">
                  <a:ea typeface="ＭＳ Ｐゴシック" charset="0"/>
                </a:rPr>
                <a:t>Exception</a:t>
              </a:r>
              <a:br>
                <a:rPr lang="en-US" sz="1400" b="1" noProof="1">
                  <a:ea typeface="ＭＳ Ｐゴシック" charset="0"/>
                </a:rPr>
              </a:br>
              <a:r>
                <a:rPr lang="en-US" sz="1400" b="1" noProof="1">
                  <a:ea typeface="ＭＳ Ｐゴシック" charset="0"/>
                </a:rPr>
                <a:t>Handling</a:t>
              </a:r>
            </a:p>
          </p:txBody>
        </p:sp>
        <p:sp>
          <p:nvSpPr>
            <p:cNvPr id="371" name="Chevron 68"/>
            <p:cNvSpPr/>
            <p:nvPr/>
          </p:nvSpPr>
          <p:spPr bwMode="auto">
            <a:xfrm>
              <a:off x="8227451" y="3347516"/>
              <a:ext cx="1736908" cy="683822"/>
            </a:xfrm>
            <a:prstGeom prst="chevron">
              <a:avLst/>
            </a:prstGeom>
            <a:solidFill>
              <a:schemeClr val="bg1"/>
            </a:solidFill>
            <a:ln w="19050" cap="flat" cmpd="sng" algn="ctr">
              <a:solidFill>
                <a:schemeClr val="accent1"/>
              </a:solidFill>
              <a:prstDash val="solid"/>
              <a:round/>
              <a:headEnd type="none" w="med" len="med"/>
              <a:tailEnd type="none" w="med" len="med"/>
            </a:ln>
            <a:effectLst/>
          </p:spPr>
          <p:txBody>
            <a:bodyPr wrap="none" lIns="0" tIns="0" rIns="0" bIns="0" anchor="ctr"/>
            <a:lstStyle/>
            <a:p>
              <a:pPr marL="177747" indent="1588" algn="ctr" defTabSz="457063">
                <a:tabLst>
                  <a:tab pos="347559" algn="l"/>
                </a:tabLst>
                <a:defRPr/>
              </a:pPr>
              <a:r>
                <a:rPr lang="en-US" sz="1400" b="1" noProof="1">
                  <a:ea typeface="ＭＳ Ｐゴシック" charset="0"/>
                </a:rPr>
                <a:t>Robot</a:t>
              </a:r>
            </a:p>
          </p:txBody>
        </p:sp>
        <p:sp>
          <p:nvSpPr>
            <p:cNvPr id="378" name="Chevron 65"/>
            <p:cNvSpPr/>
            <p:nvPr/>
          </p:nvSpPr>
          <p:spPr bwMode="auto">
            <a:xfrm>
              <a:off x="5194655" y="3347516"/>
              <a:ext cx="1736908" cy="683822"/>
            </a:xfrm>
            <a:prstGeom prst="chevron">
              <a:avLst/>
            </a:prstGeom>
            <a:solidFill>
              <a:schemeClr val="bg1"/>
            </a:solidFill>
            <a:ln w="19050" cap="flat" cmpd="sng" algn="ctr">
              <a:solidFill>
                <a:schemeClr val="accent1"/>
              </a:solidFill>
              <a:prstDash val="solid"/>
              <a:round/>
              <a:headEnd type="none" w="med" len="med"/>
              <a:tailEnd type="none" w="med" len="med"/>
            </a:ln>
            <a:effectLst/>
          </p:spPr>
          <p:txBody>
            <a:bodyPr wrap="none" lIns="0" tIns="0" rIns="0" bIns="0" anchor="ctr"/>
            <a:lstStyle/>
            <a:p>
              <a:pPr marL="177747" indent="1588" algn="ctr" defTabSz="457063">
                <a:tabLst>
                  <a:tab pos="347559" algn="l"/>
                </a:tabLst>
                <a:defRPr/>
              </a:pPr>
              <a:r>
                <a:rPr lang="en-US" sz="1400" b="1" noProof="1">
                  <a:ea typeface="ＭＳ Ｐゴシック" charset="0"/>
                </a:rPr>
                <a:t>Verify and</a:t>
              </a:r>
              <a:br>
                <a:rPr lang="en-US" sz="1400" b="1" noProof="1">
                  <a:ea typeface="ＭＳ Ｐゴシック" charset="0"/>
                </a:rPr>
              </a:br>
              <a:r>
                <a:rPr lang="en-US" sz="1400" b="1" noProof="1">
                  <a:ea typeface="ＭＳ Ｐゴシック" charset="0"/>
                </a:rPr>
                <a:t>Complete</a:t>
              </a:r>
            </a:p>
          </p:txBody>
        </p:sp>
        <p:sp>
          <p:nvSpPr>
            <p:cNvPr id="381" name="Chevron 65"/>
            <p:cNvSpPr/>
            <p:nvPr/>
          </p:nvSpPr>
          <p:spPr bwMode="auto">
            <a:xfrm>
              <a:off x="3688643" y="3354673"/>
              <a:ext cx="6262009" cy="658197"/>
            </a:xfrm>
            <a:prstGeom prst="chevron">
              <a:avLst/>
            </a:prstGeom>
            <a:noFill/>
            <a:ln w="28575" cap="flat" cmpd="sng" algn="ctr">
              <a:solidFill>
                <a:schemeClr val="accent3"/>
              </a:solidFill>
              <a:prstDash val="solid"/>
              <a:round/>
              <a:headEnd type="none" w="med" len="med"/>
              <a:tailEnd type="none" w="med" len="med"/>
            </a:ln>
            <a:effectLst/>
          </p:spPr>
          <p:txBody>
            <a:bodyPr wrap="none" lIns="0" tIns="0" rIns="0" bIns="0" anchor="ctr"/>
            <a:lstStyle/>
            <a:p>
              <a:pPr marL="177747" indent="1588" algn="ctr" defTabSz="457063">
                <a:tabLst>
                  <a:tab pos="347559" algn="l"/>
                </a:tabLst>
                <a:defRPr/>
              </a:pPr>
              <a:endParaRPr lang="en-US" sz="1100" b="1" noProof="1">
                <a:solidFill>
                  <a:srgbClr val="FFFFFF"/>
                </a:solidFill>
                <a:ea typeface="ＭＳ Ｐゴシック" charset="0"/>
              </a:endParaRPr>
            </a:p>
          </p:txBody>
        </p:sp>
        <p:sp>
          <p:nvSpPr>
            <p:cNvPr id="385" name="Rectangle 3"/>
            <p:cNvSpPr>
              <a:spLocks noChangeArrowheads="1"/>
            </p:cNvSpPr>
            <p:nvPr/>
          </p:nvSpPr>
          <p:spPr bwMode="gray">
            <a:xfrm>
              <a:off x="3914182" y="4997734"/>
              <a:ext cx="1180709" cy="895999"/>
            </a:xfrm>
            <a:prstGeom prst="rect">
              <a:avLst/>
            </a:prstGeom>
            <a:solidFill>
              <a:schemeClr val="bg1"/>
            </a:solidFill>
            <a:ln w="9525">
              <a:noFill/>
              <a:miter lim="800000"/>
              <a:headEnd/>
              <a:tailEnd/>
            </a:ln>
          </p:spPr>
          <p:txBody>
            <a:bodyPr wrap="square" anchor="b"/>
            <a:lstStyle/>
            <a:p>
              <a:pPr algn="ctr" defTabSz="457063">
                <a:spcBef>
                  <a:spcPct val="25000"/>
                </a:spcBef>
                <a:buClr>
                  <a:srgbClr val="000000"/>
                </a:buClr>
                <a:buSzPct val="80000"/>
              </a:pPr>
              <a:r>
                <a:rPr lang="en-US" sz="900" b="1">
                  <a:solidFill>
                    <a:srgbClr val="000000"/>
                  </a:solidFill>
                  <a:ea typeface="ＭＳ Ｐゴシック" charset="0"/>
                  <a:sym typeface="Arial" pitchFamily="34" charset="0"/>
                </a:rPr>
                <a:t>SAP Information Capture</a:t>
              </a:r>
              <a:endParaRPr lang="en-US" sz="900" noProof="1">
                <a:solidFill>
                  <a:srgbClr val="000000"/>
                </a:solidFill>
                <a:ea typeface="ＭＳ Ｐゴシック" charset="0"/>
                <a:sym typeface="Arial" pitchFamily="34" charset="0"/>
              </a:endParaRPr>
            </a:p>
          </p:txBody>
        </p:sp>
        <p:sp>
          <p:nvSpPr>
            <p:cNvPr id="387" name="Rectangle 3"/>
            <p:cNvSpPr>
              <a:spLocks noChangeArrowheads="1"/>
            </p:cNvSpPr>
            <p:nvPr/>
          </p:nvSpPr>
          <p:spPr bwMode="gray">
            <a:xfrm>
              <a:off x="2232091" y="5018631"/>
              <a:ext cx="1239720" cy="880416"/>
            </a:xfrm>
            <a:prstGeom prst="rect">
              <a:avLst/>
            </a:prstGeom>
            <a:solidFill>
              <a:schemeClr val="bg1"/>
            </a:solidFill>
            <a:ln w="9525">
              <a:noFill/>
              <a:miter lim="800000"/>
              <a:headEnd/>
              <a:tailEnd/>
            </a:ln>
          </p:spPr>
          <p:txBody>
            <a:bodyPr wrap="square" anchor="b"/>
            <a:lstStyle/>
            <a:p>
              <a:pPr algn="ctr" defTabSz="457063">
                <a:spcBef>
                  <a:spcPct val="25000"/>
                </a:spcBef>
                <a:buClr>
                  <a:srgbClr val="000000"/>
                </a:buClr>
                <a:buSzPct val="80000"/>
              </a:pPr>
              <a:r>
                <a:rPr lang="en-US" sz="1000" b="1">
                  <a:solidFill>
                    <a:srgbClr val="000000"/>
                  </a:solidFill>
                  <a:ea typeface="ＭＳ Ｐゴシック" charset="0"/>
                  <a:sym typeface="Arial" pitchFamily="34" charset="0"/>
                </a:rPr>
                <a:t>SAP Archiving*</a:t>
              </a:r>
              <a:endParaRPr lang="en-US" sz="1000" b="1" noProof="1">
                <a:solidFill>
                  <a:srgbClr val="000000"/>
                </a:solidFill>
                <a:ea typeface="ＭＳ Ｐゴシック" charset="0"/>
                <a:sym typeface="Arial" pitchFamily="34" charset="0"/>
              </a:endParaRPr>
            </a:p>
          </p:txBody>
        </p:sp>
        <p:sp>
          <p:nvSpPr>
            <p:cNvPr id="388" name="Rectangle 15"/>
            <p:cNvSpPr>
              <a:spLocks noChangeArrowheads="1"/>
            </p:cNvSpPr>
            <p:nvPr/>
          </p:nvSpPr>
          <p:spPr bwMode="gray">
            <a:xfrm>
              <a:off x="2260784" y="5117525"/>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Archiving</a:t>
              </a:r>
            </a:p>
          </p:txBody>
        </p:sp>
        <p:sp>
          <p:nvSpPr>
            <p:cNvPr id="390" name="Rectangle 15"/>
            <p:cNvSpPr>
              <a:spLocks noChangeArrowheads="1"/>
            </p:cNvSpPr>
            <p:nvPr/>
          </p:nvSpPr>
          <p:spPr bwMode="gray">
            <a:xfrm>
              <a:off x="3905125" y="5117192"/>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cs typeface="Arial" pitchFamily="34" charset="0"/>
                  <a:sym typeface="Arial" pitchFamily="34" charset="0"/>
                </a:rPr>
                <a:t>Machine Read &amp; Learning</a:t>
              </a:r>
            </a:p>
          </p:txBody>
        </p:sp>
        <p:cxnSp>
          <p:nvCxnSpPr>
            <p:cNvPr id="391" name="Straight Connector 390"/>
            <p:cNvCxnSpPr/>
            <p:nvPr/>
          </p:nvCxnSpPr>
          <p:spPr>
            <a:xfrm>
              <a:off x="2761704" y="4481126"/>
              <a:ext cx="935" cy="574402"/>
            </a:xfrm>
            <a:prstGeom prst="line">
              <a:avLst/>
            </a:prstGeom>
            <a:ln w="66675" cmpd="dbl">
              <a:solidFill>
                <a:schemeClr val="tx2">
                  <a:alpha val="89000"/>
                </a:schemeClr>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392" name="Rectangle 3"/>
            <p:cNvSpPr>
              <a:spLocks noChangeArrowheads="1"/>
            </p:cNvSpPr>
            <p:nvPr/>
          </p:nvSpPr>
          <p:spPr bwMode="gray">
            <a:xfrm>
              <a:off x="2136169" y="4565806"/>
              <a:ext cx="1251071" cy="394267"/>
            </a:xfrm>
            <a:prstGeom prst="rect">
              <a:avLst/>
            </a:prstGeom>
            <a:solidFill>
              <a:schemeClr val="bg1"/>
            </a:solidFill>
            <a:ln w="9525">
              <a:noFill/>
              <a:miter lim="800000"/>
              <a:headEnd/>
              <a:tailEnd/>
            </a:ln>
          </p:spPr>
          <p:txBody>
            <a:bodyPr wrap="none" anchor="ctr"/>
            <a:lstStyle/>
            <a:p>
              <a:pPr defTabSz="457063">
                <a:spcBef>
                  <a:spcPct val="25000"/>
                </a:spcBef>
                <a:buClr>
                  <a:srgbClr val="000000"/>
                </a:buClr>
                <a:buSzPct val="80000"/>
              </a:pPr>
              <a:endParaRPr lang="en-US" sz="900">
                <a:solidFill>
                  <a:srgbClr val="000000"/>
                </a:solidFill>
                <a:ea typeface="ＭＳ Ｐゴシック" charset="0"/>
              </a:endParaRPr>
            </a:p>
          </p:txBody>
        </p:sp>
        <p:sp>
          <p:nvSpPr>
            <p:cNvPr id="393" name="Rectangle 15"/>
            <p:cNvSpPr>
              <a:spLocks noChangeArrowheads="1"/>
            </p:cNvSpPr>
            <p:nvPr/>
          </p:nvSpPr>
          <p:spPr bwMode="gray">
            <a:xfrm>
              <a:off x="2260784" y="4621453"/>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Scanning</a:t>
              </a:r>
            </a:p>
          </p:txBody>
        </p:sp>
        <p:cxnSp>
          <p:nvCxnSpPr>
            <p:cNvPr id="394" name="Straight Connector 393"/>
            <p:cNvCxnSpPr/>
            <p:nvPr/>
          </p:nvCxnSpPr>
          <p:spPr>
            <a:xfrm>
              <a:off x="4498864" y="4497306"/>
              <a:ext cx="935" cy="594205"/>
            </a:xfrm>
            <a:prstGeom prst="line">
              <a:avLst/>
            </a:prstGeom>
            <a:ln w="66675" cmpd="dbl">
              <a:solidFill>
                <a:schemeClr val="tx2">
                  <a:alpha val="89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95" name="Straight Connector 394"/>
            <p:cNvCxnSpPr/>
            <p:nvPr/>
          </p:nvCxnSpPr>
          <p:spPr>
            <a:xfrm>
              <a:off x="3439264" y="5244607"/>
              <a:ext cx="459811" cy="0"/>
            </a:xfrm>
            <a:prstGeom prst="line">
              <a:avLst/>
            </a:prstGeom>
            <a:ln w="66675" cmpd="dbl">
              <a:solidFill>
                <a:schemeClr val="tx2">
                  <a:alpha val="89000"/>
                </a:schemeClr>
              </a:solidFill>
              <a:prstDash val="sysDot"/>
              <a:tailEnd type="non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C198EBED-5563-0E4E-A827-666561FAA769}"/>
                </a:ext>
              </a:extLst>
            </p:cNvPr>
            <p:cNvGrpSpPr/>
            <p:nvPr/>
          </p:nvGrpSpPr>
          <p:grpSpPr>
            <a:xfrm>
              <a:off x="710045" y="5008002"/>
              <a:ext cx="1096994" cy="880416"/>
              <a:chOff x="710229" y="5008413"/>
              <a:chExt cx="1097280" cy="880645"/>
            </a:xfrm>
          </p:grpSpPr>
          <p:sp>
            <p:nvSpPr>
              <p:cNvPr id="405" name="Rectangle 3"/>
              <p:cNvSpPr>
                <a:spLocks noChangeArrowheads="1"/>
              </p:cNvSpPr>
              <p:nvPr/>
            </p:nvSpPr>
            <p:spPr bwMode="gray">
              <a:xfrm>
                <a:off x="748224" y="5008413"/>
                <a:ext cx="1021403" cy="880645"/>
              </a:xfrm>
              <a:prstGeom prst="rect">
                <a:avLst/>
              </a:prstGeom>
              <a:noFill/>
              <a:ln w="9525">
                <a:noFill/>
                <a:miter lim="800000"/>
                <a:headEnd/>
                <a:tailEnd/>
              </a:ln>
            </p:spPr>
            <p:txBody>
              <a:bodyPr wrap="square" anchor="b"/>
              <a:lstStyle/>
              <a:p>
                <a:pPr algn="ctr" defTabSz="457063">
                  <a:spcBef>
                    <a:spcPct val="25000"/>
                  </a:spcBef>
                  <a:buClr>
                    <a:srgbClr val="000000"/>
                  </a:buClr>
                  <a:buSzPct val="80000"/>
                </a:pPr>
                <a:r>
                  <a:rPr lang="en-US" sz="1000" b="1" noProof="1">
                    <a:solidFill>
                      <a:srgbClr val="000000"/>
                    </a:solidFill>
                    <a:ea typeface="ＭＳ Ｐゴシック" charset="0"/>
                    <a:sym typeface="Arial" pitchFamily="34" charset="0"/>
                  </a:rPr>
                  <a:t>Supplier </a:t>
                </a:r>
                <a:br>
                  <a:rPr lang="en-US" sz="1000" b="1" noProof="1">
                    <a:solidFill>
                      <a:srgbClr val="000000"/>
                    </a:solidFill>
                    <a:ea typeface="ＭＳ Ｐゴシック" charset="0"/>
                    <a:sym typeface="Arial" pitchFamily="34" charset="0"/>
                  </a:rPr>
                </a:br>
                <a:r>
                  <a:rPr lang="en-US" sz="1000" b="1" noProof="1">
                    <a:solidFill>
                      <a:srgbClr val="000000"/>
                    </a:solidFill>
                    <a:ea typeface="ＭＳ Ｐゴシック" charset="0"/>
                    <a:sym typeface="Arial" pitchFamily="34" charset="0"/>
                  </a:rPr>
                  <a:t>Self-Service</a:t>
                </a:r>
              </a:p>
            </p:txBody>
          </p:sp>
          <p:sp>
            <p:nvSpPr>
              <p:cNvPr id="406" name="Rectangle 15"/>
              <p:cNvSpPr>
                <a:spLocks noChangeArrowheads="1"/>
              </p:cNvSpPr>
              <p:nvPr/>
            </p:nvSpPr>
            <p:spPr bwMode="gray">
              <a:xfrm>
                <a:off x="710229" y="5101286"/>
                <a:ext cx="1097280" cy="365760"/>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Inquiry</a:t>
                </a:r>
              </a:p>
            </p:txBody>
          </p:sp>
        </p:grpSp>
        <p:pic>
          <p:nvPicPr>
            <p:cNvPr id="6" name="Picture 5">
              <a:extLst>
                <a:ext uri="{FF2B5EF4-FFF2-40B4-BE49-F238E27FC236}">
                  <a16:creationId xmlns:a16="http://schemas.microsoft.com/office/drawing/2014/main" id="{4A5F0C60-5127-204B-A45A-581FA51A99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1626" y="2361156"/>
              <a:ext cx="915331" cy="915331"/>
            </a:xfrm>
            <a:prstGeom prst="rect">
              <a:avLst/>
            </a:prstGeom>
          </p:spPr>
        </p:pic>
        <p:pic>
          <p:nvPicPr>
            <p:cNvPr id="8" name="Picture 7">
              <a:extLst>
                <a:ext uri="{FF2B5EF4-FFF2-40B4-BE49-F238E27FC236}">
                  <a16:creationId xmlns:a16="http://schemas.microsoft.com/office/drawing/2014/main" id="{83FD80B9-5273-6942-9CED-0143EA15DF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52354" y="2397074"/>
              <a:ext cx="843494" cy="843494"/>
            </a:xfrm>
            <a:prstGeom prst="rect">
              <a:avLst/>
            </a:prstGeom>
          </p:spPr>
        </p:pic>
        <p:pic>
          <p:nvPicPr>
            <p:cNvPr id="12" name="Picture 11">
              <a:extLst>
                <a:ext uri="{FF2B5EF4-FFF2-40B4-BE49-F238E27FC236}">
                  <a16:creationId xmlns:a16="http://schemas.microsoft.com/office/drawing/2014/main" id="{DB54D4AC-FF3F-694D-A004-5514C8ECD49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3635" y="4515791"/>
              <a:ext cx="444586" cy="444586"/>
            </a:xfrm>
            <a:prstGeom prst="rect">
              <a:avLst/>
            </a:prstGeom>
          </p:spPr>
        </p:pic>
        <p:pic>
          <p:nvPicPr>
            <p:cNvPr id="14" name="Picture 13">
              <a:extLst>
                <a:ext uri="{FF2B5EF4-FFF2-40B4-BE49-F238E27FC236}">
                  <a16:creationId xmlns:a16="http://schemas.microsoft.com/office/drawing/2014/main" id="{149C79D7-6CA4-1746-BD4A-85A2101501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7345" y="4529102"/>
              <a:ext cx="420624" cy="420624"/>
            </a:xfrm>
            <a:prstGeom prst="rect">
              <a:avLst/>
            </a:prstGeom>
          </p:spPr>
        </p:pic>
        <p:pic>
          <p:nvPicPr>
            <p:cNvPr id="17" name="Picture 16">
              <a:extLst>
                <a:ext uri="{FF2B5EF4-FFF2-40B4-BE49-F238E27FC236}">
                  <a16:creationId xmlns:a16="http://schemas.microsoft.com/office/drawing/2014/main" id="{49D40A5F-BAEE-884B-848B-30DBB35712C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99933" y="3961371"/>
              <a:ext cx="469357" cy="469357"/>
            </a:xfrm>
            <a:prstGeom prst="rect">
              <a:avLst/>
            </a:prstGeom>
          </p:spPr>
        </p:pic>
        <p:pic>
          <p:nvPicPr>
            <p:cNvPr id="19" name="Picture 18">
              <a:extLst>
                <a:ext uri="{FF2B5EF4-FFF2-40B4-BE49-F238E27FC236}">
                  <a16:creationId xmlns:a16="http://schemas.microsoft.com/office/drawing/2014/main" id="{1D0E2219-8195-9445-864C-FF4248156F2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99518" y="4530045"/>
              <a:ext cx="446824" cy="446824"/>
            </a:xfrm>
            <a:prstGeom prst="rect">
              <a:avLst/>
            </a:prstGeom>
          </p:spPr>
        </p:pic>
        <p:pic>
          <p:nvPicPr>
            <p:cNvPr id="21" name="Picture 20">
              <a:extLst>
                <a:ext uri="{FF2B5EF4-FFF2-40B4-BE49-F238E27FC236}">
                  <a16:creationId xmlns:a16="http://schemas.microsoft.com/office/drawing/2014/main" id="{C4802F5C-447C-C547-B30E-14AA29F1EB9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57569" y="3912302"/>
              <a:ext cx="567495" cy="567495"/>
            </a:xfrm>
            <a:prstGeom prst="rect">
              <a:avLst/>
            </a:prstGeom>
          </p:spPr>
        </p:pic>
        <p:pic>
          <p:nvPicPr>
            <p:cNvPr id="23" name="Picture 22">
              <a:extLst>
                <a:ext uri="{FF2B5EF4-FFF2-40B4-BE49-F238E27FC236}">
                  <a16:creationId xmlns:a16="http://schemas.microsoft.com/office/drawing/2014/main" id="{56E89BE8-BA1C-544F-9C1D-4EAAF9BB971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452080" y="3980629"/>
              <a:ext cx="430841" cy="430841"/>
            </a:xfrm>
            <a:prstGeom prst="rect">
              <a:avLst/>
            </a:prstGeom>
          </p:spPr>
        </p:pic>
        <p:pic>
          <p:nvPicPr>
            <p:cNvPr id="31" name="Picture 30">
              <a:extLst>
                <a:ext uri="{FF2B5EF4-FFF2-40B4-BE49-F238E27FC236}">
                  <a16:creationId xmlns:a16="http://schemas.microsoft.com/office/drawing/2014/main" id="{C33E0A63-00E6-4A47-92F1-66240100922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348343" y="2249919"/>
              <a:ext cx="1137804" cy="1137804"/>
            </a:xfrm>
            <a:prstGeom prst="rect">
              <a:avLst/>
            </a:prstGeom>
          </p:spPr>
        </p:pic>
        <p:sp>
          <p:nvSpPr>
            <p:cNvPr id="62" name="TextBox 61"/>
            <p:cNvSpPr txBox="1"/>
            <p:nvPr/>
          </p:nvSpPr>
          <p:spPr>
            <a:xfrm>
              <a:off x="1010421" y="3594236"/>
              <a:ext cx="568672" cy="276863"/>
            </a:xfrm>
            <a:prstGeom prst="rect">
              <a:avLst/>
            </a:prstGeom>
            <a:noFill/>
          </p:spPr>
          <p:txBody>
            <a:bodyPr wrap="square" rtlCol="0">
              <a:spAutoFit/>
            </a:bodyPr>
            <a:lstStyle/>
            <a:p>
              <a:pPr defTabSz="457063" fontAlgn="base">
                <a:spcBef>
                  <a:spcPct val="0"/>
                </a:spcBef>
                <a:spcAft>
                  <a:spcPct val="0"/>
                </a:spcAft>
              </a:pPr>
              <a:r>
                <a:rPr lang="en-US" sz="1200">
                  <a:ea typeface="ＭＳ Ｐゴシック" charset="0"/>
                </a:rPr>
                <a:t>XML</a:t>
              </a:r>
            </a:p>
          </p:txBody>
        </p:sp>
        <p:pic>
          <p:nvPicPr>
            <p:cNvPr id="3" name="Picture 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841037" y="2440980"/>
              <a:ext cx="755684" cy="755684"/>
            </a:xfrm>
            <a:prstGeom prst="rect">
              <a:avLst/>
            </a:prstGeom>
          </p:spPr>
        </p:pic>
        <p:pic>
          <p:nvPicPr>
            <p:cNvPr id="5" name="Picture 4"/>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068335" y="2428522"/>
              <a:ext cx="780597" cy="780597"/>
            </a:xfrm>
            <a:prstGeom prst="rect">
              <a:avLst/>
            </a:prstGeom>
          </p:spPr>
        </p:pic>
        <p:pic>
          <p:nvPicPr>
            <p:cNvPr id="7" name="Picture 6"/>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255922" y="2370494"/>
              <a:ext cx="896655" cy="896655"/>
            </a:xfrm>
            <a:prstGeom prst="rect">
              <a:avLst/>
            </a:prstGeom>
          </p:spPr>
        </p:pic>
        <p:cxnSp>
          <p:nvCxnSpPr>
            <p:cNvPr id="22" name="Straight Connector 21">
              <a:extLst>
                <a:ext uri="{FF2B5EF4-FFF2-40B4-BE49-F238E27FC236}">
                  <a16:creationId xmlns:a16="http://schemas.microsoft.com/office/drawing/2014/main" id="{183486EB-5142-7547-820D-DAC834A0CA0C}"/>
                </a:ext>
              </a:extLst>
            </p:cNvPr>
            <p:cNvCxnSpPr>
              <a:cxnSpLocks/>
            </p:cNvCxnSpPr>
            <p:nvPr/>
          </p:nvCxnSpPr>
          <p:spPr>
            <a:xfrm>
              <a:off x="2067788" y="4547349"/>
              <a:ext cx="3108151" cy="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76ED913E-F18F-374E-B316-73426B35A18E}"/>
                </a:ext>
              </a:extLst>
            </p:cNvPr>
            <p:cNvGrpSpPr/>
            <p:nvPr/>
          </p:nvGrpSpPr>
          <p:grpSpPr>
            <a:xfrm>
              <a:off x="2073434" y="1484525"/>
              <a:ext cx="7972356" cy="4454821"/>
              <a:chOff x="2074361" y="1484018"/>
              <a:chExt cx="7880321" cy="4455981"/>
            </a:xfrm>
          </p:grpSpPr>
          <p:cxnSp>
            <p:nvCxnSpPr>
              <p:cNvPr id="13" name="Straight Connector 12">
                <a:extLst>
                  <a:ext uri="{FF2B5EF4-FFF2-40B4-BE49-F238E27FC236}">
                    <a16:creationId xmlns:a16="http://schemas.microsoft.com/office/drawing/2014/main" id="{617E0D6D-66F1-C549-AECE-8AFC1781C9C6}"/>
                  </a:ext>
                </a:extLst>
              </p:cNvPr>
              <p:cNvCxnSpPr>
                <a:cxnSpLocks/>
              </p:cNvCxnSpPr>
              <p:nvPr/>
            </p:nvCxnSpPr>
            <p:spPr>
              <a:xfrm flipH="1">
                <a:off x="2074361" y="1496720"/>
                <a:ext cx="27108" cy="306324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AE3E4E3-B655-EC4B-B3A6-D3CFEB3201A1}"/>
                  </a:ext>
                </a:extLst>
              </p:cNvPr>
              <p:cNvCxnSpPr>
                <a:cxnSpLocks/>
              </p:cNvCxnSpPr>
              <p:nvPr/>
            </p:nvCxnSpPr>
            <p:spPr>
              <a:xfrm>
                <a:off x="2079121" y="1496720"/>
                <a:ext cx="7861395" cy="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3EAC398-AB8C-F345-95FA-5593A6987A18}"/>
                  </a:ext>
                </a:extLst>
              </p:cNvPr>
              <p:cNvCxnSpPr>
                <a:cxnSpLocks/>
              </p:cNvCxnSpPr>
              <p:nvPr/>
            </p:nvCxnSpPr>
            <p:spPr>
              <a:xfrm flipH="1">
                <a:off x="9926704" y="1484018"/>
                <a:ext cx="27978" cy="4453128"/>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40DA77E-A5AB-A748-8FCC-8CFC869A9A81}"/>
                  </a:ext>
                </a:extLst>
              </p:cNvPr>
              <p:cNvCxnSpPr>
                <a:cxnSpLocks/>
              </p:cNvCxnSpPr>
              <p:nvPr/>
            </p:nvCxnSpPr>
            <p:spPr>
              <a:xfrm>
                <a:off x="5136505" y="5939999"/>
                <a:ext cx="4807198" cy="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9" name="Straight Connector 78">
              <a:extLst>
                <a:ext uri="{FF2B5EF4-FFF2-40B4-BE49-F238E27FC236}">
                  <a16:creationId xmlns:a16="http://schemas.microsoft.com/office/drawing/2014/main" id="{5FEAE138-232D-B346-95A3-31B96C9B0CB9}"/>
                </a:ext>
              </a:extLst>
            </p:cNvPr>
            <p:cNvCxnSpPr>
              <a:cxnSpLocks/>
            </p:cNvCxnSpPr>
            <p:nvPr/>
          </p:nvCxnSpPr>
          <p:spPr>
            <a:xfrm>
              <a:off x="5179880" y="4534593"/>
              <a:ext cx="0" cy="1416951"/>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A88AA6E-B9EF-C142-8D35-99CB660EBB5A}"/>
                </a:ext>
              </a:extLst>
            </p:cNvPr>
            <p:cNvCxnSpPr>
              <a:cxnSpLocks/>
            </p:cNvCxnSpPr>
            <p:nvPr/>
          </p:nvCxnSpPr>
          <p:spPr>
            <a:xfrm>
              <a:off x="2067788" y="5051393"/>
              <a:ext cx="1736908" cy="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4365036-B546-6548-95A1-970D3FB65454}"/>
                </a:ext>
              </a:extLst>
            </p:cNvPr>
            <p:cNvCxnSpPr>
              <a:cxnSpLocks/>
            </p:cNvCxnSpPr>
            <p:nvPr/>
          </p:nvCxnSpPr>
          <p:spPr>
            <a:xfrm>
              <a:off x="3812128" y="5034269"/>
              <a:ext cx="0" cy="886737"/>
            </a:xfrm>
            <a:prstGeom prst="line">
              <a:avLst/>
            </a:prstGeom>
            <a:ln w="28575">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795D06A4-A555-6548-B488-53D70F737C43}"/>
                </a:ext>
              </a:extLst>
            </p:cNvPr>
            <p:cNvGrpSpPr/>
            <p:nvPr/>
          </p:nvGrpSpPr>
          <p:grpSpPr>
            <a:xfrm>
              <a:off x="2071964" y="4092837"/>
              <a:ext cx="3118088" cy="1846539"/>
              <a:chOff x="2087902" y="4099066"/>
              <a:chExt cx="3118900" cy="1847020"/>
            </a:xfrm>
          </p:grpSpPr>
          <p:cxnSp>
            <p:nvCxnSpPr>
              <p:cNvPr id="34" name="Straight Connector 33">
                <a:extLst>
                  <a:ext uri="{FF2B5EF4-FFF2-40B4-BE49-F238E27FC236}">
                    <a16:creationId xmlns:a16="http://schemas.microsoft.com/office/drawing/2014/main" id="{FD0A47BC-A7C2-E54C-BF8E-1D945C4DF06C}"/>
                  </a:ext>
                </a:extLst>
              </p:cNvPr>
              <p:cNvCxnSpPr>
                <a:cxnSpLocks/>
              </p:cNvCxnSpPr>
              <p:nvPr/>
            </p:nvCxnSpPr>
            <p:spPr>
              <a:xfrm>
                <a:off x="2087902" y="4099066"/>
                <a:ext cx="0" cy="956886"/>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F7585A76-C98E-CC46-91AC-9432C2CD67DD}"/>
                  </a:ext>
                </a:extLst>
              </p:cNvPr>
              <p:cNvCxnSpPr>
                <a:cxnSpLocks/>
              </p:cNvCxnSpPr>
              <p:nvPr/>
            </p:nvCxnSpPr>
            <p:spPr>
              <a:xfrm>
                <a:off x="3807770" y="5946086"/>
                <a:ext cx="1399032" cy="0"/>
              </a:xfrm>
              <a:prstGeom prst="line">
                <a:avLst/>
              </a:prstGeom>
              <a:ln w="3810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bwMode="gray">
            <a:xfrm>
              <a:off x="646236" y="5029623"/>
              <a:ext cx="1222707" cy="895998"/>
            </a:xfrm>
            <a:prstGeom prst="rect">
              <a:avLst/>
            </a:prstGeom>
            <a:ln w="28575">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lIns="89977" tIns="71981" rIns="89977" bIns="71981" rtlCol="0" anchor="ctr"/>
            <a:lstStyle/>
            <a:p>
              <a:pPr algn="ctr" defTabSz="914126" fontAlgn="base">
                <a:spcBef>
                  <a:spcPct val="50000"/>
                </a:spcBef>
                <a:spcAft>
                  <a:spcPct val="0"/>
                </a:spcAft>
                <a:buClr>
                  <a:srgbClr val="F0AB00"/>
                </a:buClr>
                <a:buSzPct val="80000"/>
              </a:pPr>
              <a:endParaRPr lang="en-US" sz="1799" kern="0" err="1">
                <a:ea typeface="Arial Unicode MS" pitchFamily="34" charset="-128"/>
                <a:cs typeface="Arial Unicode MS" pitchFamily="34" charset="-128"/>
              </a:endParaRPr>
            </a:p>
          </p:txBody>
        </p:sp>
        <p:grpSp>
          <p:nvGrpSpPr>
            <p:cNvPr id="2" name="Group 1">
              <a:extLst>
                <a:ext uri="{FF2B5EF4-FFF2-40B4-BE49-F238E27FC236}">
                  <a16:creationId xmlns:a16="http://schemas.microsoft.com/office/drawing/2014/main" id="{ACC29751-C230-C94F-82C2-D37E4B86C69E}"/>
                </a:ext>
              </a:extLst>
            </p:cNvPr>
            <p:cNvGrpSpPr/>
            <p:nvPr/>
          </p:nvGrpSpPr>
          <p:grpSpPr>
            <a:xfrm>
              <a:off x="2145361" y="1555228"/>
              <a:ext cx="9365383" cy="565584"/>
              <a:chOff x="2145919" y="1554740"/>
              <a:chExt cx="9367822" cy="565731"/>
            </a:xfrm>
          </p:grpSpPr>
          <p:sp>
            <p:nvSpPr>
              <p:cNvPr id="9" name="Left-Right Arrow 8">
                <a:extLst>
                  <a:ext uri="{FF2B5EF4-FFF2-40B4-BE49-F238E27FC236}">
                    <a16:creationId xmlns:a16="http://schemas.microsoft.com/office/drawing/2014/main" id="{B57B5EE2-EFFC-314D-BCBA-88D975D975BE}"/>
                  </a:ext>
                </a:extLst>
              </p:cNvPr>
              <p:cNvSpPr/>
              <p:nvPr/>
            </p:nvSpPr>
            <p:spPr bwMode="gray">
              <a:xfrm>
                <a:off x="2145919" y="1554740"/>
                <a:ext cx="9367822" cy="565731"/>
              </a:xfrm>
              <a:prstGeom prst="leftRightArrow">
                <a:avLst/>
              </a:prstGeom>
              <a:noFill/>
              <a:ln w="25400" algn="ctr">
                <a:solidFill>
                  <a:schemeClr val="bg2"/>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endParaRPr lang="en-US" sz="1799" kern="0" err="1">
                  <a:ea typeface="Arial Unicode MS" pitchFamily="34" charset="-128"/>
                  <a:cs typeface="Arial Unicode MS" pitchFamily="34" charset="-128"/>
                </a:endParaRPr>
              </a:p>
            </p:txBody>
          </p:sp>
          <p:sp>
            <p:nvSpPr>
              <p:cNvPr id="10" name="Rectangle 9">
                <a:extLst>
                  <a:ext uri="{FF2B5EF4-FFF2-40B4-BE49-F238E27FC236}">
                    <a16:creationId xmlns:a16="http://schemas.microsoft.com/office/drawing/2014/main" id="{75E59EC1-2451-6D4C-9EC6-C84C1B3E7980}"/>
                  </a:ext>
                </a:extLst>
              </p:cNvPr>
              <p:cNvSpPr/>
              <p:nvPr/>
            </p:nvSpPr>
            <p:spPr>
              <a:xfrm>
                <a:off x="3781830" y="1671383"/>
                <a:ext cx="6096000" cy="307777"/>
              </a:xfrm>
              <a:prstGeom prst="rect">
                <a:avLst/>
              </a:prstGeom>
            </p:spPr>
            <p:txBody>
              <a:bodyPr>
                <a:spAutoFit/>
              </a:bodyPr>
              <a:lstStyle/>
              <a:p>
                <a:pPr marL="177747" indent="1588" algn="ctr" defTabSz="457063">
                  <a:tabLst>
                    <a:tab pos="347559" algn="l"/>
                  </a:tabLst>
                  <a:defRPr/>
                </a:pPr>
                <a:r>
                  <a:rPr lang="en-US" sz="1400" b="1" noProof="1">
                    <a:ea typeface="ＭＳ Ｐゴシック" charset="0"/>
                  </a:rPr>
                  <a:t>Insight and Control</a:t>
                </a:r>
              </a:p>
            </p:txBody>
          </p:sp>
        </p:grpSp>
        <p:cxnSp>
          <p:nvCxnSpPr>
            <p:cNvPr id="18" name="Straight Connector 17">
              <a:extLst>
                <a:ext uri="{FF2B5EF4-FFF2-40B4-BE49-F238E27FC236}">
                  <a16:creationId xmlns:a16="http://schemas.microsoft.com/office/drawing/2014/main" id="{283B51D8-24CC-C24A-9EF5-A072B66B95AE}"/>
                </a:ext>
              </a:extLst>
            </p:cNvPr>
            <p:cNvCxnSpPr/>
            <p:nvPr/>
          </p:nvCxnSpPr>
          <p:spPr>
            <a:xfrm>
              <a:off x="11543134" y="1492646"/>
              <a:ext cx="0" cy="4454108"/>
            </a:xfrm>
            <a:prstGeom prst="line">
              <a:avLst/>
            </a:prstGeom>
            <a:ln w="28575">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FC63176-4795-0E46-87F9-D2C58FFF411A}"/>
                </a:ext>
              </a:extLst>
            </p:cNvPr>
            <p:cNvCxnSpPr>
              <a:cxnSpLocks/>
            </p:cNvCxnSpPr>
            <p:nvPr/>
          </p:nvCxnSpPr>
          <p:spPr>
            <a:xfrm>
              <a:off x="10032824" y="1499130"/>
              <a:ext cx="1529736" cy="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6FA6467-82B9-C344-A32E-52757CEF4279}"/>
                </a:ext>
              </a:extLst>
            </p:cNvPr>
            <p:cNvCxnSpPr>
              <a:cxnSpLocks/>
            </p:cNvCxnSpPr>
            <p:nvPr/>
          </p:nvCxnSpPr>
          <p:spPr>
            <a:xfrm>
              <a:off x="10017486" y="5936493"/>
              <a:ext cx="1529736" cy="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CD5E0B8-C1B3-2F43-AAB0-C22DF8D74675}"/>
                </a:ext>
              </a:extLst>
            </p:cNvPr>
            <p:cNvCxnSpPr>
              <a:cxnSpLocks/>
            </p:cNvCxnSpPr>
            <p:nvPr/>
          </p:nvCxnSpPr>
          <p:spPr>
            <a:xfrm>
              <a:off x="5183568" y="5936493"/>
              <a:ext cx="4863342" cy="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F1ED39D-E377-3A4F-9E6C-DD94443ABC9E}"/>
                </a:ext>
              </a:extLst>
            </p:cNvPr>
            <p:cNvCxnSpPr>
              <a:cxnSpLocks/>
            </p:cNvCxnSpPr>
            <p:nvPr/>
          </p:nvCxnSpPr>
          <p:spPr>
            <a:xfrm>
              <a:off x="2084734" y="1499130"/>
              <a:ext cx="7953208" cy="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C9FDDBF-67C8-8842-9664-BEA48424C19F}"/>
                </a:ext>
              </a:extLst>
            </p:cNvPr>
            <p:cNvCxnSpPr>
              <a:cxnSpLocks/>
            </p:cNvCxnSpPr>
            <p:nvPr/>
          </p:nvCxnSpPr>
          <p:spPr>
            <a:xfrm flipH="1">
              <a:off x="2071767" y="1499130"/>
              <a:ext cx="12967" cy="3048219"/>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1" name="Text Box 23">
              <a:extLst>
                <a:ext uri="{FF2B5EF4-FFF2-40B4-BE49-F238E27FC236}">
                  <a16:creationId xmlns:a16="http://schemas.microsoft.com/office/drawing/2014/main" id="{306A35DC-7258-4036-9C86-D39904B27668}"/>
                </a:ext>
              </a:extLst>
            </p:cNvPr>
            <p:cNvSpPr txBox="1">
              <a:spLocks noChangeArrowheads="1"/>
            </p:cNvSpPr>
            <p:nvPr/>
          </p:nvSpPr>
          <p:spPr bwMode="gray">
            <a:xfrm>
              <a:off x="584073" y="1658849"/>
              <a:ext cx="1214657" cy="424732"/>
            </a:xfrm>
            <a:prstGeom prst="rect">
              <a:avLst/>
            </a:prstGeom>
            <a:noFill/>
            <a:ln w="9525" algn="ctr">
              <a:noFill/>
              <a:miter lim="800000"/>
              <a:headEnd/>
              <a:tailEnd/>
            </a:ln>
          </p:spPr>
          <p:txBody>
            <a:bodyPr wrap="square">
              <a:spAutoFit/>
            </a:bodyPr>
            <a:lstStyle/>
            <a:p>
              <a:pPr algn="ctr" defTabSz="457063" eaLnBrk="0" hangingPunct="0">
                <a:lnSpc>
                  <a:spcPct val="90000"/>
                </a:lnSpc>
              </a:pPr>
              <a:endParaRPr lang="en-US" sz="1200" noProof="1">
                <a:solidFill>
                  <a:srgbClr val="000000"/>
                </a:solidFill>
                <a:ea typeface="ＭＳ Ｐゴシック" charset="0"/>
                <a:sym typeface="Arial" pitchFamily="34" charset="0"/>
              </a:endParaRPr>
            </a:p>
            <a:p>
              <a:pPr algn="ctr" defTabSz="457063" eaLnBrk="0" hangingPunct="0">
                <a:lnSpc>
                  <a:spcPct val="90000"/>
                </a:lnSpc>
              </a:pPr>
              <a:r>
                <a:rPr lang="en-US" sz="1200" noProof="1">
                  <a:solidFill>
                    <a:srgbClr val="000000"/>
                  </a:solidFill>
                  <a:ea typeface="ＭＳ Ｐゴシック" charset="0"/>
                  <a:sym typeface="Arial" pitchFamily="34" charset="0"/>
                </a:rPr>
                <a:t>Invoices</a:t>
              </a:r>
            </a:p>
          </p:txBody>
        </p:sp>
        <p:sp>
          <p:nvSpPr>
            <p:cNvPr id="83" name="Rectangle 14">
              <a:extLst>
                <a:ext uri="{FF2B5EF4-FFF2-40B4-BE49-F238E27FC236}">
                  <a16:creationId xmlns:a16="http://schemas.microsoft.com/office/drawing/2014/main" id="{336DBF4F-61C6-7941-9BE1-9074D931B5AE}"/>
                </a:ext>
              </a:extLst>
            </p:cNvPr>
            <p:cNvSpPr>
              <a:spLocks noChangeArrowheads="1"/>
            </p:cNvSpPr>
            <p:nvPr/>
          </p:nvSpPr>
          <p:spPr bwMode="gray">
            <a:xfrm>
              <a:off x="6918132" y="5111957"/>
              <a:ext cx="1188411" cy="365665"/>
            </a:xfrm>
            <a:prstGeom prst="rect">
              <a:avLst/>
            </a:prstGeom>
            <a:noFill/>
            <a:ln w="19050" algn="ctr">
              <a:solidFill>
                <a:schemeClr val="accent4"/>
              </a:solidFill>
              <a:miter lim="800000"/>
              <a:headEnd/>
              <a:tailEnd/>
            </a:ln>
            <a:effectLst/>
          </p:spPr>
          <p:txBody>
            <a:bodyPr lIns="0" tIns="0" rIns="0" bIns="0" anchor="ctr"/>
            <a:lstStyle/>
            <a:p>
              <a:pPr algn="ctr" defTabSz="457063" eaLnBrk="0" hangingPunct="0">
                <a:defRPr/>
              </a:pPr>
              <a:r>
                <a:rPr lang="en-US" sz="1050" noProof="1">
                  <a:solidFill>
                    <a:srgbClr val="000000"/>
                  </a:solidFill>
                  <a:ea typeface="ＭＳ Ｐゴシック" charset="0"/>
                  <a:cs typeface="Arial" pitchFamily="34" charset="0"/>
                  <a:sym typeface="Arial" pitchFamily="34" charset="0"/>
                </a:rPr>
                <a:t>Approval</a:t>
              </a:r>
            </a:p>
          </p:txBody>
        </p:sp>
      </p:grpSp>
      <p:pic>
        <p:nvPicPr>
          <p:cNvPr id="20" name="Picture 19">
            <a:extLst>
              <a:ext uri="{FF2B5EF4-FFF2-40B4-BE49-F238E27FC236}">
                <a16:creationId xmlns:a16="http://schemas.microsoft.com/office/drawing/2014/main" id="{8016AAB0-6FB8-847F-99F9-8E391C0D40BB}"/>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90360" y="2876343"/>
            <a:ext cx="516654" cy="516654"/>
          </a:xfrm>
          <a:prstGeom prst="rect">
            <a:avLst/>
          </a:prstGeom>
        </p:spPr>
      </p:pic>
      <p:sp>
        <p:nvSpPr>
          <p:cNvPr id="26" name="TextBox 25">
            <a:extLst>
              <a:ext uri="{FF2B5EF4-FFF2-40B4-BE49-F238E27FC236}">
                <a16:creationId xmlns:a16="http://schemas.microsoft.com/office/drawing/2014/main" id="{7F9399E0-9990-E50F-5EDF-2D79B087A5F2}"/>
              </a:ext>
            </a:extLst>
          </p:cNvPr>
          <p:cNvSpPr txBox="1"/>
          <p:nvPr/>
        </p:nvSpPr>
        <p:spPr>
          <a:xfrm>
            <a:off x="546557" y="2529606"/>
            <a:ext cx="1492321" cy="400110"/>
          </a:xfrm>
          <a:prstGeom prst="rect">
            <a:avLst/>
          </a:prstGeom>
          <a:noFill/>
        </p:spPr>
        <p:txBody>
          <a:bodyPr wrap="square">
            <a:spAutoFit/>
          </a:bodyPr>
          <a:lstStyle/>
          <a:p>
            <a:pPr algn="ctr" fontAlgn="base">
              <a:spcBef>
                <a:spcPts val="563"/>
              </a:spcBef>
              <a:spcAft>
                <a:spcPct val="0"/>
              </a:spcAft>
              <a:buClr>
                <a:srgbClr val="F0AB00"/>
              </a:buClr>
              <a:buSzPct val="80000"/>
              <a:defRPr/>
            </a:pPr>
            <a:r>
              <a:rPr lang="en-US" sz="1000" b="1" kern="0" dirty="0">
                <a:solidFill>
                  <a:srgbClr val="000000"/>
                </a:solidFill>
                <a:ea typeface="Arial Unicode MS" pitchFamily="34" charset="-128"/>
                <a:cs typeface="Arial Unicode MS" pitchFamily="34" charset="-128"/>
              </a:rPr>
              <a:t>SAP Business Network</a:t>
            </a:r>
          </a:p>
        </p:txBody>
      </p:sp>
    </p:spTree>
    <p:extLst>
      <p:ext uri="{BB962C8B-B14F-4D97-AF65-F5344CB8AC3E}">
        <p14:creationId xmlns:p14="http://schemas.microsoft.com/office/powerpoint/2010/main" val="2949373761"/>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4A2684-9BAE-63C4-F355-8711A61DE509}"/>
              </a:ext>
            </a:extLst>
          </p:cNvPr>
          <p:cNvSpPr>
            <a:spLocks noGrp="1"/>
          </p:cNvSpPr>
          <p:nvPr>
            <p:ph type="body" sz="quarter" idx="12"/>
          </p:nvPr>
        </p:nvSpPr>
        <p:spPr/>
        <p:txBody>
          <a:bodyPr/>
          <a:lstStyle/>
          <a:p>
            <a:r>
              <a:rPr lang="en-US" dirty="0"/>
              <a:t>Information Capture Has a Global Scope</a:t>
            </a:r>
          </a:p>
        </p:txBody>
      </p:sp>
      <p:graphicFrame>
        <p:nvGraphicFramePr>
          <p:cNvPr id="16" name="Content Placeholder 15"/>
          <p:cNvGraphicFramePr>
            <a:graphicFrameLocks noGrp="1"/>
          </p:cNvGraphicFramePr>
          <p:nvPr>
            <p:ph sz="half" idx="4294967295"/>
            <p:extLst>
              <p:ext uri="{D42A27DB-BD31-4B8C-83A1-F6EECF244321}">
                <p14:modId xmlns:p14="http://schemas.microsoft.com/office/powerpoint/2010/main" val="2349592207"/>
              </p:ext>
            </p:extLst>
          </p:nvPr>
        </p:nvGraphicFramePr>
        <p:xfrm>
          <a:off x="1038578" y="1611621"/>
          <a:ext cx="5334032" cy="4248606"/>
        </p:xfrm>
        <a:graphic>
          <a:graphicData uri="http://schemas.openxmlformats.org/drawingml/2006/table">
            <a:tbl>
              <a:tblPr firstRow="1" bandRow="1">
                <a:tableStyleId>{912C8C85-51F0-491E-9774-3900AFEF0FD7}</a:tableStyleId>
              </a:tblPr>
              <a:tblGrid>
                <a:gridCol w="2667016">
                  <a:extLst>
                    <a:ext uri="{9D8B030D-6E8A-4147-A177-3AD203B41FA5}">
                      <a16:colId xmlns:a16="http://schemas.microsoft.com/office/drawing/2014/main" val="20000"/>
                    </a:ext>
                  </a:extLst>
                </a:gridCol>
                <a:gridCol w="2667016">
                  <a:extLst>
                    <a:ext uri="{9D8B030D-6E8A-4147-A177-3AD203B41FA5}">
                      <a16:colId xmlns:a16="http://schemas.microsoft.com/office/drawing/2014/main" val="20001"/>
                    </a:ext>
                  </a:extLst>
                </a:gridCol>
              </a:tblGrid>
              <a:tr h="237486">
                <a:tc>
                  <a:txBody>
                    <a:bodyPr/>
                    <a:lstStyle/>
                    <a:p>
                      <a:r>
                        <a:rPr lang="en-US" sz="1400" b="1" noProof="0" dirty="0">
                          <a:solidFill>
                            <a:schemeClr val="accent3"/>
                          </a:solidFill>
                          <a:latin typeface="Helvetica" pitchFamily="2" charset="0"/>
                        </a:rPr>
                        <a:t>Australia</a:t>
                      </a:r>
                    </a:p>
                  </a:txBody>
                  <a:tcPr marL="91395" marR="91395" marT="18279" marB="18279">
                    <a:noFill/>
                  </a:tcPr>
                </a:tc>
                <a:tc>
                  <a:txBody>
                    <a:bodyPr/>
                    <a:lstStyle/>
                    <a:p>
                      <a:r>
                        <a:rPr lang="en-US" sz="1400" b="1" noProof="0" dirty="0">
                          <a:solidFill>
                            <a:schemeClr val="bg2">
                              <a:lumMod val="75000"/>
                            </a:schemeClr>
                          </a:solidFill>
                          <a:latin typeface="Helvetica" pitchFamily="2" charset="0"/>
                        </a:rPr>
                        <a:t>Korea*</a:t>
                      </a:r>
                    </a:p>
                  </a:txBody>
                  <a:tcPr marL="91395" marR="91395" marT="18279" marB="18279">
                    <a:noFill/>
                  </a:tcPr>
                </a:tc>
                <a:extLst>
                  <a:ext uri="{0D108BD9-81ED-4DB2-BD59-A6C34878D82A}">
                    <a16:rowId xmlns:a16="http://schemas.microsoft.com/office/drawing/2014/main" val="10001"/>
                  </a:ext>
                </a:extLst>
              </a:tr>
              <a:tr h="237486">
                <a:tc>
                  <a:txBody>
                    <a:bodyPr/>
                    <a:lstStyle/>
                    <a:p>
                      <a:r>
                        <a:rPr lang="en-US" sz="1400" b="1" noProof="0">
                          <a:solidFill>
                            <a:schemeClr val="accent3"/>
                          </a:solidFill>
                          <a:latin typeface="Helvetica" pitchFamily="2" charset="0"/>
                        </a:rPr>
                        <a:t>Austria</a:t>
                      </a:r>
                    </a:p>
                  </a:txBody>
                  <a:tcPr marL="91395" marR="91395" marT="18279" marB="18279">
                    <a:noFill/>
                  </a:tcPr>
                </a:tc>
                <a:tc>
                  <a:txBody>
                    <a:bodyPr/>
                    <a:lstStyle/>
                    <a:p>
                      <a:r>
                        <a:rPr lang="en-US" sz="1400" b="0" noProof="0" dirty="0">
                          <a:solidFill>
                            <a:schemeClr val="tx1"/>
                          </a:solidFill>
                          <a:latin typeface="Helvetica" pitchFamily="2" charset="0"/>
                        </a:rPr>
                        <a:t>Mexico</a:t>
                      </a:r>
                    </a:p>
                  </a:txBody>
                  <a:tcPr marL="91395" marR="91395" marT="18279" marB="18279">
                    <a:noFill/>
                  </a:tcPr>
                </a:tc>
                <a:extLst>
                  <a:ext uri="{0D108BD9-81ED-4DB2-BD59-A6C34878D82A}">
                    <a16:rowId xmlns:a16="http://schemas.microsoft.com/office/drawing/2014/main" val="3265409906"/>
                  </a:ext>
                </a:extLst>
              </a:tr>
              <a:tr h="237486">
                <a:tc>
                  <a:txBody>
                    <a:bodyPr/>
                    <a:lstStyle/>
                    <a:p>
                      <a:r>
                        <a:rPr lang="en-US" sz="1400" b="1" noProof="0">
                          <a:solidFill>
                            <a:schemeClr val="accent3"/>
                          </a:solidFill>
                          <a:latin typeface="Helvetica" pitchFamily="2" charset="0"/>
                        </a:rPr>
                        <a:t>Belgium</a:t>
                      </a:r>
                    </a:p>
                  </a:txBody>
                  <a:tcPr marL="91395" marR="91395" marT="18279" marB="18279">
                    <a:noFill/>
                  </a:tcPr>
                </a:tc>
                <a:tc>
                  <a:txBody>
                    <a:bodyPr/>
                    <a:lstStyle/>
                    <a:p>
                      <a:r>
                        <a:rPr lang="en-US" sz="1400" b="1" noProof="0">
                          <a:solidFill>
                            <a:schemeClr val="accent3"/>
                          </a:solidFill>
                          <a:latin typeface="Helvetica" pitchFamily="2" charset="0"/>
                        </a:rPr>
                        <a:t>Netherlands</a:t>
                      </a:r>
                    </a:p>
                  </a:txBody>
                  <a:tcPr marL="91395" marR="91395" marT="18279" marB="18279">
                    <a:noFill/>
                  </a:tcPr>
                </a:tc>
                <a:extLst>
                  <a:ext uri="{0D108BD9-81ED-4DB2-BD59-A6C34878D82A}">
                    <a16:rowId xmlns:a16="http://schemas.microsoft.com/office/drawing/2014/main" val="10002"/>
                  </a:ext>
                </a:extLst>
              </a:tr>
              <a:tr h="237486">
                <a:tc>
                  <a:txBody>
                    <a:bodyPr/>
                    <a:lstStyle/>
                    <a:p>
                      <a:r>
                        <a:rPr lang="en-US" sz="1400" b="1" noProof="0" dirty="0">
                          <a:solidFill>
                            <a:schemeClr val="bg2">
                              <a:lumMod val="75000"/>
                            </a:schemeClr>
                          </a:solidFill>
                          <a:latin typeface="Helvetica" pitchFamily="2" charset="0"/>
                        </a:rPr>
                        <a:t>Brazil*</a:t>
                      </a:r>
                    </a:p>
                  </a:txBody>
                  <a:tcPr marL="91395" marR="91395" marT="18279" marB="18279">
                    <a:noFill/>
                  </a:tcPr>
                </a:tc>
                <a:tc>
                  <a:txBody>
                    <a:bodyPr/>
                    <a:lstStyle/>
                    <a:p>
                      <a:r>
                        <a:rPr lang="en-US" sz="1400" b="1" noProof="0" dirty="0">
                          <a:solidFill>
                            <a:schemeClr val="accent3"/>
                          </a:solidFill>
                          <a:latin typeface="Helvetica" pitchFamily="2" charset="0"/>
                        </a:rPr>
                        <a:t>New Zealand</a:t>
                      </a:r>
                    </a:p>
                  </a:txBody>
                  <a:tcPr marL="91395" marR="91395" marT="18279" marB="18279">
                    <a:noFill/>
                  </a:tcPr>
                </a:tc>
                <a:extLst>
                  <a:ext uri="{0D108BD9-81ED-4DB2-BD59-A6C34878D82A}">
                    <a16:rowId xmlns:a16="http://schemas.microsoft.com/office/drawing/2014/main" val="10003"/>
                  </a:ext>
                </a:extLst>
              </a:tr>
              <a:tr h="237486">
                <a:tc>
                  <a:txBody>
                    <a:bodyPr/>
                    <a:lstStyle/>
                    <a:p>
                      <a:r>
                        <a:rPr lang="en-US" sz="1400" b="1" noProof="0">
                          <a:solidFill>
                            <a:schemeClr val="bg2">
                              <a:lumMod val="75000"/>
                            </a:schemeClr>
                          </a:solidFill>
                          <a:latin typeface="Helvetica" pitchFamily="2" charset="0"/>
                        </a:rPr>
                        <a:t>Canada</a:t>
                      </a:r>
                    </a:p>
                  </a:txBody>
                  <a:tcPr marL="91395" marR="91395" marT="18279" marB="18279">
                    <a:noFill/>
                  </a:tcPr>
                </a:tc>
                <a:tc>
                  <a:txBody>
                    <a:bodyPr/>
                    <a:lstStyle/>
                    <a:p>
                      <a:r>
                        <a:rPr lang="en-US" sz="1400" b="1" noProof="0">
                          <a:solidFill>
                            <a:schemeClr val="bg2">
                              <a:lumMod val="75000"/>
                            </a:schemeClr>
                          </a:solidFill>
                          <a:latin typeface="Helvetica" pitchFamily="2" charset="0"/>
                        </a:rPr>
                        <a:t>Norway</a:t>
                      </a:r>
                    </a:p>
                  </a:txBody>
                  <a:tcPr marL="91395" marR="91395" marT="18279" marB="18279">
                    <a:noFill/>
                  </a:tcPr>
                </a:tc>
                <a:extLst>
                  <a:ext uri="{0D108BD9-81ED-4DB2-BD59-A6C34878D82A}">
                    <a16:rowId xmlns:a16="http://schemas.microsoft.com/office/drawing/2014/main" val="10004"/>
                  </a:ext>
                </a:extLst>
              </a:tr>
              <a:tr h="237486">
                <a:tc>
                  <a:txBody>
                    <a:bodyPr/>
                    <a:lstStyle/>
                    <a:p>
                      <a:r>
                        <a:rPr lang="en-US" sz="1400" noProof="0">
                          <a:latin typeface="Helvetica" pitchFamily="2" charset="0"/>
                        </a:rPr>
                        <a:t>China (Mainland)</a:t>
                      </a:r>
                      <a:endParaRPr lang="en-US" sz="1400" noProof="0">
                        <a:solidFill>
                          <a:schemeClr val="accent1">
                            <a:lumMod val="50000"/>
                          </a:schemeClr>
                        </a:solidFill>
                        <a:latin typeface="Helvetica" pitchFamily="2" charset="0"/>
                      </a:endParaRPr>
                    </a:p>
                  </a:txBody>
                  <a:tcPr marL="91395" marR="91395" marT="18279" marB="18279">
                    <a:noFill/>
                  </a:tcPr>
                </a:tc>
                <a:tc>
                  <a:txBody>
                    <a:bodyPr/>
                    <a:lstStyle/>
                    <a:p>
                      <a:r>
                        <a:rPr lang="en-US" sz="1400" b="1" noProof="0" dirty="0">
                          <a:solidFill>
                            <a:schemeClr val="accent3"/>
                          </a:solidFill>
                          <a:latin typeface="Helvetica" pitchFamily="2" charset="0"/>
                        </a:rPr>
                        <a:t>Poland</a:t>
                      </a:r>
                    </a:p>
                  </a:txBody>
                  <a:tcPr marL="91395" marR="91395" marT="18279" marB="18279">
                    <a:noFill/>
                  </a:tcPr>
                </a:tc>
                <a:extLst>
                  <a:ext uri="{0D108BD9-81ED-4DB2-BD59-A6C34878D82A}">
                    <a16:rowId xmlns:a16="http://schemas.microsoft.com/office/drawing/2014/main" val="10005"/>
                  </a:ext>
                </a:extLst>
              </a:tr>
              <a:tr h="237486">
                <a:tc>
                  <a:txBody>
                    <a:bodyPr/>
                    <a:lstStyle/>
                    <a:p>
                      <a:r>
                        <a:rPr lang="en-US" sz="1400" noProof="0" dirty="0">
                          <a:latin typeface="Helvetica" pitchFamily="2" charset="0"/>
                        </a:rPr>
                        <a:t>China (Traditional)*</a:t>
                      </a:r>
                      <a:endParaRPr lang="en-US" sz="1400" noProof="0" dirty="0">
                        <a:solidFill>
                          <a:schemeClr val="accent1">
                            <a:lumMod val="50000"/>
                          </a:schemeClr>
                        </a:solidFill>
                        <a:latin typeface="Helvetica" pitchFamily="2" charset="0"/>
                      </a:endParaRPr>
                    </a:p>
                  </a:txBody>
                  <a:tcPr marL="91395" marR="91395" marT="18279" marB="18279">
                    <a:noFill/>
                  </a:tcPr>
                </a:tc>
                <a:tc>
                  <a:txBody>
                    <a:bodyPr/>
                    <a:lstStyle/>
                    <a:p>
                      <a:r>
                        <a:rPr lang="en-US" sz="1400" b="1" noProof="0">
                          <a:solidFill>
                            <a:schemeClr val="bg2">
                              <a:lumMod val="75000"/>
                            </a:schemeClr>
                          </a:solidFill>
                          <a:latin typeface="Helvetica" pitchFamily="2" charset="0"/>
                        </a:rPr>
                        <a:t>Portugal</a:t>
                      </a:r>
                    </a:p>
                  </a:txBody>
                  <a:tcPr marL="91395" marR="91395" marT="18279" marB="18279">
                    <a:noFill/>
                  </a:tcPr>
                </a:tc>
                <a:extLst>
                  <a:ext uri="{0D108BD9-81ED-4DB2-BD59-A6C34878D82A}">
                    <a16:rowId xmlns:a16="http://schemas.microsoft.com/office/drawing/2014/main" val="10006"/>
                  </a:ext>
                </a:extLst>
              </a:tr>
              <a:tr h="237486">
                <a:tc>
                  <a:txBody>
                    <a:bodyPr/>
                    <a:lstStyle/>
                    <a:p>
                      <a:r>
                        <a:rPr lang="en-US" sz="1400" b="1" noProof="0">
                          <a:solidFill>
                            <a:schemeClr val="bg2">
                              <a:lumMod val="75000"/>
                            </a:schemeClr>
                          </a:solidFill>
                          <a:latin typeface="Helvetica" pitchFamily="2" charset="0"/>
                        </a:rPr>
                        <a:t>Czech</a:t>
                      </a:r>
                      <a:r>
                        <a:rPr lang="en-US" sz="1400" b="1" baseline="0" noProof="0">
                          <a:solidFill>
                            <a:schemeClr val="bg2">
                              <a:lumMod val="75000"/>
                            </a:schemeClr>
                          </a:solidFill>
                          <a:latin typeface="Helvetica" pitchFamily="2" charset="0"/>
                        </a:rPr>
                        <a:t> Republic</a:t>
                      </a:r>
                      <a:endParaRPr lang="en-US" sz="1400" b="1" noProof="0">
                        <a:solidFill>
                          <a:schemeClr val="bg2">
                            <a:lumMod val="75000"/>
                          </a:schemeClr>
                        </a:solidFill>
                        <a:latin typeface="Helvetica" pitchFamily="2" charset="0"/>
                      </a:endParaRPr>
                    </a:p>
                  </a:txBody>
                  <a:tcPr marL="91395" marR="91395" marT="18279" marB="18279">
                    <a:noFill/>
                  </a:tcPr>
                </a:tc>
                <a:tc>
                  <a:txBody>
                    <a:bodyPr/>
                    <a:lstStyle/>
                    <a:p>
                      <a:r>
                        <a:rPr lang="en-US" sz="1400" b="1" noProof="0">
                          <a:solidFill>
                            <a:schemeClr val="bg2">
                              <a:lumMod val="75000"/>
                            </a:schemeClr>
                          </a:solidFill>
                          <a:latin typeface="Helvetica" pitchFamily="2" charset="0"/>
                        </a:rPr>
                        <a:t>Russia</a:t>
                      </a:r>
                    </a:p>
                  </a:txBody>
                  <a:tcPr marL="91395" marR="91395" marT="18279" marB="18279">
                    <a:noFill/>
                  </a:tcPr>
                </a:tc>
                <a:extLst>
                  <a:ext uri="{0D108BD9-81ED-4DB2-BD59-A6C34878D82A}">
                    <a16:rowId xmlns:a16="http://schemas.microsoft.com/office/drawing/2014/main" val="10007"/>
                  </a:ext>
                </a:extLst>
              </a:tr>
              <a:tr h="237486">
                <a:tc>
                  <a:txBody>
                    <a:bodyPr/>
                    <a:lstStyle/>
                    <a:p>
                      <a:r>
                        <a:rPr lang="en-US" sz="1400" b="1" noProof="0">
                          <a:solidFill>
                            <a:schemeClr val="accent3"/>
                          </a:solidFill>
                          <a:latin typeface="Helvetica" pitchFamily="2" charset="0"/>
                        </a:rPr>
                        <a:t>Denmark</a:t>
                      </a:r>
                    </a:p>
                  </a:txBody>
                  <a:tcPr marL="91395" marR="91395" marT="18279" marB="18279">
                    <a:noFill/>
                  </a:tcPr>
                </a:tc>
                <a:tc>
                  <a:txBody>
                    <a:bodyPr/>
                    <a:lstStyle/>
                    <a:p>
                      <a:r>
                        <a:rPr lang="en-US" sz="1400" b="0" noProof="0">
                          <a:solidFill>
                            <a:schemeClr val="tx1"/>
                          </a:solidFill>
                          <a:latin typeface="Helvetica" pitchFamily="2" charset="0"/>
                        </a:rPr>
                        <a:t>Singapore</a:t>
                      </a:r>
                    </a:p>
                  </a:txBody>
                  <a:tcPr marL="91395" marR="91395" marT="18279" marB="18279">
                    <a:noFill/>
                  </a:tcPr>
                </a:tc>
                <a:extLst>
                  <a:ext uri="{0D108BD9-81ED-4DB2-BD59-A6C34878D82A}">
                    <a16:rowId xmlns:a16="http://schemas.microsoft.com/office/drawing/2014/main" val="10008"/>
                  </a:ext>
                </a:extLst>
              </a:tr>
              <a:tr h="237486">
                <a:tc>
                  <a:txBody>
                    <a:bodyPr/>
                    <a:lstStyle/>
                    <a:p>
                      <a:r>
                        <a:rPr lang="en-US" sz="1400" b="1" noProof="0">
                          <a:solidFill>
                            <a:schemeClr val="accent3"/>
                          </a:solidFill>
                          <a:latin typeface="Helvetica" pitchFamily="2" charset="0"/>
                        </a:rPr>
                        <a:t>Finland</a:t>
                      </a:r>
                    </a:p>
                  </a:txBody>
                  <a:tcPr marL="91395" marR="91395" marT="18279" marB="18279">
                    <a:noFill/>
                  </a:tcPr>
                </a:tc>
                <a:tc>
                  <a:txBody>
                    <a:bodyPr/>
                    <a:lstStyle/>
                    <a:p>
                      <a:r>
                        <a:rPr lang="en-US" sz="1400" noProof="0">
                          <a:latin typeface="Helvetica" pitchFamily="2" charset="0"/>
                        </a:rPr>
                        <a:t>Slovakia</a:t>
                      </a:r>
                      <a:endParaRPr lang="en-US" sz="1400" noProof="0">
                        <a:solidFill>
                          <a:schemeClr val="accent1">
                            <a:lumMod val="50000"/>
                          </a:schemeClr>
                        </a:solidFill>
                        <a:latin typeface="Helvetica" pitchFamily="2" charset="0"/>
                      </a:endParaRPr>
                    </a:p>
                  </a:txBody>
                  <a:tcPr marL="91395" marR="91395" marT="18279" marB="18279">
                    <a:noFill/>
                  </a:tcPr>
                </a:tc>
                <a:extLst>
                  <a:ext uri="{0D108BD9-81ED-4DB2-BD59-A6C34878D82A}">
                    <a16:rowId xmlns:a16="http://schemas.microsoft.com/office/drawing/2014/main" val="10009"/>
                  </a:ext>
                </a:extLst>
              </a:tr>
              <a:tr h="237486">
                <a:tc>
                  <a:txBody>
                    <a:bodyPr/>
                    <a:lstStyle/>
                    <a:p>
                      <a:r>
                        <a:rPr lang="en-US" sz="1400" b="1" noProof="0" dirty="0">
                          <a:solidFill>
                            <a:schemeClr val="accent3"/>
                          </a:solidFill>
                          <a:latin typeface="Helvetica" pitchFamily="2" charset="0"/>
                        </a:rPr>
                        <a:t>France</a:t>
                      </a:r>
                    </a:p>
                  </a:txBody>
                  <a:tcPr marL="91395" marR="91395" marT="18279" marB="18279">
                    <a:noFill/>
                  </a:tcPr>
                </a:tc>
                <a:tc>
                  <a:txBody>
                    <a:bodyPr/>
                    <a:lstStyle/>
                    <a:p>
                      <a:r>
                        <a:rPr lang="en-US" sz="1400" b="1" noProof="0" dirty="0">
                          <a:solidFill>
                            <a:schemeClr val="accent3"/>
                          </a:solidFill>
                          <a:latin typeface="Helvetica" pitchFamily="2" charset="0"/>
                        </a:rPr>
                        <a:t>Spain</a:t>
                      </a:r>
                    </a:p>
                  </a:txBody>
                  <a:tcPr marL="91395" marR="91395" marT="18279" marB="18279">
                    <a:noFill/>
                  </a:tcPr>
                </a:tc>
                <a:extLst>
                  <a:ext uri="{0D108BD9-81ED-4DB2-BD59-A6C34878D82A}">
                    <a16:rowId xmlns:a16="http://schemas.microsoft.com/office/drawing/2014/main" val="10010"/>
                  </a:ext>
                </a:extLst>
              </a:tr>
              <a:tr h="237486">
                <a:tc>
                  <a:txBody>
                    <a:bodyPr/>
                    <a:lstStyle/>
                    <a:p>
                      <a:r>
                        <a:rPr lang="en-US" sz="1400" b="0" noProof="0">
                          <a:solidFill>
                            <a:schemeClr val="tx1"/>
                          </a:solidFill>
                          <a:latin typeface="Helvetica" pitchFamily="2" charset="0"/>
                        </a:rPr>
                        <a:t>Germany</a:t>
                      </a:r>
                    </a:p>
                  </a:txBody>
                  <a:tcPr marL="91395" marR="91395" marT="18279" marB="18279">
                    <a:noFill/>
                  </a:tcPr>
                </a:tc>
                <a:tc>
                  <a:txBody>
                    <a:bodyPr/>
                    <a:lstStyle/>
                    <a:p>
                      <a:r>
                        <a:rPr lang="en-US" sz="1400" b="1" noProof="0">
                          <a:solidFill>
                            <a:schemeClr val="accent3"/>
                          </a:solidFill>
                          <a:latin typeface="Helvetica" pitchFamily="2" charset="0"/>
                        </a:rPr>
                        <a:t>Sweden</a:t>
                      </a:r>
                    </a:p>
                  </a:txBody>
                  <a:tcPr marL="91395" marR="91395" marT="18279" marB="18279">
                    <a:noFill/>
                  </a:tcPr>
                </a:tc>
                <a:extLst>
                  <a:ext uri="{0D108BD9-81ED-4DB2-BD59-A6C34878D82A}">
                    <a16:rowId xmlns:a16="http://schemas.microsoft.com/office/drawing/2014/main" val="10011"/>
                  </a:ext>
                </a:extLst>
              </a:tr>
              <a:tr h="237486">
                <a:tc>
                  <a:txBody>
                    <a:bodyPr/>
                    <a:lstStyle/>
                    <a:p>
                      <a:r>
                        <a:rPr lang="en-US" sz="1400" noProof="0">
                          <a:latin typeface="Helvetica" pitchFamily="2" charset="0"/>
                        </a:rPr>
                        <a:t>Hungary</a:t>
                      </a:r>
                      <a:endParaRPr lang="en-US" sz="1400" noProof="0">
                        <a:solidFill>
                          <a:schemeClr val="accent1">
                            <a:lumMod val="50000"/>
                          </a:schemeClr>
                        </a:solidFill>
                        <a:latin typeface="Helvetica" pitchFamily="2" charset="0"/>
                      </a:endParaRPr>
                    </a:p>
                  </a:txBody>
                  <a:tcPr marL="91395" marR="91395" marT="18279" marB="18279">
                    <a:noFill/>
                  </a:tcPr>
                </a:tc>
                <a:tc>
                  <a:txBody>
                    <a:bodyPr/>
                    <a:lstStyle/>
                    <a:p>
                      <a:r>
                        <a:rPr lang="en-US" sz="1400" b="1" noProof="0">
                          <a:solidFill>
                            <a:schemeClr val="accent3"/>
                          </a:solidFill>
                          <a:latin typeface="Helvetica" pitchFamily="2" charset="0"/>
                        </a:rPr>
                        <a:t>Switzerland</a:t>
                      </a:r>
                    </a:p>
                  </a:txBody>
                  <a:tcPr marL="91395" marR="91395" marT="18279" marB="18279">
                    <a:noFill/>
                  </a:tcPr>
                </a:tc>
                <a:extLst>
                  <a:ext uri="{0D108BD9-81ED-4DB2-BD59-A6C34878D82A}">
                    <a16:rowId xmlns:a16="http://schemas.microsoft.com/office/drawing/2014/main" val="10012"/>
                  </a:ext>
                </a:extLst>
              </a:tr>
              <a:tr h="237486">
                <a:tc>
                  <a:txBody>
                    <a:bodyPr/>
                    <a:lstStyle/>
                    <a:p>
                      <a:r>
                        <a:rPr lang="en-US" sz="1400" b="1" noProof="0">
                          <a:solidFill>
                            <a:schemeClr val="bg2">
                              <a:lumMod val="75000"/>
                            </a:schemeClr>
                          </a:solidFill>
                          <a:latin typeface="Helvetica" pitchFamily="2" charset="0"/>
                        </a:rPr>
                        <a:t>India</a:t>
                      </a:r>
                    </a:p>
                  </a:txBody>
                  <a:tcPr marL="91395" marR="91395" marT="18279" marB="18279">
                    <a:noFill/>
                  </a:tcPr>
                </a:tc>
                <a:tc>
                  <a:txBody>
                    <a:bodyPr/>
                    <a:lstStyle/>
                    <a:p>
                      <a:r>
                        <a:rPr lang="en-US" sz="1400" noProof="0">
                          <a:latin typeface="Helvetica" pitchFamily="2" charset="0"/>
                        </a:rPr>
                        <a:t>Taiwan</a:t>
                      </a:r>
                      <a:endParaRPr lang="en-US" sz="1400" noProof="0">
                        <a:solidFill>
                          <a:schemeClr val="accent1">
                            <a:lumMod val="50000"/>
                          </a:schemeClr>
                        </a:solidFill>
                        <a:latin typeface="Helvetica" pitchFamily="2" charset="0"/>
                      </a:endParaRPr>
                    </a:p>
                  </a:txBody>
                  <a:tcPr marL="91395" marR="91395" marT="18279" marB="18279">
                    <a:noFill/>
                  </a:tcPr>
                </a:tc>
                <a:extLst>
                  <a:ext uri="{0D108BD9-81ED-4DB2-BD59-A6C34878D82A}">
                    <a16:rowId xmlns:a16="http://schemas.microsoft.com/office/drawing/2014/main" val="10013"/>
                  </a:ext>
                </a:extLst>
              </a:tr>
              <a:tr h="237486">
                <a:tc>
                  <a:txBody>
                    <a:bodyPr/>
                    <a:lstStyle/>
                    <a:p>
                      <a:r>
                        <a:rPr lang="en-US" sz="1400" b="1" noProof="0">
                          <a:solidFill>
                            <a:schemeClr val="accent3"/>
                          </a:solidFill>
                          <a:latin typeface="Helvetica" pitchFamily="2" charset="0"/>
                        </a:rPr>
                        <a:t>Italy</a:t>
                      </a:r>
                    </a:p>
                  </a:txBody>
                  <a:tcPr marL="91395" marR="91395" marT="18279" marB="18279">
                    <a:noFill/>
                  </a:tcPr>
                </a:tc>
                <a:tc>
                  <a:txBody>
                    <a:bodyPr/>
                    <a:lstStyle/>
                    <a:p>
                      <a:r>
                        <a:rPr lang="en-US" sz="1400" b="1" noProof="0">
                          <a:solidFill>
                            <a:schemeClr val="accent3"/>
                          </a:solidFill>
                          <a:latin typeface="Helvetica" pitchFamily="2" charset="0"/>
                        </a:rPr>
                        <a:t>Turkey</a:t>
                      </a:r>
                    </a:p>
                  </a:txBody>
                  <a:tcPr marL="91395" marR="91395" marT="18279" marB="18279">
                    <a:noFill/>
                  </a:tcPr>
                </a:tc>
                <a:extLst>
                  <a:ext uri="{0D108BD9-81ED-4DB2-BD59-A6C34878D82A}">
                    <a16:rowId xmlns:a16="http://schemas.microsoft.com/office/drawing/2014/main" val="10014"/>
                  </a:ext>
                </a:extLst>
              </a:tr>
              <a:tr h="237486">
                <a:tc>
                  <a:txBody>
                    <a:bodyPr/>
                    <a:lstStyle/>
                    <a:p>
                      <a:r>
                        <a:rPr lang="en-US" sz="1400" b="0" noProof="0">
                          <a:solidFill>
                            <a:schemeClr val="tx1"/>
                          </a:solidFill>
                          <a:latin typeface="Helvetica" pitchFamily="2" charset="0"/>
                        </a:rPr>
                        <a:t>Ireland</a:t>
                      </a:r>
                    </a:p>
                  </a:txBody>
                  <a:tcPr marL="91395" marR="91395" marT="18279" marB="18279">
                    <a:noFill/>
                  </a:tcPr>
                </a:tc>
                <a:tc>
                  <a:txBody>
                    <a:bodyPr/>
                    <a:lstStyle/>
                    <a:p>
                      <a:r>
                        <a:rPr lang="en-US" sz="1400" b="0" noProof="0">
                          <a:solidFill>
                            <a:schemeClr val="tx1"/>
                          </a:solidFill>
                          <a:latin typeface="Helvetica" pitchFamily="2" charset="0"/>
                        </a:rPr>
                        <a:t>United Kingdom</a:t>
                      </a:r>
                    </a:p>
                  </a:txBody>
                  <a:tcPr marL="91395" marR="91395" marT="18279" marB="18279">
                    <a:noFill/>
                  </a:tcPr>
                </a:tc>
                <a:extLst>
                  <a:ext uri="{0D108BD9-81ED-4DB2-BD59-A6C34878D82A}">
                    <a16:rowId xmlns:a16="http://schemas.microsoft.com/office/drawing/2014/main" val="10015"/>
                  </a:ext>
                </a:extLst>
              </a:tr>
              <a:tr h="2374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a:ln>
                            <a:noFill/>
                          </a:ln>
                          <a:solidFill>
                            <a:prstClr val="black"/>
                          </a:solidFill>
                          <a:effectLst/>
                          <a:uLnTx/>
                          <a:uFillTx/>
                          <a:latin typeface="Helvetica" pitchFamily="2" charset="0"/>
                        </a:rPr>
                        <a:t>Japan*</a:t>
                      </a:r>
                      <a:endParaRPr lang="en-US">
                        <a:latin typeface="Helvetica" pitchFamily="2" charset="0"/>
                      </a:endParaRPr>
                    </a:p>
                  </a:txBody>
                  <a:tcPr marL="91395" marR="91395" marT="18279" marB="18279">
                    <a:noFill/>
                  </a:tcPr>
                </a:tc>
                <a:tc>
                  <a:txBody>
                    <a:bodyPr/>
                    <a:lstStyle/>
                    <a:p>
                      <a:r>
                        <a:rPr lang="en-US" sz="1400" b="0" noProof="0" dirty="0">
                          <a:solidFill>
                            <a:schemeClr val="tx1"/>
                          </a:solidFill>
                          <a:latin typeface="Helvetica" pitchFamily="2" charset="0"/>
                        </a:rPr>
                        <a:t>United States</a:t>
                      </a:r>
                    </a:p>
                  </a:txBody>
                  <a:tcPr marL="91395" marR="91395" marT="18279" marB="18279">
                    <a:noFill/>
                  </a:tcPr>
                </a:tc>
                <a:extLst>
                  <a:ext uri="{0D108BD9-81ED-4DB2-BD59-A6C34878D82A}">
                    <a16:rowId xmlns:a16="http://schemas.microsoft.com/office/drawing/2014/main" val="10016"/>
                  </a:ext>
                </a:extLst>
              </a:tr>
            </a:tbl>
          </a:graphicData>
        </a:graphic>
      </p:graphicFrame>
      <p:sp>
        <p:nvSpPr>
          <p:cNvPr id="32" name="TextBox 31"/>
          <p:cNvSpPr txBox="1"/>
          <p:nvPr/>
        </p:nvSpPr>
        <p:spPr>
          <a:xfrm>
            <a:off x="2135087" y="6128630"/>
            <a:ext cx="5399340" cy="471631"/>
          </a:xfrm>
          <a:prstGeom prst="rect">
            <a:avLst/>
          </a:prstGeom>
          <a:noFill/>
          <a:ln>
            <a:noFill/>
          </a:ln>
        </p:spPr>
        <p:txBody>
          <a:bodyPr wrap="square" rtlCol="0" anchor="ctr">
            <a:noAutofit/>
          </a:bodyPr>
          <a:lstStyle/>
          <a:p>
            <a:pPr marL="0" marR="0" lvl="0" indent="0" algn="l" defTabSz="914400" rtl="0" eaLnBrk="1" fontAlgn="auto" latinLnBrk="0" hangingPunct="1">
              <a:spcAft>
                <a:spcPts val="0"/>
              </a:spcAft>
              <a:buClr>
                <a:srgbClr val="F0AB00"/>
              </a:buClr>
              <a:buSzPct val="80000"/>
              <a:buFontTx/>
              <a:buNone/>
              <a:tabLst/>
              <a:defRPr/>
            </a:pPr>
            <a:r>
              <a:rPr kumimoji="0" lang="de-DE" sz="1400" b="1" i="0" u="none" strike="noStrike" kern="0" cap="none" spc="0" normalizeH="0" baseline="0" noProof="0" dirty="0">
                <a:ln>
                  <a:noFill/>
                </a:ln>
                <a:solidFill>
                  <a:srgbClr val="A5A5A5"/>
                </a:solidFill>
                <a:effectLst/>
                <a:uLnTx/>
                <a:uFillTx/>
                <a:latin typeface="Helvetica" pitchFamily="2" charset="0"/>
                <a:ea typeface="Arial Unicode MS" pitchFamily="34" charset="-128"/>
                <a:cs typeface="Arial Unicode MS" pitchFamily="34" charset="-128"/>
              </a:rPr>
              <a:t>With machine learning support</a:t>
            </a:r>
            <a:endParaRPr kumimoji="0" lang="en-US" sz="1400" b="1" i="0" u="none" strike="noStrike" kern="0" cap="none" spc="0" normalizeH="0" baseline="0" noProof="0" dirty="0">
              <a:ln>
                <a:noFill/>
              </a:ln>
              <a:solidFill>
                <a:srgbClr val="A5A5A5"/>
              </a:solidFill>
              <a:effectLst/>
              <a:uLnTx/>
              <a:uFillTx/>
              <a:latin typeface="Helvetica" pitchFamily="2" charset="0"/>
              <a:ea typeface="Arial Unicode MS" pitchFamily="34" charset="-128"/>
              <a:cs typeface="Arial Unicode MS" pitchFamily="34" charset="-128"/>
            </a:endParaRPr>
          </a:p>
          <a:p>
            <a:pPr marL="0" marR="0" lvl="0" indent="0" algn="l" defTabSz="914400" rtl="0" eaLnBrk="1" fontAlgn="auto" latinLnBrk="0" hangingPunct="1">
              <a:spcAft>
                <a:spcPts val="0"/>
              </a:spcAft>
              <a:buClr>
                <a:srgbClr val="F0AB00"/>
              </a:buClr>
              <a:buSzPct val="80000"/>
              <a:buFontTx/>
              <a:buNone/>
              <a:tabLst/>
              <a:defRPr/>
            </a:pPr>
            <a:r>
              <a:rPr kumimoji="0" lang="en-US" sz="11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t>
            </a:r>
            <a:r>
              <a:rPr kumimoji="0" lang="en-US" sz="11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Restrictions apply</a:t>
            </a:r>
            <a:r>
              <a:rPr kumimoji="0" lang="en-US" sz="11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 </a:t>
            </a:r>
            <a:endParaRPr kumimoji="0" lang="en-US" sz="11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endParaRPr>
          </a:p>
          <a:p>
            <a:pPr marL="0" marR="0" lvl="0" indent="0" algn="l" defTabSz="914400" rtl="0" eaLnBrk="1" fontAlgn="auto" latinLnBrk="0" hangingPunct="1">
              <a:spcAft>
                <a:spcPts val="0"/>
              </a:spcAft>
              <a:buClr>
                <a:srgbClr val="F0AB00"/>
              </a:buClr>
              <a:buSzPct val="80000"/>
              <a:buFontTx/>
              <a:buNone/>
              <a:tabLst/>
              <a:defRPr/>
            </a:pPr>
            <a:r>
              <a:rPr kumimoji="0" lang="en-US" sz="11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Additional languages and countries are added frequently</a:t>
            </a:r>
          </a:p>
        </p:txBody>
      </p:sp>
      <p:sp>
        <p:nvSpPr>
          <p:cNvPr id="8" name="Inhaltsplatzhalter 2">
            <a:extLst>
              <a:ext uri="{FF2B5EF4-FFF2-40B4-BE49-F238E27FC236}">
                <a16:creationId xmlns:a16="http://schemas.microsoft.com/office/drawing/2014/main" id="{23703BFA-F991-C8FC-098D-390F2E929BB4}"/>
              </a:ext>
            </a:extLst>
          </p:cNvPr>
          <p:cNvSpPr txBox="1">
            <a:spLocks/>
          </p:cNvSpPr>
          <p:nvPr/>
        </p:nvSpPr>
        <p:spPr>
          <a:xfrm>
            <a:off x="7206711" y="2082263"/>
            <a:ext cx="4107051" cy="3828184"/>
          </a:xfrm>
          <a:prstGeom prst="rect">
            <a:avLst/>
          </a:prstGeom>
          <a:noFill/>
          <a:ln w="19050">
            <a:noFill/>
          </a:ln>
          <a:effectLst/>
        </p:spPr>
        <p:txBody>
          <a:bodyPr vert="horz" lIns="91395" tIns="91395" rIns="91395" bIns="91395" rtlCol="0">
            <a:normAutofit/>
          </a:bodyPr>
          <a:lstStyle>
            <a:lvl1pPr marL="0" indent="0" algn="l" defTabSz="914400" rtl="0" eaLnBrk="1" latinLnBrk="0" hangingPunct="1">
              <a:lnSpc>
                <a:spcPct val="150000"/>
              </a:lnSpc>
              <a:spcBef>
                <a:spcPts val="600"/>
              </a:spcBef>
              <a:spcAft>
                <a:spcPts val="600"/>
              </a:spcAft>
              <a:buClr>
                <a:schemeClr val="accent2"/>
              </a:buClr>
              <a:buFont typeface="Arial" panose="020B0604020202020204" pitchFamily="34" charset="0"/>
              <a:buNone/>
              <a:defRPr sz="1600" b="0"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400" b="1">
                <a:solidFill>
                  <a:schemeClr val="accent6"/>
                </a:solidFill>
              </a:rPr>
              <a:t>Additional countries with “Basic Support”</a:t>
            </a:r>
          </a:p>
          <a:p>
            <a:pPr algn="just">
              <a:spcBef>
                <a:spcPts val="300"/>
              </a:spcBef>
            </a:pPr>
            <a:r>
              <a:rPr lang="en-US" sz="1000">
                <a:solidFill>
                  <a:schemeClr val="accent6"/>
                </a:solidFill>
              </a:rPr>
              <a:t>Andorra, Angola (Portuguese), Argentina, Azerbaijan, Bahamas, Barbados, Belarus, Benin (French), Bolivia (Spanish), Bosnia, Bulgaria, Burkina Faso, Cap Verde, Central African Republic (French), Chile, Columbia, Costa Rica, Cote d‘Ivoire, Croatia, Cuba, Cyprus, Dominican Republic (Spanish), East Timor (Portuguese), Ecuador, El Salvador, Equatorial Guinea, Estonia, Greece, Grenada, Guatemala, Guinea, Haiti, Honduras, Iceland, </a:t>
            </a:r>
            <a:r>
              <a:rPr lang="en-US" sz="1000" b="1">
                <a:solidFill>
                  <a:schemeClr val="accent6"/>
                </a:solidFill>
              </a:rPr>
              <a:t>Ireland</a:t>
            </a:r>
            <a:r>
              <a:rPr lang="en-US" sz="1000">
                <a:solidFill>
                  <a:schemeClr val="accent6"/>
                </a:solidFill>
              </a:rPr>
              <a:t>, Jamaica, Kazakhstan (Russian), Kenya (English), Latvia, Liechtenstein, Lithuania, </a:t>
            </a:r>
            <a:r>
              <a:rPr lang="en-US" sz="1000" b="1">
                <a:solidFill>
                  <a:schemeClr val="accent6"/>
                </a:solidFill>
              </a:rPr>
              <a:t>Luxemburg</a:t>
            </a:r>
            <a:r>
              <a:rPr lang="en-US" sz="1000">
                <a:solidFill>
                  <a:schemeClr val="accent6"/>
                </a:solidFill>
              </a:rPr>
              <a:t>, Malaysia (English), Mali, Malta (English), Mauritius, Moldova, Monaco, Mozambique, Namibia, Nicaragua, Niger, Nigeria (English), Panama, Paraguay (Spanish), Peru, Philippines (English, Spanish), Republic of the Congo, </a:t>
            </a:r>
            <a:r>
              <a:rPr lang="en-US" sz="1000" b="1">
                <a:solidFill>
                  <a:schemeClr val="accent6"/>
                </a:solidFill>
              </a:rPr>
              <a:t>Romania</a:t>
            </a:r>
            <a:r>
              <a:rPr lang="en-US" sz="1000">
                <a:solidFill>
                  <a:schemeClr val="accent6"/>
                </a:solidFill>
              </a:rPr>
              <a:t>, San Marino, Senegal, Serbia, Seychelles, Slovenia, South Africa (English, Afrikaans), Suriname, Togo, Ukraine, Uruguay, Venezuela.</a:t>
            </a:r>
            <a:endParaRPr lang="en-US" sz="1000" dirty="0">
              <a:solidFill>
                <a:schemeClr val="accent6"/>
              </a:solidFill>
            </a:endParaRPr>
          </a:p>
        </p:txBody>
      </p:sp>
    </p:spTree>
    <p:extLst>
      <p:ext uri="{BB962C8B-B14F-4D97-AF65-F5344CB8AC3E}">
        <p14:creationId xmlns:p14="http://schemas.microsoft.com/office/powerpoint/2010/main" val="205279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bg/>
                                          </p:spTgt>
                                        </p:tgtEl>
                                        <p:attrNameLst>
                                          <p:attrName>style.visibility</p:attrName>
                                        </p:attrNameLst>
                                      </p:cBhvr>
                                      <p:to>
                                        <p:strVal val="visible"/>
                                      </p:to>
                                    </p:set>
                                    <p:animEffect transition="in" filter="fade">
                                      <p:cBhvr>
                                        <p:cTn id="12" dur="500"/>
                                        <p:tgtEl>
                                          <p:spTgt spid="8">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8"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44213" y="210549"/>
            <a:ext cx="4932687" cy="1914627"/>
          </a:xfrm>
        </p:spPr>
        <p:txBody>
          <a:bodyPr>
            <a:noAutofit/>
          </a:bodyPr>
          <a:lstStyle/>
          <a:p>
            <a:pPr algn="l"/>
            <a:r>
              <a:rPr lang="en-US" sz="3600">
                <a:solidFill>
                  <a:srgbClr val="F0AB00"/>
                </a:solidFill>
              </a:rPr>
              <a:t>Simplify</a:t>
            </a:r>
            <a:r>
              <a:rPr lang="en-US" sz="3600"/>
              <a:t> &amp; </a:t>
            </a:r>
            <a:r>
              <a:rPr lang="en-US" sz="3600">
                <a:solidFill>
                  <a:srgbClr val="0C4DA2"/>
                </a:solidFill>
              </a:rPr>
              <a:t>Digitize: </a:t>
            </a:r>
            <a:br>
              <a:rPr lang="en-US" sz="3600"/>
            </a:br>
            <a:r>
              <a:rPr lang="en-US" sz="3600"/>
              <a:t>Email, </a:t>
            </a:r>
            <a:r>
              <a:rPr lang="en-US" sz="3600">
                <a:latin typeface="+mj-lt"/>
              </a:rPr>
              <a:t>E-invoicing</a:t>
            </a:r>
            <a:r>
              <a:rPr lang="en-US" sz="3600"/>
              <a:t> and EDI via SAP IM</a:t>
            </a:r>
          </a:p>
        </p:txBody>
      </p:sp>
      <p:sp>
        <p:nvSpPr>
          <p:cNvPr id="10" name="TextBox 9"/>
          <p:cNvSpPr txBox="1"/>
          <p:nvPr/>
        </p:nvSpPr>
        <p:spPr>
          <a:xfrm>
            <a:off x="731404" y="3935090"/>
            <a:ext cx="2088072" cy="662516"/>
          </a:xfrm>
          <a:prstGeom prst="roundRect">
            <a:avLst/>
          </a:prstGeom>
          <a:solidFill>
            <a:srgbClr val="0C4DA2"/>
          </a:solidFill>
        </p:spPr>
        <p:txBody>
          <a:bodyPr wrap="square" rtlCol="0" anchor="ctr">
            <a:noAutofit/>
          </a:bodyPr>
          <a:lstStyle/>
          <a:p>
            <a:pPr defTabSz="609585">
              <a:defRPr/>
            </a:pPr>
            <a:r>
              <a:rPr lang="en-US" sz="1300" b="1">
                <a:solidFill>
                  <a:schemeClr val="bg1"/>
                </a:solidFill>
              </a:rPr>
              <a:t>Native E-invoice Support</a:t>
            </a:r>
          </a:p>
        </p:txBody>
      </p:sp>
      <p:sp>
        <p:nvSpPr>
          <p:cNvPr id="12" name="TextBox 11"/>
          <p:cNvSpPr txBox="1"/>
          <p:nvPr/>
        </p:nvSpPr>
        <p:spPr>
          <a:xfrm>
            <a:off x="3063084" y="3935090"/>
            <a:ext cx="2088072" cy="662516"/>
          </a:xfrm>
          <a:prstGeom prst="roundRect">
            <a:avLst/>
          </a:prstGeom>
          <a:solidFill>
            <a:srgbClr val="0C4DA2"/>
          </a:solidFill>
        </p:spPr>
        <p:txBody>
          <a:bodyPr wrap="square" rtlCol="0" anchor="ctr">
            <a:noAutofit/>
          </a:bodyPr>
          <a:lstStyle/>
          <a:p>
            <a:pPr defTabSz="609585">
              <a:defRPr/>
            </a:pPr>
            <a:r>
              <a:rPr lang="en-US" sz="1300" b="1">
                <a:solidFill>
                  <a:schemeClr val="bg1"/>
                </a:solidFill>
              </a:rPr>
              <a:t>XML And EDI Formats Supported</a:t>
            </a:r>
          </a:p>
        </p:txBody>
      </p:sp>
      <p:sp>
        <p:nvSpPr>
          <p:cNvPr id="13" name="TextBox 12"/>
          <p:cNvSpPr txBox="1"/>
          <p:nvPr/>
        </p:nvSpPr>
        <p:spPr>
          <a:xfrm>
            <a:off x="731406" y="4672672"/>
            <a:ext cx="2088071" cy="662515"/>
          </a:xfrm>
          <a:prstGeom prst="roundRect">
            <a:avLst/>
          </a:prstGeom>
          <a:solidFill>
            <a:srgbClr val="0C4DA2"/>
          </a:solidFill>
        </p:spPr>
        <p:txBody>
          <a:bodyPr wrap="square" rtlCol="0" anchor="ctr">
            <a:noAutofit/>
          </a:bodyPr>
          <a:lstStyle/>
          <a:p>
            <a:pPr defTabSz="609585">
              <a:defRPr/>
            </a:pPr>
            <a:r>
              <a:rPr lang="en-US" sz="1300" b="1">
                <a:solidFill>
                  <a:schemeClr val="bg1"/>
                </a:solidFill>
              </a:rPr>
              <a:t>Most E-invoicing Mandates Supported</a:t>
            </a:r>
          </a:p>
        </p:txBody>
      </p:sp>
      <p:sp>
        <p:nvSpPr>
          <p:cNvPr id="14" name="TextBox 13"/>
          <p:cNvSpPr txBox="1"/>
          <p:nvPr/>
        </p:nvSpPr>
        <p:spPr>
          <a:xfrm>
            <a:off x="3063086" y="4672670"/>
            <a:ext cx="2088071" cy="662516"/>
          </a:xfrm>
          <a:prstGeom prst="roundRect">
            <a:avLst/>
          </a:prstGeom>
          <a:solidFill>
            <a:srgbClr val="0C4DA2"/>
          </a:solidFill>
        </p:spPr>
        <p:txBody>
          <a:bodyPr wrap="square" rtlCol="0" anchor="ctr">
            <a:noAutofit/>
          </a:bodyPr>
          <a:lstStyle/>
          <a:p>
            <a:pPr defTabSz="609585">
              <a:defRPr/>
            </a:pPr>
            <a:r>
              <a:rPr lang="en-US" sz="1300" b="1">
                <a:solidFill>
                  <a:schemeClr val="bg1"/>
                </a:solidFill>
              </a:rPr>
              <a:t>Email Solution For Suppliers</a:t>
            </a:r>
          </a:p>
        </p:txBody>
      </p:sp>
      <p:sp>
        <p:nvSpPr>
          <p:cNvPr id="15" name="TextBox 14"/>
          <p:cNvSpPr txBox="1"/>
          <p:nvPr/>
        </p:nvSpPr>
        <p:spPr>
          <a:xfrm>
            <a:off x="731406" y="5449189"/>
            <a:ext cx="2088071" cy="662515"/>
          </a:xfrm>
          <a:prstGeom prst="roundRect">
            <a:avLst/>
          </a:prstGeom>
          <a:solidFill>
            <a:srgbClr val="0C4DA2"/>
          </a:solidFill>
        </p:spPr>
        <p:txBody>
          <a:bodyPr wrap="square" rtlCol="0" anchor="ctr">
            <a:noAutofit/>
          </a:bodyPr>
          <a:lstStyle/>
          <a:p>
            <a:pPr defTabSz="609585">
              <a:defRPr/>
            </a:pPr>
            <a:r>
              <a:rPr lang="en-US" sz="1300" b="1">
                <a:solidFill>
                  <a:schemeClr val="bg1"/>
                </a:solidFill>
              </a:rPr>
              <a:t>No  Need To Print</a:t>
            </a:r>
          </a:p>
        </p:txBody>
      </p:sp>
      <p:sp>
        <p:nvSpPr>
          <p:cNvPr id="16" name="TextBox 15"/>
          <p:cNvSpPr txBox="1"/>
          <p:nvPr/>
        </p:nvSpPr>
        <p:spPr>
          <a:xfrm>
            <a:off x="3063086" y="5449189"/>
            <a:ext cx="2088071" cy="662515"/>
          </a:xfrm>
          <a:prstGeom prst="roundRect">
            <a:avLst/>
          </a:prstGeom>
          <a:solidFill>
            <a:srgbClr val="0C4DA2"/>
          </a:solidFill>
        </p:spPr>
        <p:txBody>
          <a:bodyPr wrap="square" rtlCol="0" anchor="ctr">
            <a:noAutofit/>
          </a:bodyPr>
          <a:lstStyle/>
          <a:p>
            <a:pPr defTabSz="609585">
              <a:defRPr/>
            </a:pPr>
            <a:r>
              <a:rPr lang="en-US" sz="1300" b="1">
                <a:solidFill>
                  <a:schemeClr val="bg1"/>
                </a:solidFill>
              </a:rPr>
              <a:t>Simple Collaboration With Suppliers</a:t>
            </a:r>
          </a:p>
        </p:txBody>
      </p:sp>
      <p:sp>
        <p:nvSpPr>
          <p:cNvPr id="3" name="TextBox 2"/>
          <p:cNvSpPr txBox="1"/>
          <p:nvPr/>
        </p:nvSpPr>
        <p:spPr>
          <a:xfrm>
            <a:off x="6238162" y="2278609"/>
            <a:ext cx="4718365" cy="369332"/>
          </a:xfrm>
          <a:prstGeom prst="rect">
            <a:avLst/>
          </a:prstGeom>
          <a:solidFill>
            <a:srgbClr val="FFFFFF">
              <a:alpha val="74902"/>
            </a:srgbClr>
          </a:solidFill>
        </p:spPr>
        <p:txBody>
          <a:bodyPr wrap="square" rtlCol="0">
            <a:spAutoFit/>
          </a:bodyPr>
          <a:lstStyle/>
          <a:p>
            <a:pPr defTabSz="609585">
              <a:defRPr/>
            </a:pPr>
            <a:r>
              <a:rPr lang="en-US" b="1">
                <a:solidFill>
                  <a:srgbClr val="000000"/>
                </a:solidFill>
              </a:rPr>
              <a:t>XML is the standard</a:t>
            </a:r>
            <a:r>
              <a:rPr lang="en-US" b="1">
                <a:solidFill>
                  <a:srgbClr val="FF0000"/>
                </a:solidFill>
              </a:rPr>
              <a:t> </a:t>
            </a:r>
            <a:r>
              <a:rPr lang="en-US" b="1">
                <a:solidFill>
                  <a:srgbClr val="000000"/>
                </a:solidFill>
              </a:rPr>
              <a:t>for e-invoicing </a:t>
            </a:r>
          </a:p>
        </p:txBody>
      </p:sp>
      <p:sp>
        <p:nvSpPr>
          <p:cNvPr id="33" name="TextBox 32"/>
          <p:cNvSpPr txBox="1"/>
          <p:nvPr/>
        </p:nvSpPr>
        <p:spPr>
          <a:xfrm>
            <a:off x="6238162" y="1803757"/>
            <a:ext cx="4856956" cy="369332"/>
          </a:xfrm>
          <a:prstGeom prst="rect">
            <a:avLst/>
          </a:prstGeom>
          <a:solidFill>
            <a:srgbClr val="FFFFFF">
              <a:alpha val="74902"/>
            </a:srgbClr>
          </a:solidFill>
        </p:spPr>
        <p:txBody>
          <a:bodyPr wrap="square" rtlCol="0">
            <a:spAutoFit/>
          </a:bodyPr>
          <a:lstStyle/>
          <a:p>
            <a:pPr defTabSz="609585">
              <a:defRPr/>
            </a:pPr>
            <a:r>
              <a:rPr lang="en-US">
                <a:solidFill>
                  <a:srgbClr val="000000"/>
                </a:solidFill>
              </a:rPr>
              <a:t>Global e-invoicing mandates drive adoption</a:t>
            </a:r>
          </a:p>
        </p:txBody>
      </p:sp>
      <p:grpSp>
        <p:nvGrpSpPr>
          <p:cNvPr id="34" name="Group 33"/>
          <p:cNvGrpSpPr/>
          <p:nvPr/>
        </p:nvGrpSpPr>
        <p:grpSpPr>
          <a:xfrm>
            <a:off x="8851153" y="226633"/>
            <a:ext cx="2700139" cy="1404495"/>
            <a:chOff x="6336836" y="3401616"/>
            <a:chExt cx="5400278" cy="2808989"/>
          </a:xfrm>
        </p:grpSpPr>
        <p:sp>
          <p:nvSpPr>
            <p:cNvPr id="35" name="Rectangle 34"/>
            <p:cNvSpPr/>
            <p:nvPr/>
          </p:nvSpPr>
          <p:spPr>
            <a:xfrm>
              <a:off x="6336836" y="3690325"/>
              <a:ext cx="5400278" cy="252028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en-US" sz="900">
                <a:solidFill>
                  <a:srgbClr val="FFFFFF"/>
                </a:solidFill>
              </a:endParaRPr>
            </a:p>
          </p:txBody>
        </p:sp>
        <p:sp>
          <p:nvSpPr>
            <p:cNvPr id="36" name="Chevron 63"/>
            <p:cNvSpPr/>
            <p:nvPr/>
          </p:nvSpPr>
          <p:spPr bwMode="auto">
            <a:xfrm>
              <a:off x="6641148" y="3401616"/>
              <a:ext cx="1783598" cy="615908"/>
            </a:xfrm>
            <a:prstGeom prst="chevron">
              <a:avLst/>
            </a:prstGeom>
            <a:solidFill>
              <a:srgbClr val="0C4DA2"/>
            </a:solidFill>
            <a:ln w="12700" cap="flat" cmpd="sng" algn="ctr">
              <a:noFill/>
              <a:prstDash val="solid"/>
              <a:round/>
              <a:headEnd type="none" w="med" len="med"/>
              <a:tailEnd type="none" w="med" len="med"/>
            </a:ln>
            <a:effectLst/>
          </p:spPr>
          <p:txBody>
            <a:bodyPr wrap="none" lIns="0" tIns="0" rIns="0" bIns="0" anchor="ctr"/>
            <a:lstStyle/>
            <a:p>
              <a:pPr marL="177796" indent="1588" algn="r" defTabSz="609585">
                <a:tabLst>
                  <a:tab pos="347654" algn="l"/>
                </a:tabLst>
                <a:defRPr/>
              </a:pPr>
              <a:r>
                <a:rPr lang="en-US" sz="1100" b="1" noProof="1">
                  <a:solidFill>
                    <a:srgbClr val="FFFFFF"/>
                  </a:solidFill>
                </a:rPr>
                <a:t>Receive</a:t>
              </a:r>
            </a:p>
          </p:txBody>
        </p:sp>
        <p:sp>
          <p:nvSpPr>
            <p:cNvPr id="37" name="Rectangle 15"/>
            <p:cNvSpPr>
              <a:spLocks noChangeArrowheads="1"/>
            </p:cNvSpPr>
            <p:nvPr/>
          </p:nvSpPr>
          <p:spPr bwMode="gray">
            <a:xfrm>
              <a:off x="9288842" y="5275167"/>
              <a:ext cx="2011680" cy="548640"/>
            </a:xfrm>
            <a:prstGeom prst="rect">
              <a:avLst/>
            </a:prstGeom>
            <a:solidFill>
              <a:schemeClr val="accent6"/>
            </a:solidFill>
            <a:ln w="9525" algn="ctr">
              <a:noFill/>
              <a:miter lim="800000"/>
              <a:headEnd/>
              <a:tailEnd/>
            </a:ln>
            <a:effectLst/>
          </p:spPr>
          <p:txBody>
            <a:bodyPr lIns="0" tIns="0" rIns="0" bIns="0" anchor="ctr"/>
            <a:lstStyle/>
            <a:p>
              <a:pPr algn="ctr" defTabSz="609585" eaLnBrk="0" hangingPunct="0">
                <a:defRPr/>
              </a:pPr>
              <a:r>
                <a:rPr lang="en-US" sz="1051" noProof="1">
                  <a:solidFill>
                    <a:schemeClr val="bg1"/>
                  </a:solidFill>
                  <a:cs typeface="Arial" pitchFamily="34" charset="0"/>
                  <a:sym typeface="Arial" pitchFamily="34" charset="0"/>
                </a:rPr>
                <a:t>Archiving</a:t>
              </a:r>
            </a:p>
          </p:txBody>
        </p:sp>
        <p:sp>
          <p:nvSpPr>
            <p:cNvPr id="38" name="Rectangle 15"/>
            <p:cNvSpPr>
              <a:spLocks noChangeArrowheads="1"/>
            </p:cNvSpPr>
            <p:nvPr/>
          </p:nvSpPr>
          <p:spPr bwMode="gray">
            <a:xfrm>
              <a:off x="9288842" y="4282765"/>
              <a:ext cx="2011680" cy="548640"/>
            </a:xfrm>
            <a:prstGeom prst="rect">
              <a:avLst/>
            </a:prstGeom>
            <a:solidFill>
              <a:schemeClr val="accent6"/>
            </a:solidFill>
            <a:ln w="9525" algn="ctr">
              <a:noFill/>
              <a:miter lim="800000"/>
              <a:headEnd/>
              <a:tailEnd/>
            </a:ln>
            <a:effectLst/>
          </p:spPr>
          <p:txBody>
            <a:bodyPr lIns="0" tIns="0" rIns="0" bIns="0" anchor="ctr"/>
            <a:lstStyle/>
            <a:p>
              <a:pPr algn="ctr" defTabSz="609585" eaLnBrk="0" hangingPunct="0">
                <a:defRPr/>
              </a:pPr>
              <a:r>
                <a:rPr lang="en-US" sz="1051" noProof="1">
                  <a:solidFill>
                    <a:schemeClr val="bg1"/>
                  </a:solidFill>
                  <a:cs typeface="Arial" pitchFamily="34" charset="0"/>
                  <a:sym typeface="Arial" pitchFamily="34" charset="0"/>
                </a:rPr>
                <a:t>Electronic</a:t>
              </a:r>
            </a:p>
          </p:txBody>
        </p:sp>
        <p:sp>
          <p:nvSpPr>
            <p:cNvPr id="39" name="Freeform: Shape 7"/>
            <p:cNvSpPr>
              <a:spLocks noChangeAspect="1"/>
            </p:cNvSpPr>
            <p:nvPr/>
          </p:nvSpPr>
          <p:spPr>
            <a:xfrm>
              <a:off x="7047573" y="4373530"/>
              <a:ext cx="574068" cy="214194"/>
            </a:xfrm>
            <a:custGeom>
              <a:avLst/>
              <a:gdLst/>
              <a:ahLst/>
              <a:cxnLst>
                <a:cxn ang="3cd4">
                  <a:pos x="hc" y="t"/>
                </a:cxn>
                <a:cxn ang="cd2">
                  <a:pos x="l" y="vc"/>
                </a:cxn>
                <a:cxn ang="cd4">
                  <a:pos x="hc" y="b"/>
                </a:cxn>
                <a:cxn ang="0">
                  <a:pos x="r" y="vc"/>
                </a:cxn>
              </a:cxnLst>
              <a:rect l="l" t="t" r="r" b="b"/>
              <a:pathLst>
                <a:path w="4517" h="1686">
                  <a:moveTo>
                    <a:pt x="0" y="1655"/>
                  </a:moveTo>
                  <a:cubicBezTo>
                    <a:pt x="15" y="1670"/>
                    <a:pt x="31" y="1686"/>
                    <a:pt x="63" y="1686"/>
                  </a:cubicBezTo>
                  <a:lnTo>
                    <a:pt x="286" y="1686"/>
                  </a:lnTo>
                  <a:cubicBezTo>
                    <a:pt x="301" y="1686"/>
                    <a:pt x="318" y="1670"/>
                    <a:pt x="333" y="1655"/>
                  </a:cubicBezTo>
                  <a:lnTo>
                    <a:pt x="715" y="1066"/>
                  </a:lnTo>
                  <a:lnTo>
                    <a:pt x="1113" y="1655"/>
                  </a:lnTo>
                  <a:cubicBezTo>
                    <a:pt x="1128" y="1670"/>
                    <a:pt x="1145" y="1686"/>
                    <a:pt x="1176" y="1686"/>
                  </a:cubicBezTo>
                  <a:lnTo>
                    <a:pt x="1399" y="1686"/>
                  </a:lnTo>
                  <a:cubicBezTo>
                    <a:pt x="1431" y="1686"/>
                    <a:pt x="1447" y="1670"/>
                    <a:pt x="1463" y="1655"/>
                  </a:cubicBezTo>
                  <a:cubicBezTo>
                    <a:pt x="1463" y="1623"/>
                    <a:pt x="1463" y="1607"/>
                    <a:pt x="1447" y="1591"/>
                  </a:cubicBezTo>
                  <a:lnTo>
                    <a:pt x="906" y="812"/>
                  </a:lnTo>
                  <a:lnTo>
                    <a:pt x="1399" y="96"/>
                  </a:lnTo>
                  <a:cubicBezTo>
                    <a:pt x="1399" y="80"/>
                    <a:pt x="1415" y="48"/>
                    <a:pt x="1399" y="32"/>
                  </a:cubicBezTo>
                  <a:cubicBezTo>
                    <a:pt x="1383" y="16"/>
                    <a:pt x="1367" y="0"/>
                    <a:pt x="1351" y="0"/>
                  </a:cubicBezTo>
                  <a:lnTo>
                    <a:pt x="1128" y="0"/>
                  </a:lnTo>
                  <a:cubicBezTo>
                    <a:pt x="1113" y="0"/>
                    <a:pt x="1097" y="16"/>
                    <a:pt x="1081" y="32"/>
                  </a:cubicBezTo>
                  <a:lnTo>
                    <a:pt x="731" y="541"/>
                  </a:lnTo>
                  <a:lnTo>
                    <a:pt x="381" y="32"/>
                  </a:lnTo>
                  <a:cubicBezTo>
                    <a:pt x="381" y="16"/>
                    <a:pt x="349" y="0"/>
                    <a:pt x="333" y="0"/>
                  </a:cubicBezTo>
                  <a:lnTo>
                    <a:pt x="95" y="0"/>
                  </a:lnTo>
                  <a:cubicBezTo>
                    <a:pt x="79" y="0"/>
                    <a:pt x="63" y="16"/>
                    <a:pt x="47" y="32"/>
                  </a:cubicBezTo>
                  <a:cubicBezTo>
                    <a:pt x="31" y="48"/>
                    <a:pt x="31" y="80"/>
                    <a:pt x="47" y="96"/>
                  </a:cubicBezTo>
                  <a:lnTo>
                    <a:pt x="540" y="796"/>
                  </a:lnTo>
                  <a:lnTo>
                    <a:pt x="15" y="1591"/>
                  </a:lnTo>
                  <a:cubicBezTo>
                    <a:pt x="0" y="1607"/>
                    <a:pt x="0" y="1623"/>
                    <a:pt x="0" y="1655"/>
                  </a:cubicBezTo>
                  <a:close/>
                  <a:moveTo>
                    <a:pt x="2910" y="1686"/>
                  </a:moveTo>
                  <a:lnTo>
                    <a:pt x="3101" y="1686"/>
                  </a:lnTo>
                  <a:cubicBezTo>
                    <a:pt x="3133" y="1686"/>
                    <a:pt x="3164" y="1655"/>
                    <a:pt x="3164" y="1623"/>
                  </a:cubicBezTo>
                  <a:lnTo>
                    <a:pt x="3164" y="64"/>
                  </a:lnTo>
                  <a:cubicBezTo>
                    <a:pt x="3164" y="32"/>
                    <a:pt x="3133" y="0"/>
                    <a:pt x="3101" y="0"/>
                  </a:cubicBezTo>
                  <a:lnTo>
                    <a:pt x="2863" y="0"/>
                  </a:lnTo>
                  <a:cubicBezTo>
                    <a:pt x="2830" y="0"/>
                    <a:pt x="2815" y="16"/>
                    <a:pt x="2799" y="48"/>
                  </a:cubicBezTo>
                  <a:lnTo>
                    <a:pt x="2354" y="1209"/>
                  </a:lnTo>
                  <a:lnTo>
                    <a:pt x="1908" y="48"/>
                  </a:lnTo>
                  <a:cubicBezTo>
                    <a:pt x="1892" y="16"/>
                    <a:pt x="1876" y="0"/>
                    <a:pt x="1845" y="0"/>
                  </a:cubicBezTo>
                  <a:lnTo>
                    <a:pt x="1606" y="0"/>
                  </a:lnTo>
                  <a:cubicBezTo>
                    <a:pt x="1558" y="0"/>
                    <a:pt x="1542" y="32"/>
                    <a:pt x="1542" y="64"/>
                  </a:cubicBezTo>
                  <a:lnTo>
                    <a:pt x="1542" y="1623"/>
                  </a:lnTo>
                  <a:cubicBezTo>
                    <a:pt x="1542" y="1655"/>
                    <a:pt x="1558" y="1686"/>
                    <a:pt x="1606" y="1686"/>
                  </a:cubicBezTo>
                  <a:lnTo>
                    <a:pt x="1781" y="1686"/>
                  </a:lnTo>
                  <a:cubicBezTo>
                    <a:pt x="1813" y="1686"/>
                    <a:pt x="1845" y="1655"/>
                    <a:pt x="1845" y="1623"/>
                  </a:cubicBezTo>
                  <a:lnTo>
                    <a:pt x="1845" y="716"/>
                  </a:lnTo>
                  <a:lnTo>
                    <a:pt x="2210" y="1639"/>
                  </a:lnTo>
                  <a:cubicBezTo>
                    <a:pt x="2210" y="1670"/>
                    <a:pt x="2242" y="1686"/>
                    <a:pt x="2258" y="1686"/>
                  </a:cubicBezTo>
                  <a:lnTo>
                    <a:pt x="2433" y="1686"/>
                  </a:lnTo>
                  <a:cubicBezTo>
                    <a:pt x="2449" y="1686"/>
                    <a:pt x="2481" y="1670"/>
                    <a:pt x="2481" y="1639"/>
                  </a:cubicBezTo>
                  <a:lnTo>
                    <a:pt x="2846" y="716"/>
                  </a:lnTo>
                  <a:lnTo>
                    <a:pt x="2846" y="1623"/>
                  </a:lnTo>
                  <a:cubicBezTo>
                    <a:pt x="2846" y="1655"/>
                    <a:pt x="2878" y="1686"/>
                    <a:pt x="2910" y="1686"/>
                  </a:cubicBezTo>
                  <a:close/>
                  <a:moveTo>
                    <a:pt x="4485" y="1623"/>
                  </a:moveTo>
                  <a:lnTo>
                    <a:pt x="4517" y="1448"/>
                  </a:lnTo>
                  <a:cubicBezTo>
                    <a:pt x="4517" y="1432"/>
                    <a:pt x="4517" y="1416"/>
                    <a:pt x="4500" y="1400"/>
                  </a:cubicBezTo>
                  <a:cubicBezTo>
                    <a:pt x="4485" y="1384"/>
                    <a:pt x="4469" y="1384"/>
                    <a:pt x="4453" y="1384"/>
                  </a:cubicBezTo>
                  <a:lnTo>
                    <a:pt x="3705" y="1384"/>
                  </a:lnTo>
                  <a:lnTo>
                    <a:pt x="3705" y="64"/>
                  </a:lnTo>
                  <a:cubicBezTo>
                    <a:pt x="3705" y="32"/>
                    <a:pt x="3673" y="0"/>
                    <a:pt x="3642" y="0"/>
                  </a:cubicBezTo>
                  <a:lnTo>
                    <a:pt x="3451" y="0"/>
                  </a:lnTo>
                  <a:cubicBezTo>
                    <a:pt x="3403" y="0"/>
                    <a:pt x="3387" y="32"/>
                    <a:pt x="3387" y="64"/>
                  </a:cubicBezTo>
                  <a:lnTo>
                    <a:pt x="3387" y="1623"/>
                  </a:lnTo>
                  <a:cubicBezTo>
                    <a:pt x="3387" y="1655"/>
                    <a:pt x="3403" y="1686"/>
                    <a:pt x="3451" y="1686"/>
                  </a:cubicBezTo>
                  <a:lnTo>
                    <a:pt x="4421" y="1686"/>
                  </a:lnTo>
                  <a:cubicBezTo>
                    <a:pt x="4453" y="1686"/>
                    <a:pt x="4469" y="1655"/>
                    <a:pt x="4485" y="1623"/>
                  </a:cubicBezTo>
                  <a:close/>
                </a:path>
              </a:pathLst>
            </a:custGeom>
            <a:solidFill>
              <a:schemeClr val="bg2">
                <a:lumMod val="50000"/>
              </a:schemeClr>
            </a:solidFill>
            <a:ln cap="flat">
              <a:noFill/>
              <a:prstDash val="solid"/>
            </a:ln>
          </p:spPr>
          <p:txBody>
            <a:bodyPr vert="horz" wrap="none" lIns="45000" tIns="22500" rIns="45000" bIns="22500" anchor="ctr" anchorCtr="1" compatLnSpc="0"/>
            <a:lstStyle/>
            <a:p>
              <a:pPr defTabSz="609585" hangingPunct="0">
                <a:defRPr/>
              </a:pPr>
              <a:endParaRPr lang="en-CA" sz="900">
                <a:solidFill>
                  <a:srgbClr val="000000"/>
                </a:solidFill>
                <a:ea typeface="SimSun" pitchFamily="2"/>
                <a:cs typeface="Lucida Sans" pitchFamily="2"/>
              </a:endParaRPr>
            </a:p>
          </p:txBody>
        </p:sp>
        <p:sp>
          <p:nvSpPr>
            <p:cNvPr id="40" name="Freeform: Shape 13"/>
            <p:cNvSpPr>
              <a:spLocks noChangeAspect="1"/>
            </p:cNvSpPr>
            <p:nvPr/>
          </p:nvSpPr>
          <p:spPr>
            <a:xfrm>
              <a:off x="7953755" y="5263868"/>
              <a:ext cx="574068" cy="515106"/>
            </a:xfrm>
            <a:custGeom>
              <a:avLst/>
              <a:gdLst/>
              <a:ahLst/>
              <a:cxnLst>
                <a:cxn ang="3cd4">
                  <a:pos x="hc" y="t"/>
                </a:cxn>
                <a:cxn ang="cd2">
                  <a:pos x="l" y="vc"/>
                </a:cxn>
                <a:cxn ang="cd4">
                  <a:pos x="hc" y="b"/>
                </a:cxn>
                <a:cxn ang="0">
                  <a:pos x="r" y="vc"/>
                </a:cxn>
              </a:cxnLst>
              <a:rect l="l" t="t" r="r" b="b"/>
              <a:pathLst>
                <a:path w="5025" h="4509">
                  <a:moveTo>
                    <a:pt x="858" y="4509"/>
                  </a:moveTo>
                  <a:cubicBezTo>
                    <a:pt x="874" y="4509"/>
                    <a:pt x="905" y="4509"/>
                    <a:pt x="937" y="4509"/>
                  </a:cubicBezTo>
                  <a:cubicBezTo>
                    <a:pt x="1064" y="4493"/>
                    <a:pt x="1176" y="4462"/>
                    <a:pt x="1287" y="4414"/>
                  </a:cubicBezTo>
                  <a:cubicBezTo>
                    <a:pt x="1573" y="4303"/>
                    <a:pt x="3641" y="2251"/>
                    <a:pt x="3864" y="2028"/>
                  </a:cubicBezTo>
                  <a:cubicBezTo>
                    <a:pt x="3864" y="2012"/>
                    <a:pt x="4070" y="1821"/>
                    <a:pt x="4070" y="1567"/>
                  </a:cubicBezTo>
                  <a:cubicBezTo>
                    <a:pt x="4070" y="1424"/>
                    <a:pt x="4007" y="1297"/>
                    <a:pt x="3895" y="1185"/>
                  </a:cubicBezTo>
                  <a:cubicBezTo>
                    <a:pt x="3784" y="1058"/>
                    <a:pt x="3657" y="994"/>
                    <a:pt x="3498" y="1010"/>
                  </a:cubicBezTo>
                  <a:cubicBezTo>
                    <a:pt x="3195" y="1010"/>
                    <a:pt x="2957" y="1265"/>
                    <a:pt x="2957" y="1281"/>
                  </a:cubicBezTo>
                  <a:cubicBezTo>
                    <a:pt x="1351" y="2744"/>
                    <a:pt x="1351" y="2744"/>
                    <a:pt x="1351" y="2744"/>
                  </a:cubicBezTo>
                  <a:cubicBezTo>
                    <a:pt x="1319" y="2776"/>
                    <a:pt x="1303" y="2823"/>
                    <a:pt x="1335" y="2855"/>
                  </a:cubicBezTo>
                  <a:cubicBezTo>
                    <a:pt x="1367" y="2887"/>
                    <a:pt x="1414" y="2887"/>
                    <a:pt x="1446" y="2855"/>
                  </a:cubicBezTo>
                  <a:cubicBezTo>
                    <a:pt x="3068" y="1392"/>
                    <a:pt x="3068" y="1392"/>
                    <a:pt x="3068" y="1392"/>
                  </a:cubicBezTo>
                  <a:cubicBezTo>
                    <a:pt x="3068" y="1392"/>
                    <a:pt x="3275" y="1169"/>
                    <a:pt x="3498" y="1169"/>
                  </a:cubicBezTo>
                  <a:cubicBezTo>
                    <a:pt x="3609" y="1154"/>
                    <a:pt x="3704" y="1201"/>
                    <a:pt x="3784" y="1297"/>
                  </a:cubicBezTo>
                  <a:cubicBezTo>
                    <a:pt x="4070" y="1583"/>
                    <a:pt x="3784" y="1885"/>
                    <a:pt x="3752" y="1917"/>
                  </a:cubicBezTo>
                  <a:cubicBezTo>
                    <a:pt x="3275" y="2394"/>
                    <a:pt x="1446" y="4191"/>
                    <a:pt x="1240" y="4271"/>
                  </a:cubicBezTo>
                  <a:cubicBezTo>
                    <a:pt x="1128" y="4303"/>
                    <a:pt x="1032" y="4335"/>
                    <a:pt x="921" y="4350"/>
                  </a:cubicBezTo>
                  <a:cubicBezTo>
                    <a:pt x="587" y="4382"/>
                    <a:pt x="365" y="4160"/>
                    <a:pt x="253" y="3953"/>
                  </a:cubicBezTo>
                  <a:cubicBezTo>
                    <a:pt x="94" y="3666"/>
                    <a:pt x="142" y="3332"/>
                    <a:pt x="333" y="3094"/>
                  </a:cubicBezTo>
                  <a:cubicBezTo>
                    <a:pt x="699" y="2696"/>
                    <a:pt x="2400" y="1185"/>
                    <a:pt x="3037" y="613"/>
                  </a:cubicBezTo>
                  <a:cubicBezTo>
                    <a:pt x="3212" y="470"/>
                    <a:pt x="3212" y="470"/>
                    <a:pt x="3212" y="470"/>
                  </a:cubicBezTo>
                  <a:cubicBezTo>
                    <a:pt x="3275" y="406"/>
                    <a:pt x="3371" y="310"/>
                    <a:pt x="3498" y="231"/>
                  </a:cubicBezTo>
                  <a:cubicBezTo>
                    <a:pt x="3721" y="104"/>
                    <a:pt x="4118" y="119"/>
                    <a:pt x="4436" y="422"/>
                  </a:cubicBezTo>
                  <a:cubicBezTo>
                    <a:pt x="4707" y="676"/>
                    <a:pt x="4866" y="946"/>
                    <a:pt x="4866" y="1217"/>
                  </a:cubicBezTo>
                  <a:cubicBezTo>
                    <a:pt x="4882" y="1599"/>
                    <a:pt x="4643" y="1901"/>
                    <a:pt x="4531" y="2012"/>
                  </a:cubicBezTo>
                  <a:cubicBezTo>
                    <a:pt x="4373" y="2187"/>
                    <a:pt x="2591" y="3969"/>
                    <a:pt x="2576" y="3984"/>
                  </a:cubicBezTo>
                  <a:cubicBezTo>
                    <a:pt x="2544" y="4016"/>
                    <a:pt x="2544" y="4064"/>
                    <a:pt x="2576" y="4096"/>
                  </a:cubicBezTo>
                  <a:cubicBezTo>
                    <a:pt x="2607" y="4127"/>
                    <a:pt x="2655" y="4127"/>
                    <a:pt x="2687" y="4096"/>
                  </a:cubicBezTo>
                  <a:cubicBezTo>
                    <a:pt x="2766" y="4032"/>
                    <a:pt x="4484" y="2299"/>
                    <a:pt x="4643" y="2124"/>
                  </a:cubicBezTo>
                  <a:cubicBezTo>
                    <a:pt x="4770" y="1996"/>
                    <a:pt x="5040" y="1663"/>
                    <a:pt x="5025" y="1217"/>
                  </a:cubicBezTo>
                  <a:cubicBezTo>
                    <a:pt x="5009" y="899"/>
                    <a:pt x="4850" y="581"/>
                    <a:pt x="4548" y="294"/>
                  </a:cubicBezTo>
                  <a:cubicBezTo>
                    <a:pt x="4213" y="-8"/>
                    <a:pt x="3737" y="-87"/>
                    <a:pt x="3418" y="104"/>
                  </a:cubicBezTo>
                  <a:cubicBezTo>
                    <a:pt x="3275" y="183"/>
                    <a:pt x="3164" y="279"/>
                    <a:pt x="3100" y="342"/>
                  </a:cubicBezTo>
                  <a:cubicBezTo>
                    <a:pt x="2925" y="485"/>
                    <a:pt x="2925" y="485"/>
                    <a:pt x="2925" y="485"/>
                  </a:cubicBezTo>
                  <a:cubicBezTo>
                    <a:pt x="2289" y="1058"/>
                    <a:pt x="587" y="2585"/>
                    <a:pt x="222" y="2999"/>
                  </a:cubicBezTo>
                  <a:cubicBezTo>
                    <a:pt x="-33" y="3269"/>
                    <a:pt x="-65" y="3666"/>
                    <a:pt x="110" y="4016"/>
                  </a:cubicBezTo>
                  <a:cubicBezTo>
                    <a:pt x="269" y="4335"/>
                    <a:pt x="540" y="4509"/>
                    <a:pt x="858" y="4509"/>
                  </a:cubicBezTo>
                  <a:close/>
                </a:path>
              </a:pathLst>
            </a:custGeom>
            <a:solidFill>
              <a:schemeClr val="bg2">
                <a:lumMod val="50000"/>
              </a:schemeClr>
            </a:solidFill>
            <a:ln cap="flat">
              <a:noFill/>
              <a:prstDash val="solid"/>
            </a:ln>
          </p:spPr>
          <p:txBody>
            <a:bodyPr vert="horz" wrap="none" lIns="45000" tIns="22500" rIns="45000" bIns="22500" anchor="ctr" anchorCtr="1" compatLnSpc="0"/>
            <a:lstStyle/>
            <a:p>
              <a:pPr defTabSz="609585" hangingPunct="0">
                <a:defRPr/>
              </a:pPr>
              <a:endParaRPr lang="en-CA" sz="900">
                <a:solidFill>
                  <a:srgbClr val="000000"/>
                </a:solidFill>
                <a:ea typeface="SimSun" pitchFamily="2"/>
                <a:cs typeface="Lucida Sans" pitchFamily="2"/>
              </a:endParaRPr>
            </a:p>
          </p:txBody>
        </p:sp>
        <p:sp>
          <p:nvSpPr>
            <p:cNvPr id="41" name="Freeform: Shape 3"/>
            <p:cNvSpPr>
              <a:spLocks noChangeAspect="1"/>
            </p:cNvSpPr>
            <p:nvPr/>
          </p:nvSpPr>
          <p:spPr>
            <a:xfrm>
              <a:off x="7088881" y="5120375"/>
              <a:ext cx="574068" cy="772502"/>
            </a:xfrm>
            <a:custGeom>
              <a:avLst/>
              <a:gdLst/>
              <a:ahLst/>
              <a:cxnLst>
                <a:cxn ang="3cd4">
                  <a:pos x="hc" y="t"/>
                </a:cxn>
                <a:cxn ang="cd2">
                  <a:pos x="l" y="vc"/>
                </a:cxn>
                <a:cxn ang="cd4">
                  <a:pos x="hc" y="b"/>
                </a:cxn>
                <a:cxn ang="0">
                  <a:pos x="r" y="vc"/>
                </a:cxn>
              </a:cxnLst>
              <a:rect l="l" t="t" r="r" b="b"/>
              <a:pathLst>
                <a:path w="4326" h="5821">
                  <a:moveTo>
                    <a:pt x="3102" y="0"/>
                  </a:moveTo>
                  <a:lnTo>
                    <a:pt x="1082" y="0"/>
                  </a:lnTo>
                  <a:cubicBezTo>
                    <a:pt x="1034" y="0"/>
                    <a:pt x="1002" y="32"/>
                    <a:pt x="1002" y="80"/>
                  </a:cubicBezTo>
                  <a:lnTo>
                    <a:pt x="1002" y="589"/>
                  </a:lnTo>
                  <a:lnTo>
                    <a:pt x="588" y="589"/>
                  </a:lnTo>
                  <a:cubicBezTo>
                    <a:pt x="541" y="589"/>
                    <a:pt x="509" y="620"/>
                    <a:pt x="509" y="668"/>
                  </a:cubicBezTo>
                  <a:lnTo>
                    <a:pt x="509" y="1177"/>
                  </a:lnTo>
                  <a:lnTo>
                    <a:pt x="79" y="1177"/>
                  </a:lnTo>
                  <a:cubicBezTo>
                    <a:pt x="48" y="1177"/>
                    <a:pt x="0" y="1209"/>
                    <a:pt x="0" y="1256"/>
                  </a:cubicBezTo>
                  <a:lnTo>
                    <a:pt x="0" y="5312"/>
                  </a:lnTo>
                  <a:cubicBezTo>
                    <a:pt x="0" y="5360"/>
                    <a:pt x="48" y="5392"/>
                    <a:pt x="79" y="5392"/>
                  </a:cubicBezTo>
                  <a:lnTo>
                    <a:pt x="1225" y="5392"/>
                  </a:lnTo>
                  <a:cubicBezTo>
                    <a:pt x="1272" y="5392"/>
                    <a:pt x="1305" y="5360"/>
                    <a:pt x="1305" y="5312"/>
                  </a:cubicBezTo>
                  <a:cubicBezTo>
                    <a:pt x="1305" y="5264"/>
                    <a:pt x="1272" y="5233"/>
                    <a:pt x="1225" y="5233"/>
                  </a:cubicBezTo>
                  <a:lnTo>
                    <a:pt x="159" y="5233"/>
                  </a:lnTo>
                  <a:lnTo>
                    <a:pt x="159" y="1336"/>
                  </a:lnTo>
                  <a:lnTo>
                    <a:pt x="2068" y="1336"/>
                  </a:lnTo>
                  <a:lnTo>
                    <a:pt x="2068" y="2386"/>
                  </a:lnTo>
                  <a:cubicBezTo>
                    <a:pt x="2068" y="2434"/>
                    <a:pt x="2100" y="2465"/>
                    <a:pt x="2147" y="2465"/>
                  </a:cubicBezTo>
                  <a:lnTo>
                    <a:pt x="3181" y="2465"/>
                  </a:lnTo>
                  <a:lnTo>
                    <a:pt x="3181" y="5233"/>
                  </a:lnTo>
                  <a:lnTo>
                    <a:pt x="2211" y="5233"/>
                  </a:lnTo>
                  <a:cubicBezTo>
                    <a:pt x="2163" y="5233"/>
                    <a:pt x="2132" y="5264"/>
                    <a:pt x="2132" y="5312"/>
                  </a:cubicBezTo>
                  <a:cubicBezTo>
                    <a:pt x="2132" y="5360"/>
                    <a:pt x="2163" y="5392"/>
                    <a:pt x="2211" y="5392"/>
                  </a:cubicBezTo>
                  <a:lnTo>
                    <a:pt x="3260" y="5392"/>
                  </a:lnTo>
                  <a:cubicBezTo>
                    <a:pt x="3293" y="5392"/>
                    <a:pt x="3340" y="5360"/>
                    <a:pt x="3340" y="5312"/>
                  </a:cubicBezTo>
                  <a:lnTo>
                    <a:pt x="3340" y="4803"/>
                  </a:lnTo>
                  <a:lnTo>
                    <a:pt x="3754" y="4803"/>
                  </a:lnTo>
                  <a:cubicBezTo>
                    <a:pt x="3802" y="4803"/>
                    <a:pt x="3833" y="4772"/>
                    <a:pt x="3833" y="4724"/>
                  </a:cubicBezTo>
                  <a:lnTo>
                    <a:pt x="3833" y="4215"/>
                  </a:lnTo>
                  <a:lnTo>
                    <a:pt x="4247" y="4215"/>
                  </a:lnTo>
                  <a:cubicBezTo>
                    <a:pt x="4295" y="4215"/>
                    <a:pt x="4326" y="4183"/>
                    <a:pt x="4326" y="4136"/>
                  </a:cubicBezTo>
                  <a:lnTo>
                    <a:pt x="4326" y="1225"/>
                  </a:lnTo>
                  <a:cubicBezTo>
                    <a:pt x="4326" y="1209"/>
                    <a:pt x="4326" y="1177"/>
                    <a:pt x="4310" y="1161"/>
                  </a:cubicBezTo>
                  <a:lnTo>
                    <a:pt x="3150" y="32"/>
                  </a:lnTo>
                  <a:cubicBezTo>
                    <a:pt x="3133" y="16"/>
                    <a:pt x="3117" y="0"/>
                    <a:pt x="3102" y="0"/>
                  </a:cubicBezTo>
                  <a:close/>
                  <a:moveTo>
                    <a:pt x="2720" y="907"/>
                  </a:moveTo>
                  <a:lnTo>
                    <a:pt x="3086" y="1256"/>
                  </a:lnTo>
                  <a:lnTo>
                    <a:pt x="3086" y="1272"/>
                  </a:lnTo>
                  <a:lnTo>
                    <a:pt x="3547" y="1718"/>
                  </a:lnTo>
                  <a:lnTo>
                    <a:pt x="2720" y="1718"/>
                  </a:lnTo>
                  <a:close/>
                  <a:moveTo>
                    <a:pt x="3229" y="318"/>
                  </a:moveTo>
                  <a:lnTo>
                    <a:pt x="4040" y="1129"/>
                  </a:lnTo>
                  <a:lnTo>
                    <a:pt x="3229" y="1129"/>
                  </a:lnTo>
                  <a:close/>
                  <a:moveTo>
                    <a:pt x="1161" y="159"/>
                  </a:moveTo>
                  <a:lnTo>
                    <a:pt x="3070" y="159"/>
                  </a:lnTo>
                  <a:lnTo>
                    <a:pt x="3070" y="1018"/>
                  </a:lnTo>
                  <a:lnTo>
                    <a:pt x="2656" y="620"/>
                  </a:lnTo>
                  <a:cubicBezTo>
                    <a:pt x="2641" y="604"/>
                    <a:pt x="2624" y="589"/>
                    <a:pt x="2593" y="589"/>
                  </a:cubicBezTo>
                  <a:lnTo>
                    <a:pt x="1161" y="589"/>
                  </a:lnTo>
                  <a:close/>
                  <a:moveTo>
                    <a:pt x="668" y="1177"/>
                  </a:moveTo>
                  <a:lnTo>
                    <a:pt x="668" y="747"/>
                  </a:lnTo>
                  <a:lnTo>
                    <a:pt x="2561" y="747"/>
                  </a:lnTo>
                  <a:lnTo>
                    <a:pt x="2561" y="1607"/>
                  </a:lnTo>
                  <a:lnTo>
                    <a:pt x="2163" y="1209"/>
                  </a:lnTo>
                  <a:cubicBezTo>
                    <a:pt x="2147" y="1193"/>
                    <a:pt x="2115" y="1177"/>
                    <a:pt x="2100" y="1177"/>
                  </a:cubicBezTo>
                  <a:close/>
                  <a:moveTo>
                    <a:pt x="2227" y="1495"/>
                  </a:moveTo>
                  <a:lnTo>
                    <a:pt x="2593" y="1845"/>
                  </a:lnTo>
                  <a:lnTo>
                    <a:pt x="2593" y="1861"/>
                  </a:lnTo>
                  <a:lnTo>
                    <a:pt x="3054" y="2306"/>
                  </a:lnTo>
                  <a:lnTo>
                    <a:pt x="2227" y="2306"/>
                  </a:lnTo>
                  <a:close/>
                  <a:moveTo>
                    <a:pt x="3340" y="4645"/>
                  </a:moveTo>
                  <a:lnTo>
                    <a:pt x="3340" y="2402"/>
                  </a:lnTo>
                  <a:cubicBezTo>
                    <a:pt x="3340" y="2386"/>
                    <a:pt x="3324" y="2354"/>
                    <a:pt x="3308" y="2354"/>
                  </a:cubicBezTo>
                  <a:lnTo>
                    <a:pt x="2847" y="1877"/>
                  </a:lnTo>
                  <a:lnTo>
                    <a:pt x="3674" y="1877"/>
                  </a:lnTo>
                  <a:lnTo>
                    <a:pt x="3674" y="4645"/>
                  </a:lnTo>
                  <a:close/>
                  <a:moveTo>
                    <a:pt x="3833" y="4056"/>
                  </a:moveTo>
                  <a:lnTo>
                    <a:pt x="3833" y="1813"/>
                  </a:lnTo>
                  <a:cubicBezTo>
                    <a:pt x="3833" y="1797"/>
                    <a:pt x="3833" y="1765"/>
                    <a:pt x="3817" y="1750"/>
                  </a:cubicBezTo>
                  <a:lnTo>
                    <a:pt x="3340" y="1288"/>
                  </a:lnTo>
                  <a:lnTo>
                    <a:pt x="4167" y="1288"/>
                  </a:lnTo>
                  <a:lnTo>
                    <a:pt x="4167" y="4056"/>
                  </a:lnTo>
                  <a:close/>
                  <a:moveTo>
                    <a:pt x="1701" y="5821"/>
                  </a:moveTo>
                  <a:cubicBezTo>
                    <a:pt x="1749" y="5821"/>
                    <a:pt x="1780" y="5790"/>
                    <a:pt x="1780" y="5742"/>
                  </a:cubicBezTo>
                  <a:lnTo>
                    <a:pt x="1780" y="4326"/>
                  </a:lnTo>
                  <a:lnTo>
                    <a:pt x="2226" y="4660"/>
                  </a:lnTo>
                  <a:cubicBezTo>
                    <a:pt x="2242" y="4676"/>
                    <a:pt x="2258" y="4676"/>
                    <a:pt x="2274" y="4676"/>
                  </a:cubicBezTo>
                  <a:cubicBezTo>
                    <a:pt x="2289" y="4676"/>
                    <a:pt x="2321" y="4660"/>
                    <a:pt x="2337" y="4645"/>
                  </a:cubicBezTo>
                  <a:cubicBezTo>
                    <a:pt x="2353" y="4612"/>
                    <a:pt x="2353" y="4565"/>
                    <a:pt x="2321" y="4533"/>
                  </a:cubicBezTo>
                  <a:lnTo>
                    <a:pt x="1749" y="4088"/>
                  </a:lnTo>
                  <a:cubicBezTo>
                    <a:pt x="1717" y="4072"/>
                    <a:pt x="1669" y="4072"/>
                    <a:pt x="1653" y="4088"/>
                  </a:cubicBezTo>
                  <a:lnTo>
                    <a:pt x="1096" y="4533"/>
                  </a:lnTo>
                  <a:cubicBezTo>
                    <a:pt x="1065" y="4565"/>
                    <a:pt x="1049" y="4612"/>
                    <a:pt x="1081" y="4645"/>
                  </a:cubicBezTo>
                  <a:cubicBezTo>
                    <a:pt x="1113" y="4676"/>
                    <a:pt x="1160" y="4692"/>
                    <a:pt x="1192" y="4660"/>
                  </a:cubicBezTo>
                  <a:lnTo>
                    <a:pt x="1622" y="4310"/>
                  </a:lnTo>
                  <a:lnTo>
                    <a:pt x="1622" y="5742"/>
                  </a:lnTo>
                  <a:cubicBezTo>
                    <a:pt x="1622" y="5790"/>
                    <a:pt x="1669" y="5821"/>
                    <a:pt x="1701" y="5821"/>
                  </a:cubicBezTo>
                  <a:close/>
                </a:path>
              </a:pathLst>
            </a:custGeom>
            <a:solidFill>
              <a:schemeClr val="bg2">
                <a:lumMod val="50000"/>
              </a:schemeClr>
            </a:solidFill>
            <a:ln cap="flat">
              <a:noFill/>
              <a:prstDash val="solid"/>
            </a:ln>
          </p:spPr>
          <p:txBody>
            <a:bodyPr vert="horz" wrap="none" lIns="45000" tIns="22500" rIns="45000" bIns="22500" anchor="ctr" anchorCtr="1" compatLnSpc="0"/>
            <a:lstStyle/>
            <a:p>
              <a:pPr defTabSz="609585" hangingPunct="0">
                <a:defRPr/>
              </a:pPr>
              <a:endParaRPr lang="en-CA" sz="900">
                <a:solidFill>
                  <a:srgbClr val="000000"/>
                </a:solidFill>
                <a:ea typeface="SimSun" pitchFamily="2"/>
                <a:cs typeface="Lucida Sans" pitchFamily="2"/>
              </a:endParaRPr>
            </a:p>
          </p:txBody>
        </p:sp>
        <p:sp>
          <p:nvSpPr>
            <p:cNvPr id="42" name="Freeform: Shape 12"/>
            <p:cNvSpPr>
              <a:spLocks noChangeAspect="1"/>
            </p:cNvSpPr>
            <p:nvPr/>
          </p:nvSpPr>
          <p:spPr>
            <a:xfrm>
              <a:off x="7942895" y="4225305"/>
              <a:ext cx="593546" cy="574068"/>
            </a:xfrm>
            <a:custGeom>
              <a:avLst/>
              <a:gdLst/>
              <a:ahLst/>
              <a:cxnLst>
                <a:cxn ang="3cd4">
                  <a:pos x="hc" y="t"/>
                </a:cxn>
                <a:cxn ang="cd2">
                  <a:pos x="l" y="vc"/>
                </a:cxn>
                <a:cxn ang="cd4">
                  <a:pos x="hc" y="b"/>
                </a:cxn>
                <a:cxn ang="0">
                  <a:pos x="r" y="vc"/>
                </a:cxn>
              </a:cxnLst>
              <a:rect l="l" t="t" r="r" b="b"/>
              <a:pathLst>
                <a:path w="4358" h="4215">
                  <a:moveTo>
                    <a:pt x="3340" y="2100"/>
                  </a:moveTo>
                  <a:lnTo>
                    <a:pt x="3340" y="1225"/>
                  </a:lnTo>
                  <a:cubicBezTo>
                    <a:pt x="3340" y="1209"/>
                    <a:pt x="3324" y="1177"/>
                    <a:pt x="3308" y="1161"/>
                  </a:cubicBezTo>
                  <a:lnTo>
                    <a:pt x="2163" y="32"/>
                  </a:lnTo>
                  <a:cubicBezTo>
                    <a:pt x="2147" y="16"/>
                    <a:pt x="2115" y="0"/>
                    <a:pt x="2099" y="0"/>
                  </a:cubicBezTo>
                  <a:lnTo>
                    <a:pt x="80" y="0"/>
                  </a:lnTo>
                  <a:cubicBezTo>
                    <a:pt x="47" y="0"/>
                    <a:pt x="0" y="32"/>
                    <a:pt x="0" y="80"/>
                  </a:cubicBezTo>
                  <a:lnTo>
                    <a:pt x="0" y="4136"/>
                  </a:lnTo>
                  <a:cubicBezTo>
                    <a:pt x="0" y="4184"/>
                    <a:pt x="47" y="4215"/>
                    <a:pt x="80" y="4215"/>
                  </a:cubicBezTo>
                  <a:lnTo>
                    <a:pt x="3261" y="4215"/>
                  </a:lnTo>
                  <a:cubicBezTo>
                    <a:pt x="3308" y="4215"/>
                    <a:pt x="3340" y="4184"/>
                    <a:pt x="3340" y="4136"/>
                  </a:cubicBezTo>
                  <a:lnTo>
                    <a:pt x="3340" y="3658"/>
                  </a:lnTo>
                  <a:lnTo>
                    <a:pt x="4103" y="3658"/>
                  </a:lnTo>
                  <a:cubicBezTo>
                    <a:pt x="4246" y="3658"/>
                    <a:pt x="4358" y="3531"/>
                    <a:pt x="4358" y="3404"/>
                  </a:cubicBezTo>
                  <a:lnTo>
                    <a:pt x="4358" y="2354"/>
                  </a:lnTo>
                  <a:cubicBezTo>
                    <a:pt x="4358" y="2211"/>
                    <a:pt x="4246" y="2100"/>
                    <a:pt x="4103" y="2100"/>
                  </a:cubicBezTo>
                  <a:close/>
                  <a:moveTo>
                    <a:pt x="2226" y="319"/>
                  </a:moveTo>
                  <a:lnTo>
                    <a:pt x="3053" y="1130"/>
                  </a:lnTo>
                  <a:lnTo>
                    <a:pt x="2226" y="1130"/>
                  </a:lnTo>
                  <a:close/>
                  <a:moveTo>
                    <a:pt x="3181" y="4056"/>
                  </a:moveTo>
                  <a:lnTo>
                    <a:pt x="159" y="4056"/>
                  </a:lnTo>
                  <a:lnTo>
                    <a:pt x="159" y="159"/>
                  </a:lnTo>
                  <a:lnTo>
                    <a:pt x="2068" y="159"/>
                  </a:lnTo>
                  <a:lnTo>
                    <a:pt x="2068" y="1209"/>
                  </a:lnTo>
                  <a:cubicBezTo>
                    <a:pt x="2068" y="1257"/>
                    <a:pt x="2099" y="1289"/>
                    <a:pt x="2147" y="1289"/>
                  </a:cubicBezTo>
                  <a:lnTo>
                    <a:pt x="3181" y="1289"/>
                  </a:lnTo>
                  <a:lnTo>
                    <a:pt x="3181" y="2100"/>
                  </a:lnTo>
                  <a:lnTo>
                    <a:pt x="1479" y="2100"/>
                  </a:lnTo>
                  <a:cubicBezTo>
                    <a:pt x="1336" y="2100"/>
                    <a:pt x="1225" y="2211"/>
                    <a:pt x="1225" y="2354"/>
                  </a:cubicBezTo>
                  <a:lnTo>
                    <a:pt x="1225" y="3404"/>
                  </a:lnTo>
                  <a:cubicBezTo>
                    <a:pt x="1225" y="3531"/>
                    <a:pt x="1336" y="3658"/>
                    <a:pt x="1479" y="3658"/>
                  </a:cubicBezTo>
                  <a:lnTo>
                    <a:pt x="3181" y="3658"/>
                  </a:lnTo>
                  <a:close/>
                  <a:moveTo>
                    <a:pt x="4199" y="2354"/>
                  </a:moveTo>
                  <a:lnTo>
                    <a:pt x="4199" y="3404"/>
                  </a:lnTo>
                  <a:cubicBezTo>
                    <a:pt x="4199" y="3452"/>
                    <a:pt x="4151" y="3500"/>
                    <a:pt x="4103" y="3500"/>
                  </a:cubicBezTo>
                  <a:lnTo>
                    <a:pt x="1479" y="3500"/>
                  </a:lnTo>
                  <a:cubicBezTo>
                    <a:pt x="1431" y="3500"/>
                    <a:pt x="1384" y="3452"/>
                    <a:pt x="1384" y="3404"/>
                  </a:cubicBezTo>
                  <a:lnTo>
                    <a:pt x="1384" y="2354"/>
                  </a:lnTo>
                  <a:cubicBezTo>
                    <a:pt x="1384" y="2291"/>
                    <a:pt x="1431" y="2259"/>
                    <a:pt x="1479" y="2259"/>
                  </a:cubicBezTo>
                  <a:lnTo>
                    <a:pt x="4103" y="2259"/>
                  </a:lnTo>
                  <a:cubicBezTo>
                    <a:pt x="4151" y="2259"/>
                    <a:pt x="4199" y="2291"/>
                    <a:pt x="4199" y="2354"/>
                  </a:cubicBezTo>
                  <a:close/>
                  <a:moveTo>
                    <a:pt x="2433" y="2593"/>
                  </a:moveTo>
                  <a:cubicBezTo>
                    <a:pt x="2417" y="2577"/>
                    <a:pt x="2386" y="2561"/>
                    <a:pt x="2354" y="2545"/>
                  </a:cubicBezTo>
                  <a:cubicBezTo>
                    <a:pt x="2322" y="2529"/>
                    <a:pt x="2274" y="2529"/>
                    <a:pt x="2226" y="2529"/>
                  </a:cubicBezTo>
                  <a:lnTo>
                    <a:pt x="2004" y="2529"/>
                  </a:lnTo>
                  <a:cubicBezTo>
                    <a:pt x="1988" y="2529"/>
                    <a:pt x="1988" y="2545"/>
                    <a:pt x="1988" y="2561"/>
                  </a:cubicBezTo>
                  <a:lnTo>
                    <a:pt x="1988" y="3197"/>
                  </a:lnTo>
                  <a:cubicBezTo>
                    <a:pt x="1988" y="3213"/>
                    <a:pt x="1988" y="3229"/>
                    <a:pt x="2004" y="3229"/>
                  </a:cubicBezTo>
                  <a:lnTo>
                    <a:pt x="2099" y="3229"/>
                  </a:lnTo>
                  <a:cubicBezTo>
                    <a:pt x="2115" y="3229"/>
                    <a:pt x="2115" y="3213"/>
                    <a:pt x="2115" y="3197"/>
                  </a:cubicBezTo>
                  <a:lnTo>
                    <a:pt x="2115" y="2975"/>
                  </a:lnTo>
                  <a:lnTo>
                    <a:pt x="2226" y="2975"/>
                  </a:lnTo>
                  <a:cubicBezTo>
                    <a:pt x="2274" y="2975"/>
                    <a:pt x="2322" y="2975"/>
                    <a:pt x="2354" y="2958"/>
                  </a:cubicBezTo>
                  <a:cubicBezTo>
                    <a:pt x="2386" y="2943"/>
                    <a:pt x="2417" y="2927"/>
                    <a:pt x="2433" y="2911"/>
                  </a:cubicBezTo>
                  <a:cubicBezTo>
                    <a:pt x="2449" y="2895"/>
                    <a:pt x="2465" y="2863"/>
                    <a:pt x="2481" y="2831"/>
                  </a:cubicBezTo>
                  <a:cubicBezTo>
                    <a:pt x="2481" y="2800"/>
                    <a:pt x="2497" y="2784"/>
                    <a:pt x="2497" y="2752"/>
                  </a:cubicBezTo>
                  <a:cubicBezTo>
                    <a:pt x="2497" y="2720"/>
                    <a:pt x="2481" y="2688"/>
                    <a:pt x="2481" y="2672"/>
                  </a:cubicBezTo>
                  <a:cubicBezTo>
                    <a:pt x="2465" y="2640"/>
                    <a:pt x="2449" y="2609"/>
                    <a:pt x="2433" y="2593"/>
                  </a:cubicBezTo>
                  <a:close/>
                  <a:moveTo>
                    <a:pt x="2115" y="2657"/>
                  </a:moveTo>
                  <a:lnTo>
                    <a:pt x="2226" y="2657"/>
                  </a:lnTo>
                  <a:cubicBezTo>
                    <a:pt x="2243" y="2657"/>
                    <a:pt x="2274" y="2657"/>
                    <a:pt x="2290" y="2672"/>
                  </a:cubicBezTo>
                  <a:cubicBezTo>
                    <a:pt x="2306" y="2672"/>
                    <a:pt x="2322" y="2672"/>
                    <a:pt x="2322" y="2688"/>
                  </a:cubicBezTo>
                  <a:cubicBezTo>
                    <a:pt x="2338" y="2688"/>
                    <a:pt x="2338" y="2688"/>
                    <a:pt x="2338" y="2704"/>
                  </a:cubicBezTo>
                  <a:cubicBezTo>
                    <a:pt x="2338" y="2720"/>
                    <a:pt x="2354" y="2736"/>
                    <a:pt x="2354" y="2752"/>
                  </a:cubicBezTo>
                  <a:cubicBezTo>
                    <a:pt x="2354" y="2768"/>
                    <a:pt x="2338" y="2784"/>
                    <a:pt x="2338" y="2800"/>
                  </a:cubicBezTo>
                  <a:cubicBezTo>
                    <a:pt x="2333" y="2805"/>
                    <a:pt x="2338" y="2815"/>
                    <a:pt x="2322" y="2815"/>
                  </a:cubicBezTo>
                  <a:cubicBezTo>
                    <a:pt x="2322" y="2831"/>
                    <a:pt x="2306" y="2831"/>
                    <a:pt x="2290" y="2848"/>
                  </a:cubicBezTo>
                  <a:lnTo>
                    <a:pt x="2226" y="2848"/>
                  </a:lnTo>
                  <a:lnTo>
                    <a:pt x="2115" y="2848"/>
                  </a:lnTo>
                  <a:close/>
                  <a:moveTo>
                    <a:pt x="3038" y="2609"/>
                  </a:moveTo>
                  <a:cubicBezTo>
                    <a:pt x="3006" y="2593"/>
                    <a:pt x="2974" y="2561"/>
                    <a:pt x="2926" y="2545"/>
                  </a:cubicBezTo>
                  <a:cubicBezTo>
                    <a:pt x="2895" y="2529"/>
                    <a:pt x="2847" y="2529"/>
                    <a:pt x="2799" y="2529"/>
                  </a:cubicBezTo>
                  <a:lnTo>
                    <a:pt x="2577" y="2529"/>
                  </a:lnTo>
                  <a:cubicBezTo>
                    <a:pt x="2544" y="2529"/>
                    <a:pt x="2544" y="2545"/>
                    <a:pt x="2544" y="2561"/>
                  </a:cubicBezTo>
                  <a:lnTo>
                    <a:pt x="2544" y="3197"/>
                  </a:lnTo>
                  <a:cubicBezTo>
                    <a:pt x="2544" y="3213"/>
                    <a:pt x="2544" y="3229"/>
                    <a:pt x="2577" y="3229"/>
                  </a:cubicBezTo>
                  <a:lnTo>
                    <a:pt x="2767" y="3229"/>
                  </a:lnTo>
                  <a:cubicBezTo>
                    <a:pt x="2831" y="3229"/>
                    <a:pt x="2879" y="3213"/>
                    <a:pt x="2910" y="3197"/>
                  </a:cubicBezTo>
                  <a:cubicBezTo>
                    <a:pt x="2958" y="3181"/>
                    <a:pt x="2990" y="3166"/>
                    <a:pt x="3022" y="3134"/>
                  </a:cubicBezTo>
                  <a:cubicBezTo>
                    <a:pt x="3053" y="3102"/>
                    <a:pt x="3085" y="3070"/>
                    <a:pt x="3101" y="3022"/>
                  </a:cubicBezTo>
                  <a:cubicBezTo>
                    <a:pt x="3117" y="2975"/>
                    <a:pt x="3117" y="2927"/>
                    <a:pt x="3117" y="2879"/>
                  </a:cubicBezTo>
                  <a:cubicBezTo>
                    <a:pt x="3117" y="2815"/>
                    <a:pt x="3117" y="2768"/>
                    <a:pt x="3101" y="2720"/>
                  </a:cubicBezTo>
                  <a:cubicBezTo>
                    <a:pt x="3085" y="2688"/>
                    <a:pt x="3053" y="2640"/>
                    <a:pt x="3038" y="2609"/>
                  </a:cubicBezTo>
                  <a:close/>
                  <a:moveTo>
                    <a:pt x="2688" y="2657"/>
                  </a:moveTo>
                  <a:lnTo>
                    <a:pt x="2799" y="2657"/>
                  </a:lnTo>
                  <a:cubicBezTo>
                    <a:pt x="2831" y="2657"/>
                    <a:pt x="2847" y="2657"/>
                    <a:pt x="2879" y="2672"/>
                  </a:cubicBezTo>
                  <a:cubicBezTo>
                    <a:pt x="2895" y="2688"/>
                    <a:pt x="2910" y="2688"/>
                    <a:pt x="2926" y="2720"/>
                  </a:cubicBezTo>
                  <a:cubicBezTo>
                    <a:pt x="2942" y="2736"/>
                    <a:pt x="2958" y="2752"/>
                    <a:pt x="2958" y="2784"/>
                  </a:cubicBezTo>
                  <a:cubicBezTo>
                    <a:pt x="2974" y="2800"/>
                    <a:pt x="2974" y="2831"/>
                    <a:pt x="2974" y="2879"/>
                  </a:cubicBezTo>
                  <a:cubicBezTo>
                    <a:pt x="2974" y="2943"/>
                    <a:pt x="2958" y="3006"/>
                    <a:pt x="2926" y="3038"/>
                  </a:cubicBezTo>
                  <a:cubicBezTo>
                    <a:pt x="2895" y="3070"/>
                    <a:pt x="2847" y="3102"/>
                    <a:pt x="2783" y="3102"/>
                  </a:cubicBezTo>
                  <a:lnTo>
                    <a:pt x="2688" y="3102"/>
                  </a:lnTo>
                  <a:close/>
                  <a:moveTo>
                    <a:pt x="3610" y="2529"/>
                  </a:moveTo>
                  <a:lnTo>
                    <a:pt x="3213" y="2529"/>
                  </a:lnTo>
                  <a:cubicBezTo>
                    <a:pt x="3197" y="2529"/>
                    <a:pt x="3181" y="2545"/>
                    <a:pt x="3181" y="2561"/>
                  </a:cubicBezTo>
                  <a:lnTo>
                    <a:pt x="3181" y="3197"/>
                  </a:lnTo>
                  <a:cubicBezTo>
                    <a:pt x="3181" y="3213"/>
                    <a:pt x="3197" y="3229"/>
                    <a:pt x="3213" y="3229"/>
                  </a:cubicBezTo>
                  <a:lnTo>
                    <a:pt x="3292" y="3229"/>
                  </a:lnTo>
                  <a:cubicBezTo>
                    <a:pt x="3308" y="3229"/>
                    <a:pt x="3324" y="3213"/>
                    <a:pt x="3324" y="3197"/>
                  </a:cubicBezTo>
                  <a:lnTo>
                    <a:pt x="3324" y="2943"/>
                  </a:lnTo>
                  <a:lnTo>
                    <a:pt x="3579" y="2943"/>
                  </a:lnTo>
                  <a:cubicBezTo>
                    <a:pt x="3594" y="2943"/>
                    <a:pt x="3610" y="2927"/>
                    <a:pt x="3610" y="2911"/>
                  </a:cubicBezTo>
                  <a:lnTo>
                    <a:pt x="3610" y="2848"/>
                  </a:lnTo>
                  <a:cubicBezTo>
                    <a:pt x="3610" y="2815"/>
                    <a:pt x="3594" y="2815"/>
                    <a:pt x="3579" y="2815"/>
                  </a:cubicBezTo>
                  <a:lnTo>
                    <a:pt x="3324" y="2815"/>
                  </a:lnTo>
                  <a:lnTo>
                    <a:pt x="3324" y="2657"/>
                  </a:lnTo>
                  <a:lnTo>
                    <a:pt x="3610" y="2657"/>
                  </a:lnTo>
                  <a:cubicBezTo>
                    <a:pt x="3626" y="2657"/>
                    <a:pt x="3626" y="2640"/>
                    <a:pt x="3626" y="2625"/>
                  </a:cubicBezTo>
                  <a:lnTo>
                    <a:pt x="3626" y="2561"/>
                  </a:lnTo>
                  <a:cubicBezTo>
                    <a:pt x="3626" y="2545"/>
                    <a:pt x="3626" y="2529"/>
                    <a:pt x="3610" y="2529"/>
                  </a:cubicBezTo>
                  <a:close/>
                </a:path>
              </a:pathLst>
            </a:custGeom>
            <a:solidFill>
              <a:schemeClr val="bg2">
                <a:lumMod val="50000"/>
              </a:schemeClr>
            </a:solidFill>
            <a:ln cap="flat">
              <a:noFill/>
              <a:prstDash val="solid"/>
            </a:ln>
          </p:spPr>
          <p:txBody>
            <a:bodyPr vert="horz" wrap="none" lIns="45000" tIns="22500" rIns="45000" bIns="22500" anchor="ctr" anchorCtr="1" compatLnSpc="0"/>
            <a:lstStyle/>
            <a:p>
              <a:pPr defTabSz="609585" hangingPunct="0">
                <a:defRPr/>
              </a:pPr>
              <a:endParaRPr lang="en-CA" sz="900">
                <a:solidFill>
                  <a:srgbClr val="000000"/>
                </a:solidFill>
                <a:ea typeface="SimSun" pitchFamily="2"/>
                <a:cs typeface="Lucida Sans" pitchFamily="2"/>
              </a:endParaRPr>
            </a:p>
          </p:txBody>
        </p:sp>
      </p:grpSp>
      <p:sp>
        <p:nvSpPr>
          <p:cNvPr id="43" name="Freeform: Shape 7"/>
          <p:cNvSpPr>
            <a:spLocks noChangeAspect="1"/>
          </p:cNvSpPr>
          <p:nvPr/>
        </p:nvSpPr>
        <p:spPr>
          <a:xfrm>
            <a:off x="1399318" y="2275250"/>
            <a:ext cx="840595" cy="313639"/>
          </a:xfrm>
          <a:custGeom>
            <a:avLst/>
            <a:gdLst/>
            <a:ahLst/>
            <a:cxnLst>
              <a:cxn ang="3cd4">
                <a:pos x="hc" y="t"/>
              </a:cxn>
              <a:cxn ang="cd2">
                <a:pos x="l" y="vc"/>
              </a:cxn>
              <a:cxn ang="cd4">
                <a:pos x="hc" y="b"/>
              </a:cxn>
              <a:cxn ang="0">
                <a:pos x="r" y="vc"/>
              </a:cxn>
            </a:cxnLst>
            <a:rect l="l" t="t" r="r" b="b"/>
            <a:pathLst>
              <a:path w="4517" h="1686">
                <a:moveTo>
                  <a:pt x="0" y="1655"/>
                </a:moveTo>
                <a:cubicBezTo>
                  <a:pt x="15" y="1670"/>
                  <a:pt x="31" y="1686"/>
                  <a:pt x="63" y="1686"/>
                </a:cubicBezTo>
                <a:lnTo>
                  <a:pt x="286" y="1686"/>
                </a:lnTo>
                <a:cubicBezTo>
                  <a:pt x="301" y="1686"/>
                  <a:pt x="318" y="1670"/>
                  <a:pt x="333" y="1655"/>
                </a:cubicBezTo>
                <a:lnTo>
                  <a:pt x="715" y="1066"/>
                </a:lnTo>
                <a:lnTo>
                  <a:pt x="1113" y="1655"/>
                </a:lnTo>
                <a:cubicBezTo>
                  <a:pt x="1128" y="1670"/>
                  <a:pt x="1145" y="1686"/>
                  <a:pt x="1176" y="1686"/>
                </a:cubicBezTo>
                <a:lnTo>
                  <a:pt x="1399" y="1686"/>
                </a:lnTo>
                <a:cubicBezTo>
                  <a:pt x="1431" y="1686"/>
                  <a:pt x="1447" y="1670"/>
                  <a:pt x="1463" y="1655"/>
                </a:cubicBezTo>
                <a:cubicBezTo>
                  <a:pt x="1463" y="1623"/>
                  <a:pt x="1463" y="1607"/>
                  <a:pt x="1447" y="1591"/>
                </a:cubicBezTo>
                <a:lnTo>
                  <a:pt x="906" y="812"/>
                </a:lnTo>
                <a:lnTo>
                  <a:pt x="1399" y="96"/>
                </a:lnTo>
                <a:cubicBezTo>
                  <a:pt x="1399" y="80"/>
                  <a:pt x="1415" y="48"/>
                  <a:pt x="1399" y="32"/>
                </a:cubicBezTo>
                <a:cubicBezTo>
                  <a:pt x="1383" y="16"/>
                  <a:pt x="1367" y="0"/>
                  <a:pt x="1351" y="0"/>
                </a:cubicBezTo>
                <a:lnTo>
                  <a:pt x="1128" y="0"/>
                </a:lnTo>
                <a:cubicBezTo>
                  <a:pt x="1113" y="0"/>
                  <a:pt x="1097" y="16"/>
                  <a:pt x="1081" y="32"/>
                </a:cubicBezTo>
                <a:lnTo>
                  <a:pt x="731" y="541"/>
                </a:lnTo>
                <a:lnTo>
                  <a:pt x="381" y="32"/>
                </a:lnTo>
                <a:cubicBezTo>
                  <a:pt x="381" y="16"/>
                  <a:pt x="349" y="0"/>
                  <a:pt x="333" y="0"/>
                </a:cubicBezTo>
                <a:lnTo>
                  <a:pt x="95" y="0"/>
                </a:lnTo>
                <a:cubicBezTo>
                  <a:pt x="79" y="0"/>
                  <a:pt x="63" y="16"/>
                  <a:pt x="47" y="32"/>
                </a:cubicBezTo>
                <a:cubicBezTo>
                  <a:pt x="31" y="48"/>
                  <a:pt x="31" y="80"/>
                  <a:pt x="47" y="96"/>
                </a:cubicBezTo>
                <a:lnTo>
                  <a:pt x="540" y="796"/>
                </a:lnTo>
                <a:lnTo>
                  <a:pt x="15" y="1591"/>
                </a:lnTo>
                <a:cubicBezTo>
                  <a:pt x="0" y="1607"/>
                  <a:pt x="0" y="1623"/>
                  <a:pt x="0" y="1655"/>
                </a:cubicBezTo>
                <a:close/>
                <a:moveTo>
                  <a:pt x="2910" y="1686"/>
                </a:moveTo>
                <a:lnTo>
                  <a:pt x="3101" y="1686"/>
                </a:lnTo>
                <a:cubicBezTo>
                  <a:pt x="3133" y="1686"/>
                  <a:pt x="3164" y="1655"/>
                  <a:pt x="3164" y="1623"/>
                </a:cubicBezTo>
                <a:lnTo>
                  <a:pt x="3164" y="64"/>
                </a:lnTo>
                <a:cubicBezTo>
                  <a:pt x="3164" y="32"/>
                  <a:pt x="3133" y="0"/>
                  <a:pt x="3101" y="0"/>
                </a:cubicBezTo>
                <a:lnTo>
                  <a:pt x="2863" y="0"/>
                </a:lnTo>
                <a:cubicBezTo>
                  <a:pt x="2830" y="0"/>
                  <a:pt x="2815" y="16"/>
                  <a:pt x="2799" y="48"/>
                </a:cubicBezTo>
                <a:lnTo>
                  <a:pt x="2354" y="1209"/>
                </a:lnTo>
                <a:lnTo>
                  <a:pt x="1908" y="48"/>
                </a:lnTo>
                <a:cubicBezTo>
                  <a:pt x="1892" y="16"/>
                  <a:pt x="1876" y="0"/>
                  <a:pt x="1845" y="0"/>
                </a:cubicBezTo>
                <a:lnTo>
                  <a:pt x="1606" y="0"/>
                </a:lnTo>
                <a:cubicBezTo>
                  <a:pt x="1558" y="0"/>
                  <a:pt x="1542" y="32"/>
                  <a:pt x="1542" y="64"/>
                </a:cubicBezTo>
                <a:lnTo>
                  <a:pt x="1542" y="1623"/>
                </a:lnTo>
                <a:cubicBezTo>
                  <a:pt x="1542" y="1655"/>
                  <a:pt x="1558" y="1686"/>
                  <a:pt x="1606" y="1686"/>
                </a:cubicBezTo>
                <a:lnTo>
                  <a:pt x="1781" y="1686"/>
                </a:lnTo>
                <a:cubicBezTo>
                  <a:pt x="1813" y="1686"/>
                  <a:pt x="1845" y="1655"/>
                  <a:pt x="1845" y="1623"/>
                </a:cubicBezTo>
                <a:lnTo>
                  <a:pt x="1845" y="716"/>
                </a:lnTo>
                <a:lnTo>
                  <a:pt x="2210" y="1639"/>
                </a:lnTo>
                <a:cubicBezTo>
                  <a:pt x="2210" y="1670"/>
                  <a:pt x="2242" y="1686"/>
                  <a:pt x="2258" y="1686"/>
                </a:cubicBezTo>
                <a:lnTo>
                  <a:pt x="2433" y="1686"/>
                </a:lnTo>
                <a:cubicBezTo>
                  <a:pt x="2449" y="1686"/>
                  <a:pt x="2481" y="1670"/>
                  <a:pt x="2481" y="1639"/>
                </a:cubicBezTo>
                <a:lnTo>
                  <a:pt x="2846" y="716"/>
                </a:lnTo>
                <a:lnTo>
                  <a:pt x="2846" y="1623"/>
                </a:lnTo>
                <a:cubicBezTo>
                  <a:pt x="2846" y="1655"/>
                  <a:pt x="2878" y="1686"/>
                  <a:pt x="2910" y="1686"/>
                </a:cubicBezTo>
                <a:close/>
                <a:moveTo>
                  <a:pt x="4485" y="1623"/>
                </a:moveTo>
                <a:lnTo>
                  <a:pt x="4517" y="1448"/>
                </a:lnTo>
                <a:cubicBezTo>
                  <a:pt x="4517" y="1432"/>
                  <a:pt x="4517" y="1416"/>
                  <a:pt x="4500" y="1400"/>
                </a:cubicBezTo>
                <a:cubicBezTo>
                  <a:pt x="4485" y="1384"/>
                  <a:pt x="4469" y="1384"/>
                  <a:pt x="4453" y="1384"/>
                </a:cubicBezTo>
                <a:lnTo>
                  <a:pt x="3705" y="1384"/>
                </a:lnTo>
                <a:lnTo>
                  <a:pt x="3705" y="64"/>
                </a:lnTo>
                <a:cubicBezTo>
                  <a:pt x="3705" y="32"/>
                  <a:pt x="3673" y="0"/>
                  <a:pt x="3642" y="0"/>
                </a:cubicBezTo>
                <a:lnTo>
                  <a:pt x="3451" y="0"/>
                </a:lnTo>
                <a:cubicBezTo>
                  <a:pt x="3403" y="0"/>
                  <a:pt x="3387" y="32"/>
                  <a:pt x="3387" y="64"/>
                </a:cubicBezTo>
                <a:lnTo>
                  <a:pt x="3387" y="1623"/>
                </a:lnTo>
                <a:cubicBezTo>
                  <a:pt x="3387" y="1655"/>
                  <a:pt x="3403" y="1686"/>
                  <a:pt x="3451" y="1686"/>
                </a:cubicBezTo>
                <a:lnTo>
                  <a:pt x="4421" y="1686"/>
                </a:lnTo>
                <a:cubicBezTo>
                  <a:pt x="4453" y="1686"/>
                  <a:pt x="4469" y="1655"/>
                  <a:pt x="4485" y="1623"/>
                </a:cubicBezTo>
                <a:close/>
              </a:path>
            </a:pathLst>
          </a:custGeom>
          <a:solidFill>
            <a:schemeClr val="bg2">
              <a:lumMod val="50000"/>
            </a:schemeClr>
          </a:solidFill>
          <a:ln cap="flat">
            <a:noFill/>
            <a:prstDash val="solid"/>
          </a:ln>
        </p:spPr>
        <p:txBody>
          <a:bodyPr vert="horz" wrap="none" lIns="45000" tIns="22500" rIns="45000" bIns="22500" anchor="ctr" anchorCtr="1" compatLnSpc="0"/>
          <a:lstStyle/>
          <a:p>
            <a:pPr defTabSz="609585" hangingPunct="0">
              <a:defRPr/>
            </a:pPr>
            <a:endParaRPr lang="en-CA" sz="900">
              <a:solidFill>
                <a:srgbClr val="000000"/>
              </a:solidFill>
              <a:ea typeface="SimSun" pitchFamily="2"/>
              <a:cs typeface="Lucida Sans" pitchFamily="2"/>
            </a:endParaRPr>
          </a:p>
        </p:txBody>
      </p:sp>
      <p:sp>
        <p:nvSpPr>
          <p:cNvPr id="44" name="Freeform: Shape 12"/>
          <p:cNvSpPr>
            <a:spLocks noChangeAspect="1"/>
          </p:cNvSpPr>
          <p:nvPr/>
        </p:nvSpPr>
        <p:spPr>
          <a:xfrm>
            <a:off x="1394000" y="2836829"/>
            <a:ext cx="869116" cy="840595"/>
          </a:xfrm>
          <a:custGeom>
            <a:avLst/>
            <a:gdLst/>
            <a:ahLst/>
            <a:cxnLst>
              <a:cxn ang="3cd4">
                <a:pos x="hc" y="t"/>
              </a:cxn>
              <a:cxn ang="cd2">
                <a:pos x="l" y="vc"/>
              </a:cxn>
              <a:cxn ang="cd4">
                <a:pos x="hc" y="b"/>
              </a:cxn>
              <a:cxn ang="0">
                <a:pos x="r" y="vc"/>
              </a:cxn>
            </a:cxnLst>
            <a:rect l="l" t="t" r="r" b="b"/>
            <a:pathLst>
              <a:path w="4358" h="4215">
                <a:moveTo>
                  <a:pt x="3340" y="2100"/>
                </a:moveTo>
                <a:lnTo>
                  <a:pt x="3340" y="1225"/>
                </a:lnTo>
                <a:cubicBezTo>
                  <a:pt x="3340" y="1209"/>
                  <a:pt x="3324" y="1177"/>
                  <a:pt x="3308" y="1161"/>
                </a:cubicBezTo>
                <a:lnTo>
                  <a:pt x="2163" y="32"/>
                </a:lnTo>
                <a:cubicBezTo>
                  <a:pt x="2147" y="16"/>
                  <a:pt x="2115" y="0"/>
                  <a:pt x="2099" y="0"/>
                </a:cubicBezTo>
                <a:lnTo>
                  <a:pt x="80" y="0"/>
                </a:lnTo>
                <a:cubicBezTo>
                  <a:pt x="47" y="0"/>
                  <a:pt x="0" y="32"/>
                  <a:pt x="0" y="80"/>
                </a:cubicBezTo>
                <a:lnTo>
                  <a:pt x="0" y="4136"/>
                </a:lnTo>
                <a:cubicBezTo>
                  <a:pt x="0" y="4184"/>
                  <a:pt x="47" y="4215"/>
                  <a:pt x="80" y="4215"/>
                </a:cubicBezTo>
                <a:lnTo>
                  <a:pt x="3261" y="4215"/>
                </a:lnTo>
                <a:cubicBezTo>
                  <a:pt x="3308" y="4215"/>
                  <a:pt x="3340" y="4184"/>
                  <a:pt x="3340" y="4136"/>
                </a:cubicBezTo>
                <a:lnTo>
                  <a:pt x="3340" y="3658"/>
                </a:lnTo>
                <a:lnTo>
                  <a:pt x="4103" y="3658"/>
                </a:lnTo>
                <a:cubicBezTo>
                  <a:pt x="4246" y="3658"/>
                  <a:pt x="4358" y="3531"/>
                  <a:pt x="4358" y="3404"/>
                </a:cubicBezTo>
                <a:lnTo>
                  <a:pt x="4358" y="2354"/>
                </a:lnTo>
                <a:cubicBezTo>
                  <a:pt x="4358" y="2211"/>
                  <a:pt x="4246" y="2100"/>
                  <a:pt x="4103" y="2100"/>
                </a:cubicBezTo>
                <a:close/>
                <a:moveTo>
                  <a:pt x="2226" y="319"/>
                </a:moveTo>
                <a:lnTo>
                  <a:pt x="3053" y="1130"/>
                </a:lnTo>
                <a:lnTo>
                  <a:pt x="2226" y="1130"/>
                </a:lnTo>
                <a:close/>
                <a:moveTo>
                  <a:pt x="3181" y="4056"/>
                </a:moveTo>
                <a:lnTo>
                  <a:pt x="159" y="4056"/>
                </a:lnTo>
                <a:lnTo>
                  <a:pt x="159" y="159"/>
                </a:lnTo>
                <a:lnTo>
                  <a:pt x="2068" y="159"/>
                </a:lnTo>
                <a:lnTo>
                  <a:pt x="2068" y="1209"/>
                </a:lnTo>
                <a:cubicBezTo>
                  <a:pt x="2068" y="1257"/>
                  <a:pt x="2099" y="1289"/>
                  <a:pt x="2147" y="1289"/>
                </a:cubicBezTo>
                <a:lnTo>
                  <a:pt x="3181" y="1289"/>
                </a:lnTo>
                <a:lnTo>
                  <a:pt x="3181" y="2100"/>
                </a:lnTo>
                <a:lnTo>
                  <a:pt x="1479" y="2100"/>
                </a:lnTo>
                <a:cubicBezTo>
                  <a:pt x="1336" y="2100"/>
                  <a:pt x="1225" y="2211"/>
                  <a:pt x="1225" y="2354"/>
                </a:cubicBezTo>
                <a:lnTo>
                  <a:pt x="1225" y="3404"/>
                </a:lnTo>
                <a:cubicBezTo>
                  <a:pt x="1225" y="3531"/>
                  <a:pt x="1336" y="3658"/>
                  <a:pt x="1479" y="3658"/>
                </a:cubicBezTo>
                <a:lnTo>
                  <a:pt x="3181" y="3658"/>
                </a:lnTo>
                <a:close/>
                <a:moveTo>
                  <a:pt x="4199" y="2354"/>
                </a:moveTo>
                <a:lnTo>
                  <a:pt x="4199" y="3404"/>
                </a:lnTo>
                <a:cubicBezTo>
                  <a:pt x="4199" y="3452"/>
                  <a:pt x="4151" y="3500"/>
                  <a:pt x="4103" y="3500"/>
                </a:cubicBezTo>
                <a:lnTo>
                  <a:pt x="1479" y="3500"/>
                </a:lnTo>
                <a:cubicBezTo>
                  <a:pt x="1431" y="3500"/>
                  <a:pt x="1384" y="3452"/>
                  <a:pt x="1384" y="3404"/>
                </a:cubicBezTo>
                <a:lnTo>
                  <a:pt x="1384" y="2354"/>
                </a:lnTo>
                <a:cubicBezTo>
                  <a:pt x="1384" y="2291"/>
                  <a:pt x="1431" y="2259"/>
                  <a:pt x="1479" y="2259"/>
                </a:cubicBezTo>
                <a:lnTo>
                  <a:pt x="4103" y="2259"/>
                </a:lnTo>
                <a:cubicBezTo>
                  <a:pt x="4151" y="2259"/>
                  <a:pt x="4199" y="2291"/>
                  <a:pt x="4199" y="2354"/>
                </a:cubicBezTo>
                <a:close/>
                <a:moveTo>
                  <a:pt x="2433" y="2593"/>
                </a:moveTo>
                <a:cubicBezTo>
                  <a:pt x="2417" y="2577"/>
                  <a:pt x="2386" y="2561"/>
                  <a:pt x="2354" y="2545"/>
                </a:cubicBezTo>
                <a:cubicBezTo>
                  <a:pt x="2322" y="2529"/>
                  <a:pt x="2274" y="2529"/>
                  <a:pt x="2226" y="2529"/>
                </a:cubicBezTo>
                <a:lnTo>
                  <a:pt x="2004" y="2529"/>
                </a:lnTo>
                <a:cubicBezTo>
                  <a:pt x="1988" y="2529"/>
                  <a:pt x="1988" y="2545"/>
                  <a:pt x="1988" y="2561"/>
                </a:cubicBezTo>
                <a:lnTo>
                  <a:pt x="1988" y="3197"/>
                </a:lnTo>
                <a:cubicBezTo>
                  <a:pt x="1988" y="3213"/>
                  <a:pt x="1988" y="3229"/>
                  <a:pt x="2004" y="3229"/>
                </a:cubicBezTo>
                <a:lnTo>
                  <a:pt x="2099" y="3229"/>
                </a:lnTo>
                <a:cubicBezTo>
                  <a:pt x="2115" y="3229"/>
                  <a:pt x="2115" y="3213"/>
                  <a:pt x="2115" y="3197"/>
                </a:cubicBezTo>
                <a:lnTo>
                  <a:pt x="2115" y="2975"/>
                </a:lnTo>
                <a:lnTo>
                  <a:pt x="2226" y="2975"/>
                </a:lnTo>
                <a:cubicBezTo>
                  <a:pt x="2274" y="2975"/>
                  <a:pt x="2322" y="2975"/>
                  <a:pt x="2354" y="2958"/>
                </a:cubicBezTo>
                <a:cubicBezTo>
                  <a:pt x="2386" y="2943"/>
                  <a:pt x="2417" y="2927"/>
                  <a:pt x="2433" y="2911"/>
                </a:cubicBezTo>
                <a:cubicBezTo>
                  <a:pt x="2449" y="2895"/>
                  <a:pt x="2465" y="2863"/>
                  <a:pt x="2481" y="2831"/>
                </a:cubicBezTo>
                <a:cubicBezTo>
                  <a:pt x="2481" y="2800"/>
                  <a:pt x="2497" y="2784"/>
                  <a:pt x="2497" y="2752"/>
                </a:cubicBezTo>
                <a:cubicBezTo>
                  <a:pt x="2497" y="2720"/>
                  <a:pt x="2481" y="2688"/>
                  <a:pt x="2481" y="2672"/>
                </a:cubicBezTo>
                <a:cubicBezTo>
                  <a:pt x="2465" y="2640"/>
                  <a:pt x="2449" y="2609"/>
                  <a:pt x="2433" y="2593"/>
                </a:cubicBezTo>
                <a:close/>
                <a:moveTo>
                  <a:pt x="2115" y="2657"/>
                </a:moveTo>
                <a:lnTo>
                  <a:pt x="2226" y="2657"/>
                </a:lnTo>
                <a:cubicBezTo>
                  <a:pt x="2243" y="2657"/>
                  <a:pt x="2274" y="2657"/>
                  <a:pt x="2290" y="2672"/>
                </a:cubicBezTo>
                <a:cubicBezTo>
                  <a:pt x="2306" y="2672"/>
                  <a:pt x="2322" y="2672"/>
                  <a:pt x="2322" y="2688"/>
                </a:cubicBezTo>
                <a:cubicBezTo>
                  <a:pt x="2338" y="2688"/>
                  <a:pt x="2338" y="2688"/>
                  <a:pt x="2338" y="2704"/>
                </a:cubicBezTo>
                <a:cubicBezTo>
                  <a:pt x="2338" y="2720"/>
                  <a:pt x="2354" y="2736"/>
                  <a:pt x="2354" y="2752"/>
                </a:cubicBezTo>
                <a:cubicBezTo>
                  <a:pt x="2354" y="2768"/>
                  <a:pt x="2338" y="2784"/>
                  <a:pt x="2338" y="2800"/>
                </a:cubicBezTo>
                <a:cubicBezTo>
                  <a:pt x="2333" y="2805"/>
                  <a:pt x="2338" y="2815"/>
                  <a:pt x="2322" y="2815"/>
                </a:cubicBezTo>
                <a:cubicBezTo>
                  <a:pt x="2322" y="2831"/>
                  <a:pt x="2306" y="2831"/>
                  <a:pt x="2290" y="2848"/>
                </a:cubicBezTo>
                <a:lnTo>
                  <a:pt x="2226" y="2848"/>
                </a:lnTo>
                <a:lnTo>
                  <a:pt x="2115" y="2848"/>
                </a:lnTo>
                <a:close/>
                <a:moveTo>
                  <a:pt x="3038" y="2609"/>
                </a:moveTo>
                <a:cubicBezTo>
                  <a:pt x="3006" y="2593"/>
                  <a:pt x="2974" y="2561"/>
                  <a:pt x="2926" y="2545"/>
                </a:cubicBezTo>
                <a:cubicBezTo>
                  <a:pt x="2895" y="2529"/>
                  <a:pt x="2847" y="2529"/>
                  <a:pt x="2799" y="2529"/>
                </a:cubicBezTo>
                <a:lnTo>
                  <a:pt x="2577" y="2529"/>
                </a:lnTo>
                <a:cubicBezTo>
                  <a:pt x="2544" y="2529"/>
                  <a:pt x="2544" y="2545"/>
                  <a:pt x="2544" y="2561"/>
                </a:cubicBezTo>
                <a:lnTo>
                  <a:pt x="2544" y="3197"/>
                </a:lnTo>
                <a:cubicBezTo>
                  <a:pt x="2544" y="3213"/>
                  <a:pt x="2544" y="3229"/>
                  <a:pt x="2577" y="3229"/>
                </a:cubicBezTo>
                <a:lnTo>
                  <a:pt x="2767" y="3229"/>
                </a:lnTo>
                <a:cubicBezTo>
                  <a:pt x="2831" y="3229"/>
                  <a:pt x="2879" y="3213"/>
                  <a:pt x="2910" y="3197"/>
                </a:cubicBezTo>
                <a:cubicBezTo>
                  <a:pt x="2958" y="3181"/>
                  <a:pt x="2990" y="3166"/>
                  <a:pt x="3022" y="3134"/>
                </a:cubicBezTo>
                <a:cubicBezTo>
                  <a:pt x="3053" y="3102"/>
                  <a:pt x="3085" y="3070"/>
                  <a:pt x="3101" y="3022"/>
                </a:cubicBezTo>
                <a:cubicBezTo>
                  <a:pt x="3117" y="2975"/>
                  <a:pt x="3117" y="2927"/>
                  <a:pt x="3117" y="2879"/>
                </a:cubicBezTo>
                <a:cubicBezTo>
                  <a:pt x="3117" y="2815"/>
                  <a:pt x="3117" y="2768"/>
                  <a:pt x="3101" y="2720"/>
                </a:cubicBezTo>
                <a:cubicBezTo>
                  <a:pt x="3085" y="2688"/>
                  <a:pt x="3053" y="2640"/>
                  <a:pt x="3038" y="2609"/>
                </a:cubicBezTo>
                <a:close/>
                <a:moveTo>
                  <a:pt x="2688" y="2657"/>
                </a:moveTo>
                <a:lnTo>
                  <a:pt x="2799" y="2657"/>
                </a:lnTo>
                <a:cubicBezTo>
                  <a:pt x="2831" y="2657"/>
                  <a:pt x="2847" y="2657"/>
                  <a:pt x="2879" y="2672"/>
                </a:cubicBezTo>
                <a:cubicBezTo>
                  <a:pt x="2895" y="2688"/>
                  <a:pt x="2910" y="2688"/>
                  <a:pt x="2926" y="2720"/>
                </a:cubicBezTo>
                <a:cubicBezTo>
                  <a:pt x="2942" y="2736"/>
                  <a:pt x="2958" y="2752"/>
                  <a:pt x="2958" y="2784"/>
                </a:cubicBezTo>
                <a:cubicBezTo>
                  <a:pt x="2974" y="2800"/>
                  <a:pt x="2974" y="2831"/>
                  <a:pt x="2974" y="2879"/>
                </a:cubicBezTo>
                <a:cubicBezTo>
                  <a:pt x="2974" y="2943"/>
                  <a:pt x="2958" y="3006"/>
                  <a:pt x="2926" y="3038"/>
                </a:cubicBezTo>
                <a:cubicBezTo>
                  <a:pt x="2895" y="3070"/>
                  <a:pt x="2847" y="3102"/>
                  <a:pt x="2783" y="3102"/>
                </a:cubicBezTo>
                <a:lnTo>
                  <a:pt x="2688" y="3102"/>
                </a:lnTo>
                <a:close/>
                <a:moveTo>
                  <a:pt x="3610" y="2529"/>
                </a:moveTo>
                <a:lnTo>
                  <a:pt x="3213" y="2529"/>
                </a:lnTo>
                <a:cubicBezTo>
                  <a:pt x="3197" y="2529"/>
                  <a:pt x="3181" y="2545"/>
                  <a:pt x="3181" y="2561"/>
                </a:cubicBezTo>
                <a:lnTo>
                  <a:pt x="3181" y="3197"/>
                </a:lnTo>
                <a:cubicBezTo>
                  <a:pt x="3181" y="3213"/>
                  <a:pt x="3197" y="3229"/>
                  <a:pt x="3213" y="3229"/>
                </a:cubicBezTo>
                <a:lnTo>
                  <a:pt x="3292" y="3229"/>
                </a:lnTo>
                <a:cubicBezTo>
                  <a:pt x="3308" y="3229"/>
                  <a:pt x="3324" y="3213"/>
                  <a:pt x="3324" y="3197"/>
                </a:cubicBezTo>
                <a:lnTo>
                  <a:pt x="3324" y="2943"/>
                </a:lnTo>
                <a:lnTo>
                  <a:pt x="3579" y="2943"/>
                </a:lnTo>
                <a:cubicBezTo>
                  <a:pt x="3594" y="2943"/>
                  <a:pt x="3610" y="2927"/>
                  <a:pt x="3610" y="2911"/>
                </a:cubicBezTo>
                <a:lnTo>
                  <a:pt x="3610" y="2848"/>
                </a:lnTo>
                <a:cubicBezTo>
                  <a:pt x="3610" y="2815"/>
                  <a:pt x="3594" y="2815"/>
                  <a:pt x="3579" y="2815"/>
                </a:cubicBezTo>
                <a:lnTo>
                  <a:pt x="3324" y="2815"/>
                </a:lnTo>
                <a:lnTo>
                  <a:pt x="3324" y="2657"/>
                </a:lnTo>
                <a:lnTo>
                  <a:pt x="3610" y="2657"/>
                </a:lnTo>
                <a:cubicBezTo>
                  <a:pt x="3626" y="2657"/>
                  <a:pt x="3626" y="2640"/>
                  <a:pt x="3626" y="2625"/>
                </a:cubicBezTo>
                <a:lnTo>
                  <a:pt x="3626" y="2561"/>
                </a:lnTo>
                <a:cubicBezTo>
                  <a:pt x="3626" y="2545"/>
                  <a:pt x="3626" y="2529"/>
                  <a:pt x="3610" y="2529"/>
                </a:cubicBezTo>
                <a:close/>
              </a:path>
            </a:pathLst>
          </a:custGeom>
          <a:solidFill>
            <a:schemeClr val="bg2">
              <a:lumMod val="50000"/>
            </a:schemeClr>
          </a:solidFill>
          <a:ln cap="flat">
            <a:noFill/>
            <a:prstDash val="solid"/>
          </a:ln>
        </p:spPr>
        <p:txBody>
          <a:bodyPr vert="horz" wrap="none" lIns="45000" tIns="22500" rIns="45000" bIns="22500" anchor="ctr" anchorCtr="1" compatLnSpc="0"/>
          <a:lstStyle/>
          <a:p>
            <a:pPr defTabSz="609585" hangingPunct="0">
              <a:defRPr/>
            </a:pPr>
            <a:endParaRPr lang="en-CA" sz="900">
              <a:solidFill>
                <a:srgbClr val="000000"/>
              </a:solidFill>
              <a:ea typeface="SimSun" pitchFamily="2"/>
              <a:cs typeface="Lucida Sans" pitchFamily="2"/>
            </a:endParaRPr>
          </a:p>
        </p:txBody>
      </p:sp>
      <p:sp>
        <p:nvSpPr>
          <p:cNvPr id="45" name="Freeform: Shape 3"/>
          <p:cNvSpPr>
            <a:spLocks noChangeAspect="1"/>
          </p:cNvSpPr>
          <p:nvPr/>
        </p:nvSpPr>
        <p:spPr>
          <a:xfrm>
            <a:off x="2641554" y="2974385"/>
            <a:ext cx="548640" cy="738284"/>
          </a:xfrm>
          <a:custGeom>
            <a:avLst/>
            <a:gdLst/>
            <a:ahLst/>
            <a:cxnLst>
              <a:cxn ang="3cd4">
                <a:pos x="hc" y="t"/>
              </a:cxn>
              <a:cxn ang="cd2">
                <a:pos x="l" y="vc"/>
              </a:cxn>
              <a:cxn ang="cd4">
                <a:pos x="hc" y="b"/>
              </a:cxn>
              <a:cxn ang="0">
                <a:pos x="r" y="vc"/>
              </a:cxn>
            </a:cxnLst>
            <a:rect l="l" t="t" r="r" b="b"/>
            <a:pathLst>
              <a:path w="4326" h="5821">
                <a:moveTo>
                  <a:pt x="3102" y="0"/>
                </a:moveTo>
                <a:lnTo>
                  <a:pt x="1082" y="0"/>
                </a:lnTo>
                <a:cubicBezTo>
                  <a:pt x="1034" y="0"/>
                  <a:pt x="1002" y="32"/>
                  <a:pt x="1002" y="80"/>
                </a:cubicBezTo>
                <a:lnTo>
                  <a:pt x="1002" y="589"/>
                </a:lnTo>
                <a:lnTo>
                  <a:pt x="588" y="589"/>
                </a:lnTo>
                <a:cubicBezTo>
                  <a:pt x="541" y="589"/>
                  <a:pt x="509" y="620"/>
                  <a:pt x="509" y="668"/>
                </a:cubicBezTo>
                <a:lnTo>
                  <a:pt x="509" y="1177"/>
                </a:lnTo>
                <a:lnTo>
                  <a:pt x="79" y="1177"/>
                </a:lnTo>
                <a:cubicBezTo>
                  <a:pt x="48" y="1177"/>
                  <a:pt x="0" y="1209"/>
                  <a:pt x="0" y="1256"/>
                </a:cubicBezTo>
                <a:lnTo>
                  <a:pt x="0" y="5312"/>
                </a:lnTo>
                <a:cubicBezTo>
                  <a:pt x="0" y="5360"/>
                  <a:pt x="48" y="5392"/>
                  <a:pt x="79" y="5392"/>
                </a:cubicBezTo>
                <a:lnTo>
                  <a:pt x="1225" y="5392"/>
                </a:lnTo>
                <a:cubicBezTo>
                  <a:pt x="1272" y="5392"/>
                  <a:pt x="1305" y="5360"/>
                  <a:pt x="1305" y="5312"/>
                </a:cubicBezTo>
                <a:cubicBezTo>
                  <a:pt x="1305" y="5264"/>
                  <a:pt x="1272" y="5233"/>
                  <a:pt x="1225" y="5233"/>
                </a:cubicBezTo>
                <a:lnTo>
                  <a:pt x="159" y="5233"/>
                </a:lnTo>
                <a:lnTo>
                  <a:pt x="159" y="1336"/>
                </a:lnTo>
                <a:lnTo>
                  <a:pt x="2068" y="1336"/>
                </a:lnTo>
                <a:lnTo>
                  <a:pt x="2068" y="2386"/>
                </a:lnTo>
                <a:cubicBezTo>
                  <a:pt x="2068" y="2434"/>
                  <a:pt x="2100" y="2465"/>
                  <a:pt x="2147" y="2465"/>
                </a:cubicBezTo>
                <a:lnTo>
                  <a:pt x="3181" y="2465"/>
                </a:lnTo>
                <a:lnTo>
                  <a:pt x="3181" y="5233"/>
                </a:lnTo>
                <a:lnTo>
                  <a:pt x="2211" y="5233"/>
                </a:lnTo>
                <a:cubicBezTo>
                  <a:pt x="2163" y="5233"/>
                  <a:pt x="2132" y="5264"/>
                  <a:pt x="2132" y="5312"/>
                </a:cubicBezTo>
                <a:cubicBezTo>
                  <a:pt x="2132" y="5360"/>
                  <a:pt x="2163" y="5392"/>
                  <a:pt x="2211" y="5392"/>
                </a:cubicBezTo>
                <a:lnTo>
                  <a:pt x="3260" y="5392"/>
                </a:lnTo>
                <a:cubicBezTo>
                  <a:pt x="3293" y="5392"/>
                  <a:pt x="3340" y="5360"/>
                  <a:pt x="3340" y="5312"/>
                </a:cubicBezTo>
                <a:lnTo>
                  <a:pt x="3340" y="4803"/>
                </a:lnTo>
                <a:lnTo>
                  <a:pt x="3754" y="4803"/>
                </a:lnTo>
                <a:cubicBezTo>
                  <a:pt x="3802" y="4803"/>
                  <a:pt x="3833" y="4772"/>
                  <a:pt x="3833" y="4724"/>
                </a:cubicBezTo>
                <a:lnTo>
                  <a:pt x="3833" y="4215"/>
                </a:lnTo>
                <a:lnTo>
                  <a:pt x="4247" y="4215"/>
                </a:lnTo>
                <a:cubicBezTo>
                  <a:pt x="4295" y="4215"/>
                  <a:pt x="4326" y="4183"/>
                  <a:pt x="4326" y="4136"/>
                </a:cubicBezTo>
                <a:lnTo>
                  <a:pt x="4326" y="1225"/>
                </a:lnTo>
                <a:cubicBezTo>
                  <a:pt x="4326" y="1209"/>
                  <a:pt x="4326" y="1177"/>
                  <a:pt x="4310" y="1161"/>
                </a:cubicBezTo>
                <a:lnTo>
                  <a:pt x="3150" y="32"/>
                </a:lnTo>
                <a:cubicBezTo>
                  <a:pt x="3133" y="16"/>
                  <a:pt x="3117" y="0"/>
                  <a:pt x="3102" y="0"/>
                </a:cubicBezTo>
                <a:close/>
                <a:moveTo>
                  <a:pt x="2720" y="907"/>
                </a:moveTo>
                <a:lnTo>
                  <a:pt x="3086" y="1256"/>
                </a:lnTo>
                <a:lnTo>
                  <a:pt x="3086" y="1272"/>
                </a:lnTo>
                <a:lnTo>
                  <a:pt x="3547" y="1718"/>
                </a:lnTo>
                <a:lnTo>
                  <a:pt x="2720" y="1718"/>
                </a:lnTo>
                <a:close/>
                <a:moveTo>
                  <a:pt x="3229" y="318"/>
                </a:moveTo>
                <a:lnTo>
                  <a:pt x="4040" y="1129"/>
                </a:lnTo>
                <a:lnTo>
                  <a:pt x="3229" y="1129"/>
                </a:lnTo>
                <a:close/>
                <a:moveTo>
                  <a:pt x="1161" y="159"/>
                </a:moveTo>
                <a:lnTo>
                  <a:pt x="3070" y="159"/>
                </a:lnTo>
                <a:lnTo>
                  <a:pt x="3070" y="1018"/>
                </a:lnTo>
                <a:lnTo>
                  <a:pt x="2656" y="620"/>
                </a:lnTo>
                <a:cubicBezTo>
                  <a:pt x="2641" y="604"/>
                  <a:pt x="2624" y="589"/>
                  <a:pt x="2593" y="589"/>
                </a:cubicBezTo>
                <a:lnTo>
                  <a:pt x="1161" y="589"/>
                </a:lnTo>
                <a:close/>
                <a:moveTo>
                  <a:pt x="668" y="1177"/>
                </a:moveTo>
                <a:lnTo>
                  <a:pt x="668" y="747"/>
                </a:lnTo>
                <a:lnTo>
                  <a:pt x="2561" y="747"/>
                </a:lnTo>
                <a:lnTo>
                  <a:pt x="2561" y="1607"/>
                </a:lnTo>
                <a:lnTo>
                  <a:pt x="2163" y="1209"/>
                </a:lnTo>
                <a:cubicBezTo>
                  <a:pt x="2147" y="1193"/>
                  <a:pt x="2115" y="1177"/>
                  <a:pt x="2100" y="1177"/>
                </a:cubicBezTo>
                <a:close/>
                <a:moveTo>
                  <a:pt x="2227" y="1495"/>
                </a:moveTo>
                <a:lnTo>
                  <a:pt x="2593" y="1845"/>
                </a:lnTo>
                <a:lnTo>
                  <a:pt x="2593" y="1861"/>
                </a:lnTo>
                <a:lnTo>
                  <a:pt x="3054" y="2306"/>
                </a:lnTo>
                <a:lnTo>
                  <a:pt x="2227" y="2306"/>
                </a:lnTo>
                <a:close/>
                <a:moveTo>
                  <a:pt x="3340" y="4645"/>
                </a:moveTo>
                <a:lnTo>
                  <a:pt x="3340" y="2402"/>
                </a:lnTo>
                <a:cubicBezTo>
                  <a:pt x="3340" y="2386"/>
                  <a:pt x="3324" y="2354"/>
                  <a:pt x="3308" y="2354"/>
                </a:cubicBezTo>
                <a:lnTo>
                  <a:pt x="2847" y="1877"/>
                </a:lnTo>
                <a:lnTo>
                  <a:pt x="3674" y="1877"/>
                </a:lnTo>
                <a:lnTo>
                  <a:pt x="3674" y="4645"/>
                </a:lnTo>
                <a:close/>
                <a:moveTo>
                  <a:pt x="3833" y="4056"/>
                </a:moveTo>
                <a:lnTo>
                  <a:pt x="3833" y="1813"/>
                </a:lnTo>
                <a:cubicBezTo>
                  <a:pt x="3833" y="1797"/>
                  <a:pt x="3833" y="1765"/>
                  <a:pt x="3817" y="1750"/>
                </a:cubicBezTo>
                <a:lnTo>
                  <a:pt x="3340" y="1288"/>
                </a:lnTo>
                <a:lnTo>
                  <a:pt x="4167" y="1288"/>
                </a:lnTo>
                <a:lnTo>
                  <a:pt x="4167" y="4056"/>
                </a:lnTo>
                <a:close/>
                <a:moveTo>
                  <a:pt x="1701" y="5821"/>
                </a:moveTo>
                <a:cubicBezTo>
                  <a:pt x="1749" y="5821"/>
                  <a:pt x="1780" y="5790"/>
                  <a:pt x="1780" y="5742"/>
                </a:cubicBezTo>
                <a:lnTo>
                  <a:pt x="1780" y="4326"/>
                </a:lnTo>
                <a:lnTo>
                  <a:pt x="2226" y="4660"/>
                </a:lnTo>
                <a:cubicBezTo>
                  <a:pt x="2242" y="4676"/>
                  <a:pt x="2258" y="4676"/>
                  <a:pt x="2274" y="4676"/>
                </a:cubicBezTo>
                <a:cubicBezTo>
                  <a:pt x="2289" y="4676"/>
                  <a:pt x="2321" y="4660"/>
                  <a:pt x="2337" y="4645"/>
                </a:cubicBezTo>
                <a:cubicBezTo>
                  <a:pt x="2353" y="4612"/>
                  <a:pt x="2353" y="4565"/>
                  <a:pt x="2321" y="4533"/>
                </a:cubicBezTo>
                <a:lnTo>
                  <a:pt x="1749" y="4088"/>
                </a:lnTo>
                <a:cubicBezTo>
                  <a:pt x="1717" y="4072"/>
                  <a:pt x="1669" y="4072"/>
                  <a:pt x="1653" y="4088"/>
                </a:cubicBezTo>
                <a:lnTo>
                  <a:pt x="1096" y="4533"/>
                </a:lnTo>
                <a:cubicBezTo>
                  <a:pt x="1065" y="4565"/>
                  <a:pt x="1049" y="4612"/>
                  <a:pt x="1081" y="4645"/>
                </a:cubicBezTo>
                <a:cubicBezTo>
                  <a:pt x="1113" y="4676"/>
                  <a:pt x="1160" y="4692"/>
                  <a:pt x="1192" y="4660"/>
                </a:cubicBezTo>
                <a:lnTo>
                  <a:pt x="1622" y="4310"/>
                </a:lnTo>
                <a:lnTo>
                  <a:pt x="1622" y="5742"/>
                </a:lnTo>
                <a:cubicBezTo>
                  <a:pt x="1622" y="5790"/>
                  <a:pt x="1669" y="5821"/>
                  <a:pt x="1701" y="5821"/>
                </a:cubicBezTo>
                <a:close/>
              </a:path>
            </a:pathLst>
          </a:custGeom>
          <a:solidFill>
            <a:schemeClr val="bg2">
              <a:lumMod val="50000"/>
            </a:schemeClr>
          </a:solidFill>
          <a:ln cap="flat">
            <a:noFill/>
            <a:prstDash val="solid"/>
          </a:ln>
        </p:spPr>
        <p:txBody>
          <a:bodyPr vert="horz" wrap="none" lIns="45000" tIns="22500" rIns="45000" bIns="22500" anchor="ctr" anchorCtr="1" compatLnSpc="0"/>
          <a:lstStyle/>
          <a:p>
            <a:pPr defTabSz="609585" hangingPunct="0">
              <a:defRPr/>
            </a:pPr>
            <a:endParaRPr lang="en-CA" sz="900">
              <a:solidFill>
                <a:srgbClr val="000000"/>
              </a:solidFill>
              <a:latin typeface="Arial" pitchFamily="18"/>
              <a:ea typeface="SimSun" pitchFamily="2"/>
              <a:cs typeface="Lucida Sans" pitchFamily="2"/>
            </a:endParaRPr>
          </a:p>
        </p:txBody>
      </p:sp>
      <p:sp>
        <p:nvSpPr>
          <p:cNvPr id="46" name="Freeform: Shape 13"/>
          <p:cNvSpPr>
            <a:spLocks noChangeAspect="1"/>
          </p:cNvSpPr>
          <p:nvPr/>
        </p:nvSpPr>
        <p:spPr>
          <a:xfrm>
            <a:off x="2598702" y="2173089"/>
            <a:ext cx="548640" cy="492289"/>
          </a:xfrm>
          <a:custGeom>
            <a:avLst/>
            <a:gdLst/>
            <a:ahLst/>
            <a:cxnLst>
              <a:cxn ang="3cd4">
                <a:pos x="hc" y="t"/>
              </a:cxn>
              <a:cxn ang="cd2">
                <a:pos x="l" y="vc"/>
              </a:cxn>
              <a:cxn ang="cd4">
                <a:pos x="hc" y="b"/>
              </a:cxn>
              <a:cxn ang="0">
                <a:pos x="r" y="vc"/>
              </a:cxn>
            </a:cxnLst>
            <a:rect l="l" t="t" r="r" b="b"/>
            <a:pathLst>
              <a:path w="5025" h="4509">
                <a:moveTo>
                  <a:pt x="858" y="4509"/>
                </a:moveTo>
                <a:cubicBezTo>
                  <a:pt x="874" y="4509"/>
                  <a:pt x="905" y="4509"/>
                  <a:pt x="937" y="4509"/>
                </a:cubicBezTo>
                <a:cubicBezTo>
                  <a:pt x="1064" y="4493"/>
                  <a:pt x="1176" y="4462"/>
                  <a:pt x="1287" y="4414"/>
                </a:cubicBezTo>
                <a:cubicBezTo>
                  <a:pt x="1573" y="4303"/>
                  <a:pt x="3641" y="2251"/>
                  <a:pt x="3864" y="2028"/>
                </a:cubicBezTo>
                <a:cubicBezTo>
                  <a:pt x="3864" y="2012"/>
                  <a:pt x="4070" y="1821"/>
                  <a:pt x="4070" y="1567"/>
                </a:cubicBezTo>
                <a:cubicBezTo>
                  <a:pt x="4070" y="1424"/>
                  <a:pt x="4007" y="1297"/>
                  <a:pt x="3895" y="1185"/>
                </a:cubicBezTo>
                <a:cubicBezTo>
                  <a:pt x="3784" y="1058"/>
                  <a:pt x="3657" y="994"/>
                  <a:pt x="3498" y="1010"/>
                </a:cubicBezTo>
                <a:cubicBezTo>
                  <a:pt x="3195" y="1010"/>
                  <a:pt x="2957" y="1265"/>
                  <a:pt x="2957" y="1281"/>
                </a:cubicBezTo>
                <a:cubicBezTo>
                  <a:pt x="1351" y="2744"/>
                  <a:pt x="1351" y="2744"/>
                  <a:pt x="1351" y="2744"/>
                </a:cubicBezTo>
                <a:cubicBezTo>
                  <a:pt x="1319" y="2776"/>
                  <a:pt x="1303" y="2823"/>
                  <a:pt x="1335" y="2855"/>
                </a:cubicBezTo>
                <a:cubicBezTo>
                  <a:pt x="1367" y="2887"/>
                  <a:pt x="1414" y="2887"/>
                  <a:pt x="1446" y="2855"/>
                </a:cubicBezTo>
                <a:cubicBezTo>
                  <a:pt x="3068" y="1392"/>
                  <a:pt x="3068" y="1392"/>
                  <a:pt x="3068" y="1392"/>
                </a:cubicBezTo>
                <a:cubicBezTo>
                  <a:pt x="3068" y="1392"/>
                  <a:pt x="3275" y="1169"/>
                  <a:pt x="3498" y="1169"/>
                </a:cubicBezTo>
                <a:cubicBezTo>
                  <a:pt x="3609" y="1154"/>
                  <a:pt x="3704" y="1201"/>
                  <a:pt x="3784" y="1297"/>
                </a:cubicBezTo>
                <a:cubicBezTo>
                  <a:pt x="4070" y="1583"/>
                  <a:pt x="3784" y="1885"/>
                  <a:pt x="3752" y="1917"/>
                </a:cubicBezTo>
                <a:cubicBezTo>
                  <a:pt x="3275" y="2394"/>
                  <a:pt x="1446" y="4191"/>
                  <a:pt x="1240" y="4271"/>
                </a:cubicBezTo>
                <a:cubicBezTo>
                  <a:pt x="1128" y="4303"/>
                  <a:pt x="1032" y="4335"/>
                  <a:pt x="921" y="4350"/>
                </a:cubicBezTo>
                <a:cubicBezTo>
                  <a:pt x="587" y="4382"/>
                  <a:pt x="365" y="4160"/>
                  <a:pt x="253" y="3953"/>
                </a:cubicBezTo>
                <a:cubicBezTo>
                  <a:pt x="94" y="3666"/>
                  <a:pt x="142" y="3332"/>
                  <a:pt x="333" y="3094"/>
                </a:cubicBezTo>
                <a:cubicBezTo>
                  <a:pt x="699" y="2696"/>
                  <a:pt x="2400" y="1185"/>
                  <a:pt x="3037" y="613"/>
                </a:cubicBezTo>
                <a:cubicBezTo>
                  <a:pt x="3212" y="470"/>
                  <a:pt x="3212" y="470"/>
                  <a:pt x="3212" y="470"/>
                </a:cubicBezTo>
                <a:cubicBezTo>
                  <a:pt x="3275" y="406"/>
                  <a:pt x="3371" y="310"/>
                  <a:pt x="3498" y="231"/>
                </a:cubicBezTo>
                <a:cubicBezTo>
                  <a:pt x="3721" y="104"/>
                  <a:pt x="4118" y="119"/>
                  <a:pt x="4436" y="422"/>
                </a:cubicBezTo>
                <a:cubicBezTo>
                  <a:pt x="4707" y="676"/>
                  <a:pt x="4866" y="946"/>
                  <a:pt x="4866" y="1217"/>
                </a:cubicBezTo>
                <a:cubicBezTo>
                  <a:pt x="4882" y="1599"/>
                  <a:pt x="4643" y="1901"/>
                  <a:pt x="4531" y="2012"/>
                </a:cubicBezTo>
                <a:cubicBezTo>
                  <a:pt x="4373" y="2187"/>
                  <a:pt x="2591" y="3969"/>
                  <a:pt x="2576" y="3984"/>
                </a:cubicBezTo>
                <a:cubicBezTo>
                  <a:pt x="2544" y="4016"/>
                  <a:pt x="2544" y="4064"/>
                  <a:pt x="2576" y="4096"/>
                </a:cubicBezTo>
                <a:cubicBezTo>
                  <a:pt x="2607" y="4127"/>
                  <a:pt x="2655" y="4127"/>
                  <a:pt x="2687" y="4096"/>
                </a:cubicBezTo>
                <a:cubicBezTo>
                  <a:pt x="2766" y="4032"/>
                  <a:pt x="4484" y="2299"/>
                  <a:pt x="4643" y="2124"/>
                </a:cubicBezTo>
                <a:cubicBezTo>
                  <a:pt x="4770" y="1996"/>
                  <a:pt x="5040" y="1663"/>
                  <a:pt x="5025" y="1217"/>
                </a:cubicBezTo>
                <a:cubicBezTo>
                  <a:pt x="5009" y="899"/>
                  <a:pt x="4850" y="581"/>
                  <a:pt x="4548" y="294"/>
                </a:cubicBezTo>
                <a:cubicBezTo>
                  <a:pt x="4213" y="-8"/>
                  <a:pt x="3737" y="-87"/>
                  <a:pt x="3418" y="104"/>
                </a:cubicBezTo>
                <a:cubicBezTo>
                  <a:pt x="3275" y="183"/>
                  <a:pt x="3164" y="279"/>
                  <a:pt x="3100" y="342"/>
                </a:cubicBezTo>
                <a:cubicBezTo>
                  <a:pt x="2925" y="485"/>
                  <a:pt x="2925" y="485"/>
                  <a:pt x="2925" y="485"/>
                </a:cubicBezTo>
                <a:cubicBezTo>
                  <a:pt x="2289" y="1058"/>
                  <a:pt x="587" y="2585"/>
                  <a:pt x="222" y="2999"/>
                </a:cubicBezTo>
                <a:cubicBezTo>
                  <a:pt x="-33" y="3269"/>
                  <a:pt x="-65" y="3666"/>
                  <a:pt x="110" y="4016"/>
                </a:cubicBezTo>
                <a:cubicBezTo>
                  <a:pt x="269" y="4335"/>
                  <a:pt x="540" y="4509"/>
                  <a:pt x="858" y="4509"/>
                </a:cubicBezTo>
                <a:close/>
              </a:path>
            </a:pathLst>
          </a:custGeom>
          <a:solidFill>
            <a:schemeClr val="bg2">
              <a:lumMod val="50000"/>
            </a:schemeClr>
          </a:solidFill>
          <a:ln cap="flat">
            <a:noFill/>
            <a:prstDash val="solid"/>
          </a:ln>
        </p:spPr>
        <p:txBody>
          <a:bodyPr vert="horz" wrap="none" lIns="45000" tIns="22500" rIns="45000" bIns="22500" anchor="ctr" anchorCtr="1" compatLnSpc="0"/>
          <a:lstStyle/>
          <a:p>
            <a:pPr defTabSz="609585" hangingPunct="0">
              <a:defRPr/>
            </a:pPr>
            <a:endParaRPr lang="en-CA" sz="900">
              <a:solidFill>
                <a:srgbClr val="000000"/>
              </a:solidFill>
              <a:latin typeface="Arial" pitchFamily="18"/>
              <a:ea typeface="SimSun" pitchFamily="2"/>
              <a:cs typeface="Lucida Sans" pitchFamily="2"/>
            </a:endParaRPr>
          </a:p>
        </p:txBody>
      </p:sp>
      <p:grpSp>
        <p:nvGrpSpPr>
          <p:cNvPr id="18" name="Group 17"/>
          <p:cNvGrpSpPr/>
          <p:nvPr/>
        </p:nvGrpSpPr>
        <p:grpSpPr>
          <a:xfrm>
            <a:off x="6238161" y="2685575"/>
            <a:ext cx="5313131" cy="3589903"/>
            <a:chOff x="12475528" y="5430143"/>
            <a:chExt cx="10626261" cy="7179806"/>
          </a:xfrm>
        </p:grpSpPr>
        <p:grpSp>
          <p:nvGrpSpPr>
            <p:cNvPr id="31" name="Group 30"/>
            <p:cNvGrpSpPr/>
            <p:nvPr/>
          </p:nvGrpSpPr>
          <p:grpSpPr>
            <a:xfrm>
              <a:off x="12696769" y="5633939"/>
              <a:ext cx="10192728" cy="6976010"/>
              <a:chOff x="986545" y="1563388"/>
              <a:chExt cx="7288212" cy="4875527"/>
            </a:xfrm>
          </p:grpSpPr>
          <p:sp>
            <p:nvSpPr>
              <p:cNvPr id="32" name="Textfeld 7"/>
              <p:cNvSpPr txBox="1">
                <a:spLocks noChangeArrowheads="1"/>
              </p:cNvSpPr>
              <p:nvPr/>
            </p:nvSpPr>
            <p:spPr bwMode="auto">
              <a:xfrm>
                <a:off x="5242261" y="5922663"/>
                <a:ext cx="1856158" cy="516252"/>
              </a:xfrm>
              <a:prstGeom prst="rect">
                <a:avLst/>
              </a:prstGeom>
              <a:noFill/>
              <a:ln w="9525">
                <a:noFill/>
                <a:miter lim="800000"/>
                <a:headEnd/>
                <a:tailEnd/>
              </a:ln>
            </p:spPr>
            <p:txBody>
              <a:bodyPr wrap="square">
                <a:spAutoFit/>
              </a:bodyPr>
              <a:lstStyle/>
              <a:p>
                <a:pPr algn="r" defTabSz="609585">
                  <a:spcBef>
                    <a:spcPct val="50000"/>
                  </a:spcBef>
                  <a:defRPr/>
                </a:pPr>
                <a:r>
                  <a:rPr lang="de-DE" sz="900">
                    <a:solidFill>
                      <a:srgbClr val="000000"/>
                    </a:solidFill>
                    <a:latin typeface="Arial" panose="020B0604020202020204"/>
                    <a:cs typeface="Times New Roman" pitchFamily="18" charset="0"/>
                  </a:rPr>
                  <a:t>Source: </a:t>
                </a:r>
                <a:r>
                  <a:rPr lang="de-DE" sz="900" err="1">
                    <a:solidFill>
                      <a:srgbClr val="000000"/>
                    </a:solidFill>
                    <a:latin typeface="Arial" panose="020B0604020202020204"/>
                    <a:cs typeface="Times New Roman" pitchFamily="18" charset="0"/>
                  </a:rPr>
                  <a:t>Billentis</a:t>
                </a:r>
                <a:r>
                  <a:rPr lang="de-DE" sz="900">
                    <a:solidFill>
                      <a:srgbClr val="000000"/>
                    </a:solidFill>
                    <a:latin typeface="Arial" panose="020B0604020202020204"/>
                    <a:cs typeface="Times New Roman" pitchFamily="18" charset="0"/>
                  </a:rPr>
                  <a:t>, 2017</a:t>
                </a:r>
              </a:p>
            </p:txBody>
          </p:sp>
          <p:grpSp>
            <p:nvGrpSpPr>
              <p:cNvPr id="47" name="Gruppieren 192"/>
              <p:cNvGrpSpPr/>
              <p:nvPr/>
            </p:nvGrpSpPr>
            <p:grpSpPr>
              <a:xfrm>
                <a:off x="1103335" y="4780719"/>
                <a:ext cx="1172719" cy="1274509"/>
                <a:chOff x="948944" y="4134676"/>
                <a:chExt cx="1172719" cy="1274509"/>
              </a:xfrm>
            </p:grpSpPr>
            <p:grpSp>
              <p:nvGrpSpPr>
                <p:cNvPr id="214" name="Gruppieren 178"/>
                <p:cNvGrpSpPr>
                  <a:grpSpLocks/>
                </p:cNvGrpSpPr>
                <p:nvPr/>
              </p:nvGrpSpPr>
              <p:grpSpPr bwMode="auto">
                <a:xfrm>
                  <a:off x="948944" y="4134676"/>
                  <a:ext cx="905238" cy="213805"/>
                  <a:chOff x="630238" y="6219508"/>
                  <a:chExt cx="905238" cy="213805"/>
                </a:xfrm>
              </p:grpSpPr>
              <p:sp>
                <p:nvSpPr>
                  <p:cNvPr id="224" name="Rectangle 5"/>
                  <p:cNvSpPr>
                    <a:spLocks noChangeArrowheads="1"/>
                  </p:cNvSpPr>
                  <p:nvPr/>
                </p:nvSpPr>
                <p:spPr bwMode="auto">
                  <a:xfrm>
                    <a:off x="630238" y="6220588"/>
                    <a:ext cx="433442" cy="212725"/>
                  </a:xfrm>
                  <a:prstGeom prst="rect">
                    <a:avLst/>
                  </a:prstGeom>
                  <a:solidFill>
                    <a:srgbClr val="800000"/>
                  </a:solidFill>
                  <a:ln w="9525" algn="ctr">
                    <a:solidFill>
                      <a:schemeClr val="bg2"/>
                    </a:solidFill>
                    <a:round/>
                    <a:headEnd/>
                    <a:tailEnd/>
                  </a:ln>
                </p:spPr>
                <p:txBody>
                  <a:bodyPr wrap="none" lIns="0" tIns="0" rIns="0" bIns="0" anchor="ctr"/>
                  <a:lstStyle/>
                  <a:p>
                    <a:pPr defTabSz="609585">
                      <a:spcBef>
                        <a:spcPct val="50000"/>
                      </a:spcBef>
                      <a:defRPr/>
                    </a:pPr>
                    <a:endParaRPr lang="de-DE" sz="800">
                      <a:solidFill>
                        <a:srgbClr val="000000"/>
                      </a:solidFill>
                      <a:latin typeface="Times New Roman" pitchFamily="18" charset="0"/>
                      <a:cs typeface="Times New Roman" pitchFamily="18" charset="0"/>
                    </a:endParaRPr>
                  </a:p>
                </p:txBody>
              </p:sp>
              <p:sp>
                <p:nvSpPr>
                  <p:cNvPr id="225" name="Text Box 6"/>
                  <p:cNvSpPr txBox="1">
                    <a:spLocks noChangeArrowheads="1"/>
                  </p:cNvSpPr>
                  <p:nvPr/>
                </p:nvSpPr>
                <p:spPr bwMode="auto">
                  <a:xfrm>
                    <a:off x="1132008" y="6219508"/>
                    <a:ext cx="403468" cy="172084"/>
                  </a:xfrm>
                  <a:prstGeom prst="rect">
                    <a:avLst/>
                  </a:prstGeom>
                  <a:noFill/>
                  <a:ln w="25400">
                    <a:noFill/>
                    <a:miter lim="800000"/>
                    <a:headEnd/>
                    <a:tailEnd type="none" w="lg" len="sm"/>
                  </a:ln>
                </p:spPr>
                <p:txBody>
                  <a:bodyPr wrap="none" lIns="0" tIns="0" rIns="0" bIns="0">
                    <a:spAutoFit/>
                  </a:bodyPr>
                  <a:lstStyle/>
                  <a:p>
                    <a:pPr defTabSz="609585">
                      <a:spcBef>
                        <a:spcPct val="50000"/>
                      </a:spcBef>
                      <a:defRPr/>
                    </a:pPr>
                    <a:r>
                      <a:rPr lang="de-DE" sz="800">
                        <a:solidFill>
                          <a:srgbClr val="003060"/>
                        </a:solidFill>
                        <a:latin typeface="Times New Roman" pitchFamily="18" charset="0"/>
                        <a:cs typeface="Times New Roman" pitchFamily="18" charset="0"/>
                      </a:rPr>
                      <a:t>Leader</a:t>
                    </a:r>
                  </a:p>
                </p:txBody>
              </p:sp>
            </p:grpSp>
            <p:grpSp>
              <p:nvGrpSpPr>
                <p:cNvPr id="215" name="Gruppieren 179"/>
                <p:cNvGrpSpPr>
                  <a:grpSpLocks/>
                </p:cNvGrpSpPr>
                <p:nvPr/>
              </p:nvGrpSpPr>
              <p:grpSpPr bwMode="auto">
                <a:xfrm>
                  <a:off x="948944" y="4488244"/>
                  <a:ext cx="982447" cy="213805"/>
                  <a:chOff x="2501711" y="6219508"/>
                  <a:chExt cx="982447" cy="213805"/>
                </a:xfrm>
              </p:grpSpPr>
              <p:sp>
                <p:nvSpPr>
                  <p:cNvPr id="222" name="Rectangle 8"/>
                  <p:cNvSpPr>
                    <a:spLocks noChangeArrowheads="1"/>
                  </p:cNvSpPr>
                  <p:nvPr/>
                </p:nvSpPr>
                <p:spPr bwMode="auto">
                  <a:xfrm>
                    <a:off x="2501711" y="6220588"/>
                    <a:ext cx="433441" cy="212725"/>
                  </a:xfrm>
                  <a:prstGeom prst="rect">
                    <a:avLst/>
                  </a:prstGeom>
                  <a:solidFill>
                    <a:srgbClr val="FF6600"/>
                  </a:solidFill>
                  <a:ln w="9525" algn="ctr">
                    <a:solidFill>
                      <a:schemeClr val="bg2"/>
                    </a:solidFill>
                    <a:round/>
                    <a:headEnd/>
                    <a:tailEnd/>
                  </a:ln>
                </p:spPr>
                <p:txBody>
                  <a:bodyPr wrap="none" lIns="0" tIns="0" rIns="0" bIns="0" anchor="ctr"/>
                  <a:lstStyle/>
                  <a:p>
                    <a:pPr defTabSz="609585">
                      <a:spcBef>
                        <a:spcPct val="50000"/>
                      </a:spcBef>
                      <a:defRPr/>
                    </a:pPr>
                    <a:endParaRPr lang="de-DE" sz="800">
                      <a:solidFill>
                        <a:srgbClr val="000000"/>
                      </a:solidFill>
                      <a:latin typeface="Times New Roman" pitchFamily="18" charset="0"/>
                      <a:cs typeface="Times New Roman" pitchFamily="18" charset="0"/>
                    </a:endParaRPr>
                  </a:p>
                </p:txBody>
              </p:sp>
              <p:sp>
                <p:nvSpPr>
                  <p:cNvPr id="223" name="Text Box 9"/>
                  <p:cNvSpPr txBox="1">
                    <a:spLocks noChangeArrowheads="1"/>
                  </p:cNvSpPr>
                  <p:nvPr/>
                </p:nvSpPr>
                <p:spPr bwMode="auto">
                  <a:xfrm>
                    <a:off x="2991286" y="6219508"/>
                    <a:ext cx="492872" cy="172084"/>
                  </a:xfrm>
                  <a:prstGeom prst="rect">
                    <a:avLst/>
                  </a:prstGeom>
                  <a:noFill/>
                  <a:ln w="25400">
                    <a:noFill/>
                    <a:miter lim="800000"/>
                    <a:headEnd/>
                    <a:tailEnd type="none" w="lg" len="sm"/>
                  </a:ln>
                </p:spPr>
                <p:txBody>
                  <a:bodyPr wrap="none" lIns="0" tIns="0" rIns="0" bIns="0">
                    <a:spAutoFit/>
                  </a:bodyPr>
                  <a:lstStyle/>
                  <a:p>
                    <a:pPr defTabSz="609585">
                      <a:spcBef>
                        <a:spcPct val="50000"/>
                      </a:spcBef>
                      <a:defRPr/>
                    </a:pPr>
                    <a:r>
                      <a:rPr lang="de-DE" sz="800">
                        <a:solidFill>
                          <a:srgbClr val="003060"/>
                        </a:solidFill>
                        <a:latin typeface="Times New Roman" pitchFamily="18" charset="0"/>
                        <a:cs typeface="Times New Roman" pitchFamily="18" charset="0"/>
                      </a:rPr>
                      <a:t>Average</a:t>
                    </a:r>
                  </a:p>
                </p:txBody>
              </p:sp>
            </p:grpSp>
            <p:grpSp>
              <p:nvGrpSpPr>
                <p:cNvPr id="216" name="Gruppieren 181"/>
                <p:cNvGrpSpPr>
                  <a:grpSpLocks/>
                </p:cNvGrpSpPr>
                <p:nvPr/>
              </p:nvGrpSpPr>
              <p:grpSpPr bwMode="auto">
                <a:xfrm>
                  <a:off x="948944" y="5195380"/>
                  <a:ext cx="1038977" cy="213805"/>
                  <a:chOff x="6770181" y="6219508"/>
                  <a:chExt cx="1038977" cy="213805"/>
                </a:xfrm>
              </p:grpSpPr>
              <p:sp>
                <p:nvSpPr>
                  <p:cNvPr id="220" name="Rectangle 11" descr="Diagonal weit nach oben"/>
                  <p:cNvSpPr>
                    <a:spLocks noChangeArrowheads="1"/>
                  </p:cNvSpPr>
                  <p:nvPr/>
                </p:nvSpPr>
                <p:spPr bwMode="auto">
                  <a:xfrm>
                    <a:off x="6770181" y="6220588"/>
                    <a:ext cx="433442" cy="212725"/>
                  </a:xfrm>
                  <a:prstGeom prst="rect">
                    <a:avLst/>
                  </a:prstGeom>
                  <a:pattFill prst="wdUpDiag">
                    <a:fgClr>
                      <a:srgbClr val="FFFF00"/>
                    </a:fgClr>
                    <a:bgClr>
                      <a:srgbClr val="FFFFFF"/>
                    </a:bgClr>
                  </a:pattFill>
                  <a:ln w="6350">
                    <a:solidFill>
                      <a:srgbClr val="3F3F3F"/>
                    </a:solidFill>
                    <a:round/>
                    <a:headEnd/>
                    <a:tailEnd/>
                  </a:ln>
                </p:spPr>
                <p:txBody>
                  <a:bodyPr/>
                  <a:lstStyle/>
                  <a:p>
                    <a:pPr defTabSz="609585">
                      <a:spcBef>
                        <a:spcPct val="50000"/>
                      </a:spcBef>
                      <a:defRPr/>
                    </a:pPr>
                    <a:endParaRPr lang="de-DE" sz="800">
                      <a:solidFill>
                        <a:srgbClr val="000000"/>
                      </a:solidFill>
                      <a:latin typeface="Times New Roman" pitchFamily="18" charset="0"/>
                      <a:cs typeface="Times New Roman" pitchFamily="18" charset="0"/>
                    </a:endParaRPr>
                  </a:p>
                </p:txBody>
              </p:sp>
              <p:sp>
                <p:nvSpPr>
                  <p:cNvPr id="221" name="Text Box 12"/>
                  <p:cNvSpPr txBox="1">
                    <a:spLocks noChangeArrowheads="1"/>
                  </p:cNvSpPr>
                  <p:nvPr/>
                </p:nvSpPr>
                <p:spPr bwMode="auto">
                  <a:xfrm>
                    <a:off x="7265853" y="6219508"/>
                    <a:ext cx="543305" cy="172084"/>
                  </a:xfrm>
                  <a:prstGeom prst="rect">
                    <a:avLst/>
                  </a:prstGeom>
                  <a:noFill/>
                  <a:ln w="25400">
                    <a:noFill/>
                    <a:miter lim="800000"/>
                    <a:headEnd/>
                    <a:tailEnd type="none" w="lg" len="sm"/>
                  </a:ln>
                </p:spPr>
                <p:txBody>
                  <a:bodyPr wrap="none" lIns="0" tIns="0" rIns="0" bIns="0">
                    <a:spAutoFit/>
                  </a:bodyPr>
                  <a:lstStyle/>
                  <a:p>
                    <a:pPr defTabSz="609585">
                      <a:spcBef>
                        <a:spcPct val="50000"/>
                      </a:spcBef>
                      <a:defRPr/>
                    </a:pPr>
                    <a:r>
                      <a:rPr lang="de-DE" sz="800" err="1">
                        <a:solidFill>
                          <a:srgbClr val="003060"/>
                        </a:solidFill>
                        <a:latin typeface="Times New Roman" pitchFamily="18" charset="0"/>
                        <a:cs typeface="Times New Roman" pitchFamily="18" charset="0"/>
                      </a:rPr>
                      <a:t>Laggards</a:t>
                    </a:r>
                    <a:endParaRPr lang="de-DE" sz="800">
                      <a:solidFill>
                        <a:srgbClr val="003060"/>
                      </a:solidFill>
                      <a:latin typeface="Times New Roman" pitchFamily="18" charset="0"/>
                      <a:cs typeface="Times New Roman" pitchFamily="18" charset="0"/>
                    </a:endParaRPr>
                  </a:p>
                </p:txBody>
              </p:sp>
            </p:grpSp>
            <p:grpSp>
              <p:nvGrpSpPr>
                <p:cNvPr id="217" name="Gruppieren 180"/>
                <p:cNvGrpSpPr>
                  <a:grpSpLocks/>
                </p:cNvGrpSpPr>
                <p:nvPr/>
              </p:nvGrpSpPr>
              <p:grpSpPr bwMode="auto">
                <a:xfrm>
                  <a:off x="948944" y="4841812"/>
                  <a:ext cx="1172719" cy="213805"/>
                  <a:chOff x="4396997" y="6219508"/>
                  <a:chExt cx="1172719" cy="213805"/>
                </a:xfrm>
              </p:grpSpPr>
              <p:sp>
                <p:nvSpPr>
                  <p:cNvPr id="218" name="Rectangle 14"/>
                  <p:cNvSpPr>
                    <a:spLocks noChangeArrowheads="1"/>
                  </p:cNvSpPr>
                  <p:nvPr/>
                </p:nvSpPr>
                <p:spPr bwMode="auto">
                  <a:xfrm>
                    <a:off x="4396997" y="6220588"/>
                    <a:ext cx="433441" cy="212725"/>
                  </a:xfrm>
                  <a:prstGeom prst="rect">
                    <a:avLst/>
                  </a:prstGeom>
                  <a:solidFill>
                    <a:srgbClr val="FFCC00"/>
                  </a:solidFill>
                  <a:ln w="9525">
                    <a:solidFill>
                      <a:schemeClr val="bg2"/>
                    </a:solidFill>
                    <a:round/>
                    <a:headEnd/>
                    <a:tailEnd/>
                  </a:ln>
                </p:spPr>
                <p:txBody>
                  <a:bodyPr wrap="none" lIns="0" tIns="0" rIns="0" bIns="0" anchor="ctr"/>
                  <a:lstStyle/>
                  <a:p>
                    <a:pPr defTabSz="609585">
                      <a:spcBef>
                        <a:spcPct val="50000"/>
                      </a:spcBef>
                      <a:defRPr/>
                    </a:pPr>
                    <a:endParaRPr lang="de-DE" sz="800">
                      <a:solidFill>
                        <a:srgbClr val="000000"/>
                      </a:solidFill>
                      <a:latin typeface="Times New Roman" pitchFamily="18" charset="0"/>
                      <a:cs typeface="Times New Roman" pitchFamily="18" charset="0"/>
                    </a:endParaRPr>
                  </a:p>
                </p:txBody>
              </p:sp>
              <p:sp>
                <p:nvSpPr>
                  <p:cNvPr id="219" name="Text Box 15"/>
                  <p:cNvSpPr txBox="1">
                    <a:spLocks noChangeArrowheads="1"/>
                  </p:cNvSpPr>
                  <p:nvPr/>
                </p:nvSpPr>
                <p:spPr bwMode="auto">
                  <a:xfrm>
                    <a:off x="4886573" y="6219508"/>
                    <a:ext cx="683143" cy="172084"/>
                  </a:xfrm>
                  <a:prstGeom prst="rect">
                    <a:avLst/>
                  </a:prstGeom>
                  <a:noFill/>
                  <a:ln w="25400">
                    <a:noFill/>
                    <a:miter lim="800000"/>
                    <a:headEnd/>
                    <a:tailEnd type="none" w="lg" len="sm"/>
                  </a:ln>
                </p:spPr>
                <p:txBody>
                  <a:bodyPr wrap="none" lIns="0" tIns="0" rIns="0" bIns="0">
                    <a:spAutoFit/>
                  </a:bodyPr>
                  <a:lstStyle/>
                  <a:p>
                    <a:pPr defTabSz="609585">
                      <a:spcBef>
                        <a:spcPct val="50000"/>
                      </a:spcBef>
                      <a:defRPr/>
                    </a:pPr>
                    <a:r>
                      <a:rPr lang="de-DE" sz="800" err="1">
                        <a:solidFill>
                          <a:srgbClr val="003060"/>
                        </a:solidFill>
                        <a:latin typeface="Times New Roman" pitchFamily="18" charset="0"/>
                        <a:cs typeface="Times New Roman" pitchFamily="18" charset="0"/>
                      </a:rPr>
                      <a:t>Developing</a:t>
                    </a:r>
                    <a:endParaRPr lang="de-DE" sz="800">
                      <a:solidFill>
                        <a:srgbClr val="003060"/>
                      </a:solidFill>
                      <a:latin typeface="Times New Roman" pitchFamily="18" charset="0"/>
                      <a:cs typeface="Times New Roman" pitchFamily="18" charset="0"/>
                    </a:endParaRPr>
                  </a:p>
                </p:txBody>
              </p:sp>
            </p:grpSp>
          </p:grpSp>
          <p:grpSp>
            <p:nvGrpSpPr>
              <p:cNvPr id="48" name="Gruppieren 184"/>
              <p:cNvGrpSpPr/>
              <p:nvPr/>
            </p:nvGrpSpPr>
            <p:grpSpPr>
              <a:xfrm>
                <a:off x="986545" y="1563388"/>
                <a:ext cx="7288212" cy="4679950"/>
                <a:chOff x="1039813" y="1341438"/>
                <a:chExt cx="7288212" cy="4679950"/>
              </a:xfrm>
            </p:grpSpPr>
            <p:sp>
              <p:nvSpPr>
                <p:cNvPr id="49" name="Freeform 5"/>
                <p:cNvSpPr>
                  <a:spLocks/>
                </p:cNvSpPr>
                <p:nvPr/>
              </p:nvSpPr>
              <p:spPr bwMode="auto">
                <a:xfrm>
                  <a:off x="1039813" y="2730500"/>
                  <a:ext cx="201612" cy="225425"/>
                </a:xfrm>
                <a:custGeom>
                  <a:avLst/>
                  <a:gdLst>
                    <a:gd name="T0" fmla="*/ 0 w 159"/>
                    <a:gd name="T1" fmla="*/ 2147483647 h 177"/>
                    <a:gd name="T2" fmla="*/ 0 w 159"/>
                    <a:gd name="T3" fmla="*/ 2147483647 h 177"/>
                    <a:gd name="T4" fmla="*/ 0 w 159"/>
                    <a:gd name="T5" fmla="*/ 2147483647 h 177"/>
                    <a:gd name="T6" fmla="*/ 0 w 159"/>
                    <a:gd name="T7" fmla="*/ 0 h 177"/>
                    <a:gd name="T8" fmla="*/ 2147483647 w 159"/>
                    <a:gd name="T9" fmla="*/ 2147483647 h 177"/>
                    <a:gd name="T10" fmla="*/ 2147483647 w 159"/>
                    <a:gd name="T11" fmla="*/ 2147483647 h 177"/>
                    <a:gd name="T12" fmla="*/ 2147483647 w 159"/>
                    <a:gd name="T13" fmla="*/ 2147483647 h 177"/>
                    <a:gd name="T14" fmla="*/ 2147483647 w 159"/>
                    <a:gd name="T15" fmla="*/ 2147483647 h 177"/>
                    <a:gd name="T16" fmla="*/ 2147483647 w 159"/>
                    <a:gd name="T17" fmla="*/ 2147483647 h 177"/>
                    <a:gd name="T18" fmla="*/ 2147483647 w 159"/>
                    <a:gd name="T19" fmla="*/ 2147483647 h 177"/>
                    <a:gd name="T20" fmla="*/ 2147483647 w 159"/>
                    <a:gd name="T21" fmla="*/ 2147483647 h 177"/>
                    <a:gd name="T22" fmla="*/ 2147483647 w 159"/>
                    <a:gd name="T23" fmla="*/ 2147483647 h 177"/>
                    <a:gd name="T24" fmla="*/ 2147483647 w 159"/>
                    <a:gd name="T25" fmla="*/ 2147483647 h 177"/>
                    <a:gd name="T26" fmla="*/ 2147483647 w 159"/>
                    <a:gd name="T27" fmla="*/ 2147483647 h 177"/>
                    <a:gd name="T28" fmla="*/ 2147483647 w 159"/>
                    <a:gd name="T29" fmla="*/ 2147483647 h 177"/>
                    <a:gd name="T30" fmla="*/ 2147483647 w 159"/>
                    <a:gd name="T31" fmla="*/ 2147483647 h 177"/>
                    <a:gd name="T32" fmla="*/ 2147483647 w 159"/>
                    <a:gd name="T33" fmla="*/ 2147483647 h 177"/>
                    <a:gd name="T34" fmla="*/ 2147483647 w 159"/>
                    <a:gd name="T35" fmla="*/ 2147483647 h 177"/>
                    <a:gd name="T36" fmla="*/ 2147483647 w 159"/>
                    <a:gd name="T37" fmla="*/ 2147483647 h 177"/>
                    <a:gd name="T38" fmla="*/ 2147483647 w 159"/>
                    <a:gd name="T39" fmla="*/ 2147483647 h 177"/>
                    <a:gd name="T40" fmla="*/ 2147483647 w 159"/>
                    <a:gd name="T41" fmla="*/ 2147483647 h 177"/>
                    <a:gd name="T42" fmla="*/ 2147483647 w 159"/>
                    <a:gd name="T43" fmla="*/ 2147483647 h 177"/>
                    <a:gd name="T44" fmla="*/ 2147483647 w 159"/>
                    <a:gd name="T45" fmla="*/ 2147483647 h 177"/>
                    <a:gd name="T46" fmla="*/ 2147483647 w 159"/>
                    <a:gd name="T47" fmla="*/ 2147483647 h 177"/>
                    <a:gd name="T48" fmla="*/ 2147483647 w 159"/>
                    <a:gd name="T49" fmla="*/ 2147483647 h 177"/>
                    <a:gd name="T50" fmla="*/ 2147483647 w 159"/>
                    <a:gd name="T51" fmla="*/ 2147483647 h 177"/>
                    <a:gd name="T52" fmla="*/ 2147483647 w 159"/>
                    <a:gd name="T53" fmla="*/ 2147483647 h 177"/>
                    <a:gd name="T54" fmla="*/ 2147483647 w 159"/>
                    <a:gd name="T55" fmla="*/ 2147483647 h 177"/>
                    <a:gd name="T56" fmla="*/ 2147483647 w 159"/>
                    <a:gd name="T57" fmla="*/ 2147483647 h 177"/>
                    <a:gd name="T58" fmla="*/ 2147483647 w 159"/>
                    <a:gd name="T59" fmla="*/ 2147483647 h 177"/>
                    <a:gd name="T60" fmla="*/ 2147483647 w 159"/>
                    <a:gd name="T61" fmla="*/ 2147483647 h 177"/>
                    <a:gd name="T62" fmla="*/ 2147483647 w 159"/>
                    <a:gd name="T63" fmla="*/ 2147483647 h 177"/>
                    <a:gd name="T64" fmla="*/ 2147483647 w 159"/>
                    <a:gd name="T65" fmla="*/ 2147483647 h 177"/>
                    <a:gd name="T66" fmla="*/ 2147483647 w 159"/>
                    <a:gd name="T67" fmla="*/ 2147483647 h 177"/>
                    <a:gd name="T68" fmla="*/ 2147483647 w 159"/>
                    <a:gd name="T69" fmla="*/ 2147483647 h 177"/>
                    <a:gd name="T70" fmla="*/ 2147483647 w 159"/>
                    <a:gd name="T71" fmla="*/ 2147483647 h 177"/>
                    <a:gd name="T72" fmla="*/ 2147483647 w 159"/>
                    <a:gd name="T73" fmla="*/ 2147483647 h 177"/>
                    <a:gd name="T74" fmla="*/ 2147483647 w 159"/>
                    <a:gd name="T75" fmla="*/ 2147483647 h 177"/>
                    <a:gd name="T76" fmla="*/ 2147483647 w 159"/>
                    <a:gd name="T77" fmla="*/ 2147483647 h 177"/>
                    <a:gd name="T78" fmla="*/ 2147483647 w 159"/>
                    <a:gd name="T79" fmla="*/ 2147483647 h 177"/>
                    <a:gd name="T80" fmla="*/ 2147483647 w 159"/>
                    <a:gd name="T81" fmla="*/ 2147483647 h 177"/>
                    <a:gd name="T82" fmla="*/ 2147483647 w 159"/>
                    <a:gd name="T83" fmla="*/ 2147483647 h 177"/>
                    <a:gd name="T84" fmla="*/ 2147483647 w 159"/>
                    <a:gd name="T85" fmla="*/ 2147483647 h 177"/>
                    <a:gd name="T86" fmla="*/ 0 w 159"/>
                    <a:gd name="T87" fmla="*/ 2147483647 h 1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9"/>
                    <a:gd name="T133" fmla="*/ 0 h 177"/>
                    <a:gd name="T134" fmla="*/ 159 w 159"/>
                    <a:gd name="T135" fmla="*/ 177 h 1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9" h="177">
                      <a:moveTo>
                        <a:pt x="0" y="162"/>
                      </a:moveTo>
                      <a:lnTo>
                        <a:pt x="0" y="154"/>
                      </a:lnTo>
                      <a:lnTo>
                        <a:pt x="0" y="144"/>
                      </a:lnTo>
                      <a:lnTo>
                        <a:pt x="0" y="142"/>
                      </a:lnTo>
                      <a:lnTo>
                        <a:pt x="0" y="119"/>
                      </a:lnTo>
                      <a:lnTo>
                        <a:pt x="0" y="81"/>
                      </a:lnTo>
                      <a:lnTo>
                        <a:pt x="0" y="41"/>
                      </a:lnTo>
                      <a:lnTo>
                        <a:pt x="0" y="0"/>
                      </a:lnTo>
                      <a:lnTo>
                        <a:pt x="20" y="13"/>
                      </a:lnTo>
                      <a:lnTo>
                        <a:pt x="33" y="23"/>
                      </a:lnTo>
                      <a:lnTo>
                        <a:pt x="38" y="28"/>
                      </a:lnTo>
                      <a:lnTo>
                        <a:pt x="66" y="46"/>
                      </a:lnTo>
                      <a:lnTo>
                        <a:pt x="73" y="53"/>
                      </a:lnTo>
                      <a:lnTo>
                        <a:pt x="73" y="56"/>
                      </a:lnTo>
                      <a:lnTo>
                        <a:pt x="76" y="58"/>
                      </a:lnTo>
                      <a:lnTo>
                        <a:pt x="78" y="66"/>
                      </a:lnTo>
                      <a:lnTo>
                        <a:pt x="81" y="81"/>
                      </a:lnTo>
                      <a:lnTo>
                        <a:pt x="78" y="89"/>
                      </a:lnTo>
                      <a:lnTo>
                        <a:pt x="86" y="104"/>
                      </a:lnTo>
                      <a:lnTo>
                        <a:pt x="94" y="106"/>
                      </a:lnTo>
                      <a:lnTo>
                        <a:pt x="94" y="104"/>
                      </a:lnTo>
                      <a:lnTo>
                        <a:pt x="96" y="101"/>
                      </a:lnTo>
                      <a:lnTo>
                        <a:pt x="94" y="99"/>
                      </a:lnTo>
                      <a:lnTo>
                        <a:pt x="91" y="91"/>
                      </a:lnTo>
                      <a:lnTo>
                        <a:pt x="91" y="81"/>
                      </a:lnTo>
                      <a:lnTo>
                        <a:pt x="91" y="76"/>
                      </a:lnTo>
                      <a:lnTo>
                        <a:pt x="99" y="73"/>
                      </a:lnTo>
                      <a:lnTo>
                        <a:pt x="104" y="78"/>
                      </a:lnTo>
                      <a:lnTo>
                        <a:pt x="109" y="81"/>
                      </a:lnTo>
                      <a:lnTo>
                        <a:pt x="114" y="81"/>
                      </a:lnTo>
                      <a:lnTo>
                        <a:pt x="121" y="78"/>
                      </a:lnTo>
                      <a:lnTo>
                        <a:pt x="126" y="81"/>
                      </a:lnTo>
                      <a:lnTo>
                        <a:pt x="134" y="89"/>
                      </a:lnTo>
                      <a:lnTo>
                        <a:pt x="139" y="96"/>
                      </a:lnTo>
                      <a:lnTo>
                        <a:pt x="152" y="106"/>
                      </a:lnTo>
                      <a:lnTo>
                        <a:pt x="152" y="109"/>
                      </a:lnTo>
                      <a:lnTo>
                        <a:pt x="157" y="111"/>
                      </a:lnTo>
                      <a:lnTo>
                        <a:pt x="159" y="114"/>
                      </a:lnTo>
                      <a:lnTo>
                        <a:pt x="159" y="116"/>
                      </a:lnTo>
                      <a:lnTo>
                        <a:pt x="157" y="119"/>
                      </a:lnTo>
                      <a:lnTo>
                        <a:pt x="152" y="116"/>
                      </a:lnTo>
                      <a:lnTo>
                        <a:pt x="149" y="116"/>
                      </a:lnTo>
                      <a:lnTo>
                        <a:pt x="142" y="129"/>
                      </a:lnTo>
                      <a:lnTo>
                        <a:pt x="132" y="121"/>
                      </a:lnTo>
                      <a:lnTo>
                        <a:pt x="134" y="126"/>
                      </a:lnTo>
                      <a:lnTo>
                        <a:pt x="137" y="129"/>
                      </a:lnTo>
                      <a:lnTo>
                        <a:pt x="139" y="134"/>
                      </a:lnTo>
                      <a:lnTo>
                        <a:pt x="132" y="131"/>
                      </a:lnTo>
                      <a:lnTo>
                        <a:pt x="124" y="134"/>
                      </a:lnTo>
                      <a:lnTo>
                        <a:pt x="116" y="126"/>
                      </a:lnTo>
                      <a:lnTo>
                        <a:pt x="111" y="126"/>
                      </a:lnTo>
                      <a:lnTo>
                        <a:pt x="114" y="131"/>
                      </a:lnTo>
                      <a:lnTo>
                        <a:pt x="119" y="137"/>
                      </a:lnTo>
                      <a:lnTo>
                        <a:pt x="119" y="142"/>
                      </a:lnTo>
                      <a:lnTo>
                        <a:pt x="121" y="149"/>
                      </a:lnTo>
                      <a:lnTo>
                        <a:pt x="121" y="154"/>
                      </a:lnTo>
                      <a:lnTo>
                        <a:pt x="114" y="154"/>
                      </a:lnTo>
                      <a:lnTo>
                        <a:pt x="109" y="157"/>
                      </a:lnTo>
                      <a:lnTo>
                        <a:pt x="109" y="159"/>
                      </a:lnTo>
                      <a:lnTo>
                        <a:pt x="111" y="172"/>
                      </a:lnTo>
                      <a:lnTo>
                        <a:pt x="111" y="177"/>
                      </a:lnTo>
                      <a:lnTo>
                        <a:pt x="104" y="177"/>
                      </a:lnTo>
                      <a:lnTo>
                        <a:pt x="101" y="177"/>
                      </a:lnTo>
                      <a:lnTo>
                        <a:pt x="91" y="174"/>
                      </a:lnTo>
                      <a:lnTo>
                        <a:pt x="91" y="169"/>
                      </a:lnTo>
                      <a:lnTo>
                        <a:pt x="78" y="162"/>
                      </a:lnTo>
                      <a:lnTo>
                        <a:pt x="76" y="164"/>
                      </a:lnTo>
                      <a:lnTo>
                        <a:pt x="68" y="157"/>
                      </a:lnTo>
                      <a:lnTo>
                        <a:pt x="66" y="154"/>
                      </a:lnTo>
                      <a:lnTo>
                        <a:pt x="63" y="149"/>
                      </a:lnTo>
                      <a:lnTo>
                        <a:pt x="66" y="147"/>
                      </a:lnTo>
                      <a:lnTo>
                        <a:pt x="63" y="139"/>
                      </a:lnTo>
                      <a:lnTo>
                        <a:pt x="58" y="134"/>
                      </a:lnTo>
                      <a:lnTo>
                        <a:pt x="53" y="131"/>
                      </a:lnTo>
                      <a:lnTo>
                        <a:pt x="48" y="131"/>
                      </a:lnTo>
                      <a:lnTo>
                        <a:pt x="43" y="137"/>
                      </a:lnTo>
                      <a:lnTo>
                        <a:pt x="33" y="137"/>
                      </a:lnTo>
                      <a:lnTo>
                        <a:pt x="25" y="137"/>
                      </a:lnTo>
                      <a:lnTo>
                        <a:pt x="25" y="129"/>
                      </a:lnTo>
                      <a:lnTo>
                        <a:pt x="23" y="124"/>
                      </a:lnTo>
                      <a:lnTo>
                        <a:pt x="20" y="116"/>
                      </a:lnTo>
                      <a:lnTo>
                        <a:pt x="13" y="119"/>
                      </a:lnTo>
                      <a:lnTo>
                        <a:pt x="10" y="126"/>
                      </a:lnTo>
                      <a:lnTo>
                        <a:pt x="5" y="147"/>
                      </a:lnTo>
                      <a:lnTo>
                        <a:pt x="5" y="157"/>
                      </a:lnTo>
                      <a:lnTo>
                        <a:pt x="0" y="162"/>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50" name="Freeform 6"/>
                <p:cNvSpPr>
                  <a:spLocks noEditPoints="1"/>
                </p:cNvSpPr>
                <p:nvPr/>
              </p:nvSpPr>
              <p:spPr bwMode="auto">
                <a:xfrm>
                  <a:off x="1833563" y="1412875"/>
                  <a:ext cx="1787525" cy="2338388"/>
                </a:xfrm>
                <a:custGeom>
                  <a:avLst/>
                  <a:gdLst>
                    <a:gd name="T0" fmla="*/ 2147483647 w 1406"/>
                    <a:gd name="T1" fmla="*/ 2147483647 h 1840"/>
                    <a:gd name="T2" fmla="*/ 2147483647 w 1406"/>
                    <a:gd name="T3" fmla="*/ 2147483647 h 1840"/>
                    <a:gd name="T4" fmla="*/ 2147483647 w 1406"/>
                    <a:gd name="T5" fmla="*/ 2147483647 h 1840"/>
                    <a:gd name="T6" fmla="*/ 2147483647 w 1406"/>
                    <a:gd name="T7" fmla="*/ 2147483647 h 1840"/>
                    <a:gd name="T8" fmla="*/ 2147483647 w 1406"/>
                    <a:gd name="T9" fmla="*/ 2147483647 h 1840"/>
                    <a:gd name="T10" fmla="*/ 2147483647 w 1406"/>
                    <a:gd name="T11" fmla="*/ 2147483647 h 1840"/>
                    <a:gd name="T12" fmla="*/ 2147483647 w 1406"/>
                    <a:gd name="T13" fmla="*/ 2147483647 h 1840"/>
                    <a:gd name="T14" fmla="*/ 2147483647 w 1406"/>
                    <a:gd name="T15" fmla="*/ 2147483647 h 1840"/>
                    <a:gd name="T16" fmla="*/ 2147483647 w 1406"/>
                    <a:gd name="T17" fmla="*/ 2147483647 h 1840"/>
                    <a:gd name="T18" fmla="*/ 2147483647 w 1406"/>
                    <a:gd name="T19" fmla="*/ 2147483647 h 1840"/>
                    <a:gd name="T20" fmla="*/ 2147483647 w 1406"/>
                    <a:gd name="T21" fmla="*/ 2147483647 h 1840"/>
                    <a:gd name="T22" fmla="*/ 2147483647 w 1406"/>
                    <a:gd name="T23" fmla="*/ 2147483647 h 1840"/>
                    <a:gd name="T24" fmla="*/ 2147483647 w 1406"/>
                    <a:gd name="T25" fmla="*/ 2147483647 h 1840"/>
                    <a:gd name="T26" fmla="*/ 2147483647 w 1406"/>
                    <a:gd name="T27" fmla="*/ 2147483647 h 1840"/>
                    <a:gd name="T28" fmla="*/ 2147483647 w 1406"/>
                    <a:gd name="T29" fmla="*/ 2147483647 h 1840"/>
                    <a:gd name="T30" fmla="*/ 2147483647 w 1406"/>
                    <a:gd name="T31" fmla="*/ 2147483647 h 1840"/>
                    <a:gd name="T32" fmla="*/ 2147483647 w 1406"/>
                    <a:gd name="T33" fmla="*/ 2147483647 h 1840"/>
                    <a:gd name="T34" fmla="*/ 2147483647 w 1406"/>
                    <a:gd name="T35" fmla="*/ 2147483647 h 1840"/>
                    <a:gd name="T36" fmla="*/ 2147483647 w 1406"/>
                    <a:gd name="T37" fmla="*/ 2147483647 h 1840"/>
                    <a:gd name="T38" fmla="*/ 2147483647 w 1406"/>
                    <a:gd name="T39" fmla="*/ 2147483647 h 1840"/>
                    <a:gd name="T40" fmla="*/ 2147483647 w 1406"/>
                    <a:gd name="T41" fmla="*/ 2147483647 h 1840"/>
                    <a:gd name="T42" fmla="*/ 2147483647 w 1406"/>
                    <a:gd name="T43" fmla="*/ 2147483647 h 1840"/>
                    <a:gd name="T44" fmla="*/ 2147483647 w 1406"/>
                    <a:gd name="T45" fmla="*/ 2147483647 h 1840"/>
                    <a:gd name="T46" fmla="*/ 2147483647 w 1406"/>
                    <a:gd name="T47" fmla="*/ 2147483647 h 1840"/>
                    <a:gd name="T48" fmla="*/ 2147483647 w 1406"/>
                    <a:gd name="T49" fmla="*/ 2147483647 h 1840"/>
                    <a:gd name="T50" fmla="*/ 2147483647 w 1406"/>
                    <a:gd name="T51" fmla="*/ 2147483647 h 1840"/>
                    <a:gd name="T52" fmla="*/ 2147483647 w 1406"/>
                    <a:gd name="T53" fmla="*/ 2147483647 h 1840"/>
                    <a:gd name="T54" fmla="*/ 2147483647 w 1406"/>
                    <a:gd name="T55" fmla="*/ 2147483647 h 1840"/>
                    <a:gd name="T56" fmla="*/ 2147483647 w 1406"/>
                    <a:gd name="T57" fmla="*/ 2147483647 h 1840"/>
                    <a:gd name="T58" fmla="*/ 2147483647 w 1406"/>
                    <a:gd name="T59" fmla="*/ 2147483647 h 1840"/>
                    <a:gd name="T60" fmla="*/ 2147483647 w 1406"/>
                    <a:gd name="T61" fmla="*/ 2147483647 h 1840"/>
                    <a:gd name="T62" fmla="*/ 2147483647 w 1406"/>
                    <a:gd name="T63" fmla="*/ 2147483647 h 1840"/>
                    <a:gd name="T64" fmla="*/ 2147483647 w 1406"/>
                    <a:gd name="T65" fmla="*/ 2147483647 h 1840"/>
                    <a:gd name="T66" fmla="*/ 2147483647 w 1406"/>
                    <a:gd name="T67" fmla="*/ 2147483647 h 1840"/>
                    <a:gd name="T68" fmla="*/ 2147483647 w 1406"/>
                    <a:gd name="T69" fmla="*/ 2147483647 h 1840"/>
                    <a:gd name="T70" fmla="*/ 2147483647 w 1406"/>
                    <a:gd name="T71" fmla="*/ 2147483647 h 1840"/>
                    <a:gd name="T72" fmla="*/ 2147483647 w 1406"/>
                    <a:gd name="T73" fmla="*/ 2147483647 h 1840"/>
                    <a:gd name="T74" fmla="*/ 2147483647 w 1406"/>
                    <a:gd name="T75" fmla="*/ 2147483647 h 1840"/>
                    <a:gd name="T76" fmla="*/ 2147483647 w 1406"/>
                    <a:gd name="T77" fmla="*/ 2147483647 h 1840"/>
                    <a:gd name="T78" fmla="*/ 2147483647 w 1406"/>
                    <a:gd name="T79" fmla="*/ 2147483647 h 1840"/>
                    <a:gd name="T80" fmla="*/ 2147483647 w 1406"/>
                    <a:gd name="T81" fmla="*/ 2147483647 h 1840"/>
                    <a:gd name="T82" fmla="*/ 2147483647 w 1406"/>
                    <a:gd name="T83" fmla="*/ 2147483647 h 1840"/>
                    <a:gd name="T84" fmla="*/ 2147483647 w 1406"/>
                    <a:gd name="T85" fmla="*/ 2147483647 h 1840"/>
                    <a:gd name="T86" fmla="*/ 2147483647 w 1406"/>
                    <a:gd name="T87" fmla="*/ 2147483647 h 1840"/>
                    <a:gd name="T88" fmla="*/ 2147483647 w 1406"/>
                    <a:gd name="T89" fmla="*/ 2147483647 h 1840"/>
                    <a:gd name="T90" fmla="*/ 2147483647 w 1406"/>
                    <a:gd name="T91" fmla="*/ 2147483647 h 1840"/>
                    <a:gd name="T92" fmla="*/ 2147483647 w 1406"/>
                    <a:gd name="T93" fmla="*/ 2147483647 h 1840"/>
                    <a:gd name="T94" fmla="*/ 2147483647 w 1406"/>
                    <a:gd name="T95" fmla="*/ 2147483647 h 1840"/>
                    <a:gd name="T96" fmla="*/ 2147483647 w 1406"/>
                    <a:gd name="T97" fmla="*/ 2147483647 h 1840"/>
                    <a:gd name="T98" fmla="*/ 2147483647 w 1406"/>
                    <a:gd name="T99" fmla="*/ 2147483647 h 1840"/>
                    <a:gd name="T100" fmla="*/ 2147483647 w 1406"/>
                    <a:gd name="T101" fmla="*/ 2147483647 h 1840"/>
                    <a:gd name="T102" fmla="*/ 2147483647 w 1406"/>
                    <a:gd name="T103" fmla="*/ 2147483647 h 1840"/>
                    <a:gd name="T104" fmla="*/ 2147483647 w 1406"/>
                    <a:gd name="T105" fmla="*/ 2147483647 h 1840"/>
                    <a:gd name="T106" fmla="*/ 2147483647 w 1406"/>
                    <a:gd name="T107" fmla="*/ 2147483647 h 1840"/>
                    <a:gd name="T108" fmla="*/ 2147483647 w 1406"/>
                    <a:gd name="T109" fmla="*/ 2147483647 h 1840"/>
                    <a:gd name="T110" fmla="*/ 2147483647 w 1406"/>
                    <a:gd name="T111" fmla="*/ 2147483647 h 1840"/>
                    <a:gd name="T112" fmla="*/ 2147483647 w 1406"/>
                    <a:gd name="T113" fmla="*/ 2147483647 h 1840"/>
                    <a:gd name="T114" fmla="*/ 2147483647 w 1406"/>
                    <a:gd name="T115" fmla="*/ 2147483647 h 1840"/>
                    <a:gd name="T116" fmla="*/ 2147483647 w 1406"/>
                    <a:gd name="T117" fmla="*/ 2147483647 h 1840"/>
                    <a:gd name="T118" fmla="*/ 2147483647 w 1406"/>
                    <a:gd name="T119" fmla="*/ 2147483647 h 1840"/>
                    <a:gd name="T120" fmla="*/ 2147483647 w 1406"/>
                    <a:gd name="T121" fmla="*/ 2147483647 h 1840"/>
                    <a:gd name="T122" fmla="*/ 2147483647 w 1406"/>
                    <a:gd name="T123" fmla="*/ 2147483647 h 1840"/>
                    <a:gd name="T124" fmla="*/ 2147483647 w 1406"/>
                    <a:gd name="T125" fmla="*/ 2147483647 h 18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406"/>
                    <a:gd name="T190" fmla="*/ 0 h 1840"/>
                    <a:gd name="T191" fmla="*/ 1406 w 1406"/>
                    <a:gd name="T192" fmla="*/ 1840 h 18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406" h="1840">
                      <a:moveTo>
                        <a:pt x="134" y="1565"/>
                      </a:moveTo>
                      <a:lnTo>
                        <a:pt x="129" y="1557"/>
                      </a:lnTo>
                      <a:lnTo>
                        <a:pt x="127" y="1552"/>
                      </a:lnTo>
                      <a:lnTo>
                        <a:pt x="127" y="1547"/>
                      </a:lnTo>
                      <a:lnTo>
                        <a:pt x="127" y="1545"/>
                      </a:lnTo>
                      <a:lnTo>
                        <a:pt x="129" y="1545"/>
                      </a:lnTo>
                      <a:lnTo>
                        <a:pt x="132" y="1545"/>
                      </a:lnTo>
                      <a:lnTo>
                        <a:pt x="137" y="1547"/>
                      </a:lnTo>
                      <a:lnTo>
                        <a:pt x="142" y="1547"/>
                      </a:lnTo>
                      <a:lnTo>
                        <a:pt x="144" y="1547"/>
                      </a:lnTo>
                      <a:lnTo>
                        <a:pt x="144" y="1550"/>
                      </a:lnTo>
                      <a:lnTo>
                        <a:pt x="144" y="1552"/>
                      </a:lnTo>
                      <a:lnTo>
                        <a:pt x="142" y="1560"/>
                      </a:lnTo>
                      <a:lnTo>
                        <a:pt x="142" y="1562"/>
                      </a:lnTo>
                      <a:lnTo>
                        <a:pt x="139" y="1565"/>
                      </a:lnTo>
                      <a:lnTo>
                        <a:pt x="134" y="1565"/>
                      </a:lnTo>
                      <a:close/>
                      <a:moveTo>
                        <a:pt x="1032" y="1110"/>
                      </a:moveTo>
                      <a:lnTo>
                        <a:pt x="1021" y="1110"/>
                      </a:lnTo>
                      <a:lnTo>
                        <a:pt x="1019" y="1105"/>
                      </a:lnTo>
                      <a:lnTo>
                        <a:pt x="1016" y="1103"/>
                      </a:lnTo>
                      <a:lnTo>
                        <a:pt x="1016" y="1093"/>
                      </a:lnTo>
                      <a:lnTo>
                        <a:pt x="1019" y="1085"/>
                      </a:lnTo>
                      <a:lnTo>
                        <a:pt x="1024" y="1073"/>
                      </a:lnTo>
                      <a:lnTo>
                        <a:pt x="1027" y="1067"/>
                      </a:lnTo>
                      <a:lnTo>
                        <a:pt x="1037" y="1065"/>
                      </a:lnTo>
                      <a:lnTo>
                        <a:pt x="1044" y="1067"/>
                      </a:lnTo>
                      <a:lnTo>
                        <a:pt x="1049" y="1073"/>
                      </a:lnTo>
                      <a:lnTo>
                        <a:pt x="1049" y="1083"/>
                      </a:lnTo>
                      <a:lnTo>
                        <a:pt x="1049" y="1095"/>
                      </a:lnTo>
                      <a:lnTo>
                        <a:pt x="1047" y="1100"/>
                      </a:lnTo>
                      <a:lnTo>
                        <a:pt x="1039" y="1108"/>
                      </a:lnTo>
                      <a:lnTo>
                        <a:pt x="1032" y="1110"/>
                      </a:lnTo>
                      <a:close/>
                      <a:moveTo>
                        <a:pt x="711" y="1057"/>
                      </a:moveTo>
                      <a:lnTo>
                        <a:pt x="706" y="1055"/>
                      </a:lnTo>
                      <a:lnTo>
                        <a:pt x="698" y="1052"/>
                      </a:lnTo>
                      <a:lnTo>
                        <a:pt x="690" y="1050"/>
                      </a:lnTo>
                      <a:lnTo>
                        <a:pt x="683" y="1045"/>
                      </a:lnTo>
                      <a:lnTo>
                        <a:pt x="675" y="1042"/>
                      </a:lnTo>
                      <a:lnTo>
                        <a:pt x="670" y="1040"/>
                      </a:lnTo>
                      <a:lnTo>
                        <a:pt x="663" y="1037"/>
                      </a:lnTo>
                      <a:lnTo>
                        <a:pt x="668" y="1030"/>
                      </a:lnTo>
                      <a:lnTo>
                        <a:pt x="678" y="1022"/>
                      </a:lnTo>
                      <a:lnTo>
                        <a:pt x="680" y="1017"/>
                      </a:lnTo>
                      <a:lnTo>
                        <a:pt x="680" y="1004"/>
                      </a:lnTo>
                      <a:lnTo>
                        <a:pt x="683" y="999"/>
                      </a:lnTo>
                      <a:lnTo>
                        <a:pt x="690" y="997"/>
                      </a:lnTo>
                      <a:lnTo>
                        <a:pt x="695" y="1002"/>
                      </a:lnTo>
                      <a:lnTo>
                        <a:pt x="706" y="1014"/>
                      </a:lnTo>
                      <a:lnTo>
                        <a:pt x="713" y="1022"/>
                      </a:lnTo>
                      <a:lnTo>
                        <a:pt x="716" y="1027"/>
                      </a:lnTo>
                      <a:lnTo>
                        <a:pt x="718" y="1032"/>
                      </a:lnTo>
                      <a:lnTo>
                        <a:pt x="726" y="1042"/>
                      </a:lnTo>
                      <a:lnTo>
                        <a:pt x="723" y="1045"/>
                      </a:lnTo>
                      <a:lnTo>
                        <a:pt x="713" y="1055"/>
                      </a:lnTo>
                      <a:lnTo>
                        <a:pt x="711" y="1057"/>
                      </a:lnTo>
                      <a:close/>
                      <a:moveTo>
                        <a:pt x="1176" y="1762"/>
                      </a:moveTo>
                      <a:lnTo>
                        <a:pt x="1176" y="1764"/>
                      </a:lnTo>
                      <a:lnTo>
                        <a:pt x="1173" y="1762"/>
                      </a:lnTo>
                      <a:lnTo>
                        <a:pt x="1176" y="1759"/>
                      </a:lnTo>
                      <a:lnTo>
                        <a:pt x="1176" y="1757"/>
                      </a:lnTo>
                      <a:lnTo>
                        <a:pt x="1176" y="1754"/>
                      </a:lnTo>
                      <a:lnTo>
                        <a:pt x="1173" y="1754"/>
                      </a:lnTo>
                      <a:lnTo>
                        <a:pt x="1171" y="1754"/>
                      </a:lnTo>
                      <a:lnTo>
                        <a:pt x="1171" y="1752"/>
                      </a:lnTo>
                      <a:lnTo>
                        <a:pt x="1168" y="1721"/>
                      </a:lnTo>
                      <a:lnTo>
                        <a:pt x="1166" y="1719"/>
                      </a:lnTo>
                      <a:lnTo>
                        <a:pt x="1163" y="1716"/>
                      </a:lnTo>
                      <a:lnTo>
                        <a:pt x="1158" y="1716"/>
                      </a:lnTo>
                      <a:lnTo>
                        <a:pt x="1155" y="1716"/>
                      </a:lnTo>
                      <a:lnTo>
                        <a:pt x="1153" y="1716"/>
                      </a:lnTo>
                      <a:lnTo>
                        <a:pt x="1148" y="1711"/>
                      </a:lnTo>
                      <a:lnTo>
                        <a:pt x="1145" y="1711"/>
                      </a:lnTo>
                      <a:lnTo>
                        <a:pt x="1143" y="1716"/>
                      </a:lnTo>
                      <a:lnTo>
                        <a:pt x="1138" y="1724"/>
                      </a:lnTo>
                      <a:lnTo>
                        <a:pt x="1130" y="1747"/>
                      </a:lnTo>
                      <a:lnTo>
                        <a:pt x="1123" y="1762"/>
                      </a:lnTo>
                      <a:lnTo>
                        <a:pt x="1112" y="1759"/>
                      </a:lnTo>
                      <a:lnTo>
                        <a:pt x="1110" y="1762"/>
                      </a:lnTo>
                      <a:lnTo>
                        <a:pt x="1107" y="1764"/>
                      </a:lnTo>
                      <a:lnTo>
                        <a:pt x="1107" y="1769"/>
                      </a:lnTo>
                      <a:lnTo>
                        <a:pt x="1100" y="1767"/>
                      </a:lnTo>
                      <a:lnTo>
                        <a:pt x="1085" y="1767"/>
                      </a:lnTo>
                      <a:lnTo>
                        <a:pt x="1067" y="1767"/>
                      </a:lnTo>
                      <a:lnTo>
                        <a:pt x="1054" y="1767"/>
                      </a:lnTo>
                      <a:lnTo>
                        <a:pt x="1047" y="1772"/>
                      </a:lnTo>
                      <a:lnTo>
                        <a:pt x="1044" y="1777"/>
                      </a:lnTo>
                      <a:lnTo>
                        <a:pt x="1032" y="1784"/>
                      </a:lnTo>
                      <a:lnTo>
                        <a:pt x="1027" y="1787"/>
                      </a:lnTo>
                      <a:lnTo>
                        <a:pt x="1027" y="1790"/>
                      </a:lnTo>
                      <a:lnTo>
                        <a:pt x="1027" y="1795"/>
                      </a:lnTo>
                      <a:lnTo>
                        <a:pt x="1021" y="1797"/>
                      </a:lnTo>
                      <a:lnTo>
                        <a:pt x="1014" y="1800"/>
                      </a:lnTo>
                      <a:lnTo>
                        <a:pt x="1004" y="1800"/>
                      </a:lnTo>
                      <a:lnTo>
                        <a:pt x="996" y="1800"/>
                      </a:lnTo>
                      <a:lnTo>
                        <a:pt x="991" y="1800"/>
                      </a:lnTo>
                      <a:lnTo>
                        <a:pt x="986" y="1802"/>
                      </a:lnTo>
                      <a:lnTo>
                        <a:pt x="986" y="1805"/>
                      </a:lnTo>
                      <a:lnTo>
                        <a:pt x="986" y="1807"/>
                      </a:lnTo>
                      <a:lnTo>
                        <a:pt x="986" y="1812"/>
                      </a:lnTo>
                      <a:lnTo>
                        <a:pt x="986" y="1817"/>
                      </a:lnTo>
                      <a:lnTo>
                        <a:pt x="981" y="1820"/>
                      </a:lnTo>
                      <a:lnTo>
                        <a:pt x="971" y="1825"/>
                      </a:lnTo>
                      <a:lnTo>
                        <a:pt x="963" y="1827"/>
                      </a:lnTo>
                      <a:lnTo>
                        <a:pt x="956" y="1827"/>
                      </a:lnTo>
                      <a:lnTo>
                        <a:pt x="951" y="1830"/>
                      </a:lnTo>
                      <a:lnTo>
                        <a:pt x="943" y="1835"/>
                      </a:lnTo>
                      <a:lnTo>
                        <a:pt x="938" y="1840"/>
                      </a:lnTo>
                      <a:lnTo>
                        <a:pt x="933" y="1840"/>
                      </a:lnTo>
                      <a:lnTo>
                        <a:pt x="930" y="1840"/>
                      </a:lnTo>
                      <a:lnTo>
                        <a:pt x="925" y="1837"/>
                      </a:lnTo>
                      <a:lnTo>
                        <a:pt x="923" y="1835"/>
                      </a:lnTo>
                      <a:lnTo>
                        <a:pt x="923" y="1830"/>
                      </a:lnTo>
                      <a:lnTo>
                        <a:pt x="923" y="1827"/>
                      </a:lnTo>
                      <a:lnTo>
                        <a:pt x="928" y="1822"/>
                      </a:lnTo>
                      <a:lnTo>
                        <a:pt x="930" y="1820"/>
                      </a:lnTo>
                      <a:lnTo>
                        <a:pt x="933" y="1817"/>
                      </a:lnTo>
                      <a:lnTo>
                        <a:pt x="936" y="1812"/>
                      </a:lnTo>
                      <a:lnTo>
                        <a:pt x="938" y="1805"/>
                      </a:lnTo>
                      <a:lnTo>
                        <a:pt x="938" y="1797"/>
                      </a:lnTo>
                      <a:lnTo>
                        <a:pt x="938" y="1792"/>
                      </a:lnTo>
                      <a:lnTo>
                        <a:pt x="930" y="1762"/>
                      </a:lnTo>
                      <a:lnTo>
                        <a:pt x="913" y="1749"/>
                      </a:lnTo>
                      <a:lnTo>
                        <a:pt x="913" y="1747"/>
                      </a:lnTo>
                      <a:lnTo>
                        <a:pt x="913" y="1744"/>
                      </a:lnTo>
                      <a:lnTo>
                        <a:pt x="910" y="1742"/>
                      </a:lnTo>
                      <a:lnTo>
                        <a:pt x="903" y="1739"/>
                      </a:lnTo>
                      <a:lnTo>
                        <a:pt x="903" y="1736"/>
                      </a:lnTo>
                      <a:lnTo>
                        <a:pt x="900" y="1734"/>
                      </a:lnTo>
                      <a:lnTo>
                        <a:pt x="898" y="1734"/>
                      </a:lnTo>
                      <a:lnTo>
                        <a:pt x="893" y="1731"/>
                      </a:lnTo>
                      <a:lnTo>
                        <a:pt x="893" y="1726"/>
                      </a:lnTo>
                      <a:lnTo>
                        <a:pt x="877" y="1714"/>
                      </a:lnTo>
                      <a:lnTo>
                        <a:pt x="850" y="1699"/>
                      </a:lnTo>
                      <a:lnTo>
                        <a:pt x="842" y="1694"/>
                      </a:lnTo>
                      <a:lnTo>
                        <a:pt x="837" y="1691"/>
                      </a:lnTo>
                      <a:lnTo>
                        <a:pt x="829" y="1694"/>
                      </a:lnTo>
                      <a:lnTo>
                        <a:pt x="819" y="1699"/>
                      </a:lnTo>
                      <a:lnTo>
                        <a:pt x="814" y="1699"/>
                      </a:lnTo>
                      <a:lnTo>
                        <a:pt x="812" y="1699"/>
                      </a:lnTo>
                      <a:lnTo>
                        <a:pt x="809" y="1699"/>
                      </a:lnTo>
                      <a:lnTo>
                        <a:pt x="809" y="1696"/>
                      </a:lnTo>
                      <a:lnTo>
                        <a:pt x="804" y="1696"/>
                      </a:lnTo>
                      <a:lnTo>
                        <a:pt x="799" y="1696"/>
                      </a:lnTo>
                      <a:lnTo>
                        <a:pt x="797" y="1696"/>
                      </a:lnTo>
                      <a:lnTo>
                        <a:pt x="797" y="1694"/>
                      </a:lnTo>
                      <a:lnTo>
                        <a:pt x="794" y="1694"/>
                      </a:lnTo>
                      <a:lnTo>
                        <a:pt x="791" y="1696"/>
                      </a:lnTo>
                      <a:lnTo>
                        <a:pt x="789" y="1696"/>
                      </a:lnTo>
                      <a:lnTo>
                        <a:pt x="786" y="1699"/>
                      </a:lnTo>
                      <a:lnTo>
                        <a:pt x="781" y="1696"/>
                      </a:lnTo>
                      <a:lnTo>
                        <a:pt x="781" y="1694"/>
                      </a:lnTo>
                      <a:lnTo>
                        <a:pt x="779" y="1694"/>
                      </a:lnTo>
                      <a:lnTo>
                        <a:pt x="776" y="1691"/>
                      </a:lnTo>
                      <a:lnTo>
                        <a:pt x="774" y="1691"/>
                      </a:lnTo>
                      <a:lnTo>
                        <a:pt x="771" y="1694"/>
                      </a:lnTo>
                      <a:lnTo>
                        <a:pt x="769" y="1689"/>
                      </a:lnTo>
                      <a:lnTo>
                        <a:pt x="766" y="1686"/>
                      </a:lnTo>
                      <a:lnTo>
                        <a:pt x="756" y="1683"/>
                      </a:lnTo>
                      <a:lnTo>
                        <a:pt x="754" y="1686"/>
                      </a:lnTo>
                      <a:lnTo>
                        <a:pt x="749" y="1681"/>
                      </a:lnTo>
                      <a:lnTo>
                        <a:pt x="743" y="1676"/>
                      </a:lnTo>
                      <a:lnTo>
                        <a:pt x="743" y="1671"/>
                      </a:lnTo>
                      <a:lnTo>
                        <a:pt x="736" y="1663"/>
                      </a:lnTo>
                      <a:lnTo>
                        <a:pt x="733" y="1663"/>
                      </a:lnTo>
                      <a:lnTo>
                        <a:pt x="733" y="1666"/>
                      </a:lnTo>
                      <a:lnTo>
                        <a:pt x="736" y="1673"/>
                      </a:lnTo>
                      <a:lnTo>
                        <a:pt x="731" y="1673"/>
                      </a:lnTo>
                      <a:lnTo>
                        <a:pt x="711" y="1673"/>
                      </a:lnTo>
                      <a:lnTo>
                        <a:pt x="693" y="1673"/>
                      </a:lnTo>
                      <a:lnTo>
                        <a:pt x="683" y="1673"/>
                      </a:lnTo>
                      <a:lnTo>
                        <a:pt x="668" y="1673"/>
                      </a:lnTo>
                      <a:lnTo>
                        <a:pt x="645" y="1673"/>
                      </a:lnTo>
                      <a:lnTo>
                        <a:pt x="627" y="1673"/>
                      </a:lnTo>
                      <a:lnTo>
                        <a:pt x="612" y="1673"/>
                      </a:lnTo>
                      <a:lnTo>
                        <a:pt x="589" y="1673"/>
                      </a:lnTo>
                      <a:lnTo>
                        <a:pt x="587" y="1673"/>
                      </a:lnTo>
                      <a:lnTo>
                        <a:pt x="551" y="1673"/>
                      </a:lnTo>
                      <a:lnTo>
                        <a:pt x="526" y="1673"/>
                      </a:lnTo>
                      <a:lnTo>
                        <a:pt x="519" y="1673"/>
                      </a:lnTo>
                      <a:lnTo>
                        <a:pt x="491" y="1673"/>
                      </a:lnTo>
                      <a:lnTo>
                        <a:pt x="483" y="1673"/>
                      </a:lnTo>
                      <a:lnTo>
                        <a:pt x="453" y="1673"/>
                      </a:lnTo>
                      <a:lnTo>
                        <a:pt x="448" y="1673"/>
                      </a:lnTo>
                      <a:lnTo>
                        <a:pt x="412" y="1673"/>
                      </a:lnTo>
                      <a:lnTo>
                        <a:pt x="400" y="1673"/>
                      </a:lnTo>
                      <a:lnTo>
                        <a:pt x="379" y="1673"/>
                      </a:lnTo>
                      <a:lnTo>
                        <a:pt x="352" y="1673"/>
                      </a:lnTo>
                      <a:lnTo>
                        <a:pt x="319" y="1673"/>
                      </a:lnTo>
                      <a:lnTo>
                        <a:pt x="309" y="1673"/>
                      </a:lnTo>
                      <a:lnTo>
                        <a:pt x="291" y="1673"/>
                      </a:lnTo>
                      <a:lnTo>
                        <a:pt x="289" y="1673"/>
                      </a:lnTo>
                      <a:lnTo>
                        <a:pt x="289" y="1671"/>
                      </a:lnTo>
                      <a:lnTo>
                        <a:pt x="283" y="1668"/>
                      </a:lnTo>
                      <a:lnTo>
                        <a:pt x="283" y="1663"/>
                      </a:lnTo>
                      <a:lnTo>
                        <a:pt x="283" y="1658"/>
                      </a:lnTo>
                      <a:lnTo>
                        <a:pt x="278" y="1663"/>
                      </a:lnTo>
                      <a:lnTo>
                        <a:pt x="276" y="1661"/>
                      </a:lnTo>
                      <a:lnTo>
                        <a:pt x="273" y="1658"/>
                      </a:lnTo>
                      <a:lnTo>
                        <a:pt x="273" y="1653"/>
                      </a:lnTo>
                      <a:lnTo>
                        <a:pt x="271" y="1651"/>
                      </a:lnTo>
                      <a:lnTo>
                        <a:pt x="268" y="1651"/>
                      </a:lnTo>
                      <a:lnTo>
                        <a:pt x="268" y="1653"/>
                      </a:lnTo>
                      <a:lnTo>
                        <a:pt x="263" y="1656"/>
                      </a:lnTo>
                      <a:lnTo>
                        <a:pt x="258" y="1648"/>
                      </a:lnTo>
                      <a:lnTo>
                        <a:pt x="258" y="1646"/>
                      </a:lnTo>
                      <a:lnTo>
                        <a:pt x="256" y="1636"/>
                      </a:lnTo>
                      <a:lnTo>
                        <a:pt x="248" y="1636"/>
                      </a:lnTo>
                      <a:lnTo>
                        <a:pt x="240" y="1633"/>
                      </a:lnTo>
                      <a:lnTo>
                        <a:pt x="238" y="1633"/>
                      </a:lnTo>
                      <a:lnTo>
                        <a:pt x="238" y="1630"/>
                      </a:lnTo>
                      <a:lnTo>
                        <a:pt x="235" y="1628"/>
                      </a:lnTo>
                      <a:lnTo>
                        <a:pt x="233" y="1623"/>
                      </a:lnTo>
                      <a:lnTo>
                        <a:pt x="228" y="1625"/>
                      </a:lnTo>
                      <a:lnTo>
                        <a:pt x="220" y="1625"/>
                      </a:lnTo>
                      <a:lnTo>
                        <a:pt x="215" y="1625"/>
                      </a:lnTo>
                      <a:lnTo>
                        <a:pt x="213" y="1623"/>
                      </a:lnTo>
                      <a:lnTo>
                        <a:pt x="213" y="1618"/>
                      </a:lnTo>
                      <a:lnTo>
                        <a:pt x="215" y="1613"/>
                      </a:lnTo>
                      <a:lnTo>
                        <a:pt x="218" y="1608"/>
                      </a:lnTo>
                      <a:lnTo>
                        <a:pt x="215" y="1605"/>
                      </a:lnTo>
                      <a:lnTo>
                        <a:pt x="208" y="1605"/>
                      </a:lnTo>
                      <a:lnTo>
                        <a:pt x="213" y="1598"/>
                      </a:lnTo>
                      <a:lnTo>
                        <a:pt x="215" y="1595"/>
                      </a:lnTo>
                      <a:lnTo>
                        <a:pt x="218" y="1593"/>
                      </a:lnTo>
                      <a:lnTo>
                        <a:pt x="223" y="1588"/>
                      </a:lnTo>
                      <a:lnTo>
                        <a:pt x="218" y="1588"/>
                      </a:lnTo>
                      <a:lnTo>
                        <a:pt x="213" y="1590"/>
                      </a:lnTo>
                      <a:lnTo>
                        <a:pt x="210" y="1590"/>
                      </a:lnTo>
                      <a:lnTo>
                        <a:pt x="208" y="1588"/>
                      </a:lnTo>
                      <a:lnTo>
                        <a:pt x="208" y="1575"/>
                      </a:lnTo>
                      <a:lnTo>
                        <a:pt x="200" y="1575"/>
                      </a:lnTo>
                      <a:lnTo>
                        <a:pt x="192" y="1562"/>
                      </a:lnTo>
                      <a:lnTo>
                        <a:pt x="195" y="1560"/>
                      </a:lnTo>
                      <a:lnTo>
                        <a:pt x="195" y="1552"/>
                      </a:lnTo>
                      <a:lnTo>
                        <a:pt x="190" y="1555"/>
                      </a:lnTo>
                      <a:lnTo>
                        <a:pt x="185" y="1560"/>
                      </a:lnTo>
                      <a:lnTo>
                        <a:pt x="175" y="1550"/>
                      </a:lnTo>
                      <a:lnTo>
                        <a:pt x="172" y="1542"/>
                      </a:lnTo>
                      <a:lnTo>
                        <a:pt x="172" y="1537"/>
                      </a:lnTo>
                      <a:lnTo>
                        <a:pt x="172" y="1532"/>
                      </a:lnTo>
                      <a:lnTo>
                        <a:pt x="175" y="1527"/>
                      </a:lnTo>
                      <a:lnTo>
                        <a:pt x="175" y="1524"/>
                      </a:lnTo>
                      <a:lnTo>
                        <a:pt x="177" y="1519"/>
                      </a:lnTo>
                      <a:lnTo>
                        <a:pt x="175" y="1512"/>
                      </a:lnTo>
                      <a:lnTo>
                        <a:pt x="172" y="1502"/>
                      </a:lnTo>
                      <a:lnTo>
                        <a:pt x="175" y="1492"/>
                      </a:lnTo>
                      <a:lnTo>
                        <a:pt x="172" y="1489"/>
                      </a:lnTo>
                      <a:lnTo>
                        <a:pt x="157" y="1479"/>
                      </a:lnTo>
                      <a:lnTo>
                        <a:pt x="150" y="1474"/>
                      </a:lnTo>
                      <a:lnTo>
                        <a:pt x="144" y="1469"/>
                      </a:lnTo>
                      <a:lnTo>
                        <a:pt x="132" y="1444"/>
                      </a:lnTo>
                      <a:lnTo>
                        <a:pt x="119" y="1421"/>
                      </a:lnTo>
                      <a:lnTo>
                        <a:pt x="114" y="1411"/>
                      </a:lnTo>
                      <a:lnTo>
                        <a:pt x="99" y="1396"/>
                      </a:lnTo>
                      <a:lnTo>
                        <a:pt x="96" y="1391"/>
                      </a:lnTo>
                      <a:lnTo>
                        <a:pt x="94" y="1383"/>
                      </a:lnTo>
                      <a:lnTo>
                        <a:pt x="91" y="1381"/>
                      </a:lnTo>
                      <a:lnTo>
                        <a:pt x="86" y="1381"/>
                      </a:lnTo>
                      <a:lnTo>
                        <a:pt x="84" y="1383"/>
                      </a:lnTo>
                      <a:lnTo>
                        <a:pt x="76" y="1388"/>
                      </a:lnTo>
                      <a:lnTo>
                        <a:pt x="69" y="1398"/>
                      </a:lnTo>
                      <a:lnTo>
                        <a:pt x="64" y="1401"/>
                      </a:lnTo>
                      <a:lnTo>
                        <a:pt x="61" y="1406"/>
                      </a:lnTo>
                      <a:lnTo>
                        <a:pt x="53" y="1396"/>
                      </a:lnTo>
                      <a:lnTo>
                        <a:pt x="38" y="1378"/>
                      </a:lnTo>
                      <a:lnTo>
                        <a:pt x="36" y="1373"/>
                      </a:lnTo>
                      <a:lnTo>
                        <a:pt x="36" y="1368"/>
                      </a:lnTo>
                      <a:lnTo>
                        <a:pt x="33" y="1363"/>
                      </a:lnTo>
                      <a:lnTo>
                        <a:pt x="28" y="1363"/>
                      </a:lnTo>
                      <a:lnTo>
                        <a:pt x="10" y="1363"/>
                      </a:lnTo>
                      <a:lnTo>
                        <a:pt x="3" y="1363"/>
                      </a:lnTo>
                      <a:lnTo>
                        <a:pt x="3" y="1358"/>
                      </a:lnTo>
                      <a:lnTo>
                        <a:pt x="3" y="1343"/>
                      </a:lnTo>
                      <a:lnTo>
                        <a:pt x="0" y="1310"/>
                      </a:lnTo>
                      <a:lnTo>
                        <a:pt x="3" y="1244"/>
                      </a:lnTo>
                      <a:lnTo>
                        <a:pt x="3" y="1206"/>
                      </a:lnTo>
                      <a:lnTo>
                        <a:pt x="0" y="1158"/>
                      </a:lnTo>
                      <a:lnTo>
                        <a:pt x="0" y="1118"/>
                      </a:lnTo>
                      <a:lnTo>
                        <a:pt x="0" y="1075"/>
                      </a:lnTo>
                      <a:lnTo>
                        <a:pt x="0" y="1017"/>
                      </a:lnTo>
                      <a:lnTo>
                        <a:pt x="0" y="1007"/>
                      </a:lnTo>
                      <a:lnTo>
                        <a:pt x="5" y="1009"/>
                      </a:lnTo>
                      <a:lnTo>
                        <a:pt x="10" y="1007"/>
                      </a:lnTo>
                      <a:lnTo>
                        <a:pt x="18" y="1009"/>
                      </a:lnTo>
                      <a:lnTo>
                        <a:pt x="33" y="1020"/>
                      </a:lnTo>
                      <a:lnTo>
                        <a:pt x="43" y="1030"/>
                      </a:lnTo>
                      <a:lnTo>
                        <a:pt x="53" y="1035"/>
                      </a:lnTo>
                      <a:lnTo>
                        <a:pt x="61" y="1037"/>
                      </a:lnTo>
                      <a:lnTo>
                        <a:pt x="66" y="1037"/>
                      </a:lnTo>
                      <a:lnTo>
                        <a:pt x="76" y="1040"/>
                      </a:lnTo>
                      <a:lnTo>
                        <a:pt x="84" y="1045"/>
                      </a:lnTo>
                      <a:lnTo>
                        <a:pt x="86" y="1047"/>
                      </a:lnTo>
                      <a:lnTo>
                        <a:pt x="89" y="1047"/>
                      </a:lnTo>
                      <a:lnTo>
                        <a:pt x="86" y="1035"/>
                      </a:lnTo>
                      <a:lnTo>
                        <a:pt x="84" y="1032"/>
                      </a:lnTo>
                      <a:lnTo>
                        <a:pt x="81" y="1030"/>
                      </a:lnTo>
                      <a:lnTo>
                        <a:pt x="79" y="1020"/>
                      </a:lnTo>
                      <a:lnTo>
                        <a:pt x="89" y="1012"/>
                      </a:lnTo>
                      <a:lnTo>
                        <a:pt x="94" y="1012"/>
                      </a:lnTo>
                      <a:lnTo>
                        <a:pt x="99" y="1012"/>
                      </a:lnTo>
                      <a:lnTo>
                        <a:pt x="99" y="1009"/>
                      </a:lnTo>
                      <a:lnTo>
                        <a:pt x="112" y="1012"/>
                      </a:lnTo>
                      <a:lnTo>
                        <a:pt x="117" y="1012"/>
                      </a:lnTo>
                      <a:lnTo>
                        <a:pt x="127" y="1004"/>
                      </a:lnTo>
                      <a:lnTo>
                        <a:pt x="129" y="1002"/>
                      </a:lnTo>
                      <a:lnTo>
                        <a:pt x="132" y="1002"/>
                      </a:lnTo>
                      <a:lnTo>
                        <a:pt x="137" y="997"/>
                      </a:lnTo>
                      <a:lnTo>
                        <a:pt x="142" y="994"/>
                      </a:lnTo>
                      <a:lnTo>
                        <a:pt x="147" y="992"/>
                      </a:lnTo>
                      <a:lnTo>
                        <a:pt x="152" y="992"/>
                      </a:lnTo>
                      <a:lnTo>
                        <a:pt x="157" y="987"/>
                      </a:lnTo>
                      <a:lnTo>
                        <a:pt x="160" y="982"/>
                      </a:lnTo>
                      <a:lnTo>
                        <a:pt x="165" y="979"/>
                      </a:lnTo>
                      <a:lnTo>
                        <a:pt x="172" y="979"/>
                      </a:lnTo>
                      <a:lnTo>
                        <a:pt x="177" y="982"/>
                      </a:lnTo>
                      <a:lnTo>
                        <a:pt x="175" y="992"/>
                      </a:lnTo>
                      <a:lnTo>
                        <a:pt x="172" y="994"/>
                      </a:lnTo>
                      <a:lnTo>
                        <a:pt x="165" y="997"/>
                      </a:lnTo>
                      <a:lnTo>
                        <a:pt x="157" y="1004"/>
                      </a:lnTo>
                      <a:lnTo>
                        <a:pt x="147" y="1007"/>
                      </a:lnTo>
                      <a:lnTo>
                        <a:pt x="139" y="1012"/>
                      </a:lnTo>
                      <a:lnTo>
                        <a:pt x="134" y="1025"/>
                      </a:lnTo>
                      <a:lnTo>
                        <a:pt x="122" y="1030"/>
                      </a:lnTo>
                      <a:lnTo>
                        <a:pt x="117" y="1040"/>
                      </a:lnTo>
                      <a:lnTo>
                        <a:pt x="122" y="1045"/>
                      </a:lnTo>
                      <a:lnTo>
                        <a:pt x="132" y="1057"/>
                      </a:lnTo>
                      <a:lnTo>
                        <a:pt x="132" y="1047"/>
                      </a:lnTo>
                      <a:lnTo>
                        <a:pt x="132" y="1040"/>
                      </a:lnTo>
                      <a:lnTo>
                        <a:pt x="142" y="1035"/>
                      </a:lnTo>
                      <a:lnTo>
                        <a:pt x="144" y="1032"/>
                      </a:lnTo>
                      <a:lnTo>
                        <a:pt x="150" y="1022"/>
                      </a:lnTo>
                      <a:lnTo>
                        <a:pt x="162" y="1022"/>
                      </a:lnTo>
                      <a:lnTo>
                        <a:pt x="167" y="1014"/>
                      </a:lnTo>
                      <a:lnTo>
                        <a:pt x="177" y="1007"/>
                      </a:lnTo>
                      <a:lnTo>
                        <a:pt x="192" y="1002"/>
                      </a:lnTo>
                      <a:lnTo>
                        <a:pt x="195" y="994"/>
                      </a:lnTo>
                      <a:lnTo>
                        <a:pt x="203" y="989"/>
                      </a:lnTo>
                      <a:lnTo>
                        <a:pt x="208" y="987"/>
                      </a:lnTo>
                      <a:lnTo>
                        <a:pt x="213" y="982"/>
                      </a:lnTo>
                      <a:lnTo>
                        <a:pt x="210" y="974"/>
                      </a:lnTo>
                      <a:lnTo>
                        <a:pt x="205" y="967"/>
                      </a:lnTo>
                      <a:lnTo>
                        <a:pt x="200" y="956"/>
                      </a:lnTo>
                      <a:lnTo>
                        <a:pt x="208" y="959"/>
                      </a:lnTo>
                      <a:lnTo>
                        <a:pt x="213" y="964"/>
                      </a:lnTo>
                      <a:lnTo>
                        <a:pt x="218" y="972"/>
                      </a:lnTo>
                      <a:lnTo>
                        <a:pt x="220" y="979"/>
                      </a:lnTo>
                      <a:lnTo>
                        <a:pt x="223" y="989"/>
                      </a:lnTo>
                      <a:lnTo>
                        <a:pt x="228" y="999"/>
                      </a:lnTo>
                      <a:lnTo>
                        <a:pt x="230" y="1004"/>
                      </a:lnTo>
                      <a:lnTo>
                        <a:pt x="238" y="1014"/>
                      </a:lnTo>
                      <a:lnTo>
                        <a:pt x="240" y="1014"/>
                      </a:lnTo>
                      <a:lnTo>
                        <a:pt x="248" y="1020"/>
                      </a:lnTo>
                      <a:lnTo>
                        <a:pt x="251" y="1020"/>
                      </a:lnTo>
                      <a:lnTo>
                        <a:pt x="253" y="1017"/>
                      </a:lnTo>
                      <a:lnTo>
                        <a:pt x="248" y="1004"/>
                      </a:lnTo>
                      <a:lnTo>
                        <a:pt x="248" y="997"/>
                      </a:lnTo>
                      <a:lnTo>
                        <a:pt x="253" y="997"/>
                      </a:lnTo>
                      <a:lnTo>
                        <a:pt x="256" y="994"/>
                      </a:lnTo>
                      <a:lnTo>
                        <a:pt x="261" y="992"/>
                      </a:lnTo>
                      <a:lnTo>
                        <a:pt x="263" y="999"/>
                      </a:lnTo>
                      <a:lnTo>
                        <a:pt x="263" y="1009"/>
                      </a:lnTo>
                      <a:lnTo>
                        <a:pt x="261" y="1014"/>
                      </a:lnTo>
                      <a:lnTo>
                        <a:pt x="268" y="1017"/>
                      </a:lnTo>
                      <a:lnTo>
                        <a:pt x="273" y="1014"/>
                      </a:lnTo>
                      <a:lnTo>
                        <a:pt x="283" y="1007"/>
                      </a:lnTo>
                      <a:lnTo>
                        <a:pt x="286" y="997"/>
                      </a:lnTo>
                      <a:lnTo>
                        <a:pt x="291" y="994"/>
                      </a:lnTo>
                      <a:lnTo>
                        <a:pt x="299" y="994"/>
                      </a:lnTo>
                      <a:lnTo>
                        <a:pt x="309" y="999"/>
                      </a:lnTo>
                      <a:lnTo>
                        <a:pt x="321" y="1009"/>
                      </a:lnTo>
                      <a:lnTo>
                        <a:pt x="331" y="1017"/>
                      </a:lnTo>
                      <a:lnTo>
                        <a:pt x="347" y="1022"/>
                      </a:lnTo>
                      <a:lnTo>
                        <a:pt x="354" y="1027"/>
                      </a:lnTo>
                      <a:lnTo>
                        <a:pt x="359" y="1030"/>
                      </a:lnTo>
                      <a:lnTo>
                        <a:pt x="369" y="1035"/>
                      </a:lnTo>
                      <a:lnTo>
                        <a:pt x="377" y="1035"/>
                      </a:lnTo>
                      <a:lnTo>
                        <a:pt x="385" y="1040"/>
                      </a:lnTo>
                      <a:lnTo>
                        <a:pt x="395" y="1040"/>
                      </a:lnTo>
                      <a:lnTo>
                        <a:pt x="405" y="1037"/>
                      </a:lnTo>
                      <a:lnTo>
                        <a:pt x="410" y="1040"/>
                      </a:lnTo>
                      <a:lnTo>
                        <a:pt x="417" y="1045"/>
                      </a:lnTo>
                      <a:lnTo>
                        <a:pt x="425" y="1052"/>
                      </a:lnTo>
                      <a:lnTo>
                        <a:pt x="428" y="1057"/>
                      </a:lnTo>
                      <a:lnTo>
                        <a:pt x="430" y="1062"/>
                      </a:lnTo>
                      <a:lnTo>
                        <a:pt x="425" y="1065"/>
                      </a:lnTo>
                      <a:lnTo>
                        <a:pt x="417" y="1065"/>
                      </a:lnTo>
                      <a:lnTo>
                        <a:pt x="415" y="1067"/>
                      </a:lnTo>
                      <a:lnTo>
                        <a:pt x="407" y="1070"/>
                      </a:lnTo>
                      <a:lnTo>
                        <a:pt x="405" y="1083"/>
                      </a:lnTo>
                      <a:lnTo>
                        <a:pt x="430" y="1090"/>
                      </a:lnTo>
                      <a:lnTo>
                        <a:pt x="443" y="1090"/>
                      </a:lnTo>
                      <a:lnTo>
                        <a:pt x="455" y="1090"/>
                      </a:lnTo>
                      <a:lnTo>
                        <a:pt x="460" y="1090"/>
                      </a:lnTo>
                      <a:lnTo>
                        <a:pt x="465" y="1090"/>
                      </a:lnTo>
                      <a:lnTo>
                        <a:pt x="473" y="1085"/>
                      </a:lnTo>
                      <a:lnTo>
                        <a:pt x="478" y="1083"/>
                      </a:lnTo>
                      <a:lnTo>
                        <a:pt x="486" y="1083"/>
                      </a:lnTo>
                      <a:lnTo>
                        <a:pt x="493" y="1083"/>
                      </a:lnTo>
                      <a:lnTo>
                        <a:pt x="503" y="1090"/>
                      </a:lnTo>
                      <a:lnTo>
                        <a:pt x="513" y="1095"/>
                      </a:lnTo>
                      <a:lnTo>
                        <a:pt x="516" y="1098"/>
                      </a:lnTo>
                      <a:lnTo>
                        <a:pt x="524" y="1105"/>
                      </a:lnTo>
                      <a:lnTo>
                        <a:pt x="524" y="1110"/>
                      </a:lnTo>
                      <a:lnTo>
                        <a:pt x="521" y="1113"/>
                      </a:lnTo>
                      <a:lnTo>
                        <a:pt x="519" y="1118"/>
                      </a:lnTo>
                      <a:lnTo>
                        <a:pt x="521" y="1121"/>
                      </a:lnTo>
                      <a:lnTo>
                        <a:pt x="534" y="1138"/>
                      </a:lnTo>
                      <a:lnTo>
                        <a:pt x="534" y="1131"/>
                      </a:lnTo>
                      <a:lnTo>
                        <a:pt x="531" y="1126"/>
                      </a:lnTo>
                      <a:lnTo>
                        <a:pt x="536" y="1123"/>
                      </a:lnTo>
                      <a:lnTo>
                        <a:pt x="539" y="1121"/>
                      </a:lnTo>
                      <a:lnTo>
                        <a:pt x="539" y="1118"/>
                      </a:lnTo>
                      <a:lnTo>
                        <a:pt x="534" y="1105"/>
                      </a:lnTo>
                      <a:lnTo>
                        <a:pt x="531" y="1103"/>
                      </a:lnTo>
                      <a:lnTo>
                        <a:pt x="531" y="1095"/>
                      </a:lnTo>
                      <a:lnTo>
                        <a:pt x="531" y="1080"/>
                      </a:lnTo>
                      <a:lnTo>
                        <a:pt x="534" y="1080"/>
                      </a:lnTo>
                      <a:lnTo>
                        <a:pt x="549" y="1078"/>
                      </a:lnTo>
                      <a:lnTo>
                        <a:pt x="554" y="1075"/>
                      </a:lnTo>
                      <a:lnTo>
                        <a:pt x="556" y="1067"/>
                      </a:lnTo>
                      <a:lnTo>
                        <a:pt x="559" y="1065"/>
                      </a:lnTo>
                      <a:lnTo>
                        <a:pt x="564" y="1062"/>
                      </a:lnTo>
                      <a:lnTo>
                        <a:pt x="572" y="1067"/>
                      </a:lnTo>
                      <a:lnTo>
                        <a:pt x="582" y="1075"/>
                      </a:lnTo>
                      <a:lnTo>
                        <a:pt x="589" y="1075"/>
                      </a:lnTo>
                      <a:lnTo>
                        <a:pt x="597" y="1073"/>
                      </a:lnTo>
                      <a:lnTo>
                        <a:pt x="602" y="1080"/>
                      </a:lnTo>
                      <a:lnTo>
                        <a:pt x="602" y="1083"/>
                      </a:lnTo>
                      <a:lnTo>
                        <a:pt x="609" y="1088"/>
                      </a:lnTo>
                      <a:lnTo>
                        <a:pt x="617" y="1090"/>
                      </a:lnTo>
                      <a:lnTo>
                        <a:pt x="622" y="1090"/>
                      </a:lnTo>
                      <a:lnTo>
                        <a:pt x="632" y="1090"/>
                      </a:lnTo>
                      <a:lnTo>
                        <a:pt x="637" y="1088"/>
                      </a:lnTo>
                      <a:lnTo>
                        <a:pt x="650" y="1088"/>
                      </a:lnTo>
                      <a:lnTo>
                        <a:pt x="663" y="1088"/>
                      </a:lnTo>
                      <a:lnTo>
                        <a:pt x="670" y="1085"/>
                      </a:lnTo>
                      <a:lnTo>
                        <a:pt x="680" y="1080"/>
                      </a:lnTo>
                      <a:lnTo>
                        <a:pt x="685" y="1090"/>
                      </a:lnTo>
                      <a:lnTo>
                        <a:pt x="693" y="1095"/>
                      </a:lnTo>
                      <a:lnTo>
                        <a:pt x="698" y="1095"/>
                      </a:lnTo>
                      <a:lnTo>
                        <a:pt x="698" y="1090"/>
                      </a:lnTo>
                      <a:lnTo>
                        <a:pt x="698" y="1080"/>
                      </a:lnTo>
                      <a:lnTo>
                        <a:pt x="693" y="1075"/>
                      </a:lnTo>
                      <a:lnTo>
                        <a:pt x="688" y="1073"/>
                      </a:lnTo>
                      <a:lnTo>
                        <a:pt x="678" y="1073"/>
                      </a:lnTo>
                      <a:lnTo>
                        <a:pt x="680" y="1062"/>
                      </a:lnTo>
                      <a:lnTo>
                        <a:pt x="688" y="1062"/>
                      </a:lnTo>
                      <a:lnTo>
                        <a:pt x="693" y="1062"/>
                      </a:lnTo>
                      <a:lnTo>
                        <a:pt x="698" y="1067"/>
                      </a:lnTo>
                      <a:lnTo>
                        <a:pt x="703" y="1070"/>
                      </a:lnTo>
                      <a:lnTo>
                        <a:pt x="711" y="1073"/>
                      </a:lnTo>
                      <a:lnTo>
                        <a:pt x="713" y="1075"/>
                      </a:lnTo>
                      <a:lnTo>
                        <a:pt x="716" y="1078"/>
                      </a:lnTo>
                      <a:lnTo>
                        <a:pt x="713" y="1080"/>
                      </a:lnTo>
                      <a:lnTo>
                        <a:pt x="711" y="1098"/>
                      </a:lnTo>
                      <a:lnTo>
                        <a:pt x="713" y="1108"/>
                      </a:lnTo>
                      <a:lnTo>
                        <a:pt x="716" y="1110"/>
                      </a:lnTo>
                      <a:lnTo>
                        <a:pt x="723" y="1113"/>
                      </a:lnTo>
                      <a:lnTo>
                        <a:pt x="728" y="1118"/>
                      </a:lnTo>
                      <a:lnTo>
                        <a:pt x="728" y="1108"/>
                      </a:lnTo>
                      <a:lnTo>
                        <a:pt x="726" y="1090"/>
                      </a:lnTo>
                      <a:lnTo>
                        <a:pt x="726" y="1080"/>
                      </a:lnTo>
                      <a:lnTo>
                        <a:pt x="728" y="1075"/>
                      </a:lnTo>
                      <a:lnTo>
                        <a:pt x="733" y="1075"/>
                      </a:lnTo>
                      <a:lnTo>
                        <a:pt x="738" y="1075"/>
                      </a:lnTo>
                      <a:lnTo>
                        <a:pt x="749" y="1060"/>
                      </a:lnTo>
                      <a:lnTo>
                        <a:pt x="751" y="1057"/>
                      </a:lnTo>
                      <a:lnTo>
                        <a:pt x="754" y="1057"/>
                      </a:lnTo>
                      <a:lnTo>
                        <a:pt x="759" y="1055"/>
                      </a:lnTo>
                      <a:lnTo>
                        <a:pt x="759" y="1052"/>
                      </a:lnTo>
                      <a:lnTo>
                        <a:pt x="759" y="1045"/>
                      </a:lnTo>
                      <a:lnTo>
                        <a:pt x="754" y="1037"/>
                      </a:lnTo>
                      <a:lnTo>
                        <a:pt x="746" y="1042"/>
                      </a:lnTo>
                      <a:lnTo>
                        <a:pt x="741" y="1040"/>
                      </a:lnTo>
                      <a:lnTo>
                        <a:pt x="743" y="1030"/>
                      </a:lnTo>
                      <a:lnTo>
                        <a:pt x="749" y="1030"/>
                      </a:lnTo>
                      <a:lnTo>
                        <a:pt x="754" y="1025"/>
                      </a:lnTo>
                      <a:lnTo>
                        <a:pt x="756" y="1025"/>
                      </a:lnTo>
                      <a:lnTo>
                        <a:pt x="761" y="1032"/>
                      </a:lnTo>
                      <a:lnTo>
                        <a:pt x="766" y="1037"/>
                      </a:lnTo>
                      <a:lnTo>
                        <a:pt x="766" y="1032"/>
                      </a:lnTo>
                      <a:lnTo>
                        <a:pt x="766" y="1012"/>
                      </a:lnTo>
                      <a:lnTo>
                        <a:pt x="759" y="1014"/>
                      </a:lnTo>
                      <a:lnTo>
                        <a:pt x="754" y="1012"/>
                      </a:lnTo>
                      <a:lnTo>
                        <a:pt x="749" y="1009"/>
                      </a:lnTo>
                      <a:lnTo>
                        <a:pt x="743" y="1004"/>
                      </a:lnTo>
                      <a:lnTo>
                        <a:pt x="736" y="1004"/>
                      </a:lnTo>
                      <a:lnTo>
                        <a:pt x="728" y="1002"/>
                      </a:lnTo>
                      <a:lnTo>
                        <a:pt x="721" y="997"/>
                      </a:lnTo>
                      <a:lnTo>
                        <a:pt x="716" y="992"/>
                      </a:lnTo>
                      <a:lnTo>
                        <a:pt x="711" y="984"/>
                      </a:lnTo>
                      <a:lnTo>
                        <a:pt x="711" y="982"/>
                      </a:lnTo>
                      <a:lnTo>
                        <a:pt x="711" y="977"/>
                      </a:lnTo>
                      <a:lnTo>
                        <a:pt x="713" y="972"/>
                      </a:lnTo>
                      <a:lnTo>
                        <a:pt x="718" y="961"/>
                      </a:lnTo>
                      <a:lnTo>
                        <a:pt x="716" y="959"/>
                      </a:lnTo>
                      <a:lnTo>
                        <a:pt x="706" y="949"/>
                      </a:lnTo>
                      <a:lnTo>
                        <a:pt x="706" y="946"/>
                      </a:lnTo>
                      <a:lnTo>
                        <a:pt x="711" y="931"/>
                      </a:lnTo>
                      <a:lnTo>
                        <a:pt x="716" y="926"/>
                      </a:lnTo>
                      <a:lnTo>
                        <a:pt x="718" y="924"/>
                      </a:lnTo>
                      <a:lnTo>
                        <a:pt x="726" y="931"/>
                      </a:lnTo>
                      <a:lnTo>
                        <a:pt x="726" y="929"/>
                      </a:lnTo>
                      <a:lnTo>
                        <a:pt x="728" y="921"/>
                      </a:lnTo>
                      <a:lnTo>
                        <a:pt x="723" y="914"/>
                      </a:lnTo>
                      <a:lnTo>
                        <a:pt x="721" y="908"/>
                      </a:lnTo>
                      <a:lnTo>
                        <a:pt x="723" y="906"/>
                      </a:lnTo>
                      <a:lnTo>
                        <a:pt x="726" y="898"/>
                      </a:lnTo>
                      <a:lnTo>
                        <a:pt x="728" y="898"/>
                      </a:lnTo>
                      <a:lnTo>
                        <a:pt x="743" y="898"/>
                      </a:lnTo>
                      <a:lnTo>
                        <a:pt x="746" y="898"/>
                      </a:lnTo>
                      <a:lnTo>
                        <a:pt x="751" y="903"/>
                      </a:lnTo>
                      <a:lnTo>
                        <a:pt x="761" y="914"/>
                      </a:lnTo>
                      <a:lnTo>
                        <a:pt x="764" y="921"/>
                      </a:lnTo>
                      <a:lnTo>
                        <a:pt x="766" y="931"/>
                      </a:lnTo>
                      <a:lnTo>
                        <a:pt x="764" y="944"/>
                      </a:lnTo>
                      <a:lnTo>
                        <a:pt x="771" y="954"/>
                      </a:lnTo>
                      <a:lnTo>
                        <a:pt x="779" y="967"/>
                      </a:lnTo>
                      <a:lnTo>
                        <a:pt x="786" y="977"/>
                      </a:lnTo>
                      <a:lnTo>
                        <a:pt x="784" y="984"/>
                      </a:lnTo>
                      <a:lnTo>
                        <a:pt x="776" y="984"/>
                      </a:lnTo>
                      <a:lnTo>
                        <a:pt x="774" y="989"/>
                      </a:lnTo>
                      <a:lnTo>
                        <a:pt x="771" y="1002"/>
                      </a:lnTo>
                      <a:lnTo>
                        <a:pt x="774" y="1002"/>
                      </a:lnTo>
                      <a:lnTo>
                        <a:pt x="781" y="1007"/>
                      </a:lnTo>
                      <a:lnTo>
                        <a:pt x="786" y="1009"/>
                      </a:lnTo>
                      <a:lnTo>
                        <a:pt x="789" y="1007"/>
                      </a:lnTo>
                      <a:lnTo>
                        <a:pt x="794" y="1007"/>
                      </a:lnTo>
                      <a:lnTo>
                        <a:pt x="804" y="1012"/>
                      </a:lnTo>
                      <a:lnTo>
                        <a:pt x="802" y="1020"/>
                      </a:lnTo>
                      <a:lnTo>
                        <a:pt x="799" y="1025"/>
                      </a:lnTo>
                      <a:lnTo>
                        <a:pt x="799" y="1027"/>
                      </a:lnTo>
                      <a:lnTo>
                        <a:pt x="804" y="1037"/>
                      </a:lnTo>
                      <a:lnTo>
                        <a:pt x="807" y="1050"/>
                      </a:lnTo>
                      <a:lnTo>
                        <a:pt x="807" y="1065"/>
                      </a:lnTo>
                      <a:lnTo>
                        <a:pt x="809" y="1065"/>
                      </a:lnTo>
                      <a:lnTo>
                        <a:pt x="812" y="1062"/>
                      </a:lnTo>
                      <a:lnTo>
                        <a:pt x="817" y="1055"/>
                      </a:lnTo>
                      <a:lnTo>
                        <a:pt x="822" y="1032"/>
                      </a:lnTo>
                      <a:lnTo>
                        <a:pt x="827" y="1025"/>
                      </a:lnTo>
                      <a:lnTo>
                        <a:pt x="829" y="1025"/>
                      </a:lnTo>
                      <a:lnTo>
                        <a:pt x="834" y="1030"/>
                      </a:lnTo>
                      <a:lnTo>
                        <a:pt x="842" y="1042"/>
                      </a:lnTo>
                      <a:lnTo>
                        <a:pt x="847" y="1050"/>
                      </a:lnTo>
                      <a:lnTo>
                        <a:pt x="847" y="1057"/>
                      </a:lnTo>
                      <a:lnTo>
                        <a:pt x="847" y="1067"/>
                      </a:lnTo>
                      <a:lnTo>
                        <a:pt x="845" y="1067"/>
                      </a:lnTo>
                      <a:lnTo>
                        <a:pt x="839" y="1065"/>
                      </a:lnTo>
                      <a:lnTo>
                        <a:pt x="837" y="1070"/>
                      </a:lnTo>
                      <a:lnTo>
                        <a:pt x="837" y="1078"/>
                      </a:lnTo>
                      <a:lnTo>
                        <a:pt x="839" y="1085"/>
                      </a:lnTo>
                      <a:lnTo>
                        <a:pt x="847" y="1098"/>
                      </a:lnTo>
                      <a:lnTo>
                        <a:pt x="852" y="1108"/>
                      </a:lnTo>
                      <a:lnTo>
                        <a:pt x="855" y="1113"/>
                      </a:lnTo>
                      <a:lnTo>
                        <a:pt x="860" y="1110"/>
                      </a:lnTo>
                      <a:lnTo>
                        <a:pt x="865" y="1108"/>
                      </a:lnTo>
                      <a:lnTo>
                        <a:pt x="867" y="1105"/>
                      </a:lnTo>
                      <a:lnTo>
                        <a:pt x="870" y="1093"/>
                      </a:lnTo>
                      <a:lnTo>
                        <a:pt x="875" y="1085"/>
                      </a:lnTo>
                      <a:lnTo>
                        <a:pt x="880" y="1078"/>
                      </a:lnTo>
                      <a:lnTo>
                        <a:pt x="882" y="1065"/>
                      </a:lnTo>
                      <a:lnTo>
                        <a:pt x="885" y="1050"/>
                      </a:lnTo>
                      <a:lnTo>
                        <a:pt x="885" y="1045"/>
                      </a:lnTo>
                      <a:lnTo>
                        <a:pt x="895" y="1047"/>
                      </a:lnTo>
                      <a:lnTo>
                        <a:pt x="898" y="1045"/>
                      </a:lnTo>
                      <a:lnTo>
                        <a:pt x="900" y="1035"/>
                      </a:lnTo>
                      <a:lnTo>
                        <a:pt x="893" y="1030"/>
                      </a:lnTo>
                      <a:lnTo>
                        <a:pt x="885" y="1022"/>
                      </a:lnTo>
                      <a:lnTo>
                        <a:pt x="885" y="1004"/>
                      </a:lnTo>
                      <a:lnTo>
                        <a:pt x="890" y="997"/>
                      </a:lnTo>
                      <a:lnTo>
                        <a:pt x="895" y="999"/>
                      </a:lnTo>
                      <a:lnTo>
                        <a:pt x="900" y="997"/>
                      </a:lnTo>
                      <a:lnTo>
                        <a:pt x="903" y="997"/>
                      </a:lnTo>
                      <a:lnTo>
                        <a:pt x="928" y="1009"/>
                      </a:lnTo>
                      <a:lnTo>
                        <a:pt x="938" y="1025"/>
                      </a:lnTo>
                      <a:lnTo>
                        <a:pt x="941" y="1025"/>
                      </a:lnTo>
                      <a:lnTo>
                        <a:pt x="946" y="1022"/>
                      </a:lnTo>
                      <a:lnTo>
                        <a:pt x="948" y="1027"/>
                      </a:lnTo>
                      <a:lnTo>
                        <a:pt x="951" y="1047"/>
                      </a:lnTo>
                      <a:lnTo>
                        <a:pt x="946" y="1052"/>
                      </a:lnTo>
                      <a:lnTo>
                        <a:pt x="943" y="1055"/>
                      </a:lnTo>
                      <a:lnTo>
                        <a:pt x="941" y="1052"/>
                      </a:lnTo>
                      <a:lnTo>
                        <a:pt x="936" y="1042"/>
                      </a:lnTo>
                      <a:lnTo>
                        <a:pt x="928" y="1047"/>
                      </a:lnTo>
                      <a:lnTo>
                        <a:pt x="930" y="1055"/>
                      </a:lnTo>
                      <a:lnTo>
                        <a:pt x="933" y="1065"/>
                      </a:lnTo>
                      <a:lnTo>
                        <a:pt x="938" y="1078"/>
                      </a:lnTo>
                      <a:lnTo>
                        <a:pt x="943" y="1088"/>
                      </a:lnTo>
                      <a:lnTo>
                        <a:pt x="951" y="1100"/>
                      </a:lnTo>
                      <a:lnTo>
                        <a:pt x="951" y="1105"/>
                      </a:lnTo>
                      <a:lnTo>
                        <a:pt x="948" y="1118"/>
                      </a:lnTo>
                      <a:lnTo>
                        <a:pt x="946" y="1121"/>
                      </a:lnTo>
                      <a:lnTo>
                        <a:pt x="936" y="1136"/>
                      </a:lnTo>
                      <a:lnTo>
                        <a:pt x="930" y="1136"/>
                      </a:lnTo>
                      <a:lnTo>
                        <a:pt x="923" y="1146"/>
                      </a:lnTo>
                      <a:lnTo>
                        <a:pt x="915" y="1141"/>
                      </a:lnTo>
                      <a:lnTo>
                        <a:pt x="905" y="1123"/>
                      </a:lnTo>
                      <a:lnTo>
                        <a:pt x="900" y="1118"/>
                      </a:lnTo>
                      <a:lnTo>
                        <a:pt x="898" y="1118"/>
                      </a:lnTo>
                      <a:lnTo>
                        <a:pt x="893" y="1123"/>
                      </a:lnTo>
                      <a:lnTo>
                        <a:pt x="903" y="1131"/>
                      </a:lnTo>
                      <a:lnTo>
                        <a:pt x="913" y="1148"/>
                      </a:lnTo>
                      <a:lnTo>
                        <a:pt x="908" y="1148"/>
                      </a:lnTo>
                      <a:lnTo>
                        <a:pt x="903" y="1148"/>
                      </a:lnTo>
                      <a:lnTo>
                        <a:pt x="893" y="1148"/>
                      </a:lnTo>
                      <a:lnTo>
                        <a:pt x="890" y="1146"/>
                      </a:lnTo>
                      <a:lnTo>
                        <a:pt x="885" y="1136"/>
                      </a:lnTo>
                      <a:lnTo>
                        <a:pt x="877" y="1136"/>
                      </a:lnTo>
                      <a:lnTo>
                        <a:pt x="865" y="1138"/>
                      </a:lnTo>
                      <a:lnTo>
                        <a:pt x="862" y="1141"/>
                      </a:lnTo>
                      <a:lnTo>
                        <a:pt x="867" y="1146"/>
                      </a:lnTo>
                      <a:lnTo>
                        <a:pt x="877" y="1153"/>
                      </a:lnTo>
                      <a:lnTo>
                        <a:pt x="875" y="1156"/>
                      </a:lnTo>
                      <a:lnTo>
                        <a:pt x="870" y="1163"/>
                      </a:lnTo>
                      <a:lnTo>
                        <a:pt x="857" y="1181"/>
                      </a:lnTo>
                      <a:lnTo>
                        <a:pt x="852" y="1186"/>
                      </a:lnTo>
                      <a:lnTo>
                        <a:pt x="847" y="1186"/>
                      </a:lnTo>
                      <a:lnTo>
                        <a:pt x="842" y="1181"/>
                      </a:lnTo>
                      <a:lnTo>
                        <a:pt x="837" y="1174"/>
                      </a:lnTo>
                      <a:lnTo>
                        <a:pt x="834" y="1171"/>
                      </a:lnTo>
                      <a:lnTo>
                        <a:pt x="827" y="1166"/>
                      </a:lnTo>
                      <a:lnTo>
                        <a:pt x="819" y="1163"/>
                      </a:lnTo>
                      <a:lnTo>
                        <a:pt x="817" y="1161"/>
                      </a:lnTo>
                      <a:lnTo>
                        <a:pt x="809" y="1161"/>
                      </a:lnTo>
                      <a:lnTo>
                        <a:pt x="807" y="1161"/>
                      </a:lnTo>
                      <a:lnTo>
                        <a:pt x="799" y="1163"/>
                      </a:lnTo>
                      <a:lnTo>
                        <a:pt x="809" y="1168"/>
                      </a:lnTo>
                      <a:lnTo>
                        <a:pt x="817" y="1174"/>
                      </a:lnTo>
                      <a:lnTo>
                        <a:pt x="829" y="1186"/>
                      </a:lnTo>
                      <a:lnTo>
                        <a:pt x="842" y="1194"/>
                      </a:lnTo>
                      <a:lnTo>
                        <a:pt x="850" y="1196"/>
                      </a:lnTo>
                      <a:lnTo>
                        <a:pt x="857" y="1196"/>
                      </a:lnTo>
                      <a:lnTo>
                        <a:pt x="855" y="1214"/>
                      </a:lnTo>
                      <a:lnTo>
                        <a:pt x="845" y="1227"/>
                      </a:lnTo>
                      <a:lnTo>
                        <a:pt x="839" y="1234"/>
                      </a:lnTo>
                      <a:lnTo>
                        <a:pt x="834" y="1237"/>
                      </a:lnTo>
                      <a:lnTo>
                        <a:pt x="827" y="1237"/>
                      </a:lnTo>
                      <a:lnTo>
                        <a:pt x="822" y="1234"/>
                      </a:lnTo>
                      <a:lnTo>
                        <a:pt x="814" y="1229"/>
                      </a:lnTo>
                      <a:lnTo>
                        <a:pt x="812" y="1234"/>
                      </a:lnTo>
                      <a:lnTo>
                        <a:pt x="812" y="1239"/>
                      </a:lnTo>
                      <a:lnTo>
                        <a:pt x="814" y="1247"/>
                      </a:lnTo>
                      <a:lnTo>
                        <a:pt x="814" y="1252"/>
                      </a:lnTo>
                      <a:lnTo>
                        <a:pt x="809" y="1252"/>
                      </a:lnTo>
                      <a:lnTo>
                        <a:pt x="799" y="1249"/>
                      </a:lnTo>
                      <a:lnTo>
                        <a:pt x="786" y="1242"/>
                      </a:lnTo>
                      <a:lnTo>
                        <a:pt x="781" y="1242"/>
                      </a:lnTo>
                      <a:lnTo>
                        <a:pt x="759" y="1237"/>
                      </a:lnTo>
                      <a:lnTo>
                        <a:pt x="776" y="1249"/>
                      </a:lnTo>
                      <a:lnTo>
                        <a:pt x="786" y="1252"/>
                      </a:lnTo>
                      <a:lnTo>
                        <a:pt x="797" y="1257"/>
                      </a:lnTo>
                      <a:lnTo>
                        <a:pt x="799" y="1259"/>
                      </a:lnTo>
                      <a:lnTo>
                        <a:pt x="802" y="1264"/>
                      </a:lnTo>
                      <a:lnTo>
                        <a:pt x="802" y="1267"/>
                      </a:lnTo>
                      <a:lnTo>
                        <a:pt x="799" y="1272"/>
                      </a:lnTo>
                      <a:lnTo>
                        <a:pt x="789" y="1277"/>
                      </a:lnTo>
                      <a:lnTo>
                        <a:pt x="779" y="1275"/>
                      </a:lnTo>
                      <a:lnTo>
                        <a:pt x="776" y="1275"/>
                      </a:lnTo>
                      <a:lnTo>
                        <a:pt x="774" y="1277"/>
                      </a:lnTo>
                      <a:lnTo>
                        <a:pt x="781" y="1285"/>
                      </a:lnTo>
                      <a:lnTo>
                        <a:pt x="779" y="1292"/>
                      </a:lnTo>
                      <a:lnTo>
                        <a:pt x="771" y="1297"/>
                      </a:lnTo>
                      <a:lnTo>
                        <a:pt x="761" y="1307"/>
                      </a:lnTo>
                      <a:lnTo>
                        <a:pt x="759" y="1310"/>
                      </a:lnTo>
                      <a:lnTo>
                        <a:pt x="759" y="1320"/>
                      </a:lnTo>
                      <a:lnTo>
                        <a:pt x="759" y="1325"/>
                      </a:lnTo>
                      <a:lnTo>
                        <a:pt x="751" y="1328"/>
                      </a:lnTo>
                      <a:lnTo>
                        <a:pt x="749" y="1333"/>
                      </a:lnTo>
                      <a:lnTo>
                        <a:pt x="746" y="1340"/>
                      </a:lnTo>
                      <a:lnTo>
                        <a:pt x="743" y="1345"/>
                      </a:lnTo>
                      <a:lnTo>
                        <a:pt x="741" y="1355"/>
                      </a:lnTo>
                      <a:lnTo>
                        <a:pt x="738" y="1363"/>
                      </a:lnTo>
                      <a:lnTo>
                        <a:pt x="736" y="1373"/>
                      </a:lnTo>
                      <a:lnTo>
                        <a:pt x="738" y="1378"/>
                      </a:lnTo>
                      <a:lnTo>
                        <a:pt x="736" y="1386"/>
                      </a:lnTo>
                      <a:lnTo>
                        <a:pt x="736" y="1398"/>
                      </a:lnTo>
                      <a:lnTo>
                        <a:pt x="738" y="1406"/>
                      </a:lnTo>
                      <a:lnTo>
                        <a:pt x="743" y="1411"/>
                      </a:lnTo>
                      <a:lnTo>
                        <a:pt x="746" y="1413"/>
                      </a:lnTo>
                      <a:lnTo>
                        <a:pt x="751" y="1413"/>
                      </a:lnTo>
                      <a:lnTo>
                        <a:pt x="759" y="1411"/>
                      </a:lnTo>
                      <a:lnTo>
                        <a:pt x="761" y="1413"/>
                      </a:lnTo>
                      <a:lnTo>
                        <a:pt x="764" y="1416"/>
                      </a:lnTo>
                      <a:lnTo>
                        <a:pt x="766" y="1426"/>
                      </a:lnTo>
                      <a:lnTo>
                        <a:pt x="771" y="1441"/>
                      </a:lnTo>
                      <a:lnTo>
                        <a:pt x="774" y="1451"/>
                      </a:lnTo>
                      <a:lnTo>
                        <a:pt x="774" y="1464"/>
                      </a:lnTo>
                      <a:lnTo>
                        <a:pt x="779" y="1464"/>
                      </a:lnTo>
                      <a:lnTo>
                        <a:pt x="791" y="1459"/>
                      </a:lnTo>
                      <a:lnTo>
                        <a:pt x="802" y="1456"/>
                      </a:lnTo>
                      <a:lnTo>
                        <a:pt x="807" y="1459"/>
                      </a:lnTo>
                      <a:lnTo>
                        <a:pt x="809" y="1461"/>
                      </a:lnTo>
                      <a:lnTo>
                        <a:pt x="817" y="1464"/>
                      </a:lnTo>
                      <a:lnTo>
                        <a:pt x="832" y="1469"/>
                      </a:lnTo>
                      <a:lnTo>
                        <a:pt x="847" y="1482"/>
                      </a:lnTo>
                      <a:lnTo>
                        <a:pt x="852" y="1494"/>
                      </a:lnTo>
                      <a:lnTo>
                        <a:pt x="877" y="1502"/>
                      </a:lnTo>
                      <a:lnTo>
                        <a:pt x="882" y="1504"/>
                      </a:lnTo>
                      <a:lnTo>
                        <a:pt x="890" y="1509"/>
                      </a:lnTo>
                      <a:lnTo>
                        <a:pt x="898" y="1514"/>
                      </a:lnTo>
                      <a:lnTo>
                        <a:pt x="900" y="1514"/>
                      </a:lnTo>
                      <a:lnTo>
                        <a:pt x="905" y="1514"/>
                      </a:lnTo>
                      <a:lnTo>
                        <a:pt x="908" y="1514"/>
                      </a:lnTo>
                      <a:lnTo>
                        <a:pt x="915" y="1514"/>
                      </a:lnTo>
                      <a:lnTo>
                        <a:pt x="923" y="1514"/>
                      </a:lnTo>
                      <a:lnTo>
                        <a:pt x="933" y="1517"/>
                      </a:lnTo>
                      <a:lnTo>
                        <a:pt x="936" y="1519"/>
                      </a:lnTo>
                      <a:lnTo>
                        <a:pt x="936" y="1529"/>
                      </a:lnTo>
                      <a:lnTo>
                        <a:pt x="933" y="1540"/>
                      </a:lnTo>
                      <a:lnTo>
                        <a:pt x="936" y="1542"/>
                      </a:lnTo>
                      <a:lnTo>
                        <a:pt x="938" y="1547"/>
                      </a:lnTo>
                      <a:lnTo>
                        <a:pt x="938" y="1552"/>
                      </a:lnTo>
                      <a:lnTo>
                        <a:pt x="936" y="1565"/>
                      </a:lnTo>
                      <a:lnTo>
                        <a:pt x="936" y="1572"/>
                      </a:lnTo>
                      <a:lnTo>
                        <a:pt x="936" y="1575"/>
                      </a:lnTo>
                      <a:lnTo>
                        <a:pt x="938" y="1577"/>
                      </a:lnTo>
                      <a:lnTo>
                        <a:pt x="943" y="1580"/>
                      </a:lnTo>
                      <a:lnTo>
                        <a:pt x="943" y="1585"/>
                      </a:lnTo>
                      <a:lnTo>
                        <a:pt x="946" y="1590"/>
                      </a:lnTo>
                      <a:lnTo>
                        <a:pt x="943" y="1595"/>
                      </a:lnTo>
                      <a:lnTo>
                        <a:pt x="951" y="1598"/>
                      </a:lnTo>
                      <a:lnTo>
                        <a:pt x="958" y="1603"/>
                      </a:lnTo>
                      <a:lnTo>
                        <a:pt x="963" y="1608"/>
                      </a:lnTo>
                      <a:lnTo>
                        <a:pt x="966" y="1615"/>
                      </a:lnTo>
                      <a:lnTo>
                        <a:pt x="966" y="1618"/>
                      </a:lnTo>
                      <a:lnTo>
                        <a:pt x="971" y="1618"/>
                      </a:lnTo>
                      <a:lnTo>
                        <a:pt x="976" y="1623"/>
                      </a:lnTo>
                      <a:lnTo>
                        <a:pt x="984" y="1628"/>
                      </a:lnTo>
                      <a:lnTo>
                        <a:pt x="981" y="1623"/>
                      </a:lnTo>
                      <a:lnTo>
                        <a:pt x="978" y="1618"/>
                      </a:lnTo>
                      <a:lnTo>
                        <a:pt x="978" y="1615"/>
                      </a:lnTo>
                      <a:lnTo>
                        <a:pt x="984" y="1610"/>
                      </a:lnTo>
                      <a:lnTo>
                        <a:pt x="986" y="1613"/>
                      </a:lnTo>
                      <a:lnTo>
                        <a:pt x="989" y="1618"/>
                      </a:lnTo>
                      <a:lnTo>
                        <a:pt x="991" y="1620"/>
                      </a:lnTo>
                      <a:lnTo>
                        <a:pt x="991" y="1618"/>
                      </a:lnTo>
                      <a:lnTo>
                        <a:pt x="994" y="1610"/>
                      </a:lnTo>
                      <a:lnTo>
                        <a:pt x="991" y="1605"/>
                      </a:lnTo>
                      <a:lnTo>
                        <a:pt x="994" y="1600"/>
                      </a:lnTo>
                      <a:lnTo>
                        <a:pt x="996" y="1593"/>
                      </a:lnTo>
                      <a:lnTo>
                        <a:pt x="994" y="1588"/>
                      </a:lnTo>
                      <a:lnTo>
                        <a:pt x="991" y="1582"/>
                      </a:lnTo>
                      <a:lnTo>
                        <a:pt x="991" y="1572"/>
                      </a:lnTo>
                      <a:lnTo>
                        <a:pt x="991" y="1565"/>
                      </a:lnTo>
                      <a:lnTo>
                        <a:pt x="989" y="1560"/>
                      </a:lnTo>
                      <a:lnTo>
                        <a:pt x="986" y="1555"/>
                      </a:lnTo>
                      <a:lnTo>
                        <a:pt x="991" y="1555"/>
                      </a:lnTo>
                      <a:lnTo>
                        <a:pt x="991" y="1547"/>
                      </a:lnTo>
                      <a:lnTo>
                        <a:pt x="989" y="1545"/>
                      </a:lnTo>
                      <a:lnTo>
                        <a:pt x="984" y="1542"/>
                      </a:lnTo>
                      <a:lnTo>
                        <a:pt x="981" y="1540"/>
                      </a:lnTo>
                      <a:lnTo>
                        <a:pt x="978" y="1527"/>
                      </a:lnTo>
                      <a:lnTo>
                        <a:pt x="989" y="1524"/>
                      </a:lnTo>
                      <a:lnTo>
                        <a:pt x="994" y="1522"/>
                      </a:lnTo>
                      <a:lnTo>
                        <a:pt x="999" y="1519"/>
                      </a:lnTo>
                      <a:lnTo>
                        <a:pt x="1011" y="1507"/>
                      </a:lnTo>
                      <a:lnTo>
                        <a:pt x="1016" y="1502"/>
                      </a:lnTo>
                      <a:lnTo>
                        <a:pt x="1024" y="1492"/>
                      </a:lnTo>
                      <a:lnTo>
                        <a:pt x="1027" y="1484"/>
                      </a:lnTo>
                      <a:lnTo>
                        <a:pt x="1029" y="1474"/>
                      </a:lnTo>
                      <a:lnTo>
                        <a:pt x="1029" y="1469"/>
                      </a:lnTo>
                      <a:lnTo>
                        <a:pt x="1027" y="1454"/>
                      </a:lnTo>
                      <a:lnTo>
                        <a:pt x="1024" y="1446"/>
                      </a:lnTo>
                      <a:lnTo>
                        <a:pt x="1024" y="1444"/>
                      </a:lnTo>
                      <a:lnTo>
                        <a:pt x="1016" y="1434"/>
                      </a:lnTo>
                      <a:lnTo>
                        <a:pt x="1014" y="1428"/>
                      </a:lnTo>
                      <a:lnTo>
                        <a:pt x="1006" y="1421"/>
                      </a:lnTo>
                      <a:lnTo>
                        <a:pt x="1004" y="1421"/>
                      </a:lnTo>
                      <a:lnTo>
                        <a:pt x="999" y="1416"/>
                      </a:lnTo>
                      <a:lnTo>
                        <a:pt x="996" y="1411"/>
                      </a:lnTo>
                      <a:lnTo>
                        <a:pt x="1004" y="1403"/>
                      </a:lnTo>
                      <a:lnTo>
                        <a:pt x="1006" y="1391"/>
                      </a:lnTo>
                      <a:lnTo>
                        <a:pt x="1009" y="1386"/>
                      </a:lnTo>
                      <a:lnTo>
                        <a:pt x="1011" y="1383"/>
                      </a:lnTo>
                      <a:lnTo>
                        <a:pt x="1014" y="1383"/>
                      </a:lnTo>
                      <a:lnTo>
                        <a:pt x="1016" y="1378"/>
                      </a:lnTo>
                      <a:lnTo>
                        <a:pt x="1016" y="1370"/>
                      </a:lnTo>
                      <a:lnTo>
                        <a:pt x="1014" y="1365"/>
                      </a:lnTo>
                      <a:lnTo>
                        <a:pt x="1011" y="1360"/>
                      </a:lnTo>
                      <a:lnTo>
                        <a:pt x="1011" y="1358"/>
                      </a:lnTo>
                      <a:lnTo>
                        <a:pt x="1014" y="1353"/>
                      </a:lnTo>
                      <a:lnTo>
                        <a:pt x="1014" y="1348"/>
                      </a:lnTo>
                      <a:lnTo>
                        <a:pt x="1001" y="1348"/>
                      </a:lnTo>
                      <a:lnTo>
                        <a:pt x="1009" y="1333"/>
                      </a:lnTo>
                      <a:lnTo>
                        <a:pt x="1011" y="1322"/>
                      </a:lnTo>
                      <a:lnTo>
                        <a:pt x="1009" y="1317"/>
                      </a:lnTo>
                      <a:lnTo>
                        <a:pt x="1006" y="1315"/>
                      </a:lnTo>
                      <a:lnTo>
                        <a:pt x="1004" y="1310"/>
                      </a:lnTo>
                      <a:lnTo>
                        <a:pt x="1004" y="1302"/>
                      </a:lnTo>
                      <a:lnTo>
                        <a:pt x="1006" y="1295"/>
                      </a:lnTo>
                      <a:lnTo>
                        <a:pt x="1009" y="1290"/>
                      </a:lnTo>
                      <a:lnTo>
                        <a:pt x="1014" y="1287"/>
                      </a:lnTo>
                      <a:lnTo>
                        <a:pt x="1019" y="1290"/>
                      </a:lnTo>
                      <a:lnTo>
                        <a:pt x="1032" y="1295"/>
                      </a:lnTo>
                      <a:lnTo>
                        <a:pt x="1039" y="1297"/>
                      </a:lnTo>
                      <a:lnTo>
                        <a:pt x="1047" y="1300"/>
                      </a:lnTo>
                      <a:lnTo>
                        <a:pt x="1057" y="1300"/>
                      </a:lnTo>
                      <a:lnTo>
                        <a:pt x="1064" y="1297"/>
                      </a:lnTo>
                      <a:lnTo>
                        <a:pt x="1069" y="1295"/>
                      </a:lnTo>
                      <a:lnTo>
                        <a:pt x="1072" y="1292"/>
                      </a:lnTo>
                      <a:lnTo>
                        <a:pt x="1077" y="1292"/>
                      </a:lnTo>
                      <a:lnTo>
                        <a:pt x="1085" y="1300"/>
                      </a:lnTo>
                      <a:lnTo>
                        <a:pt x="1085" y="1302"/>
                      </a:lnTo>
                      <a:lnTo>
                        <a:pt x="1092" y="1307"/>
                      </a:lnTo>
                      <a:lnTo>
                        <a:pt x="1097" y="1315"/>
                      </a:lnTo>
                      <a:lnTo>
                        <a:pt x="1102" y="1320"/>
                      </a:lnTo>
                      <a:lnTo>
                        <a:pt x="1102" y="1328"/>
                      </a:lnTo>
                      <a:lnTo>
                        <a:pt x="1105" y="1330"/>
                      </a:lnTo>
                      <a:lnTo>
                        <a:pt x="1118" y="1338"/>
                      </a:lnTo>
                      <a:lnTo>
                        <a:pt x="1130" y="1343"/>
                      </a:lnTo>
                      <a:lnTo>
                        <a:pt x="1135" y="1343"/>
                      </a:lnTo>
                      <a:lnTo>
                        <a:pt x="1138" y="1340"/>
                      </a:lnTo>
                      <a:lnTo>
                        <a:pt x="1140" y="1343"/>
                      </a:lnTo>
                      <a:lnTo>
                        <a:pt x="1140" y="1350"/>
                      </a:lnTo>
                      <a:lnTo>
                        <a:pt x="1138" y="1355"/>
                      </a:lnTo>
                      <a:lnTo>
                        <a:pt x="1135" y="1360"/>
                      </a:lnTo>
                      <a:lnTo>
                        <a:pt x="1138" y="1381"/>
                      </a:lnTo>
                      <a:lnTo>
                        <a:pt x="1140" y="1391"/>
                      </a:lnTo>
                      <a:lnTo>
                        <a:pt x="1140" y="1396"/>
                      </a:lnTo>
                      <a:lnTo>
                        <a:pt x="1140" y="1401"/>
                      </a:lnTo>
                      <a:lnTo>
                        <a:pt x="1140" y="1403"/>
                      </a:lnTo>
                      <a:lnTo>
                        <a:pt x="1135" y="1403"/>
                      </a:lnTo>
                      <a:lnTo>
                        <a:pt x="1133" y="1403"/>
                      </a:lnTo>
                      <a:lnTo>
                        <a:pt x="1133" y="1411"/>
                      </a:lnTo>
                      <a:lnTo>
                        <a:pt x="1135" y="1416"/>
                      </a:lnTo>
                      <a:lnTo>
                        <a:pt x="1143" y="1411"/>
                      </a:lnTo>
                      <a:lnTo>
                        <a:pt x="1145" y="1408"/>
                      </a:lnTo>
                      <a:lnTo>
                        <a:pt x="1153" y="1408"/>
                      </a:lnTo>
                      <a:lnTo>
                        <a:pt x="1158" y="1413"/>
                      </a:lnTo>
                      <a:lnTo>
                        <a:pt x="1160" y="1418"/>
                      </a:lnTo>
                      <a:lnTo>
                        <a:pt x="1160" y="1421"/>
                      </a:lnTo>
                      <a:lnTo>
                        <a:pt x="1160" y="1423"/>
                      </a:lnTo>
                      <a:lnTo>
                        <a:pt x="1163" y="1428"/>
                      </a:lnTo>
                      <a:lnTo>
                        <a:pt x="1166" y="1426"/>
                      </a:lnTo>
                      <a:lnTo>
                        <a:pt x="1168" y="1423"/>
                      </a:lnTo>
                      <a:lnTo>
                        <a:pt x="1178" y="1423"/>
                      </a:lnTo>
                      <a:lnTo>
                        <a:pt x="1181" y="1421"/>
                      </a:lnTo>
                      <a:lnTo>
                        <a:pt x="1186" y="1416"/>
                      </a:lnTo>
                      <a:lnTo>
                        <a:pt x="1188" y="1408"/>
                      </a:lnTo>
                      <a:lnTo>
                        <a:pt x="1191" y="1411"/>
                      </a:lnTo>
                      <a:lnTo>
                        <a:pt x="1196" y="1421"/>
                      </a:lnTo>
                      <a:lnTo>
                        <a:pt x="1196" y="1418"/>
                      </a:lnTo>
                      <a:lnTo>
                        <a:pt x="1196" y="1408"/>
                      </a:lnTo>
                      <a:lnTo>
                        <a:pt x="1198" y="1401"/>
                      </a:lnTo>
                      <a:lnTo>
                        <a:pt x="1203" y="1398"/>
                      </a:lnTo>
                      <a:lnTo>
                        <a:pt x="1206" y="1391"/>
                      </a:lnTo>
                      <a:lnTo>
                        <a:pt x="1201" y="1386"/>
                      </a:lnTo>
                      <a:lnTo>
                        <a:pt x="1201" y="1381"/>
                      </a:lnTo>
                      <a:lnTo>
                        <a:pt x="1203" y="1378"/>
                      </a:lnTo>
                      <a:lnTo>
                        <a:pt x="1211" y="1378"/>
                      </a:lnTo>
                      <a:lnTo>
                        <a:pt x="1211" y="1375"/>
                      </a:lnTo>
                      <a:lnTo>
                        <a:pt x="1216" y="1365"/>
                      </a:lnTo>
                      <a:lnTo>
                        <a:pt x="1221" y="1370"/>
                      </a:lnTo>
                      <a:lnTo>
                        <a:pt x="1226" y="1378"/>
                      </a:lnTo>
                      <a:lnTo>
                        <a:pt x="1231" y="1386"/>
                      </a:lnTo>
                      <a:lnTo>
                        <a:pt x="1234" y="1398"/>
                      </a:lnTo>
                      <a:lnTo>
                        <a:pt x="1241" y="1408"/>
                      </a:lnTo>
                      <a:lnTo>
                        <a:pt x="1244" y="1413"/>
                      </a:lnTo>
                      <a:lnTo>
                        <a:pt x="1241" y="1416"/>
                      </a:lnTo>
                      <a:lnTo>
                        <a:pt x="1241" y="1421"/>
                      </a:lnTo>
                      <a:lnTo>
                        <a:pt x="1246" y="1421"/>
                      </a:lnTo>
                      <a:lnTo>
                        <a:pt x="1249" y="1431"/>
                      </a:lnTo>
                      <a:lnTo>
                        <a:pt x="1251" y="1434"/>
                      </a:lnTo>
                      <a:lnTo>
                        <a:pt x="1254" y="1436"/>
                      </a:lnTo>
                      <a:lnTo>
                        <a:pt x="1259" y="1439"/>
                      </a:lnTo>
                      <a:lnTo>
                        <a:pt x="1259" y="1441"/>
                      </a:lnTo>
                      <a:lnTo>
                        <a:pt x="1262" y="1446"/>
                      </a:lnTo>
                      <a:lnTo>
                        <a:pt x="1259" y="1446"/>
                      </a:lnTo>
                      <a:lnTo>
                        <a:pt x="1257" y="1449"/>
                      </a:lnTo>
                      <a:lnTo>
                        <a:pt x="1259" y="1454"/>
                      </a:lnTo>
                      <a:lnTo>
                        <a:pt x="1262" y="1456"/>
                      </a:lnTo>
                      <a:lnTo>
                        <a:pt x="1267" y="1459"/>
                      </a:lnTo>
                      <a:lnTo>
                        <a:pt x="1269" y="1461"/>
                      </a:lnTo>
                      <a:lnTo>
                        <a:pt x="1269" y="1469"/>
                      </a:lnTo>
                      <a:lnTo>
                        <a:pt x="1267" y="1471"/>
                      </a:lnTo>
                      <a:lnTo>
                        <a:pt x="1262" y="1469"/>
                      </a:lnTo>
                      <a:lnTo>
                        <a:pt x="1257" y="1469"/>
                      </a:lnTo>
                      <a:lnTo>
                        <a:pt x="1254" y="1469"/>
                      </a:lnTo>
                      <a:lnTo>
                        <a:pt x="1254" y="1471"/>
                      </a:lnTo>
                      <a:lnTo>
                        <a:pt x="1257" y="1474"/>
                      </a:lnTo>
                      <a:lnTo>
                        <a:pt x="1257" y="1476"/>
                      </a:lnTo>
                      <a:lnTo>
                        <a:pt x="1259" y="1484"/>
                      </a:lnTo>
                      <a:lnTo>
                        <a:pt x="1262" y="1487"/>
                      </a:lnTo>
                      <a:lnTo>
                        <a:pt x="1267" y="1487"/>
                      </a:lnTo>
                      <a:lnTo>
                        <a:pt x="1269" y="1489"/>
                      </a:lnTo>
                      <a:lnTo>
                        <a:pt x="1277" y="1494"/>
                      </a:lnTo>
                      <a:lnTo>
                        <a:pt x="1282" y="1502"/>
                      </a:lnTo>
                      <a:lnTo>
                        <a:pt x="1284" y="1504"/>
                      </a:lnTo>
                      <a:lnTo>
                        <a:pt x="1284" y="1507"/>
                      </a:lnTo>
                      <a:lnTo>
                        <a:pt x="1282" y="1517"/>
                      </a:lnTo>
                      <a:lnTo>
                        <a:pt x="1284" y="1517"/>
                      </a:lnTo>
                      <a:lnTo>
                        <a:pt x="1289" y="1517"/>
                      </a:lnTo>
                      <a:lnTo>
                        <a:pt x="1294" y="1514"/>
                      </a:lnTo>
                      <a:lnTo>
                        <a:pt x="1302" y="1517"/>
                      </a:lnTo>
                      <a:lnTo>
                        <a:pt x="1305" y="1519"/>
                      </a:lnTo>
                      <a:lnTo>
                        <a:pt x="1312" y="1524"/>
                      </a:lnTo>
                      <a:lnTo>
                        <a:pt x="1320" y="1527"/>
                      </a:lnTo>
                      <a:lnTo>
                        <a:pt x="1332" y="1532"/>
                      </a:lnTo>
                      <a:lnTo>
                        <a:pt x="1330" y="1535"/>
                      </a:lnTo>
                      <a:lnTo>
                        <a:pt x="1325" y="1537"/>
                      </a:lnTo>
                      <a:lnTo>
                        <a:pt x="1320" y="1540"/>
                      </a:lnTo>
                      <a:lnTo>
                        <a:pt x="1315" y="1540"/>
                      </a:lnTo>
                      <a:lnTo>
                        <a:pt x="1310" y="1542"/>
                      </a:lnTo>
                      <a:lnTo>
                        <a:pt x="1305" y="1547"/>
                      </a:lnTo>
                      <a:lnTo>
                        <a:pt x="1299" y="1550"/>
                      </a:lnTo>
                      <a:lnTo>
                        <a:pt x="1292" y="1552"/>
                      </a:lnTo>
                      <a:lnTo>
                        <a:pt x="1289" y="1552"/>
                      </a:lnTo>
                      <a:lnTo>
                        <a:pt x="1287" y="1555"/>
                      </a:lnTo>
                      <a:lnTo>
                        <a:pt x="1289" y="1560"/>
                      </a:lnTo>
                      <a:lnTo>
                        <a:pt x="1287" y="1567"/>
                      </a:lnTo>
                      <a:lnTo>
                        <a:pt x="1294" y="1562"/>
                      </a:lnTo>
                      <a:lnTo>
                        <a:pt x="1299" y="1560"/>
                      </a:lnTo>
                      <a:lnTo>
                        <a:pt x="1305" y="1560"/>
                      </a:lnTo>
                      <a:lnTo>
                        <a:pt x="1312" y="1550"/>
                      </a:lnTo>
                      <a:lnTo>
                        <a:pt x="1320" y="1545"/>
                      </a:lnTo>
                      <a:lnTo>
                        <a:pt x="1330" y="1542"/>
                      </a:lnTo>
                      <a:lnTo>
                        <a:pt x="1335" y="1547"/>
                      </a:lnTo>
                      <a:lnTo>
                        <a:pt x="1337" y="1550"/>
                      </a:lnTo>
                      <a:lnTo>
                        <a:pt x="1332" y="1555"/>
                      </a:lnTo>
                      <a:lnTo>
                        <a:pt x="1335" y="1557"/>
                      </a:lnTo>
                      <a:lnTo>
                        <a:pt x="1335" y="1560"/>
                      </a:lnTo>
                      <a:lnTo>
                        <a:pt x="1340" y="1557"/>
                      </a:lnTo>
                      <a:lnTo>
                        <a:pt x="1342" y="1555"/>
                      </a:lnTo>
                      <a:lnTo>
                        <a:pt x="1348" y="1557"/>
                      </a:lnTo>
                      <a:lnTo>
                        <a:pt x="1355" y="1565"/>
                      </a:lnTo>
                      <a:lnTo>
                        <a:pt x="1358" y="1567"/>
                      </a:lnTo>
                      <a:lnTo>
                        <a:pt x="1358" y="1570"/>
                      </a:lnTo>
                      <a:lnTo>
                        <a:pt x="1355" y="1575"/>
                      </a:lnTo>
                      <a:lnTo>
                        <a:pt x="1355" y="1577"/>
                      </a:lnTo>
                      <a:lnTo>
                        <a:pt x="1353" y="1585"/>
                      </a:lnTo>
                      <a:lnTo>
                        <a:pt x="1360" y="1595"/>
                      </a:lnTo>
                      <a:lnTo>
                        <a:pt x="1358" y="1600"/>
                      </a:lnTo>
                      <a:lnTo>
                        <a:pt x="1350" y="1603"/>
                      </a:lnTo>
                      <a:lnTo>
                        <a:pt x="1342" y="1610"/>
                      </a:lnTo>
                      <a:lnTo>
                        <a:pt x="1337" y="1613"/>
                      </a:lnTo>
                      <a:lnTo>
                        <a:pt x="1330" y="1613"/>
                      </a:lnTo>
                      <a:lnTo>
                        <a:pt x="1325" y="1615"/>
                      </a:lnTo>
                      <a:lnTo>
                        <a:pt x="1315" y="1615"/>
                      </a:lnTo>
                      <a:lnTo>
                        <a:pt x="1310" y="1620"/>
                      </a:lnTo>
                      <a:lnTo>
                        <a:pt x="1305" y="1630"/>
                      </a:lnTo>
                      <a:lnTo>
                        <a:pt x="1299" y="1633"/>
                      </a:lnTo>
                      <a:lnTo>
                        <a:pt x="1294" y="1638"/>
                      </a:lnTo>
                      <a:lnTo>
                        <a:pt x="1287" y="1641"/>
                      </a:lnTo>
                      <a:lnTo>
                        <a:pt x="1277" y="1643"/>
                      </a:lnTo>
                      <a:lnTo>
                        <a:pt x="1264" y="1643"/>
                      </a:lnTo>
                      <a:lnTo>
                        <a:pt x="1254" y="1643"/>
                      </a:lnTo>
                      <a:lnTo>
                        <a:pt x="1239" y="1641"/>
                      </a:lnTo>
                      <a:lnTo>
                        <a:pt x="1236" y="1643"/>
                      </a:lnTo>
                      <a:lnTo>
                        <a:pt x="1229" y="1643"/>
                      </a:lnTo>
                      <a:lnTo>
                        <a:pt x="1221" y="1643"/>
                      </a:lnTo>
                      <a:lnTo>
                        <a:pt x="1208" y="1641"/>
                      </a:lnTo>
                      <a:lnTo>
                        <a:pt x="1201" y="1641"/>
                      </a:lnTo>
                      <a:lnTo>
                        <a:pt x="1188" y="1643"/>
                      </a:lnTo>
                      <a:lnTo>
                        <a:pt x="1186" y="1646"/>
                      </a:lnTo>
                      <a:lnTo>
                        <a:pt x="1181" y="1648"/>
                      </a:lnTo>
                      <a:lnTo>
                        <a:pt x="1178" y="1656"/>
                      </a:lnTo>
                      <a:lnTo>
                        <a:pt x="1176" y="1661"/>
                      </a:lnTo>
                      <a:lnTo>
                        <a:pt x="1173" y="1663"/>
                      </a:lnTo>
                      <a:lnTo>
                        <a:pt x="1171" y="1666"/>
                      </a:lnTo>
                      <a:lnTo>
                        <a:pt x="1163" y="1668"/>
                      </a:lnTo>
                      <a:lnTo>
                        <a:pt x="1158" y="1668"/>
                      </a:lnTo>
                      <a:lnTo>
                        <a:pt x="1150" y="1676"/>
                      </a:lnTo>
                      <a:lnTo>
                        <a:pt x="1145" y="1681"/>
                      </a:lnTo>
                      <a:lnTo>
                        <a:pt x="1138" y="1689"/>
                      </a:lnTo>
                      <a:lnTo>
                        <a:pt x="1138" y="1691"/>
                      </a:lnTo>
                      <a:lnTo>
                        <a:pt x="1135" y="1694"/>
                      </a:lnTo>
                      <a:lnTo>
                        <a:pt x="1128" y="1704"/>
                      </a:lnTo>
                      <a:lnTo>
                        <a:pt x="1125" y="1709"/>
                      </a:lnTo>
                      <a:lnTo>
                        <a:pt x="1123" y="1711"/>
                      </a:lnTo>
                      <a:lnTo>
                        <a:pt x="1118" y="1719"/>
                      </a:lnTo>
                      <a:lnTo>
                        <a:pt x="1115" y="1729"/>
                      </a:lnTo>
                      <a:lnTo>
                        <a:pt x="1120" y="1721"/>
                      </a:lnTo>
                      <a:lnTo>
                        <a:pt x="1123" y="1719"/>
                      </a:lnTo>
                      <a:lnTo>
                        <a:pt x="1128" y="1714"/>
                      </a:lnTo>
                      <a:lnTo>
                        <a:pt x="1135" y="1704"/>
                      </a:lnTo>
                      <a:lnTo>
                        <a:pt x="1143" y="1696"/>
                      </a:lnTo>
                      <a:lnTo>
                        <a:pt x="1158" y="1686"/>
                      </a:lnTo>
                      <a:lnTo>
                        <a:pt x="1166" y="1681"/>
                      </a:lnTo>
                      <a:lnTo>
                        <a:pt x="1178" y="1676"/>
                      </a:lnTo>
                      <a:lnTo>
                        <a:pt x="1186" y="1673"/>
                      </a:lnTo>
                      <a:lnTo>
                        <a:pt x="1193" y="1671"/>
                      </a:lnTo>
                      <a:lnTo>
                        <a:pt x="1206" y="1668"/>
                      </a:lnTo>
                      <a:lnTo>
                        <a:pt x="1211" y="1671"/>
                      </a:lnTo>
                      <a:lnTo>
                        <a:pt x="1219" y="1673"/>
                      </a:lnTo>
                      <a:lnTo>
                        <a:pt x="1221" y="1676"/>
                      </a:lnTo>
                      <a:lnTo>
                        <a:pt x="1224" y="1678"/>
                      </a:lnTo>
                      <a:lnTo>
                        <a:pt x="1224" y="1683"/>
                      </a:lnTo>
                      <a:lnTo>
                        <a:pt x="1224" y="1686"/>
                      </a:lnTo>
                      <a:lnTo>
                        <a:pt x="1221" y="1689"/>
                      </a:lnTo>
                      <a:lnTo>
                        <a:pt x="1214" y="1691"/>
                      </a:lnTo>
                      <a:lnTo>
                        <a:pt x="1208" y="1696"/>
                      </a:lnTo>
                      <a:lnTo>
                        <a:pt x="1203" y="1696"/>
                      </a:lnTo>
                      <a:lnTo>
                        <a:pt x="1196" y="1694"/>
                      </a:lnTo>
                      <a:lnTo>
                        <a:pt x="1191" y="1694"/>
                      </a:lnTo>
                      <a:lnTo>
                        <a:pt x="1188" y="1696"/>
                      </a:lnTo>
                      <a:lnTo>
                        <a:pt x="1198" y="1699"/>
                      </a:lnTo>
                      <a:lnTo>
                        <a:pt x="1198" y="1701"/>
                      </a:lnTo>
                      <a:lnTo>
                        <a:pt x="1201" y="1706"/>
                      </a:lnTo>
                      <a:lnTo>
                        <a:pt x="1211" y="1701"/>
                      </a:lnTo>
                      <a:lnTo>
                        <a:pt x="1211" y="1704"/>
                      </a:lnTo>
                      <a:lnTo>
                        <a:pt x="1214" y="1701"/>
                      </a:lnTo>
                      <a:lnTo>
                        <a:pt x="1216" y="1704"/>
                      </a:lnTo>
                      <a:lnTo>
                        <a:pt x="1214" y="1706"/>
                      </a:lnTo>
                      <a:lnTo>
                        <a:pt x="1211" y="1709"/>
                      </a:lnTo>
                      <a:lnTo>
                        <a:pt x="1214" y="1711"/>
                      </a:lnTo>
                      <a:lnTo>
                        <a:pt x="1211" y="1711"/>
                      </a:lnTo>
                      <a:lnTo>
                        <a:pt x="1211" y="1714"/>
                      </a:lnTo>
                      <a:lnTo>
                        <a:pt x="1203" y="1719"/>
                      </a:lnTo>
                      <a:lnTo>
                        <a:pt x="1214" y="1719"/>
                      </a:lnTo>
                      <a:lnTo>
                        <a:pt x="1214" y="1721"/>
                      </a:lnTo>
                      <a:lnTo>
                        <a:pt x="1214" y="1724"/>
                      </a:lnTo>
                      <a:lnTo>
                        <a:pt x="1214" y="1729"/>
                      </a:lnTo>
                      <a:lnTo>
                        <a:pt x="1216" y="1729"/>
                      </a:lnTo>
                      <a:lnTo>
                        <a:pt x="1216" y="1731"/>
                      </a:lnTo>
                      <a:lnTo>
                        <a:pt x="1216" y="1734"/>
                      </a:lnTo>
                      <a:lnTo>
                        <a:pt x="1219" y="1736"/>
                      </a:lnTo>
                      <a:lnTo>
                        <a:pt x="1219" y="1739"/>
                      </a:lnTo>
                      <a:lnTo>
                        <a:pt x="1224" y="1739"/>
                      </a:lnTo>
                      <a:lnTo>
                        <a:pt x="1226" y="1742"/>
                      </a:lnTo>
                      <a:lnTo>
                        <a:pt x="1226" y="1739"/>
                      </a:lnTo>
                      <a:lnTo>
                        <a:pt x="1231" y="1742"/>
                      </a:lnTo>
                      <a:lnTo>
                        <a:pt x="1229" y="1744"/>
                      </a:lnTo>
                      <a:lnTo>
                        <a:pt x="1226" y="1742"/>
                      </a:lnTo>
                      <a:lnTo>
                        <a:pt x="1226" y="1744"/>
                      </a:lnTo>
                      <a:lnTo>
                        <a:pt x="1229" y="1747"/>
                      </a:lnTo>
                      <a:lnTo>
                        <a:pt x="1231" y="1749"/>
                      </a:lnTo>
                      <a:lnTo>
                        <a:pt x="1234" y="1747"/>
                      </a:lnTo>
                      <a:lnTo>
                        <a:pt x="1236" y="1749"/>
                      </a:lnTo>
                      <a:lnTo>
                        <a:pt x="1239" y="1749"/>
                      </a:lnTo>
                      <a:lnTo>
                        <a:pt x="1241" y="1749"/>
                      </a:lnTo>
                      <a:lnTo>
                        <a:pt x="1246" y="1749"/>
                      </a:lnTo>
                      <a:lnTo>
                        <a:pt x="1249" y="1752"/>
                      </a:lnTo>
                      <a:lnTo>
                        <a:pt x="1246" y="1752"/>
                      </a:lnTo>
                      <a:lnTo>
                        <a:pt x="1249" y="1752"/>
                      </a:lnTo>
                      <a:lnTo>
                        <a:pt x="1251" y="1752"/>
                      </a:lnTo>
                      <a:lnTo>
                        <a:pt x="1257" y="1749"/>
                      </a:lnTo>
                      <a:lnTo>
                        <a:pt x="1259" y="1747"/>
                      </a:lnTo>
                      <a:lnTo>
                        <a:pt x="1259" y="1752"/>
                      </a:lnTo>
                      <a:lnTo>
                        <a:pt x="1262" y="1752"/>
                      </a:lnTo>
                      <a:lnTo>
                        <a:pt x="1267" y="1752"/>
                      </a:lnTo>
                      <a:lnTo>
                        <a:pt x="1269" y="1757"/>
                      </a:lnTo>
                      <a:lnTo>
                        <a:pt x="1267" y="1759"/>
                      </a:lnTo>
                      <a:lnTo>
                        <a:pt x="1269" y="1759"/>
                      </a:lnTo>
                      <a:lnTo>
                        <a:pt x="1274" y="1759"/>
                      </a:lnTo>
                      <a:lnTo>
                        <a:pt x="1274" y="1762"/>
                      </a:lnTo>
                      <a:lnTo>
                        <a:pt x="1272" y="1762"/>
                      </a:lnTo>
                      <a:lnTo>
                        <a:pt x="1269" y="1762"/>
                      </a:lnTo>
                      <a:lnTo>
                        <a:pt x="1269" y="1764"/>
                      </a:lnTo>
                      <a:lnTo>
                        <a:pt x="1264" y="1764"/>
                      </a:lnTo>
                      <a:lnTo>
                        <a:pt x="1262" y="1764"/>
                      </a:lnTo>
                      <a:lnTo>
                        <a:pt x="1262" y="1767"/>
                      </a:lnTo>
                      <a:lnTo>
                        <a:pt x="1259" y="1767"/>
                      </a:lnTo>
                      <a:lnTo>
                        <a:pt x="1257" y="1767"/>
                      </a:lnTo>
                      <a:lnTo>
                        <a:pt x="1254" y="1769"/>
                      </a:lnTo>
                      <a:lnTo>
                        <a:pt x="1251" y="1772"/>
                      </a:lnTo>
                      <a:lnTo>
                        <a:pt x="1251" y="1769"/>
                      </a:lnTo>
                      <a:lnTo>
                        <a:pt x="1246" y="1772"/>
                      </a:lnTo>
                      <a:lnTo>
                        <a:pt x="1246" y="1774"/>
                      </a:lnTo>
                      <a:lnTo>
                        <a:pt x="1241" y="1774"/>
                      </a:lnTo>
                      <a:lnTo>
                        <a:pt x="1241" y="1772"/>
                      </a:lnTo>
                      <a:lnTo>
                        <a:pt x="1239" y="1772"/>
                      </a:lnTo>
                      <a:lnTo>
                        <a:pt x="1239" y="1774"/>
                      </a:lnTo>
                      <a:lnTo>
                        <a:pt x="1236" y="1774"/>
                      </a:lnTo>
                      <a:lnTo>
                        <a:pt x="1236" y="1777"/>
                      </a:lnTo>
                      <a:lnTo>
                        <a:pt x="1234" y="1777"/>
                      </a:lnTo>
                      <a:lnTo>
                        <a:pt x="1234" y="1779"/>
                      </a:lnTo>
                      <a:lnTo>
                        <a:pt x="1229" y="1779"/>
                      </a:lnTo>
                      <a:lnTo>
                        <a:pt x="1229" y="1777"/>
                      </a:lnTo>
                      <a:lnTo>
                        <a:pt x="1229" y="1774"/>
                      </a:lnTo>
                      <a:lnTo>
                        <a:pt x="1226" y="1777"/>
                      </a:lnTo>
                      <a:lnTo>
                        <a:pt x="1226" y="1779"/>
                      </a:lnTo>
                      <a:lnTo>
                        <a:pt x="1224" y="1777"/>
                      </a:lnTo>
                      <a:lnTo>
                        <a:pt x="1221" y="1777"/>
                      </a:lnTo>
                      <a:lnTo>
                        <a:pt x="1221" y="1779"/>
                      </a:lnTo>
                      <a:lnTo>
                        <a:pt x="1224" y="1779"/>
                      </a:lnTo>
                      <a:lnTo>
                        <a:pt x="1224" y="1782"/>
                      </a:lnTo>
                      <a:lnTo>
                        <a:pt x="1221" y="1784"/>
                      </a:lnTo>
                      <a:lnTo>
                        <a:pt x="1221" y="1782"/>
                      </a:lnTo>
                      <a:lnTo>
                        <a:pt x="1216" y="1787"/>
                      </a:lnTo>
                      <a:lnTo>
                        <a:pt x="1216" y="1790"/>
                      </a:lnTo>
                      <a:lnTo>
                        <a:pt x="1214" y="1790"/>
                      </a:lnTo>
                      <a:lnTo>
                        <a:pt x="1214" y="1792"/>
                      </a:lnTo>
                      <a:lnTo>
                        <a:pt x="1211" y="1792"/>
                      </a:lnTo>
                      <a:lnTo>
                        <a:pt x="1214" y="1795"/>
                      </a:lnTo>
                      <a:lnTo>
                        <a:pt x="1211" y="1795"/>
                      </a:lnTo>
                      <a:lnTo>
                        <a:pt x="1211" y="1792"/>
                      </a:lnTo>
                      <a:lnTo>
                        <a:pt x="1211" y="1795"/>
                      </a:lnTo>
                      <a:lnTo>
                        <a:pt x="1208" y="1797"/>
                      </a:lnTo>
                      <a:lnTo>
                        <a:pt x="1208" y="1795"/>
                      </a:lnTo>
                      <a:lnTo>
                        <a:pt x="1206" y="1795"/>
                      </a:lnTo>
                      <a:lnTo>
                        <a:pt x="1206" y="1797"/>
                      </a:lnTo>
                      <a:lnTo>
                        <a:pt x="1203" y="1797"/>
                      </a:lnTo>
                      <a:lnTo>
                        <a:pt x="1203" y="1802"/>
                      </a:lnTo>
                      <a:lnTo>
                        <a:pt x="1201" y="1800"/>
                      </a:lnTo>
                      <a:lnTo>
                        <a:pt x="1198" y="1800"/>
                      </a:lnTo>
                      <a:lnTo>
                        <a:pt x="1198" y="1797"/>
                      </a:lnTo>
                      <a:lnTo>
                        <a:pt x="1196" y="1795"/>
                      </a:lnTo>
                      <a:lnTo>
                        <a:pt x="1196" y="1797"/>
                      </a:lnTo>
                      <a:lnTo>
                        <a:pt x="1191" y="1787"/>
                      </a:lnTo>
                      <a:lnTo>
                        <a:pt x="1196" y="1779"/>
                      </a:lnTo>
                      <a:lnTo>
                        <a:pt x="1196" y="1777"/>
                      </a:lnTo>
                      <a:lnTo>
                        <a:pt x="1198" y="1777"/>
                      </a:lnTo>
                      <a:lnTo>
                        <a:pt x="1196" y="1777"/>
                      </a:lnTo>
                      <a:lnTo>
                        <a:pt x="1193" y="1779"/>
                      </a:lnTo>
                      <a:lnTo>
                        <a:pt x="1191" y="1779"/>
                      </a:lnTo>
                      <a:lnTo>
                        <a:pt x="1198" y="1774"/>
                      </a:lnTo>
                      <a:lnTo>
                        <a:pt x="1198" y="1777"/>
                      </a:lnTo>
                      <a:lnTo>
                        <a:pt x="1201" y="1774"/>
                      </a:lnTo>
                      <a:lnTo>
                        <a:pt x="1198" y="1774"/>
                      </a:lnTo>
                      <a:lnTo>
                        <a:pt x="1206" y="1769"/>
                      </a:lnTo>
                      <a:lnTo>
                        <a:pt x="1214" y="1762"/>
                      </a:lnTo>
                      <a:lnTo>
                        <a:pt x="1219" y="1759"/>
                      </a:lnTo>
                      <a:lnTo>
                        <a:pt x="1221" y="1759"/>
                      </a:lnTo>
                      <a:lnTo>
                        <a:pt x="1221" y="1764"/>
                      </a:lnTo>
                      <a:lnTo>
                        <a:pt x="1224" y="1764"/>
                      </a:lnTo>
                      <a:lnTo>
                        <a:pt x="1224" y="1767"/>
                      </a:lnTo>
                      <a:lnTo>
                        <a:pt x="1224" y="1764"/>
                      </a:lnTo>
                      <a:lnTo>
                        <a:pt x="1229" y="1762"/>
                      </a:lnTo>
                      <a:lnTo>
                        <a:pt x="1234" y="1759"/>
                      </a:lnTo>
                      <a:lnTo>
                        <a:pt x="1236" y="1759"/>
                      </a:lnTo>
                      <a:lnTo>
                        <a:pt x="1231" y="1757"/>
                      </a:lnTo>
                      <a:lnTo>
                        <a:pt x="1226" y="1759"/>
                      </a:lnTo>
                      <a:lnTo>
                        <a:pt x="1224" y="1757"/>
                      </a:lnTo>
                      <a:lnTo>
                        <a:pt x="1219" y="1757"/>
                      </a:lnTo>
                      <a:lnTo>
                        <a:pt x="1216" y="1759"/>
                      </a:lnTo>
                      <a:lnTo>
                        <a:pt x="1214" y="1759"/>
                      </a:lnTo>
                      <a:lnTo>
                        <a:pt x="1211" y="1759"/>
                      </a:lnTo>
                      <a:lnTo>
                        <a:pt x="1211" y="1757"/>
                      </a:lnTo>
                      <a:lnTo>
                        <a:pt x="1221" y="1752"/>
                      </a:lnTo>
                      <a:lnTo>
                        <a:pt x="1221" y="1749"/>
                      </a:lnTo>
                      <a:lnTo>
                        <a:pt x="1224" y="1749"/>
                      </a:lnTo>
                      <a:lnTo>
                        <a:pt x="1221" y="1747"/>
                      </a:lnTo>
                      <a:lnTo>
                        <a:pt x="1219" y="1749"/>
                      </a:lnTo>
                      <a:lnTo>
                        <a:pt x="1216" y="1744"/>
                      </a:lnTo>
                      <a:lnTo>
                        <a:pt x="1219" y="1749"/>
                      </a:lnTo>
                      <a:lnTo>
                        <a:pt x="1216" y="1754"/>
                      </a:lnTo>
                      <a:lnTo>
                        <a:pt x="1214" y="1754"/>
                      </a:lnTo>
                      <a:lnTo>
                        <a:pt x="1198" y="1762"/>
                      </a:lnTo>
                      <a:lnTo>
                        <a:pt x="1196" y="1762"/>
                      </a:lnTo>
                      <a:lnTo>
                        <a:pt x="1193" y="1759"/>
                      </a:lnTo>
                      <a:lnTo>
                        <a:pt x="1193" y="1762"/>
                      </a:lnTo>
                      <a:lnTo>
                        <a:pt x="1188" y="1767"/>
                      </a:lnTo>
                      <a:lnTo>
                        <a:pt x="1186" y="1764"/>
                      </a:lnTo>
                      <a:lnTo>
                        <a:pt x="1178" y="1764"/>
                      </a:lnTo>
                      <a:lnTo>
                        <a:pt x="1176" y="1762"/>
                      </a:lnTo>
                      <a:close/>
                      <a:moveTo>
                        <a:pt x="422" y="858"/>
                      </a:moveTo>
                      <a:lnTo>
                        <a:pt x="430" y="858"/>
                      </a:lnTo>
                      <a:lnTo>
                        <a:pt x="435" y="855"/>
                      </a:lnTo>
                      <a:lnTo>
                        <a:pt x="443" y="843"/>
                      </a:lnTo>
                      <a:lnTo>
                        <a:pt x="450" y="840"/>
                      </a:lnTo>
                      <a:lnTo>
                        <a:pt x="460" y="848"/>
                      </a:lnTo>
                      <a:lnTo>
                        <a:pt x="468" y="853"/>
                      </a:lnTo>
                      <a:lnTo>
                        <a:pt x="468" y="876"/>
                      </a:lnTo>
                      <a:lnTo>
                        <a:pt x="470" y="873"/>
                      </a:lnTo>
                      <a:lnTo>
                        <a:pt x="476" y="873"/>
                      </a:lnTo>
                      <a:lnTo>
                        <a:pt x="481" y="868"/>
                      </a:lnTo>
                      <a:lnTo>
                        <a:pt x="486" y="863"/>
                      </a:lnTo>
                      <a:lnTo>
                        <a:pt x="491" y="863"/>
                      </a:lnTo>
                      <a:lnTo>
                        <a:pt x="493" y="863"/>
                      </a:lnTo>
                      <a:lnTo>
                        <a:pt x="486" y="838"/>
                      </a:lnTo>
                      <a:lnTo>
                        <a:pt x="488" y="838"/>
                      </a:lnTo>
                      <a:lnTo>
                        <a:pt x="496" y="840"/>
                      </a:lnTo>
                      <a:lnTo>
                        <a:pt x="506" y="848"/>
                      </a:lnTo>
                      <a:lnTo>
                        <a:pt x="511" y="853"/>
                      </a:lnTo>
                      <a:lnTo>
                        <a:pt x="513" y="858"/>
                      </a:lnTo>
                      <a:lnTo>
                        <a:pt x="513" y="871"/>
                      </a:lnTo>
                      <a:lnTo>
                        <a:pt x="521" y="896"/>
                      </a:lnTo>
                      <a:lnTo>
                        <a:pt x="526" y="903"/>
                      </a:lnTo>
                      <a:lnTo>
                        <a:pt x="534" y="896"/>
                      </a:lnTo>
                      <a:lnTo>
                        <a:pt x="534" y="891"/>
                      </a:lnTo>
                      <a:lnTo>
                        <a:pt x="524" y="858"/>
                      </a:lnTo>
                      <a:lnTo>
                        <a:pt x="521" y="828"/>
                      </a:lnTo>
                      <a:lnTo>
                        <a:pt x="524" y="818"/>
                      </a:lnTo>
                      <a:lnTo>
                        <a:pt x="536" y="825"/>
                      </a:lnTo>
                      <a:lnTo>
                        <a:pt x="549" y="828"/>
                      </a:lnTo>
                      <a:lnTo>
                        <a:pt x="564" y="845"/>
                      </a:lnTo>
                      <a:lnTo>
                        <a:pt x="567" y="850"/>
                      </a:lnTo>
                      <a:lnTo>
                        <a:pt x="569" y="858"/>
                      </a:lnTo>
                      <a:lnTo>
                        <a:pt x="569" y="873"/>
                      </a:lnTo>
                      <a:lnTo>
                        <a:pt x="574" y="888"/>
                      </a:lnTo>
                      <a:lnTo>
                        <a:pt x="577" y="896"/>
                      </a:lnTo>
                      <a:lnTo>
                        <a:pt x="582" y="908"/>
                      </a:lnTo>
                      <a:lnTo>
                        <a:pt x="582" y="914"/>
                      </a:lnTo>
                      <a:lnTo>
                        <a:pt x="582" y="919"/>
                      </a:lnTo>
                      <a:lnTo>
                        <a:pt x="579" y="934"/>
                      </a:lnTo>
                      <a:lnTo>
                        <a:pt x="579" y="939"/>
                      </a:lnTo>
                      <a:lnTo>
                        <a:pt x="582" y="941"/>
                      </a:lnTo>
                      <a:lnTo>
                        <a:pt x="592" y="956"/>
                      </a:lnTo>
                      <a:lnTo>
                        <a:pt x="594" y="959"/>
                      </a:lnTo>
                      <a:lnTo>
                        <a:pt x="604" y="967"/>
                      </a:lnTo>
                      <a:lnTo>
                        <a:pt x="615" y="967"/>
                      </a:lnTo>
                      <a:lnTo>
                        <a:pt x="630" y="979"/>
                      </a:lnTo>
                      <a:lnTo>
                        <a:pt x="637" y="989"/>
                      </a:lnTo>
                      <a:lnTo>
                        <a:pt x="640" y="1004"/>
                      </a:lnTo>
                      <a:lnTo>
                        <a:pt x="637" y="1007"/>
                      </a:lnTo>
                      <a:lnTo>
                        <a:pt x="630" y="1004"/>
                      </a:lnTo>
                      <a:lnTo>
                        <a:pt x="625" y="999"/>
                      </a:lnTo>
                      <a:lnTo>
                        <a:pt x="617" y="994"/>
                      </a:lnTo>
                      <a:lnTo>
                        <a:pt x="615" y="999"/>
                      </a:lnTo>
                      <a:lnTo>
                        <a:pt x="609" y="1002"/>
                      </a:lnTo>
                      <a:lnTo>
                        <a:pt x="602" y="1004"/>
                      </a:lnTo>
                      <a:lnTo>
                        <a:pt x="599" y="1007"/>
                      </a:lnTo>
                      <a:lnTo>
                        <a:pt x="602" y="1020"/>
                      </a:lnTo>
                      <a:lnTo>
                        <a:pt x="609" y="1020"/>
                      </a:lnTo>
                      <a:lnTo>
                        <a:pt x="615" y="1014"/>
                      </a:lnTo>
                      <a:lnTo>
                        <a:pt x="620" y="1014"/>
                      </a:lnTo>
                      <a:lnTo>
                        <a:pt x="625" y="1025"/>
                      </a:lnTo>
                      <a:lnTo>
                        <a:pt x="625" y="1030"/>
                      </a:lnTo>
                      <a:lnTo>
                        <a:pt x="622" y="1032"/>
                      </a:lnTo>
                      <a:lnTo>
                        <a:pt x="617" y="1037"/>
                      </a:lnTo>
                      <a:lnTo>
                        <a:pt x="612" y="1040"/>
                      </a:lnTo>
                      <a:lnTo>
                        <a:pt x="602" y="1042"/>
                      </a:lnTo>
                      <a:lnTo>
                        <a:pt x="594" y="1042"/>
                      </a:lnTo>
                      <a:lnTo>
                        <a:pt x="587" y="1040"/>
                      </a:lnTo>
                      <a:lnTo>
                        <a:pt x="574" y="1035"/>
                      </a:lnTo>
                      <a:lnTo>
                        <a:pt x="559" y="1025"/>
                      </a:lnTo>
                      <a:lnTo>
                        <a:pt x="554" y="1020"/>
                      </a:lnTo>
                      <a:lnTo>
                        <a:pt x="551" y="1014"/>
                      </a:lnTo>
                      <a:lnTo>
                        <a:pt x="549" y="1012"/>
                      </a:lnTo>
                      <a:lnTo>
                        <a:pt x="544" y="1014"/>
                      </a:lnTo>
                      <a:lnTo>
                        <a:pt x="541" y="1022"/>
                      </a:lnTo>
                      <a:lnTo>
                        <a:pt x="534" y="1032"/>
                      </a:lnTo>
                      <a:lnTo>
                        <a:pt x="526" y="1032"/>
                      </a:lnTo>
                      <a:lnTo>
                        <a:pt x="516" y="1035"/>
                      </a:lnTo>
                      <a:lnTo>
                        <a:pt x="506" y="1042"/>
                      </a:lnTo>
                      <a:lnTo>
                        <a:pt x="488" y="1050"/>
                      </a:lnTo>
                      <a:lnTo>
                        <a:pt x="478" y="1050"/>
                      </a:lnTo>
                      <a:lnTo>
                        <a:pt x="468" y="1052"/>
                      </a:lnTo>
                      <a:lnTo>
                        <a:pt x="455" y="1050"/>
                      </a:lnTo>
                      <a:lnTo>
                        <a:pt x="450" y="1052"/>
                      </a:lnTo>
                      <a:lnTo>
                        <a:pt x="445" y="1052"/>
                      </a:lnTo>
                      <a:lnTo>
                        <a:pt x="438" y="1047"/>
                      </a:lnTo>
                      <a:lnTo>
                        <a:pt x="438" y="1037"/>
                      </a:lnTo>
                      <a:lnTo>
                        <a:pt x="438" y="1030"/>
                      </a:lnTo>
                      <a:lnTo>
                        <a:pt x="435" y="1027"/>
                      </a:lnTo>
                      <a:lnTo>
                        <a:pt x="433" y="1025"/>
                      </a:lnTo>
                      <a:lnTo>
                        <a:pt x="410" y="1022"/>
                      </a:lnTo>
                      <a:lnTo>
                        <a:pt x="400" y="1020"/>
                      </a:lnTo>
                      <a:lnTo>
                        <a:pt x="395" y="1017"/>
                      </a:lnTo>
                      <a:lnTo>
                        <a:pt x="387" y="1012"/>
                      </a:lnTo>
                      <a:lnTo>
                        <a:pt x="382" y="1002"/>
                      </a:lnTo>
                      <a:lnTo>
                        <a:pt x="374" y="989"/>
                      </a:lnTo>
                      <a:lnTo>
                        <a:pt x="377" y="989"/>
                      </a:lnTo>
                      <a:lnTo>
                        <a:pt x="379" y="984"/>
                      </a:lnTo>
                      <a:lnTo>
                        <a:pt x="392" y="982"/>
                      </a:lnTo>
                      <a:lnTo>
                        <a:pt x="395" y="979"/>
                      </a:lnTo>
                      <a:lnTo>
                        <a:pt x="400" y="979"/>
                      </a:lnTo>
                      <a:lnTo>
                        <a:pt x="405" y="979"/>
                      </a:lnTo>
                      <a:lnTo>
                        <a:pt x="412" y="977"/>
                      </a:lnTo>
                      <a:lnTo>
                        <a:pt x="425" y="977"/>
                      </a:lnTo>
                      <a:lnTo>
                        <a:pt x="430" y="977"/>
                      </a:lnTo>
                      <a:lnTo>
                        <a:pt x="448" y="979"/>
                      </a:lnTo>
                      <a:lnTo>
                        <a:pt x="455" y="979"/>
                      </a:lnTo>
                      <a:lnTo>
                        <a:pt x="465" y="977"/>
                      </a:lnTo>
                      <a:lnTo>
                        <a:pt x="470" y="974"/>
                      </a:lnTo>
                      <a:lnTo>
                        <a:pt x="465" y="969"/>
                      </a:lnTo>
                      <a:lnTo>
                        <a:pt x="448" y="959"/>
                      </a:lnTo>
                      <a:lnTo>
                        <a:pt x="435" y="954"/>
                      </a:lnTo>
                      <a:lnTo>
                        <a:pt x="405" y="954"/>
                      </a:lnTo>
                      <a:lnTo>
                        <a:pt x="395" y="954"/>
                      </a:lnTo>
                      <a:lnTo>
                        <a:pt x="382" y="954"/>
                      </a:lnTo>
                      <a:lnTo>
                        <a:pt x="374" y="956"/>
                      </a:lnTo>
                      <a:lnTo>
                        <a:pt x="372" y="956"/>
                      </a:lnTo>
                      <a:lnTo>
                        <a:pt x="359" y="944"/>
                      </a:lnTo>
                      <a:lnTo>
                        <a:pt x="359" y="939"/>
                      </a:lnTo>
                      <a:lnTo>
                        <a:pt x="362" y="939"/>
                      </a:lnTo>
                      <a:lnTo>
                        <a:pt x="367" y="936"/>
                      </a:lnTo>
                      <a:lnTo>
                        <a:pt x="377" y="931"/>
                      </a:lnTo>
                      <a:lnTo>
                        <a:pt x="385" y="934"/>
                      </a:lnTo>
                      <a:lnTo>
                        <a:pt x="397" y="929"/>
                      </a:lnTo>
                      <a:lnTo>
                        <a:pt x="402" y="926"/>
                      </a:lnTo>
                      <a:lnTo>
                        <a:pt x="407" y="921"/>
                      </a:lnTo>
                      <a:lnTo>
                        <a:pt x="405" y="914"/>
                      </a:lnTo>
                      <a:lnTo>
                        <a:pt x="390" y="914"/>
                      </a:lnTo>
                      <a:lnTo>
                        <a:pt x="377" y="919"/>
                      </a:lnTo>
                      <a:lnTo>
                        <a:pt x="374" y="916"/>
                      </a:lnTo>
                      <a:lnTo>
                        <a:pt x="372" y="914"/>
                      </a:lnTo>
                      <a:lnTo>
                        <a:pt x="367" y="906"/>
                      </a:lnTo>
                      <a:lnTo>
                        <a:pt x="362" y="901"/>
                      </a:lnTo>
                      <a:lnTo>
                        <a:pt x="357" y="901"/>
                      </a:lnTo>
                      <a:lnTo>
                        <a:pt x="352" y="896"/>
                      </a:lnTo>
                      <a:lnTo>
                        <a:pt x="352" y="891"/>
                      </a:lnTo>
                      <a:lnTo>
                        <a:pt x="359" y="868"/>
                      </a:lnTo>
                      <a:lnTo>
                        <a:pt x="379" y="845"/>
                      </a:lnTo>
                      <a:lnTo>
                        <a:pt x="385" y="843"/>
                      </a:lnTo>
                      <a:lnTo>
                        <a:pt x="390" y="838"/>
                      </a:lnTo>
                      <a:lnTo>
                        <a:pt x="397" y="833"/>
                      </a:lnTo>
                      <a:lnTo>
                        <a:pt x="407" y="828"/>
                      </a:lnTo>
                      <a:lnTo>
                        <a:pt x="412" y="823"/>
                      </a:lnTo>
                      <a:lnTo>
                        <a:pt x="420" y="820"/>
                      </a:lnTo>
                      <a:lnTo>
                        <a:pt x="428" y="825"/>
                      </a:lnTo>
                      <a:lnTo>
                        <a:pt x="428" y="830"/>
                      </a:lnTo>
                      <a:lnTo>
                        <a:pt x="422" y="840"/>
                      </a:lnTo>
                      <a:lnTo>
                        <a:pt x="422" y="858"/>
                      </a:lnTo>
                      <a:close/>
                      <a:moveTo>
                        <a:pt x="1120" y="1275"/>
                      </a:moveTo>
                      <a:lnTo>
                        <a:pt x="1118" y="1272"/>
                      </a:lnTo>
                      <a:lnTo>
                        <a:pt x="1110" y="1269"/>
                      </a:lnTo>
                      <a:lnTo>
                        <a:pt x="1105" y="1264"/>
                      </a:lnTo>
                      <a:lnTo>
                        <a:pt x="1105" y="1259"/>
                      </a:lnTo>
                      <a:lnTo>
                        <a:pt x="1107" y="1259"/>
                      </a:lnTo>
                      <a:lnTo>
                        <a:pt x="1110" y="1252"/>
                      </a:lnTo>
                      <a:lnTo>
                        <a:pt x="1102" y="1242"/>
                      </a:lnTo>
                      <a:lnTo>
                        <a:pt x="1092" y="1239"/>
                      </a:lnTo>
                      <a:lnTo>
                        <a:pt x="1087" y="1234"/>
                      </a:lnTo>
                      <a:lnTo>
                        <a:pt x="1082" y="1221"/>
                      </a:lnTo>
                      <a:lnTo>
                        <a:pt x="1080" y="1214"/>
                      </a:lnTo>
                      <a:lnTo>
                        <a:pt x="1072" y="1214"/>
                      </a:lnTo>
                      <a:lnTo>
                        <a:pt x="1064" y="1206"/>
                      </a:lnTo>
                      <a:lnTo>
                        <a:pt x="1059" y="1206"/>
                      </a:lnTo>
                      <a:lnTo>
                        <a:pt x="1059" y="1219"/>
                      </a:lnTo>
                      <a:lnTo>
                        <a:pt x="1059" y="1221"/>
                      </a:lnTo>
                      <a:lnTo>
                        <a:pt x="1057" y="1221"/>
                      </a:lnTo>
                      <a:lnTo>
                        <a:pt x="1044" y="1214"/>
                      </a:lnTo>
                      <a:lnTo>
                        <a:pt x="1042" y="1216"/>
                      </a:lnTo>
                      <a:lnTo>
                        <a:pt x="1039" y="1221"/>
                      </a:lnTo>
                      <a:lnTo>
                        <a:pt x="1037" y="1227"/>
                      </a:lnTo>
                      <a:lnTo>
                        <a:pt x="1027" y="1227"/>
                      </a:lnTo>
                      <a:lnTo>
                        <a:pt x="1016" y="1224"/>
                      </a:lnTo>
                      <a:lnTo>
                        <a:pt x="1009" y="1221"/>
                      </a:lnTo>
                      <a:lnTo>
                        <a:pt x="1001" y="1216"/>
                      </a:lnTo>
                      <a:lnTo>
                        <a:pt x="1001" y="1211"/>
                      </a:lnTo>
                      <a:lnTo>
                        <a:pt x="1004" y="1204"/>
                      </a:lnTo>
                      <a:lnTo>
                        <a:pt x="1006" y="1199"/>
                      </a:lnTo>
                      <a:lnTo>
                        <a:pt x="1014" y="1196"/>
                      </a:lnTo>
                      <a:lnTo>
                        <a:pt x="1014" y="1194"/>
                      </a:lnTo>
                      <a:lnTo>
                        <a:pt x="1014" y="1184"/>
                      </a:lnTo>
                      <a:lnTo>
                        <a:pt x="1016" y="1184"/>
                      </a:lnTo>
                      <a:lnTo>
                        <a:pt x="1024" y="1186"/>
                      </a:lnTo>
                      <a:lnTo>
                        <a:pt x="1034" y="1189"/>
                      </a:lnTo>
                      <a:lnTo>
                        <a:pt x="1039" y="1191"/>
                      </a:lnTo>
                      <a:lnTo>
                        <a:pt x="1047" y="1201"/>
                      </a:lnTo>
                      <a:lnTo>
                        <a:pt x="1047" y="1194"/>
                      </a:lnTo>
                      <a:lnTo>
                        <a:pt x="1044" y="1191"/>
                      </a:lnTo>
                      <a:lnTo>
                        <a:pt x="1047" y="1189"/>
                      </a:lnTo>
                      <a:lnTo>
                        <a:pt x="1049" y="1189"/>
                      </a:lnTo>
                      <a:lnTo>
                        <a:pt x="1057" y="1186"/>
                      </a:lnTo>
                      <a:lnTo>
                        <a:pt x="1062" y="1184"/>
                      </a:lnTo>
                      <a:lnTo>
                        <a:pt x="1067" y="1181"/>
                      </a:lnTo>
                      <a:lnTo>
                        <a:pt x="1069" y="1184"/>
                      </a:lnTo>
                      <a:lnTo>
                        <a:pt x="1075" y="1184"/>
                      </a:lnTo>
                      <a:lnTo>
                        <a:pt x="1077" y="1179"/>
                      </a:lnTo>
                      <a:lnTo>
                        <a:pt x="1069" y="1163"/>
                      </a:lnTo>
                      <a:lnTo>
                        <a:pt x="1062" y="1158"/>
                      </a:lnTo>
                      <a:lnTo>
                        <a:pt x="1062" y="1153"/>
                      </a:lnTo>
                      <a:lnTo>
                        <a:pt x="1064" y="1151"/>
                      </a:lnTo>
                      <a:lnTo>
                        <a:pt x="1067" y="1148"/>
                      </a:lnTo>
                      <a:lnTo>
                        <a:pt x="1072" y="1146"/>
                      </a:lnTo>
                      <a:lnTo>
                        <a:pt x="1082" y="1136"/>
                      </a:lnTo>
                      <a:lnTo>
                        <a:pt x="1085" y="1126"/>
                      </a:lnTo>
                      <a:lnTo>
                        <a:pt x="1090" y="1115"/>
                      </a:lnTo>
                      <a:lnTo>
                        <a:pt x="1095" y="1110"/>
                      </a:lnTo>
                      <a:lnTo>
                        <a:pt x="1095" y="1098"/>
                      </a:lnTo>
                      <a:lnTo>
                        <a:pt x="1087" y="1083"/>
                      </a:lnTo>
                      <a:lnTo>
                        <a:pt x="1085" y="1073"/>
                      </a:lnTo>
                      <a:lnTo>
                        <a:pt x="1080" y="1065"/>
                      </a:lnTo>
                      <a:lnTo>
                        <a:pt x="1077" y="1065"/>
                      </a:lnTo>
                      <a:lnTo>
                        <a:pt x="1069" y="1060"/>
                      </a:lnTo>
                      <a:lnTo>
                        <a:pt x="1062" y="1050"/>
                      </a:lnTo>
                      <a:lnTo>
                        <a:pt x="1059" y="1040"/>
                      </a:lnTo>
                      <a:lnTo>
                        <a:pt x="1054" y="1032"/>
                      </a:lnTo>
                      <a:lnTo>
                        <a:pt x="1052" y="1037"/>
                      </a:lnTo>
                      <a:lnTo>
                        <a:pt x="1049" y="1042"/>
                      </a:lnTo>
                      <a:lnTo>
                        <a:pt x="1042" y="1040"/>
                      </a:lnTo>
                      <a:lnTo>
                        <a:pt x="1039" y="1042"/>
                      </a:lnTo>
                      <a:lnTo>
                        <a:pt x="1037" y="1042"/>
                      </a:lnTo>
                      <a:lnTo>
                        <a:pt x="1027" y="1047"/>
                      </a:lnTo>
                      <a:lnTo>
                        <a:pt x="1027" y="1035"/>
                      </a:lnTo>
                      <a:lnTo>
                        <a:pt x="1032" y="1032"/>
                      </a:lnTo>
                      <a:lnTo>
                        <a:pt x="1042" y="1030"/>
                      </a:lnTo>
                      <a:lnTo>
                        <a:pt x="1042" y="1025"/>
                      </a:lnTo>
                      <a:lnTo>
                        <a:pt x="1032" y="1012"/>
                      </a:lnTo>
                      <a:lnTo>
                        <a:pt x="1019" y="999"/>
                      </a:lnTo>
                      <a:lnTo>
                        <a:pt x="1014" y="999"/>
                      </a:lnTo>
                      <a:lnTo>
                        <a:pt x="1009" y="994"/>
                      </a:lnTo>
                      <a:lnTo>
                        <a:pt x="1009" y="984"/>
                      </a:lnTo>
                      <a:lnTo>
                        <a:pt x="1004" y="977"/>
                      </a:lnTo>
                      <a:lnTo>
                        <a:pt x="1001" y="974"/>
                      </a:lnTo>
                      <a:lnTo>
                        <a:pt x="994" y="969"/>
                      </a:lnTo>
                      <a:lnTo>
                        <a:pt x="989" y="961"/>
                      </a:lnTo>
                      <a:lnTo>
                        <a:pt x="986" y="959"/>
                      </a:lnTo>
                      <a:lnTo>
                        <a:pt x="981" y="961"/>
                      </a:lnTo>
                      <a:lnTo>
                        <a:pt x="976" y="959"/>
                      </a:lnTo>
                      <a:lnTo>
                        <a:pt x="968" y="954"/>
                      </a:lnTo>
                      <a:lnTo>
                        <a:pt x="963" y="951"/>
                      </a:lnTo>
                      <a:lnTo>
                        <a:pt x="961" y="954"/>
                      </a:lnTo>
                      <a:lnTo>
                        <a:pt x="966" y="961"/>
                      </a:lnTo>
                      <a:lnTo>
                        <a:pt x="968" y="961"/>
                      </a:lnTo>
                      <a:lnTo>
                        <a:pt x="989" y="977"/>
                      </a:lnTo>
                      <a:lnTo>
                        <a:pt x="991" y="982"/>
                      </a:lnTo>
                      <a:lnTo>
                        <a:pt x="991" y="989"/>
                      </a:lnTo>
                      <a:lnTo>
                        <a:pt x="989" y="994"/>
                      </a:lnTo>
                      <a:lnTo>
                        <a:pt x="984" y="994"/>
                      </a:lnTo>
                      <a:lnTo>
                        <a:pt x="981" y="994"/>
                      </a:lnTo>
                      <a:lnTo>
                        <a:pt x="973" y="994"/>
                      </a:lnTo>
                      <a:lnTo>
                        <a:pt x="968" y="989"/>
                      </a:lnTo>
                      <a:lnTo>
                        <a:pt x="961" y="982"/>
                      </a:lnTo>
                      <a:lnTo>
                        <a:pt x="956" y="982"/>
                      </a:lnTo>
                      <a:lnTo>
                        <a:pt x="953" y="984"/>
                      </a:lnTo>
                      <a:lnTo>
                        <a:pt x="953" y="989"/>
                      </a:lnTo>
                      <a:lnTo>
                        <a:pt x="956" y="994"/>
                      </a:lnTo>
                      <a:lnTo>
                        <a:pt x="958" y="1002"/>
                      </a:lnTo>
                      <a:lnTo>
                        <a:pt x="946" y="992"/>
                      </a:lnTo>
                      <a:lnTo>
                        <a:pt x="943" y="989"/>
                      </a:lnTo>
                      <a:lnTo>
                        <a:pt x="941" y="992"/>
                      </a:lnTo>
                      <a:lnTo>
                        <a:pt x="936" y="997"/>
                      </a:lnTo>
                      <a:lnTo>
                        <a:pt x="930" y="992"/>
                      </a:lnTo>
                      <a:lnTo>
                        <a:pt x="925" y="989"/>
                      </a:lnTo>
                      <a:lnTo>
                        <a:pt x="918" y="992"/>
                      </a:lnTo>
                      <a:lnTo>
                        <a:pt x="908" y="987"/>
                      </a:lnTo>
                      <a:lnTo>
                        <a:pt x="895" y="984"/>
                      </a:lnTo>
                      <a:lnTo>
                        <a:pt x="885" y="984"/>
                      </a:lnTo>
                      <a:lnTo>
                        <a:pt x="877" y="984"/>
                      </a:lnTo>
                      <a:lnTo>
                        <a:pt x="870" y="979"/>
                      </a:lnTo>
                      <a:lnTo>
                        <a:pt x="870" y="967"/>
                      </a:lnTo>
                      <a:lnTo>
                        <a:pt x="867" y="964"/>
                      </a:lnTo>
                      <a:lnTo>
                        <a:pt x="862" y="964"/>
                      </a:lnTo>
                      <a:lnTo>
                        <a:pt x="860" y="972"/>
                      </a:lnTo>
                      <a:lnTo>
                        <a:pt x="855" y="972"/>
                      </a:lnTo>
                      <a:lnTo>
                        <a:pt x="845" y="972"/>
                      </a:lnTo>
                      <a:lnTo>
                        <a:pt x="837" y="969"/>
                      </a:lnTo>
                      <a:lnTo>
                        <a:pt x="829" y="956"/>
                      </a:lnTo>
                      <a:lnTo>
                        <a:pt x="824" y="949"/>
                      </a:lnTo>
                      <a:lnTo>
                        <a:pt x="827" y="944"/>
                      </a:lnTo>
                      <a:lnTo>
                        <a:pt x="832" y="941"/>
                      </a:lnTo>
                      <a:lnTo>
                        <a:pt x="839" y="944"/>
                      </a:lnTo>
                      <a:lnTo>
                        <a:pt x="850" y="946"/>
                      </a:lnTo>
                      <a:lnTo>
                        <a:pt x="855" y="946"/>
                      </a:lnTo>
                      <a:lnTo>
                        <a:pt x="857" y="941"/>
                      </a:lnTo>
                      <a:lnTo>
                        <a:pt x="852" y="931"/>
                      </a:lnTo>
                      <a:lnTo>
                        <a:pt x="845" y="924"/>
                      </a:lnTo>
                      <a:lnTo>
                        <a:pt x="839" y="921"/>
                      </a:lnTo>
                      <a:lnTo>
                        <a:pt x="832" y="919"/>
                      </a:lnTo>
                      <a:lnTo>
                        <a:pt x="824" y="921"/>
                      </a:lnTo>
                      <a:lnTo>
                        <a:pt x="822" y="921"/>
                      </a:lnTo>
                      <a:lnTo>
                        <a:pt x="812" y="916"/>
                      </a:lnTo>
                      <a:lnTo>
                        <a:pt x="814" y="906"/>
                      </a:lnTo>
                      <a:lnTo>
                        <a:pt x="817" y="893"/>
                      </a:lnTo>
                      <a:lnTo>
                        <a:pt x="819" y="888"/>
                      </a:lnTo>
                      <a:lnTo>
                        <a:pt x="822" y="888"/>
                      </a:lnTo>
                      <a:lnTo>
                        <a:pt x="824" y="883"/>
                      </a:lnTo>
                      <a:lnTo>
                        <a:pt x="817" y="873"/>
                      </a:lnTo>
                      <a:lnTo>
                        <a:pt x="814" y="871"/>
                      </a:lnTo>
                      <a:lnTo>
                        <a:pt x="819" y="850"/>
                      </a:lnTo>
                      <a:lnTo>
                        <a:pt x="827" y="828"/>
                      </a:lnTo>
                      <a:lnTo>
                        <a:pt x="832" y="820"/>
                      </a:lnTo>
                      <a:lnTo>
                        <a:pt x="837" y="813"/>
                      </a:lnTo>
                      <a:lnTo>
                        <a:pt x="842" y="802"/>
                      </a:lnTo>
                      <a:lnTo>
                        <a:pt x="847" y="802"/>
                      </a:lnTo>
                      <a:lnTo>
                        <a:pt x="850" y="797"/>
                      </a:lnTo>
                      <a:lnTo>
                        <a:pt x="855" y="797"/>
                      </a:lnTo>
                      <a:lnTo>
                        <a:pt x="857" y="795"/>
                      </a:lnTo>
                      <a:lnTo>
                        <a:pt x="862" y="792"/>
                      </a:lnTo>
                      <a:lnTo>
                        <a:pt x="872" y="790"/>
                      </a:lnTo>
                      <a:lnTo>
                        <a:pt x="882" y="790"/>
                      </a:lnTo>
                      <a:lnTo>
                        <a:pt x="888" y="795"/>
                      </a:lnTo>
                      <a:lnTo>
                        <a:pt x="882" y="805"/>
                      </a:lnTo>
                      <a:lnTo>
                        <a:pt x="875" y="818"/>
                      </a:lnTo>
                      <a:lnTo>
                        <a:pt x="865" y="833"/>
                      </a:lnTo>
                      <a:lnTo>
                        <a:pt x="862" y="845"/>
                      </a:lnTo>
                      <a:lnTo>
                        <a:pt x="865" y="855"/>
                      </a:lnTo>
                      <a:lnTo>
                        <a:pt x="872" y="868"/>
                      </a:lnTo>
                      <a:lnTo>
                        <a:pt x="870" y="876"/>
                      </a:lnTo>
                      <a:lnTo>
                        <a:pt x="870" y="886"/>
                      </a:lnTo>
                      <a:lnTo>
                        <a:pt x="870" y="891"/>
                      </a:lnTo>
                      <a:lnTo>
                        <a:pt x="877" y="906"/>
                      </a:lnTo>
                      <a:lnTo>
                        <a:pt x="888" y="919"/>
                      </a:lnTo>
                      <a:lnTo>
                        <a:pt x="888" y="921"/>
                      </a:lnTo>
                      <a:lnTo>
                        <a:pt x="877" y="929"/>
                      </a:lnTo>
                      <a:lnTo>
                        <a:pt x="877" y="936"/>
                      </a:lnTo>
                      <a:lnTo>
                        <a:pt x="885" y="936"/>
                      </a:lnTo>
                      <a:lnTo>
                        <a:pt x="895" y="939"/>
                      </a:lnTo>
                      <a:lnTo>
                        <a:pt x="900" y="924"/>
                      </a:lnTo>
                      <a:lnTo>
                        <a:pt x="900" y="916"/>
                      </a:lnTo>
                      <a:lnTo>
                        <a:pt x="898" y="908"/>
                      </a:lnTo>
                      <a:lnTo>
                        <a:pt x="893" y="906"/>
                      </a:lnTo>
                      <a:lnTo>
                        <a:pt x="890" y="903"/>
                      </a:lnTo>
                      <a:lnTo>
                        <a:pt x="882" y="891"/>
                      </a:lnTo>
                      <a:lnTo>
                        <a:pt x="882" y="888"/>
                      </a:lnTo>
                      <a:lnTo>
                        <a:pt x="888" y="881"/>
                      </a:lnTo>
                      <a:lnTo>
                        <a:pt x="890" y="878"/>
                      </a:lnTo>
                      <a:lnTo>
                        <a:pt x="898" y="881"/>
                      </a:lnTo>
                      <a:lnTo>
                        <a:pt x="903" y="878"/>
                      </a:lnTo>
                      <a:lnTo>
                        <a:pt x="895" y="868"/>
                      </a:lnTo>
                      <a:lnTo>
                        <a:pt x="890" y="866"/>
                      </a:lnTo>
                      <a:lnTo>
                        <a:pt x="885" y="860"/>
                      </a:lnTo>
                      <a:lnTo>
                        <a:pt x="885" y="855"/>
                      </a:lnTo>
                      <a:lnTo>
                        <a:pt x="885" y="843"/>
                      </a:lnTo>
                      <a:lnTo>
                        <a:pt x="890" y="835"/>
                      </a:lnTo>
                      <a:lnTo>
                        <a:pt x="900" y="835"/>
                      </a:lnTo>
                      <a:lnTo>
                        <a:pt x="910" y="835"/>
                      </a:lnTo>
                      <a:lnTo>
                        <a:pt x="903" y="828"/>
                      </a:lnTo>
                      <a:lnTo>
                        <a:pt x="895" y="820"/>
                      </a:lnTo>
                      <a:lnTo>
                        <a:pt x="900" y="813"/>
                      </a:lnTo>
                      <a:lnTo>
                        <a:pt x="910" y="807"/>
                      </a:lnTo>
                      <a:lnTo>
                        <a:pt x="918" y="802"/>
                      </a:lnTo>
                      <a:lnTo>
                        <a:pt x="928" y="795"/>
                      </a:lnTo>
                      <a:lnTo>
                        <a:pt x="938" y="795"/>
                      </a:lnTo>
                      <a:lnTo>
                        <a:pt x="941" y="797"/>
                      </a:lnTo>
                      <a:lnTo>
                        <a:pt x="948" y="800"/>
                      </a:lnTo>
                      <a:lnTo>
                        <a:pt x="953" y="813"/>
                      </a:lnTo>
                      <a:lnTo>
                        <a:pt x="963" y="838"/>
                      </a:lnTo>
                      <a:lnTo>
                        <a:pt x="963" y="840"/>
                      </a:lnTo>
                      <a:lnTo>
                        <a:pt x="961" y="858"/>
                      </a:lnTo>
                      <a:lnTo>
                        <a:pt x="956" y="873"/>
                      </a:lnTo>
                      <a:lnTo>
                        <a:pt x="956" y="888"/>
                      </a:lnTo>
                      <a:lnTo>
                        <a:pt x="958" y="891"/>
                      </a:lnTo>
                      <a:lnTo>
                        <a:pt x="963" y="891"/>
                      </a:lnTo>
                      <a:lnTo>
                        <a:pt x="971" y="886"/>
                      </a:lnTo>
                      <a:lnTo>
                        <a:pt x="973" y="873"/>
                      </a:lnTo>
                      <a:lnTo>
                        <a:pt x="976" y="871"/>
                      </a:lnTo>
                      <a:lnTo>
                        <a:pt x="984" y="873"/>
                      </a:lnTo>
                      <a:lnTo>
                        <a:pt x="986" y="876"/>
                      </a:lnTo>
                      <a:lnTo>
                        <a:pt x="986" y="883"/>
                      </a:lnTo>
                      <a:lnTo>
                        <a:pt x="986" y="893"/>
                      </a:lnTo>
                      <a:lnTo>
                        <a:pt x="994" y="898"/>
                      </a:lnTo>
                      <a:lnTo>
                        <a:pt x="994" y="896"/>
                      </a:lnTo>
                      <a:lnTo>
                        <a:pt x="994" y="876"/>
                      </a:lnTo>
                      <a:lnTo>
                        <a:pt x="994" y="873"/>
                      </a:lnTo>
                      <a:lnTo>
                        <a:pt x="999" y="860"/>
                      </a:lnTo>
                      <a:lnTo>
                        <a:pt x="1006" y="855"/>
                      </a:lnTo>
                      <a:lnTo>
                        <a:pt x="1011" y="853"/>
                      </a:lnTo>
                      <a:lnTo>
                        <a:pt x="1019" y="855"/>
                      </a:lnTo>
                      <a:lnTo>
                        <a:pt x="1024" y="858"/>
                      </a:lnTo>
                      <a:lnTo>
                        <a:pt x="1034" y="863"/>
                      </a:lnTo>
                      <a:lnTo>
                        <a:pt x="1042" y="860"/>
                      </a:lnTo>
                      <a:lnTo>
                        <a:pt x="1047" y="863"/>
                      </a:lnTo>
                      <a:lnTo>
                        <a:pt x="1049" y="868"/>
                      </a:lnTo>
                      <a:lnTo>
                        <a:pt x="1054" y="878"/>
                      </a:lnTo>
                      <a:lnTo>
                        <a:pt x="1057" y="881"/>
                      </a:lnTo>
                      <a:lnTo>
                        <a:pt x="1062" y="891"/>
                      </a:lnTo>
                      <a:lnTo>
                        <a:pt x="1062" y="893"/>
                      </a:lnTo>
                      <a:lnTo>
                        <a:pt x="1059" y="896"/>
                      </a:lnTo>
                      <a:lnTo>
                        <a:pt x="1054" y="903"/>
                      </a:lnTo>
                      <a:lnTo>
                        <a:pt x="1049" y="908"/>
                      </a:lnTo>
                      <a:lnTo>
                        <a:pt x="1049" y="914"/>
                      </a:lnTo>
                      <a:lnTo>
                        <a:pt x="1052" y="919"/>
                      </a:lnTo>
                      <a:lnTo>
                        <a:pt x="1054" y="921"/>
                      </a:lnTo>
                      <a:lnTo>
                        <a:pt x="1062" y="911"/>
                      </a:lnTo>
                      <a:lnTo>
                        <a:pt x="1064" y="908"/>
                      </a:lnTo>
                      <a:lnTo>
                        <a:pt x="1069" y="908"/>
                      </a:lnTo>
                      <a:lnTo>
                        <a:pt x="1072" y="914"/>
                      </a:lnTo>
                      <a:lnTo>
                        <a:pt x="1075" y="924"/>
                      </a:lnTo>
                      <a:lnTo>
                        <a:pt x="1080" y="934"/>
                      </a:lnTo>
                      <a:lnTo>
                        <a:pt x="1082" y="929"/>
                      </a:lnTo>
                      <a:lnTo>
                        <a:pt x="1090" y="911"/>
                      </a:lnTo>
                      <a:lnTo>
                        <a:pt x="1105" y="916"/>
                      </a:lnTo>
                      <a:lnTo>
                        <a:pt x="1110" y="924"/>
                      </a:lnTo>
                      <a:lnTo>
                        <a:pt x="1110" y="926"/>
                      </a:lnTo>
                      <a:lnTo>
                        <a:pt x="1107" y="934"/>
                      </a:lnTo>
                      <a:lnTo>
                        <a:pt x="1102" y="946"/>
                      </a:lnTo>
                      <a:lnTo>
                        <a:pt x="1110" y="944"/>
                      </a:lnTo>
                      <a:lnTo>
                        <a:pt x="1112" y="941"/>
                      </a:lnTo>
                      <a:lnTo>
                        <a:pt x="1120" y="939"/>
                      </a:lnTo>
                      <a:lnTo>
                        <a:pt x="1120" y="954"/>
                      </a:lnTo>
                      <a:lnTo>
                        <a:pt x="1128" y="961"/>
                      </a:lnTo>
                      <a:lnTo>
                        <a:pt x="1130" y="959"/>
                      </a:lnTo>
                      <a:lnTo>
                        <a:pt x="1135" y="954"/>
                      </a:lnTo>
                      <a:lnTo>
                        <a:pt x="1145" y="951"/>
                      </a:lnTo>
                      <a:lnTo>
                        <a:pt x="1150" y="956"/>
                      </a:lnTo>
                      <a:lnTo>
                        <a:pt x="1155" y="964"/>
                      </a:lnTo>
                      <a:lnTo>
                        <a:pt x="1155" y="967"/>
                      </a:lnTo>
                      <a:lnTo>
                        <a:pt x="1150" y="972"/>
                      </a:lnTo>
                      <a:lnTo>
                        <a:pt x="1138" y="979"/>
                      </a:lnTo>
                      <a:lnTo>
                        <a:pt x="1135" y="987"/>
                      </a:lnTo>
                      <a:lnTo>
                        <a:pt x="1140" y="992"/>
                      </a:lnTo>
                      <a:lnTo>
                        <a:pt x="1143" y="989"/>
                      </a:lnTo>
                      <a:lnTo>
                        <a:pt x="1148" y="987"/>
                      </a:lnTo>
                      <a:lnTo>
                        <a:pt x="1158" y="984"/>
                      </a:lnTo>
                      <a:lnTo>
                        <a:pt x="1160" y="977"/>
                      </a:lnTo>
                      <a:lnTo>
                        <a:pt x="1163" y="977"/>
                      </a:lnTo>
                      <a:lnTo>
                        <a:pt x="1166" y="977"/>
                      </a:lnTo>
                      <a:lnTo>
                        <a:pt x="1171" y="982"/>
                      </a:lnTo>
                      <a:lnTo>
                        <a:pt x="1173" y="989"/>
                      </a:lnTo>
                      <a:lnTo>
                        <a:pt x="1178" y="999"/>
                      </a:lnTo>
                      <a:lnTo>
                        <a:pt x="1171" y="999"/>
                      </a:lnTo>
                      <a:lnTo>
                        <a:pt x="1163" y="999"/>
                      </a:lnTo>
                      <a:lnTo>
                        <a:pt x="1158" y="1002"/>
                      </a:lnTo>
                      <a:lnTo>
                        <a:pt x="1160" y="1009"/>
                      </a:lnTo>
                      <a:lnTo>
                        <a:pt x="1163" y="1012"/>
                      </a:lnTo>
                      <a:lnTo>
                        <a:pt x="1171" y="1012"/>
                      </a:lnTo>
                      <a:lnTo>
                        <a:pt x="1178" y="1017"/>
                      </a:lnTo>
                      <a:lnTo>
                        <a:pt x="1183" y="1020"/>
                      </a:lnTo>
                      <a:lnTo>
                        <a:pt x="1183" y="1027"/>
                      </a:lnTo>
                      <a:lnTo>
                        <a:pt x="1181" y="1027"/>
                      </a:lnTo>
                      <a:lnTo>
                        <a:pt x="1176" y="1027"/>
                      </a:lnTo>
                      <a:lnTo>
                        <a:pt x="1168" y="1025"/>
                      </a:lnTo>
                      <a:lnTo>
                        <a:pt x="1163" y="1022"/>
                      </a:lnTo>
                      <a:lnTo>
                        <a:pt x="1155" y="1020"/>
                      </a:lnTo>
                      <a:lnTo>
                        <a:pt x="1155" y="1025"/>
                      </a:lnTo>
                      <a:lnTo>
                        <a:pt x="1163" y="1035"/>
                      </a:lnTo>
                      <a:lnTo>
                        <a:pt x="1160" y="1040"/>
                      </a:lnTo>
                      <a:lnTo>
                        <a:pt x="1150" y="1042"/>
                      </a:lnTo>
                      <a:lnTo>
                        <a:pt x="1153" y="1047"/>
                      </a:lnTo>
                      <a:lnTo>
                        <a:pt x="1155" y="1050"/>
                      </a:lnTo>
                      <a:lnTo>
                        <a:pt x="1160" y="1052"/>
                      </a:lnTo>
                      <a:lnTo>
                        <a:pt x="1168" y="1057"/>
                      </a:lnTo>
                      <a:lnTo>
                        <a:pt x="1178" y="1065"/>
                      </a:lnTo>
                      <a:lnTo>
                        <a:pt x="1181" y="1070"/>
                      </a:lnTo>
                      <a:lnTo>
                        <a:pt x="1181" y="1075"/>
                      </a:lnTo>
                      <a:lnTo>
                        <a:pt x="1183" y="1083"/>
                      </a:lnTo>
                      <a:lnTo>
                        <a:pt x="1188" y="1078"/>
                      </a:lnTo>
                      <a:lnTo>
                        <a:pt x="1193" y="1078"/>
                      </a:lnTo>
                      <a:lnTo>
                        <a:pt x="1203" y="1083"/>
                      </a:lnTo>
                      <a:lnTo>
                        <a:pt x="1208" y="1080"/>
                      </a:lnTo>
                      <a:lnTo>
                        <a:pt x="1214" y="1080"/>
                      </a:lnTo>
                      <a:lnTo>
                        <a:pt x="1219" y="1088"/>
                      </a:lnTo>
                      <a:lnTo>
                        <a:pt x="1226" y="1098"/>
                      </a:lnTo>
                      <a:lnTo>
                        <a:pt x="1229" y="1103"/>
                      </a:lnTo>
                      <a:lnTo>
                        <a:pt x="1224" y="1105"/>
                      </a:lnTo>
                      <a:lnTo>
                        <a:pt x="1216" y="1108"/>
                      </a:lnTo>
                      <a:lnTo>
                        <a:pt x="1216" y="1115"/>
                      </a:lnTo>
                      <a:lnTo>
                        <a:pt x="1224" y="1115"/>
                      </a:lnTo>
                      <a:lnTo>
                        <a:pt x="1234" y="1115"/>
                      </a:lnTo>
                      <a:lnTo>
                        <a:pt x="1236" y="1113"/>
                      </a:lnTo>
                      <a:lnTo>
                        <a:pt x="1241" y="1113"/>
                      </a:lnTo>
                      <a:lnTo>
                        <a:pt x="1239" y="1123"/>
                      </a:lnTo>
                      <a:lnTo>
                        <a:pt x="1246" y="1126"/>
                      </a:lnTo>
                      <a:lnTo>
                        <a:pt x="1249" y="1126"/>
                      </a:lnTo>
                      <a:lnTo>
                        <a:pt x="1257" y="1121"/>
                      </a:lnTo>
                      <a:lnTo>
                        <a:pt x="1262" y="1126"/>
                      </a:lnTo>
                      <a:lnTo>
                        <a:pt x="1269" y="1133"/>
                      </a:lnTo>
                      <a:lnTo>
                        <a:pt x="1272" y="1136"/>
                      </a:lnTo>
                      <a:lnTo>
                        <a:pt x="1269" y="1138"/>
                      </a:lnTo>
                      <a:lnTo>
                        <a:pt x="1267" y="1141"/>
                      </a:lnTo>
                      <a:lnTo>
                        <a:pt x="1267" y="1146"/>
                      </a:lnTo>
                      <a:lnTo>
                        <a:pt x="1262" y="1148"/>
                      </a:lnTo>
                      <a:lnTo>
                        <a:pt x="1257" y="1143"/>
                      </a:lnTo>
                      <a:lnTo>
                        <a:pt x="1254" y="1143"/>
                      </a:lnTo>
                      <a:lnTo>
                        <a:pt x="1249" y="1146"/>
                      </a:lnTo>
                      <a:lnTo>
                        <a:pt x="1254" y="1156"/>
                      </a:lnTo>
                      <a:lnTo>
                        <a:pt x="1257" y="1158"/>
                      </a:lnTo>
                      <a:lnTo>
                        <a:pt x="1257" y="1163"/>
                      </a:lnTo>
                      <a:lnTo>
                        <a:pt x="1249" y="1166"/>
                      </a:lnTo>
                      <a:lnTo>
                        <a:pt x="1246" y="1171"/>
                      </a:lnTo>
                      <a:lnTo>
                        <a:pt x="1244" y="1176"/>
                      </a:lnTo>
                      <a:lnTo>
                        <a:pt x="1241" y="1174"/>
                      </a:lnTo>
                      <a:lnTo>
                        <a:pt x="1236" y="1163"/>
                      </a:lnTo>
                      <a:lnTo>
                        <a:pt x="1234" y="1181"/>
                      </a:lnTo>
                      <a:lnTo>
                        <a:pt x="1236" y="1196"/>
                      </a:lnTo>
                      <a:lnTo>
                        <a:pt x="1234" y="1199"/>
                      </a:lnTo>
                      <a:lnTo>
                        <a:pt x="1229" y="1194"/>
                      </a:lnTo>
                      <a:lnTo>
                        <a:pt x="1224" y="1191"/>
                      </a:lnTo>
                      <a:lnTo>
                        <a:pt x="1221" y="1189"/>
                      </a:lnTo>
                      <a:lnTo>
                        <a:pt x="1221" y="1184"/>
                      </a:lnTo>
                      <a:lnTo>
                        <a:pt x="1219" y="1179"/>
                      </a:lnTo>
                      <a:lnTo>
                        <a:pt x="1214" y="1184"/>
                      </a:lnTo>
                      <a:lnTo>
                        <a:pt x="1208" y="1174"/>
                      </a:lnTo>
                      <a:lnTo>
                        <a:pt x="1208" y="1168"/>
                      </a:lnTo>
                      <a:lnTo>
                        <a:pt x="1211" y="1161"/>
                      </a:lnTo>
                      <a:lnTo>
                        <a:pt x="1208" y="1158"/>
                      </a:lnTo>
                      <a:lnTo>
                        <a:pt x="1206" y="1158"/>
                      </a:lnTo>
                      <a:lnTo>
                        <a:pt x="1198" y="1158"/>
                      </a:lnTo>
                      <a:lnTo>
                        <a:pt x="1193" y="1153"/>
                      </a:lnTo>
                      <a:lnTo>
                        <a:pt x="1186" y="1141"/>
                      </a:lnTo>
                      <a:lnTo>
                        <a:pt x="1181" y="1136"/>
                      </a:lnTo>
                      <a:lnTo>
                        <a:pt x="1176" y="1136"/>
                      </a:lnTo>
                      <a:lnTo>
                        <a:pt x="1171" y="1141"/>
                      </a:lnTo>
                      <a:lnTo>
                        <a:pt x="1168" y="1141"/>
                      </a:lnTo>
                      <a:lnTo>
                        <a:pt x="1166" y="1146"/>
                      </a:lnTo>
                      <a:lnTo>
                        <a:pt x="1168" y="1148"/>
                      </a:lnTo>
                      <a:lnTo>
                        <a:pt x="1176" y="1161"/>
                      </a:lnTo>
                      <a:lnTo>
                        <a:pt x="1173" y="1163"/>
                      </a:lnTo>
                      <a:lnTo>
                        <a:pt x="1168" y="1163"/>
                      </a:lnTo>
                      <a:lnTo>
                        <a:pt x="1166" y="1158"/>
                      </a:lnTo>
                      <a:lnTo>
                        <a:pt x="1160" y="1153"/>
                      </a:lnTo>
                      <a:lnTo>
                        <a:pt x="1158" y="1148"/>
                      </a:lnTo>
                      <a:lnTo>
                        <a:pt x="1158" y="1158"/>
                      </a:lnTo>
                      <a:lnTo>
                        <a:pt x="1166" y="1174"/>
                      </a:lnTo>
                      <a:lnTo>
                        <a:pt x="1171" y="1174"/>
                      </a:lnTo>
                      <a:lnTo>
                        <a:pt x="1173" y="1176"/>
                      </a:lnTo>
                      <a:lnTo>
                        <a:pt x="1178" y="1186"/>
                      </a:lnTo>
                      <a:lnTo>
                        <a:pt x="1181" y="1199"/>
                      </a:lnTo>
                      <a:lnTo>
                        <a:pt x="1186" y="1206"/>
                      </a:lnTo>
                      <a:lnTo>
                        <a:pt x="1191" y="1201"/>
                      </a:lnTo>
                      <a:lnTo>
                        <a:pt x="1196" y="1209"/>
                      </a:lnTo>
                      <a:lnTo>
                        <a:pt x="1201" y="1214"/>
                      </a:lnTo>
                      <a:lnTo>
                        <a:pt x="1211" y="1221"/>
                      </a:lnTo>
                      <a:lnTo>
                        <a:pt x="1206" y="1221"/>
                      </a:lnTo>
                      <a:lnTo>
                        <a:pt x="1203" y="1227"/>
                      </a:lnTo>
                      <a:lnTo>
                        <a:pt x="1206" y="1229"/>
                      </a:lnTo>
                      <a:lnTo>
                        <a:pt x="1211" y="1234"/>
                      </a:lnTo>
                      <a:lnTo>
                        <a:pt x="1216" y="1242"/>
                      </a:lnTo>
                      <a:lnTo>
                        <a:pt x="1219" y="1244"/>
                      </a:lnTo>
                      <a:lnTo>
                        <a:pt x="1221" y="1254"/>
                      </a:lnTo>
                      <a:lnTo>
                        <a:pt x="1221" y="1262"/>
                      </a:lnTo>
                      <a:lnTo>
                        <a:pt x="1211" y="1244"/>
                      </a:lnTo>
                      <a:lnTo>
                        <a:pt x="1206" y="1239"/>
                      </a:lnTo>
                      <a:lnTo>
                        <a:pt x="1206" y="1244"/>
                      </a:lnTo>
                      <a:lnTo>
                        <a:pt x="1208" y="1249"/>
                      </a:lnTo>
                      <a:lnTo>
                        <a:pt x="1216" y="1269"/>
                      </a:lnTo>
                      <a:lnTo>
                        <a:pt x="1214" y="1275"/>
                      </a:lnTo>
                      <a:lnTo>
                        <a:pt x="1208" y="1272"/>
                      </a:lnTo>
                      <a:lnTo>
                        <a:pt x="1208" y="1275"/>
                      </a:lnTo>
                      <a:lnTo>
                        <a:pt x="1211" y="1282"/>
                      </a:lnTo>
                      <a:lnTo>
                        <a:pt x="1214" y="1290"/>
                      </a:lnTo>
                      <a:lnTo>
                        <a:pt x="1211" y="1287"/>
                      </a:lnTo>
                      <a:lnTo>
                        <a:pt x="1206" y="1282"/>
                      </a:lnTo>
                      <a:lnTo>
                        <a:pt x="1198" y="1269"/>
                      </a:lnTo>
                      <a:lnTo>
                        <a:pt x="1193" y="1272"/>
                      </a:lnTo>
                      <a:lnTo>
                        <a:pt x="1186" y="1267"/>
                      </a:lnTo>
                      <a:lnTo>
                        <a:pt x="1176" y="1257"/>
                      </a:lnTo>
                      <a:lnTo>
                        <a:pt x="1173" y="1254"/>
                      </a:lnTo>
                      <a:lnTo>
                        <a:pt x="1166" y="1242"/>
                      </a:lnTo>
                      <a:lnTo>
                        <a:pt x="1168" y="1254"/>
                      </a:lnTo>
                      <a:lnTo>
                        <a:pt x="1158" y="1247"/>
                      </a:lnTo>
                      <a:lnTo>
                        <a:pt x="1155" y="1244"/>
                      </a:lnTo>
                      <a:lnTo>
                        <a:pt x="1148" y="1244"/>
                      </a:lnTo>
                      <a:lnTo>
                        <a:pt x="1150" y="1247"/>
                      </a:lnTo>
                      <a:lnTo>
                        <a:pt x="1155" y="1259"/>
                      </a:lnTo>
                      <a:lnTo>
                        <a:pt x="1160" y="1267"/>
                      </a:lnTo>
                      <a:lnTo>
                        <a:pt x="1176" y="1277"/>
                      </a:lnTo>
                      <a:lnTo>
                        <a:pt x="1183" y="1287"/>
                      </a:lnTo>
                      <a:lnTo>
                        <a:pt x="1188" y="1295"/>
                      </a:lnTo>
                      <a:lnTo>
                        <a:pt x="1193" y="1302"/>
                      </a:lnTo>
                      <a:lnTo>
                        <a:pt x="1196" y="1312"/>
                      </a:lnTo>
                      <a:lnTo>
                        <a:pt x="1183" y="1307"/>
                      </a:lnTo>
                      <a:lnTo>
                        <a:pt x="1171" y="1300"/>
                      </a:lnTo>
                      <a:lnTo>
                        <a:pt x="1163" y="1297"/>
                      </a:lnTo>
                      <a:lnTo>
                        <a:pt x="1153" y="1295"/>
                      </a:lnTo>
                      <a:lnTo>
                        <a:pt x="1145" y="1292"/>
                      </a:lnTo>
                      <a:lnTo>
                        <a:pt x="1138" y="1282"/>
                      </a:lnTo>
                      <a:lnTo>
                        <a:pt x="1130" y="1280"/>
                      </a:lnTo>
                      <a:lnTo>
                        <a:pt x="1125" y="1275"/>
                      </a:lnTo>
                      <a:lnTo>
                        <a:pt x="1120" y="1275"/>
                      </a:lnTo>
                      <a:close/>
                      <a:moveTo>
                        <a:pt x="673" y="924"/>
                      </a:moveTo>
                      <a:lnTo>
                        <a:pt x="670" y="924"/>
                      </a:lnTo>
                      <a:lnTo>
                        <a:pt x="663" y="911"/>
                      </a:lnTo>
                      <a:lnTo>
                        <a:pt x="655" y="896"/>
                      </a:lnTo>
                      <a:lnTo>
                        <a:pt x="647" y="883"/>
                      </a:lnTo>
                      <a:lnTo>
                        <a:pt x="642" y="878"/>
                      </a:lnTo>
                      <a:lnTo>
                        <a:pt x="632" y="876"/>
                      </a:lnTo>
                      <a:lnTo>
                        <a:pt x="627" y="873"/>
                      </a:lnTo>
                      <a:lnTo>
                        <a:pt x="612" y="848"/>
                      </a:lnTo>
                      <a:lnTo>
                        <a:pt x="617" y="830"/>
                      </a:lnTo>
                      <a:lnTo>
                        <a:pt x="622" y="835"/>
                      </a:lnTo>
                      <a:lnTo>
                        <a:pt x="630" y="845"/>
                      </a:lnTo>
                      <a:lnTo>
                        <a:pt x="637" y="850"/>
                      </a:lnTo>
                      <a:lnTo>
                        <a:pt x="640" y="853"/>
                      </a:lnTo>
                      <a:lnTo>
                        <a:pt x="645" y="845"/>
                      </a:lnTo>
                      <a:lnTo>
                        <a:pt x="650" y="830"/>
                      </a:lnTo>
                      <a:lnTo>
                        <a:pt x="655" y="830"/>
                      </a:lnTo>
                      <a:lnTo>
                        <a:pt x="655" y="825"/>
                      </a:lnTo>
                      <a:lnTo>
                        <a:pt x="647" y="810"/>
                      </a:lnTo>
                      <a:lnTo>
                        <a:pt x="640" y="800"/>
                      </a:lnTo>
                      <a:lnTo>
                        <a:pt x="637" y="792"/>
                      </a:lnTo>
                      <a:lnTo>
                        <a:pt x="640" y="790"/>
                      </a:lnTo>
                      <a:lnTo>
                        <a:pt x="650" y="792"/>
                      </a:lnTo>
                      <a:lnTo>
                        <a:pt x="655" y="787"/>
                      </a:lnTo>
                      <a:lnTo>
                        <a:pt x="658" y="787"/>
                      </a:lnTo>
                      <a:lnTo>
                        <a:pt x="665" y="797"/>
                      </a:lnTo>
                      <a:lnTo>
                        <a:pt x="670" y="797"/>
                      </a:lnTo>
                      <a:lnTo>
                        <a:pt x="675" y="797"/>
                      </a:lnTo>
                      <a:lnTo>
                        <a:pt x="678" y="790"/>
                      </a:lnTo>
                      <a:lnTo>
                        <a:pt x="685" y="787"/>
                      </a:lnTo>
                      <a:lnTo>
                        <a:pt x="695" y="790"/>
                      </a:lnTo>
                      <a:lnTo>
                        <a:pt x="703" y="795"/>
                      </a:lnTo>
                      <a:lnTo>
                        <a:pt x="700" y="802"/>
                      </a:lnTo>
                      <a:lnTo>
                        <a:pt x="695" y="805"/>
                      </a:lnTo>
                      <a:lnTo>
                        <a:pt x="693" y="813"/>
                      </a:lnTo>
                      <a:lnTo>
                        <a:pt x="683" y="823"/>
                      </a:lnTo>
                      <a:lnTo>
                        <a:pt x="680" y="828"/>
                      </a:lnTo>
                      <a:lnTo>
                        <a:pt x="680" y="833"/>
                      </a:lnTo>
                      <a:lnTo>
                        <a:pt x="680" y="838"/>
                      </a:lnTo>
                      <a:lnTo>
                        <a:pt x="685" y="840"/>
                      </a:lnTo>
                      <a:lnTo>
                        <a:pt x="690" y="838"/>
                      </a:lnTo>
                      <a:lnTo>
                        <a:pt x="698" y="843"/>
                      </a:lnTo>
                      <a:lnTo>
                        <a:pt x="703" y="848"/>
                      </a:lnTo>
                      <a:lnTo>
                        <a:pt x="706" y="848"/>
                      </a:lnTo>
                      <a:lnTo>
                        <a:pt x="711" y="855"/>
                      </a:lnTo>
                      <a:lnTo>
                        <a:pt x="711" y="866"/>
                      </a:lnTo>
                      <a:lnTo>
                        <a:pt x="706" y="873"/>
                      </a:lnTo>
                      <a:lnTo>
                        <a:pt x="706" y="883"/>
                      </a:lnTo>
                      <a:lnTo>
                        <a:pt x="703" y="898"/>
                      </a:lnTo>
                      <a:lnTo>
                        <a:pt x="700" y="906"/>
                      </a:lnTo>
                      <a:lnTo>
                        <a:pt x="695" y="908"/>
                      </a:lnTo>
                      <a:lnTo>
                        <a:pt x="693" y="911"/>
                      </a:lnTo>
                      <a:lnTo>
                        <a:pt x="688" y="908"/>
                      </a:lnTo>
                      <a:lnTo>
                        <a:pt x="683" y="898"/>
                      </a:lnTo>
                      <a:lnTo>
                        <a:pt x="678" y="898"/>
                      </a:lnTo>
                      <a:lnTo>
                        <a:pt x="678" y="901"/>
                      </a:lnTo>
                      <a:lnTo>
                        <a:pt x="685" y="914"/>
                      </a:lnTo>
                      <a:lnTo>
                        <a:pt x="680" y="924"/>
                      </a:lnTo>
                      <a:lnTo>
                        <a:pt x="673" y="924"/>
                      </a:lnTo>
                      <a:close/>
                      <a:moveTo>
                        <a:pt x="741" y="881"/>
                      </a:moveTo>
                      <a:lnTo>
                        <a:pt x="733" y="878"/>
                      </a:lnTo>
                      <a:lnTo>
                        <a:pt x="731" y="866"/>
                      </a:lnTo>
                      <a:lnTo>
                        <a:pt x="723" y="845"/>
                      </a:lnTo>
                      <a:lnTo>
                        <a:pt x="723" y="830"/>
                      </a:lnTo>
                      <a:lnTo>
                        <a:pt x="723" y="820"/>
                      </a:lnTo>
                      <a:lnTo>
                        <a:pt x="726" y="805"/>
                      </a:lnTo>
                      <a:lnTo>
                        <a:pt x="728" y="797"/>
                      </a:lnTo>
                      <a:lnTo>
                        <a:pt x="736" y="797"/>
                      </a:lnTo>
                      <a:lnTo>
                        <a:pt x="736" y="792"/>
                      </a:lnTo>
                      <a:lnTo>
                        <a:pt x="733" y="787"/>
                      </a:lnTo>
                      <a:lnTo>
                        <a:pt x="731" y="780"/>
                      </a:lnTo>
                      <a:lnTo>
                        <a:pt x="733" y="777"/>
                      </a:lnTo>
                      <a:lnTo>
                        <a:pt x="736" y="775"/>
                      </a:lnTo>
                      <a:lnTo>
                        <a:pt x="751" y="772"/>
                      </a:lnTo>
                      <a:lnTo>
                        <a:pt x="759" y="775"/>
                      </a:lnTo>
                      <a:lnTo>
                        <a:pt x="769" y="782"/>
                      </a:lnTo>
                      <a:lnTo>
                        <a:pt x="779" y="782"/>
                      </a:lnTo>
                      <a:lnTo>
                        <a:pt x="789" y="780"/>
                      </a:lnTo>
                      <a:lnTo>
                        <a:pt x="797" y="780"/>
                      </a:lnTo>
                      <a:lnTo>
                        <a:pt x="802" y="782"/>
                      </a:lnTo>
                      <a:lnTo>
                        <a:pt x="807" y="787"/>
                      </a:lnTo>
                      <a:lnTo>
                        <a:pt x="807" y="790"/>
                      </a:lnTo>
                      <a:lnTo>
                        <a:pt x="804" y="795"/>
                      </a:lnTo>
                      <a:lnTo>
                        <a:pt x="799" y="805"/>
                      </a:lnTo>
                      <a:lnTo>
                        <a:pt x="791" y="825"/>
                      </a:lnTo>
                      <a:lnTo>
                        <a:pt x="781" y="848"/>
                      </a:lnTo>
                      <a:lnTo>
                        <a:pt x="771" y="848"/>
                      </a:lnTo>
                      <a:lnTo>
                        <a:pt x="754" y="845"/>
                      </a:lnTo>
                      <a:lnTo>
                        <a:pt x="746" y="848"/>
                      </a:lnTo>
                      <a:lnTo>
                        <a:pt x="754" y="863"/>
                      </a:lnTo>
                      <a:lnTo>
                        <a:pt x="754" y="871"/>
                      </a:lnTo>
                      <a:lnTo>
                        <a:pt x="746" y="881"/>
                      </a:lnTo>
                      <a:lnTo>
                        <a:pt x="741" y="881"/>
                      </a:lnTo>
                      <a:close/>
                      <a:moveTo>
                        <a:pt x="294" y="934"/>
                      </a:moveTo>
                      <a:lnTo>
                        <a:pt x="289" y="934"/>
                      </a:lnTo>
                      <a:lnTo>
                        <a:pt x="281" y="931"/>
                      </a:lnTo>
                      <a:lnTo>
                        <a:pt x="278" y="921"/>
                      </a:lnTo>
                      <a:lnTo>
                        <a:pt x="273" y="911"/>
                      </a:lnTo>
                      <a:lnTo>
                        <a:pt x="271" y="906"/>
                      </a:lnTo>
                      <a:lnTo>
                        <a:pt x="263" y="896"/>
                      </a:lnTo>
                      <a:lnTo>
                        <a:pt x="253" y="896"/>
                      </a:lnTo>
                      <a:lnTo>
                        <a:pt x="246" y="893"/>
                      </a:lnTo>
                      <a:lnTo>
                        <a:pt x="243" y="888"/>
                      </a:lnTo>
                      <a:lnTo>
                        <a:pt x="240" y="883"/>
                      </a:lnTo>
                      <a:lnTo>
                        <a:pt x="246" y="881"/>
                      </a:lnTo>
                      <a:lnTo>
                        <a:pt x="248" y="873"/>
                      </a:lnTo>
                      <a:lnTo>
                        <a:pt x="253" y="868"/>
                      </a:lnTo>
                      <a:lnTo>
                        <a:pt x="253" y="860"/>
                      </a:lnTo>
                      <a:lnTo>
                        <a:pt x="251" y="840"/>
                      </a:lnTo>
                      <a:lnTo>
                        <a:pt x="253" y="840"/>
                      </a:lnTo>
                      <a:lnTo>
                        <a:pt x="258" y="835"/>
                      </a:lnTo>
                      <a:lnTo>
                        <a:pt x="261" y="828"/>
                      </a:lnTo>
                      <a:lnTo>
                        <a:pt x="268" y="813"/>
                      </a:lnTo>
                      <a:lnTo>
                        <a:pt x="271" y="797"/>
                      </a:lnTo>
                      <a:lnTo>
                        <a:pt x="271" y="790"/>
                      </a:lnTo>
                      <a:lnTo>
                        <a:pt x="268" y="787"/>
                      </a:lnTo>
                      <a:lnTo>
                        <a:pt x="261" y="770"/>
                      </a:lnTo>
                      <a:lnTo>
                        <a:pt x="256" y="757"/>
                      </a:lnTo>
                      <a:lnTo>
                        <a:pt x="263" y="757"/>
                      </a:lnTo>
                      <a:lnTo>
                        <a:pt x="268" y="754"/>
                      </a:lnTo>
                      <a:lnTo>
                        <a:pt x="278" y="757"/>
                      </a:lnTo>
                      <a:lnTo>
                        <a:pt x="286" y="757"/>
                      </a:lnTo>
                      <a:lnTo>
                        <a:pt x="296" y="754"/>
                      </a:lnTo>
                      <a:lnTo>
                        <a:pt x="306" y="749"/>
                      </a:lnTo>
                      <a:lnTo>
                        <a:pt x="316" y="749"/>
                      </a:lnTo>
                      <a:lnTo>
                        <a:pt x="319" y="752"/>
                      </a:lnTo>
                      <a:lnTo>
                        <a:pt x="342" y="772"/>
                      </a:lnTo>
                      <a:lnTo>
                        <a:pt x="349" y="775"/>
                      </a:lnTo>
                      <a:lnTo>
                        <a:pt x="354" y="775"/>
                      </a:lnTo>
                      <a:lnTo>
                        <a:pt x="364" y="770"/>
                      </a:lnTo>
                      <a:lnTo>
                        <a:pt x="372" y="772"/>
                      </a:lnTo>
                      <a:lnTo>
                        <a:pt x="377" y="772"/>
                      </a:lnTo>
                      <a:lnTo>
                        <a:pt x="387" y="782"/>
                      </a:lnTo>
                      <a:lnTo>
                        <a:pt x="405" y="802"/>
                      </a:lnTo>
                      <a:lnTo>
                        <a:pt x="402" y="807"/>
                      </a:lnTo>
                      <a:lnTo>
                        <a:pt x="400" y="807"/>
                      </a:lnTo>
                      <a:lnTo>
                        <a:pt x="397" y="810"/>
                      </a:lnTo>
                      <a:lnTo>
                        <a:pt x="387" y="818"/>
                      </a:lnTo>
                      <a:lnTo>
                        <a:pt x="379" y="823"/>
                      </a:lnTo>
                      <a:lnTo>
                        <a:pt x="364" y="833"/>
                      </a:lnTo>
                      <a:lnTo>
                        <a:pt x="357" y="840"/>
                      </a:lnTo>
                      <a:lnTo>
                        <a:pt x="347" y="858"/>
                      </a:lnTo>
                      <a:lnTo>
                        <a:pt x="339" y="871"/>
                      </a:lnTo>
                      <a:lnTo>
                        <a:pt x="334" y="873"/>
                      </a:lnTo>
                      <a:lnTo>
                        <a:pt x="329" y="876"/>
                      </a:lnTo>
                      <a:lnTo>
                        <a:pt x="329" y="898"/>
                      </a:lnTo>
                      <a:lnTo>
                        <a:pt x="326" y="908"/>
                      </a:lnTo>
                      <a:lnTo>
                        <a:pt x="321" y="916"/>
                      </a:lnTo>
                      <a:lnTo>
                        <a:pt x="314" y="919"/>
                      </a:lnTo>
                      <a:lnTo>
                        <a:pt x="304" y="916"/>
                      </a:lnTo>
                      <a:lnTo>
                        <a:pt x="301" y="929"/>
                      </a:lnTo>
                      <a:lnTo>
                        <a:pt x="294" y="934"/>
                      </a:lnTo>
                      <a:close/>
                      <a:moveTo>
                        <a:pt x="809" y="641"/>
                      </a:moveTo>
                      <a:lnTo>
                        <a:pt x="804" y="641"/>
                      </a:lnTo>
                      <a:lnTo>
                        <a:pt x="797" y="648"/>
                      </a:lnTo>
                      <a:lnTo>
                        <a:pt x="794" y="661"/>
                      </a:lnTo>
                      <a:lnTo>
                        <a:pt x="802" y="664"/>
                      </a:lnTo>
                      <a:lnTo>
                        <a:pt x="809" y="661"/>
                      </a:lnTo>
                      <a:lnTo>
                        <a:pt x="817" y="664"/>
                      </a:lnTo>
                      <a:lnTo>
                        <a:pt x="819" y="669"/>
                      </a:lnTo>
                      <a:lnTo>
                        <a:pt x="822" y="681"/>
                      </a:lnTo>
                      <a:lnTo>
                        <a:pt x="827" y="694"/>
                      </a:lnTo>
                      <a:lnTo>
                        <a:pt x="832" y="696"/>
                      </a:lnTo>
                      <a:lnTo>
                        <a:pt x="834" y="694"/>
                      </a:lnTo>
                      <a:lnTo>
                        <a:pt x="834" y="686"/>
                      </a:lnTo>
                      <a:lnTo>
                        <a:pt x="837" y="684"/>
                      </a:lnTo>
                      <a:lnTo>
                        <a:pt x="845" y="684"/>
                      </a:lnTo>
                      <a:lnTo>
                        <a:pt x="850" y="679"/>
                      </a:lnTo>
                      <a:lnTo>
                        <a:pt x="855" y="681"/>
                      </a:lnTo>
                      <a:lnTo>
                        <a:pt x="862" y="689"/>
                      </a:lnTo>
                      <a:lnTo>
                        <a:pt x="867" y="696"/>
                      </a:lnTo>
                      <a:lnTo>
                        <a:pt x="872" y="696"/>
                      </a:lnTo>
                      <a:lnTo>
                        <a:pt x="880" y="684"/>
                      </a:lnTo>
                      <a:lnTo>
                        <a:pt x="890" y="676"/>
                      </a:lnTo>
                      <a:lnTo>
                        <a:pt x="900" y="674"/>
                      </a:lnTo>
                      <a:lnTo>
                        <a:pt x="915" y="666"/>
                      </a:lnTo>
                      <a:lnTo>
                        <a:pt x="925" y="666"/>
                      </a:lnTo>
                      <a:lnTo>
                        <a:pt x="946" y="669"/>
                      </a:lnTo>
                      <a:lnTo>
                        <a:pt x="948" y="669"/>
                      </a:lnTo>
                      <a:lnTo>
                        <a:pt x="953" y="679"/>
                      </a:lnTo>
                      <a:lnTo>
                        <a:pt x="961" y="684"/>
                      </a:lnTo>
                      <a:lnTo>
                        <a:pt x="971" y="689"/>
                      </a:lnTo>
                      <a:lnTo>
                        <a:pt x="973" y="694"/>
                      </a:lnTo>
                      <a:lnTo>
                        <a:pt x="976" y="694"/>
                      </a:lnTo>
                      <a:lnTo>
                        <a:pt x="978" y="699"/>
                      </a:lnTo>
                      <a:lnTo>
                        <a:pt x="981" y="706"/>
                      </a:lnTo>
                      <a:lnTo>
                        <a:pt x="976" y="709"/>
                      </a:lnTo>
                      <a:lnTo>
                        <a:pt x="963" y="722"/>
                      </a:lnTo>
                      <a:lnTo>
                        <a:pt x="963" y="729"/>
                      </a:lnTo>
                      <a:lnTo>
                        <a:pt x="966" y="747"/>
                      </a:lnTo>
                      <a:lnTo>
                        <a:pt x="948" y="749"/>
                      </a:lnTo>
                      <a:lnTo>
                        <a:pt x="943" y="749"/>
                      </a:lnTo>
                      <a:lnTo>
                        <a:pt x="941" y="752"/>
                      </a:lnTo>
                      <a:lnTo>
                        <a:pt x="933" y="749"/>
                      </a:lnTo>
                      <a:lnTo>
                        <a:pt x="928" y="747"/>
                      </a:lnTo>
                      <a:lnTo>
                        <a:pt x="925" y="742"/>
                      </a:lnTo>
                      <a:lnTo>
                        <a:pt x="923" y="724"/>
                      </a:lnTo>
                      <a:lnTo>
                        <a:pt x="918" y="719"/>
                      </a:lnTo>
                      <a:lnTo>
                        <a:pt x="915" y="722"/>
                      </a:lnTo>
                      <a:lnTo>
                        <a:pt x="915" y="742"/>
                      </a:lnTo>
                      <a:lnTo>
                        <a:pt x="910" y="744"/>
                      </a:lnTo>
                      <a:lnTo>
                        <a:pt x="905" y="744"/>
                      </a:lnTo>
                      <a:lnTo>
                        <a:pt x="900" y="747"/>
                      </a:lnTo>
                      <a:lnTo>
                        <a:pt x="895" y="747"/>
                      </a:lnTo>
                      <a:lnTo>
                        <a:pt x="890" y="747"/>
                      </a:lnTo>
                      <a:lnTo>
                        <a:pt x="880" y="739"/>
                      </a:lnTo>
                      <a:lnTo>
                        <a:pt x="877" y="734"/>
                      </a:lnTo>
                      <a:lnTo>
                        <a:pt x="872" y="734"/>
                      </a:lnTo>
                      <a:lnTo>
                        <a:pt x="872" y="747"/>
                      </a:lnTo>
                      <a:lnTo>
                        <a:pt x="860" y="749"/>
                      </a:lnTo>
                      <a:lnTo>
                        <a:pt x="852" y="752"/>
                      </a:lnTo>
                      <a:lnTo>
                        <a:pt x="842" y="749"/>
                      </a:lnTo>
                      <a:lnTo>
                        <a:pt x="839" y="742"/>
                      </a:lnTo>
                      <a:lnTo>
                        <a:pt x="839" y="724"/>
                      </a:lnTo>
                      <a:lnTo>
                        <a:pt x="829" y="727"/>
                      </a:lnTo>
                      <a:lnTo>
                        <a:pt x="827" y="732"/>
                      </a:lnTo>
                      <a:lnTo>
                        <a:pt x="824" y="742"/>
                      </a:lnTo>
                      <a:lnTo>
                        <a:pt x="817" y="747"/>
                      </a:lnTo>
                      <a:lnTo>
                        <a:pt x="809" y="744"/>
                      </a:lnTo>
                      <a:lnTo>
                        <a:pt x="804" y="739"/>
                      </a:lnTo>
                      <a:lnTo>
                        <a:pt x="797" y="724"/>
                      </a:lnTo>
                      <a:lnTo>
                        <a:pt x="791" y="737"/>
                      </a:lnTo>
                      <a:lnTo>
                        <a:pt x="784" y="737"/>
                      </a:lnTo>
                      <a:lnTo>
                        <a:pt x="779" y="717"/>
                      </a:lnTo>
                      <a:lnTo>
                        <a:pt x="774" y="696"/>
                      </a:lnTo>
                      <a:lnTo>
                        <a:pt x="779" y="684"/>
                      </a:lnTo>
                      <a:lnTo>
                        <a:pt x="779" y="671"/>
                      </a:lnTo>
                      <a:lnTo>
                        <a:pt x="776" y="664"/>
                      </a:lnTo>
                      <a:lnTo>
                        <a:pt x="769" y="643"/>
                      </a:lnTo>
                      <a:lnTo>
                        <a:pt x="764" y="633"/>
                      </a:lnTo>
                      <a:lnTo>
                        <a:pt x="764" y="623"/>
                      </a:lnTo>
                      <a:lnTo>
                        <a:pt x="769" y="621"/>
                      </a:lnTo>
                      <a:lnTo>
                        <a:pt x="776" y="618"/>
                      </a:lnTo>
                      <a:lnTo>
                        <a:pt x="794" y="618"/>
                      </a:lnTo>
                      <a:lnTo>
                        <a:pt x="799" y="621"/>
                      </a:lnTo>
                      <a:lnTo>
                        <a:pt x="809" y="628"/>
                      </a:lnTo>
                      <a:lnTo>
                        <a:pt x="817" y="636"/>
                      </a:lnTo>
                      <a:lnTo>
                        <a:pt x="812" y="641"/>
                      </a:lnTo>
                      <a:lnTo>
                        <a:pt x="809" y="641"/>
                      </a:lnTo>
                      <a:close/>
                      <a:moveTo>
                        <a:pt x="655" y="719"/>
                      </a:moveTo>
                      <a:lnTo>
                        <a:pt x="647" y="712"/>
                      </a:lnTo>
                      <a:lnTo>
                        <a:pt x="645" y="704"/>
                      </a:lnTo>
                      <a:lnTo>
                        <a:pt x="652" y="691"/>
                      </a:lnTo>
                      <a:lnTo>
                        <a:pt x="655" y="689"/>
                      </a:lnTo>
                      <a:lnTo>
                        <a:pt x="655" y="684"/>
                      </a:lnTo>
                      <a:lnTo>
                        <a:pt x="652" y="674"/>
                      </a:lnTo>
                      <a:lnTo>
                        <a:pt x="642" y="674"/>
                      </a:lnTo>
                      <a:lnTo>
                        <a:pt x="627" y="679"/>
                      </a:lnTo>
                      <a:lnTo>
                        <a:pt x="622" y="681"/>
                      </a:lnTo>
                      <a:lnTo>
                        <a:pt x="620" y="684"/>
                      </a:lnTo>
                      <a:lnTo>
                        <a:pt x="612" y="674"/>
                      </a:lnTo>
                      <a:lnTo>
                        <a:pt x="615" y="664"/>
                      </a:lnTo>
                      <a:lnTo>
                        <a:pt x="620" y="664"/>
                      </a:lnTo>
                      <a:lnTo>
                        <a:pt x="622" y="656"/>
                      </a:lnTo>
                      <a:lnTo>
                        <a:pt x="627" y="656"/>
                      </a:lnTo>
                      <a:lnTo>
                        <a:pt x="625" y="638"/>
                      </a:lnTo>
                      <a:lnTo>
                        <a:pt x="625" y="631"/>
                      </a:lnTo>
                      <a:lnTo>
                        <a:pt x="625" y="623"/>
                      </a:lnTo>
                      <a:lnTo>
                        <a:pt x="630" y="623"/>
                      </a:lnTo>
                      <a:lnTo>
                        <a:pt x="635" y="631"/>
                      </a:lnTo>
                      <a:lnTo>
                        <a:pt x="650" y="653"/>
                      </a:lnTo>
                      <a:lnTo>
                        <a:pt x="652" y="659"/>
                      </a:lnTo>
                      <a:lnTo>
                        <a:pt x="655" y="656"/>
                      </a:lnTo>
                      <a:lnTo>
                        <a:pt x="655" y="648"/>
                      </a:lnTo>
                      <a:lnTo>
                        <a:pt x="647" y="633"/>
                      </a:lnTo>
                      <a:lnTo>
                        <a:pt x="645" y="631"/>
                      </a:lnTo>
                      <a:lnTo>
                        <a:pt x="642" y="618"/>
                      </a:lnTo>
                      <a:lnTo>
                        <a:pt x="645" y="616"/>
                      </a:lnTo>
                      <a:lnTo>
                        <a:pt x="652" y="613"/>
                      </a:lnTo>
                      <a:lnTo>
                        <a:pt x="658" y="618"/>
                      </a:lnTo>
                      <a:lnTo>
                        <a:pt x="665" y="626"/>
                      </a:lnTo>
                      <a:lnTo>
                        <a:pt x="670" y="631"/>
                      </a:lnTo>
                      <a:lnTo>
                        <a:pt x="673" y="618"/>
                      </a:lnTo>
                      <a:lnTo>
                        <a:pt x="675" y="613"/>
                      </a:lnTo>
                      <a:lnTo>
                        <a:pt x="680" y="618"/>
                      </a:lnTo>
                      <a:lnTo>
                        <a:pt x="685" y="623"/>
                      </a:lnTo>
                      <a:lnTo>
                        <a:pt x="688" y="628"/>
                      </a:lnTo>
                      <a:lnTo>
                        <a:pt x="690" y="651"/>
                      </a:lnTo>
                      <a:lnTo>
                        <a:pt x="690" y="669"/>
                      </a:lnTo>
                      <a:lnTo>
                        <a:pt x="688" y="676"/>
                      </a:lnTo>
                      <a:lnTo>
                        <a:pt x="683" y="686"/>
                      </a:lnTo>
                      <a:lnTo>
                        <a:pt x="683" y="696"/>
                      </a:lnTo>
                      <a:lnTo>
                        <a:pt x="685" y="714"/>
                      </a:lnTo>
                      <a:lnTo>
                        <a:pt x="683" y="717"/>
                      </a:lnTo>
                      <a:lnTo>
                        <a:pt x="670" y="714"/>
                      </a:lnTo>
                      <a:lnTo>
                        <a:pt x="665" y="717"/>
                      </a:lnTo>
                      <a:lnTo>
                        <a:pt x="655" y="719"/>
                      </a:lnTo>
                      <a:close/>
                      <a:moveTo>
                        <a:pt x="412" y="676"/>
                      </a:moveTo>
                      <a:lnTo>
                        <a:pt x="397" y="664"/>
                      </a:lnTo>
                      <a:lnTo>
                        <a:pt x="395" y="643"/>
                      </a:lnTo>
                      <a:lnTo>
                        <a:pt x="397" y="641"/>
                      </a:lnTo>
                      <a:lnTo>
                        <a:pt x="402" y="636"/>
                      </a:lnTo>
                      <a:lnTo>
                        <a:pt x="410" y="633"/>
                      </a:lnTo>
                      <a:lnTo>
                        <a:pt x="415" y="631"/>
                      </a:lnTo>
                      <a:lnTo>
                        <a:pt x="425" y="628"/>
                      </a:lnTo>
                      <a:lnTo>
                        <a:pt x="428" y="633"/>
                      </a:lnTo>
                      <a:lnTo>
                        <a:pt x="433" y="646"/>
                      </a:lnTo>
                      <a:lnTo>
                        <a:pt x="438" y="651"/>
                      </a:lnTo>
                      <a:lnTo>
                        <a:pt x="448" y="643"/>
                      </a:lnTo>
                      <a:lnTo>
                        <a:pt x="453" y="648"/>
                      </a:lnTo>
                      <a:lnTo>
                        <a:pt x="465" y="671"/>
                      </a:lnTo>
                      <a:lnTo>
                        <a:pt x="473" y="681"/>
                      </a:lnTo>
                      <a:lnTo>
                        <a:pt x="478" y="684"/>
                      </a:lnTo>
                      <a:lnTo>
                        <a:pt x="486" y="681"/>
                      </a:lnTo>
                      <a:lnTo>
                        <a:pt x="496" y="684"/>
                      </a:lnTo>
                      <a:lnTo>
                        <a:pt x="501" y="684"/>
                      </a:lnTo>
                      <a:lnTo>
                        <a:pt x="508" y="679"/>
                      </a:lnTo>
                      <a:lnTo>
                        <a:pt x="508" y="669"/>
                      </a:lnTo>
                      <a:lnTo>
                        <a:pt x="503" y="653"/>
                      </a:lnTo>
                      <a:lnTo>
                        <a:pt x="498" y="641"/>
                      </a:lnTo>
                      <a:lnTo>
                        <a:pt x="488" y="631"/>
                      </a:lnTo>
                      <a:lnTo>
                        <a:pt x="496" y="621"/>
                      </a:lnTo>
                      <a:lnTo>
                        <a:pt x="498" y="608"/>
                      </a:lnTo>
                      <a:lnTo>
                        <a:pt x="503" y="603"/>
                      </a:lnTo>
                      <a:lnTo>
                        <a:pt x="511" y="600"/>
                      </a:lnTo>
                      <a:lnTo>
                        <a:pt x="513" y="606"/>
                      </a:lnTo>
                      <a:lnTo>
                        <a:pt x="521" y="626"/>
                      </a:lnTo>
                      <a:lnTo>
                        <a:pt x="519" y="638"/>
                      </a:lnTo>
                      <a:lnTo>
                        <a:pt x="524" y="659"/>
                      </a:lnTo>
                      <a:lnTo>
                        <a:pt x="529" y="661"/>
                      </a:lnTo>
                      <a:lnTo>
                        <a:pt x="534" y="664"/>
                      </a:lnTo>
                      <a:lnTo>
                        <a:pt x="546" y="676"/>
                      </a:lnTo>
                      <a:lnTo>
                        <a:pt x="544" y="661"/>
                      </a:lnTo>
                      <a:lnTo>
                        <a:pt x="546" y="653"/>
                      </a:lnTo>
                      <a:lnTo>
                        <a:pt x="549" y="651"/>
                      </a:lnTo>
                      <a:lnTo>
                        <a:pt x="559" y="659"/>
                      </a:lnTo>
                      <a:lnTo>
                        <a:pt x="567" y="669"/>
                      </a:lnTo>
                      <a:lnTo>
                        <a:pt x="564" y="681"/>
                      </a:lnTo>
                      <a:lnTo>
                        <a:pt x="564" y="696"/>
                      </a:lnTo>
                      <a:lnTo>
                        <a:pt x="561" y="709"/>
                      </a:lnTo>
                      <a:lnTo>
                        <a:pt x="556" y="717"/>
                      </a:lnTo>
                      <a:lnTo>
                        <a:pt x="551" y="719"/>
                      </a:lnTo>
                      <a:lnTo>
                        <a:pt x="546" y="719"/>
                      </a:lnTo>
                      <a:lnTo>
                        <a:pt x="534" y="722"/>
                      </a:lnTo>
                      <a:lnTo>
                        <a:pt x="526" y="719"/>
                      </a:lnTo>
                      <a:lnTo>
                        <a:pt x="513" y="717"/>
                      </a:lnTo>
                      <a:lnTo>
                        <a:pt x="508" y="714"/>
                      </a:lnTo>
                      <a:lnTo>
                        <a:pt x="501" y="722"/>
                      </a:lnTo>
                      <a:lnTo>
                        <a:pt x="493" y="729"/>
                      </a:lnTo>
                      <a:lnTo>
                        <a:pt x="488" y="734"/>
                      </a:lnTo>
                      <a:lnTo>
                        <a:pt x="481" y="739"/>
                      </a:lnTo>
                      <a:lnTo>
                        <a:pt x="468" y="747"/>
                      </a:lnTo>
                      <a:lnTo>
                        <a:pt x="460" y="754"/>
                      </a:lnTo>
                      <a:lnTo>
                        <a:pt x="445" y="752"/>
                      </a:lnTo>
                      <a:lnTo>
                        <a:pt x="440" y="749"/>
                      </a:lnTo>
                      <a:lnTo>
                        <a:pt x="430" y="742"/>
                      </a:lnTo>
                      <a:lnTo>
                        <a:pt x="428" y="732"/>
                      </a:lnTo>
                      <a:lnTo>
                        <a:pt x="433" y="729"/>
                      </a:lnTo>
                      <a:lnTo>
                        <a:pt x="440" y="729"/>
                      </a:lnTo>
                      <a:lnTo>
                        <a:pt x="445" y="724"/>
                      </a:lnTo>
                      <a:lnTo>
                        <a:pt x="453" y="722"/>
                      </a:lnTo>
                      <a:lnTo>
                        <a:pt x="460" y="719"/>
                      </a:lnTo>
                      <a:lnTo>
                        <a:pt x="465" y="722"/>
                      </a:lnTo>
                      <a:lnTo>
                        <a:pt x="473" y="717"/>
                      </a:lnTo>
                      <a:lnTo>
                        <a:pt x="476" y="701"/>
                      </a:lnTo>
                      <a:lnTo>
                        <a:pt x="455" y="699"/>
                      </a:lnTo>
                      <a:lnTo>
                        <a:pt x="450" y="696"/>
                      </a:lnTo>
                      <a:lnTo>
                        <a:pt x="438" y="704"/>
                      </a:lnTo>
                      <a:lnTo>
                        <a:pt x="428" y="709"/>
                      </a:lnTo>
                      <a:lnTo>
                        <a:pt x="417" y="712"/>
                      </a:lnTo>
                      <a:lnTo>
                        <a:pt x="412" y="714"/>
                      </a:lnTo>
                      <a:lnTo>
                        <a:pt x="400" y="704"/>
                      </a:lnTo>
                      <a:lnTo>
                        <a:pt x="397" y="709"/>
                      </a:lnTo>
                      <a:lnTo>
                        <a:pt x="390" y="712"/>
                      </a:lnTo>
                      <a:lnTo>
                        <a:pt x="382" y="706"/>
                      </a:lnTo>
                      <a:lnTo>
                        <a:pt x="377" y="699"/>
                      </a:lnTo>
                      <a:lnTo>
                        <a:pt x="377" y="694"/>
                      </a:lnTo>
                      <a:lnTo>
                        <a:pt x="382" y="681"/>
                      </a:lnTo>
                      <a:lnTo>
                        <a:pt x="390" y="681"/>
                      </a:lnTo>
                      <a:lnTo>
                        <a:pt x="405" y="679"/>
                      </a:lnTo>
                      <a:lnTo>
                        <a:pt x="412" y="676"/>
                      </a:lnTo>
                      <a:close/>
                      <a:moveTo>
                        <a:pt x="751" y="633"/>
                      </a:moveTo>
                      <a:lnTo>
                        <a:pt x="741" y="631"/>
                      </a:lnTo>
                      <a:lnTo>
                        <a:pt x="726" y="626"/>
                      </a:lnTo>
                      <a:lnTo>
                        <a:pt x="721" y="628"/>
                      </a:lnTo>
                      <a:lnTo>
                        <a:pt x="718" y="626"/>
                      </a:lnTo>
                      <a:lnTo>
                        <a:pt x="713" y="611"/>
                      </a:lnTo>
                      <a:lnTo>
                        <a:pt x="703" y="598"/>
                      </a:lnTo>
                      <a:lnTo>
                        <a:pt x="706" y="590"/>
                      </a:lnTo>
                      <a:lnTo>
                        <a:pt x="723" y="588"/>
                      </a:lnTo>
                      <a:lnTo>
                        <a:pt x="733" y="595"/>
                      </a:lnTo>
                      <a:lnTo>
                        <a:pt x="743" y="598"/>
                      </a:lnTo>
                      <a:lnTo>
                        <a:pt x="746" y="598"/>
                      </a:lnTo>
                      <a:lnTo>
                        <a:pt x="751" y="611"/>
                      </a:lnTo>
                      <a:lnTo>
                        <a:pt x="751" y="618"/>
                      </a:lnTo>
                      <a:lnTo>
                        <a:pt x="751" y="628"/>
                      </a:lnTo>
                      <a:lnTo>
                        <a:pt x="751" y="633"/>
                      </a:lnTo>
                      <a:close/>
                      <a:moveTo>
                        <a:pt x="329" y="664"/>
                      </a:moveTo>
                      <a:lnTo>
                        <a:pt x="324" y="656"/>
                      </a:lnTo>
                      <a:lnTo>
                        <a:pt x="316" y="643"/>
                      </a:lnTo>
                      <a:lnTo>
                        <a:pt x="314" y="641"/>
                      </a:lnTo>
                      <a:lnTo>
                        <a:pt x="311" y="641"/>
                      </a:lnTo>
                      <a:lnTo>
                        <a:pt x="309" y="648"/>
                      </a:lnTo>
                      <a:lnTo>
                        <a:pt x="299" y="648"/>
                      </a:lnTo>
                      <a:lnTo>
                        <a:pt x="294" y="641"/>
                      </a:lnTo>
                      <a:lnTo>
                        <a:pt x="291" y="631"/>
                      </a:lnTo>
                      <a:lnTo>
                        <a:pt x="294" y="623"/>
                      </a:lnTo>
                      <a:lnTo>
                        <a:pt x="301" y="621"/>
                      </a:lnTo>
                      <a:lnTo>
                        <a:pt x="304" y="616"/>
                      </a:lnTo>
                      <a:lnTo>
                        <a:pt x="309" y="613"/>
                      </a:lnTo>
                      <a:lnTo>
                        <a:pt x="316" y="600"/>
                      </a:lnTo>
                      <a:lnTo>
                        <a:pt x="324" y="593"/>
                      </a:lnTo>
                      <a:lnTo>
                        <a:pt x="329" y="588"/>
                      </a:lnTo>
                      <a:lnTo>
                        <a:pt x="331" y="575"/>
                      </a:lnTo>
                      <a:lnTo>
                        <a:pt x="339" y="568"/>
                      </a:lnTo>
                      <a:lnTo>
                        <a:pt x="349" y="565"/>
                      </a:lnTo>
                      <a:lnTo>
                        <a:pt x="367" y="560"/>
                      </a:lnTo>
                      <a:lnTo>
                        <a:pt x="379" y="563"/>
                      </a:lnTo>
                      <a:lnTo>
                        <a:pt x="385" y="553"/>
                      </a:lnTo>
                      <a:lnTo>
                        <a:pt x="392" y="550"/>
                      </a:lnTo>
                      <a:lnTo>
                        <a:pt x="405" y="563"/>
                      </a:lnTo>
                      <a:lnTo>
                        <a:pt x="397" y="568"/>
                      </a:lnTo>
                      <a:lnTo>
                        <a:pt x="392" y="575"/>
                      </a:lnTo>
                      <a:lnTo>
                        <a:pt x="390" y="583"/>
                      </a:lnTo>
                      <a:lnTo>
                        <a:pt x="392" y="593"/>
                      </a:lnTo>
                      <a:lnTo>
                        <a:pt x="395" y="606"/>
                      </a:lnTo>
                      <a:lnTo>
                        <a:pt x="390" y="606"/>
                      </a:lnTo>
                      <a:lnTo>
                        <a:pt x="382" y="611"/>
                      </a:lnTo>
                      <a:lnTo>
                        <a:pt x="377" y="631"/>
                      </a:lnTo>
                      <a:lnTo>
                        <a:pt x="369" y="631"/>
                      </a:lnTo>
                      <a:lnTo>
                        <a:pt x="362" y="600"/>
                      </a:lnTo>
                      <a:lnTo>
                        <a:pt x="357" y="595"/>
                      </a:lnTo>
                      <a:lnTo>
                        <a:pt x="354" y="595"/>
                      </a:lnTo>
                      <a:lnTo>
                        <a:pt x="354" y="606"/>
                      </a:lnTo>
                      <a:lnTo>
                        <a:pt x="349" y="616"/>
                      </a:lnTo>
                      <a:lnTo>
                        <a:pt x="344" y="633"/>
                      </a:lnTo>
                      <a:lnTo>
                        <a:pt x="342" y="638"/>
                      </a:lnTo>
                      <a:lnTo>
                        <a:pt x="339" y="651"/>
                      </a:lnTo>
                      <a:lnTo>
                        <a:pt x="334" y="661"/>
                      </a:lnTo>
                      <a:lnTo>
                        <a:pt x="329" y="664"/>
                      </a:lnTo>
                      <a:close/>
                      <a:moveTo>
                        <a:pt x="501" y="522"/>
                      </a:moveTo>
                      <a:lnTo>
                        <a:pt x="488" y="542"/>
                      </a:lnTo>
                      <a:lnTo>
                        <a:pt x="483" y="553"/>
                      </a:lnTo>
                      <a:lnTo>
                        <a:pt x="470" y="555"/>
                      </a:lnTo>
                      <a:lnTo>
                        <a:pt x="463" y="558"/>
                      </a:lnTo>
                      <a:lnTo>
                        <a:pt x="450" y="553"/>
                      </a:lnTo>
                      <a:lnTo>
                        <a:pt x="445" y="547"/>
                      </a:lnTo>
                      <a:lnTo>
                        <a:pt x="443" y="532"/>
                      </a:lnTo>
                      <a:lnTo>
                        <a:pt x="445" y="525"/>
                      </a:lnTo>
                      <a:lnTo>
                        <a:pt x="455" y="517"/>
                      </a:lnTo>
                      <a:lnTo>
                        <a:pt x="463" y="520"/>
                      </a:lnTo>
                      <a:lnTo>
                        <a:pt x="481" y="515"/>
                      </a:lnTo>
                      <a:lnTo>
                        <a:pt x="483" y="515"/>
                      </a:lnTo>
                      <a:lnTo>
                        <a:pt x="501" y="522"/>
                      </a:lnTo>
                      <a:close/>
                      <a:moveTo>
                        <a:pt x="708" y="517"/>
                      </a:moveTo>
                      <a:lnTo>
                        <a:pt x="700" y="517"/>
                      </a:lnTo>
                      <a:lnTo>
                        <a:pt x="693" y="510"/>
                      </a:lnTo>
                      <a:lnTo>
                        <a:pt x="685" y="492"/>
                      </a:lnTo>
                      <a:lnTo>
                        <a:pt x="678" y="467"/>
                      </a:lnTo>
                      <a:lnTo>
                        <a:pt x="678" y="457"/>
                      </a:lnTo>
                      <a:lnTo>
                        <a:pt x="680" y="454"/>
                      </a:lnTo>
                      <a:lnTo>
                        <a:pt x="695" y="452"/>
                      </a:lnTo>
                      <a:lnTo>
                        <a:pt x="708" y="464"/>
                      </a:lnTo>
                      <a:lnTo>
                        <a:pt x="731" y="484"/>
                      </a:lnTo>
                      <a:lnTo>
                        <a:pt x="731" y="497"/>
                      </a:lnTo>
                      <a:lnTo>
                        <a:pt x="728" y="507"/>
                      </a:lnTo>
                      <a:lnTo>
                        <a:pt x="726" y="510"/>
                      </a:lnTo>
                      <a:lnTo>
                        <a:pt x="716" y="515"/>
                      </a:lnTo>
                      <a:lnTo>
                        <a:pt x="708" y="517"/>
                      </a:lnTo>
                      <a:close/>
                      <a:moveTo>
                        <a:pt x="658" y="532"/>
                      </a:moveTo>
                      <a:lnTo>
                        <a:pt x="650" y="532"/>
                      </a:lnTo>
                      <a:lnTo>
                        <a:pt x="645" y="525"/>
                      </a:lnTo>
                      <a:lnTo>
                        <a:pt x="640" y="505"/>
                      </a:lnTo>
                      <a:lnTo>
                        <a:pt x="635" y="497"/>
                      </a:lnTo>
                      <a:lnTo>
                        <a:pt x="612" y="494"/>
                      </a:lnTo>
                      <a:lnTo>
                        <a:pt x="602" y="497"/>
                      </a:lnTo>
                      <a:lnTo>
                        <a:pt x="597" y="497"/>
                      </a:lnTo>
                      <a:lnTo>
                        <a:pt x="587" y="494"/>
                      </a:lnTo>
                      <a:lnTo>
                        <a:pt x="582" y="489"/>
                      </a:lnTo>
                      <a:lnTo>
                        <a:pt x="574" y="477"/>
                      </a:lnTo>
                      <a:lnTo>
                        <a:pt x="574" y="467"/>
                      </a:lnTo>
                      <a:lnTo>
                        <a:pt x="577" y="462"/>
                      </a:lnTo>
                      <a:lnTo>
                        <a:pt x="582" y="462"/>
                      </a:lnTo>
                      <a:lnTo>
                        <a:pt x="594" y="472"/>
                      </a:lnTo>
                      <a:lnTo>
                        <a:pt x="599" y="469"/>
                      </a:lnTo>
                      <a:lnTo>
                        <a:pt x="599" y="462"/>
                      </a:lnTo>
                      <a:lnTo>
                        <a:pt x="597" y="452"/>
                      </a:lnTo>
                      <a:lnTo>
                        <a:pt x="587" y="434"/>
                      </a:lnTo>
                      <a:lnTo>
                        <a:pt x="584" y="429"/>
                      </a:lnTo>
                      <a:lnTo>
                        <a:pt x="577" y="426"/>
                      </a:lnTo>
                      <a:lnTo>
                        <a:pt x="567" y="419"/>
                      </a:lnTo>
                      <a:lnTo>
                        <a:pt x="567" y="404"/>
                      </a:lnTo>
                      <a:lnTo>
                        <a:pt x="582" y="399"/>
                      </a:lnTo>
                      <a:lnTo>
                        <a:pt x="599" y="404"/>
                      </a:lnTo>
                      <a:lnTo>
                        <a:pt x="604" y="419"/>
                      </a:lnTo>
                      <a:lnTo>
                        <a:pt x="612" y="436"/>
                      </a:lnTo>
                      <a:lnTo>
                        <a:pt x="627" y="444"/>
                      </a:lnTo>
                      <a:lnTo>
                        <a:pt x="642" y="449"/>
                      </a:lnTo>
                      <a:lnTo>
                        <a:pt x="650" y="457"/>
                      </a:lnTo>
                      <a:lnTo>
                        <a:pt x="655" y="467"/>
                      </a:lnTo>
                      <a:lnTo>
                        <a:pt x="663" y="492"/>
                      </a:lnTo>
                      <a:lnTo>
                        <a:pt x="668" y="507"/>
                      </a:lnTo>
                      <a:lnTo>
                        <a:pt x="668" y="522"/>
                      </a:lnTo>
                      <a:lnTo>
                        <a:pt x="665" y="530"/>
                      </a:lnTo>
                      <a:lnTo>
                        <a:pt x="658" y="532"/>
                      </a:lnTo>
                      <a:close/>
                      <a:moveTo>
                        <a:pt x="809" y="287"/>
                      </a:moveTo>
                      <a:lnTo>
                        <a:pt x="817" y="282"/>
                      </a:lnTo>
                      <a:lnTo>
                        <a:pt x="822" y="292"/>
                      </a:lnTo>
                      <a:lnTo>
                        <a:pt x="824" y="313"/>
                      </a:lnTo>
                      <a:lnTo>
                        <a:pt x="827" y="335"/>
                      </a:lnTo>
                      <a:lnTo>
                        <a:pt x="832" y="338"/>
                      </a:lnTo>
                      <a:lnTo>
                        <a:pt x="839" y="338"/>
                      </a:lnTo>
                      <a:lnTo>
                        <a:pt x="839" y="330"/>
                      </a:lnTo>
                      <a:lnTo>
                        <a:pt x="839" y="313"/>
                      </a:lnTo>
                      <a:lnTo>
                        <a:pt x="842" y="308"/>
                      </a:lnTo>
                      <a:lnTo>
                        <a:pt x="847" y="315"/>
                      </a:lnTo>
                      <a:lnTo>
                        <a:pt x="852" y="330"/>
                      </a:lnTo>
                      <a:lnTo>
                        <a:pt x="855" y="340"/>
                      </a:lnTo>
                      <a:lnTo>
                        <a:pt x="855" y="348"/>
                      </a:lnTo>
                      <a:lnTo>
                        <a:pt x="855" y="383"/>
                      </a:lnTo>
                      <a:lnTo>
                        <a:pt x="860" y="399"/>
                      </a:lnTo>
                      <a:lnTo>
                        <a:pt x="867" y="399"/>
                      </a:lnTo>
                      <a:lnTo>
                        <a:pt x="877" y="396"/>
                      </a:lnTo>
                      <a:lnTo>
                        <a:pt x="888" y="416"/>
                      </a:lnTo>
                      <a:lnTo>
                        <a:pt x="880" y="406"/>
                      </a:lnTo>
                      <a:lnTo>
                        <a:pt x="870" y="419"/>
                      </a:lnTo>
                      <a:lnTo>
                        <a:pt x="857" y="426"/>
                      </a:lnTo>
                      <a:lnTo>
                        <a:pt x="852" y="441"/>
                      </a:lnTo>
                      <a:lnTo>
                        <a:pt x="850" y="449"/>
                      </a:lnTo>
                      <a:lnTo>
                        <a:pt x="847" y="459"/>
                      </a:lnTo>
                      <a:lnTo>
                        <a:pt x="845" y="462"/>
                      </a:lnTo>
                      <a:lnTo>
                        <a:pt x="834" y="446"/>
                      </a:lnTo>
                      <a:lnTo>
                        <a:pt x="829" y="459"/>
                      </a:lnTo>
                      <a:lnTo>
                        <a:pt x="832" y="474"/>
                      </a:lnTo>
                      <a:lnTo>
                        <a:pt x="832" y="482"/>
                      </a:lnTo>
                      <a:lnTo>
                        <a:pt x="829" y="489"/>
                      </a:lnTo>
                      <a:lnTo>
                        <a:pt x="827" y="492"/>
                      </a:lnTo>
                      <a:lnTo>
                        <a:pt x="819" y="479"/>
                      </a:lnTo>
                      <a:lnTo>
                        <a:pt x="812" y="469"/>
                      </a:lnTo>
                      <a:lnTo>
                        <a:pt x="809" y="492"/>
                      </a:lnTo>
                      <a:lnTo>
                        <a:pt x="809" y="494"/>
                      </a:lnTo>
                      <a:lnTo>
                        <a:pt x="809" y="497"/>
                      </a:lnTo>
                      <a:lnTo>
                        <a:pt x="802" y="497"/>
                      </a:lnTo>
                      <a:lnTo>
                        <a:pt x="789" y="494"/>
                      </a:lnTo>
                      <a:lnTo>
                        <a:pt x="779" y="489"/>
                      </a:lnTo>
                      <a:lnTo>
                        <a:pt x="774" y="482"/>
                      </a:lnTo>
                      <a:lnTo>
                        <a:pt x="769" y="484"/>
                      </a:lnTo>
                      <a:lnTo>
                        <a:pt x="749" y="436"/>
                      </a:lnTo>
                      <a:lnTo>
                        <a:pt x="746" y="426"/>
                      </a:lnTo>
                      <a:lnTo>
                        <a:pt x="761" y="416"/>
                      </a:lnTo>
                      <a:lnTo>
                        <a:pt x="784" y="419"/>
                      </a:lnTo>
                      <a:lnTo>
                        <a:pt x="791" y="424"/>
                      </a:lnTo>
                      <a:lnTo>
                        <a:pt x="802" y="426"/>
                      </a:lnTo>
                      <a:lnTo>
                        <a:pt x="784" y="401"/>
                      </a:lnTo>
                      <a:lnTo>
                        <a:pt x="761" y="391"/>
                      </a:lnTo>
                      <a:lnTo>
                        <a:pt x="754" y="396"/>
                      </a:lnTo>
                      <a:lnTo>
                        <a:pt x="743" y="396"/>
                      </a:lnTo>
                      <a:lnTo>
                        <a:pt x="738" y="404"/>
                      </a:lnTo>
                      <a:lnTo>
                        <a:pt x="733" y="404"/>
                      </a:lnTo>
                      <a:lnTo>
                        <a:pt x="728" y="396"/>
                      </a:lnTo>
                      <a:lnTo>
                        <a:pt x="721" y="376"/>
                      </a:lnTo>
                      <a:lnTo>
                        <a:pt x="711" y="356"/>
                      </a:lnTo>
                      <a:lnTo>
                        <a:pt x="708" y="340"/>
                      </a:lnTo>
                      <a:lnTo>
                        <a:pt x="721" y="348"/>
                      </a:lnTo>
                      <a:lnTo>
                        <a:pt x="738" y="340"/>
                      </a:lnTo>
                      <a:lnTo>
                        <a:pt x="728" y="328"/>
                      </a:lnTo>
                      <a:lnTo>
                        <a:pt x="723" y="315"/>
                      </a:lnTo>
                      <a:lnTo>
                        <a:pt x="726" y="300"/>
                      </a:lnTo>
                      <a:lnTo>
                        <a:pt x="731" y="295"/>
                      </a:lnTo>
                      <a:lnTo>
                        <a:pt x="738" y="295"/>
                      </a:lnTo>
                      <a:lnTo>
                        <a:pt x="743" y="295"/>
                      </a:lnTo>
                      <a:lnTo>
                        <a:pt x="746" y="287"/>
                      </a:lnTo>
                      <a:lnTo>
                        <a:pt x="733" y="250"/>
                      </a:lnTo>
                      <a:lnTo>
                        <a:pt x="738" y="245"/>
                      </a:lnTo>
                      <a:lnTo>
                        <a:pt x="749" y="237"/>
                      </a:lnTo>
                      <a:lnTo>
                        <a:pt x="756" y="242"/>
                      </a:lnTo>
                      <a:lnTo>
                        <a:pt x="761" y="239"/>
                      </a:lnTo>
                      <a:lnTo>
                        <a:pt x="761" y="229"/>
                      </a:lnTo>
                      <a:lnTo>
                        <a:pt x="759" y="207"/>
                      </a:lnTo>
                      <a:lnTo>
                        <a:pt x="769" y="214"/>
                      </a:lnTo>
                      <a:lnTo>
                        <a:pt x="774" y="217"/>
                      </a:lnTo>
                      <a:lnTo>
                        <a:pt x="781" y="227"/>
                      </a:lnTo>
                      <a:lnTo>
                        <a:pt x="791" y="267"/>
                      </a:lnTo>
                      <a:lnTo>
                        <a:pt x="797" y="280"/>
                      </a:lnTo>
                      <a:lnTo>
                        <a:pt x="802" y="290"/>
                      </a:lnTo>
                      <a:lnTo>
                        <a:pt x="807" y="290"/>
                      </a:lnTo>
                      <a:lnTo>
                        <a:pt x="809" y="287"/>
                      </a:lnTo>
                      <a:close/>
                      <a:moveTo>
                        <a:pt x="809" y="207"/>
                      </a:moveTo>
                      <a:lnTo>
                        <a:pt x="804" y="207"/>
                      </a:lnTo>
                      <a:lnTo>
                        <a:pt x="797" y="197"/>
                      </a:lnTo>
                      <a:lnTo>
                        <a:pt x="794" y="164"/>
                      </a:lnTo>
                      <a:lnTo>
                        <a:pt x="799" y="149"/>
                      </a:lnTo>
                      <a:lnTo>
                        <a:pt x="804" y="146"/>
                      </a:lnTo>
                      <a:lnTo>
                        <a:pt x="809" y="144"/>
                      </a:lnTo>
                      <a:lnTo>
                        <a:pt x="834" y="136"/>
                      </a:lnTo>
                      <a:lnTo>
                        <a:pt x="845" y="131"/>
                      </a:lnTo>
                      <a:lnTo>
                        <a:pt x="852" y="128"/>
                      </a:lnTo>
                      <a:lnTo>
                        <a:pt x="865" y="146"/>
                      </a:lnTo>
                      <a:lnTo>
                        <a:pt x="867" y="141"/>
                      </a:lnTo>
                      <a:lnTo>
                        <a:pt x="872" y="121"/>
                      </a:lnTo>
                      <a:lnTo>
                        <a:pt x="880" y="106"/>
                      </a:lnTo>
                      <a:lnTo>
                        <a:pt x="893" y="101"/>
                      </a:lnTo>
                      <a:lnTo>
                        <a:pt x="908" y="113"/>
                      </a:lnTo>
                      <a:lnTo>
                        <a:pt x="913" y="113"/>
                      </a:lnTo>
                      <a:lnTo>
                        <a:pt x="930" y="121"/>
                      </a:lnTo>
                      <a:lnTo>
                        <a:pt x="951" y="136"/>
                      </a:lnTo>
                      <a:lnTo>
                        <a:pt x="961" y="141"/>
                      </a:lnTo>
                      <a:lnTo>
                        <a:pt x="971" y="149"/>
                      </a:lnTo>
                      <a:lnTo>
                        <a:pt x="973" y="141"/>
                      </a:lnTo>
                      <a:lnTo>
                        <a:pt x="963" y="118"/>
                      </a:lnTo>
                      <a:lnTo>
                        <a:pt x="951" y="101"/>
                      </a:lnTo>
                      <a:lnTo>
                        <a:pt x="946" y="78"/>
                      </a:lnTo>
                      <a:lnTo>
                        <a:pt x="948" y="63"/>
                      </a:lnTo>
                      <a:lnTo>
                        <a:pt x="958" y="55"/>
                      </a:lnTo>
                      <a:lnTo>
                        <a:pt x="966" y="40"/>
                      </a:lnTo>
                      <a:lnTo>
                        <a:pt x="976" y="35"/>
                      </a:lnTo>
                      <a:lnTo>
                        <a:pt x="994" y="22"/>
                      </a:lnTo>
                      <a:lnTo>
                        <a:pt x="1004" y="30"/>
                      </a:lnTo>
                      <a:lnTo>
                        <a:pt x="1019" y="40"/>
                      </a:lnTo>
                      <a:lnTo>
                        <a:pt x="1027" y="55"/>
                      </a:lnTo>
                      <a:lnTo>
                        <a:pt x="1034" y="83"/>
                      </a:lnTo>
                      <a:lnTo>
                        <a:pt x="1037" y="85"/>
                      </a:lnTo>
                      <a:lnTo>
                        <a:pt x="1039" y="65"/>
                      </a:lnTo>
                      <a:lnTo>
                        <a:pt x="1032" y="35"/>
                      </a:lnTo>
                      <a:lnTo>
                        <a:pt x="1027" y="17"/>
                      </a:lnTo>
                      <a:lnTo>
                        <a:pt x="1029" y="2"/>
                      </a:lnTo>
                      <a:lnTo>
                        <a:pt x="1039" y="10"/>
                      </a:lnTo>
                      <a:lnTo>
                        <a:pt x="1052" y="20"/>
                      </a:lnTo>
                      <a:lnTo>
                        <a:pt x="1064" y="25"/>
                      </a:lnTo>
                      <a:lnTo>
                        <a:pt x="1077" y="50"/>
                      </a:lnTo>
                      <a:lnTo>
                        <a:pt x="1080" y="53"/>
                      </a:lnTo>
                      <a:lnTo>
                        <a:pt x="1080" y="43"/>
                      </a:lnTo>
                      <a:lnTo>
                        <a:pt x="1077" y="10"/>
                      </a:lnTo>
                      <a:lnTo>
                        <a:pt x="1090" y="10"/>
                      </a:lnTo>
                      <a:lnTo>
                        <a:pt x="1100" y="12"/>
                      </a:lnTo>
                      <a:lnTo>
                        <a:pt x="1107" y="27"/>
                      </a:lnTo>
                      <a:lnTo>
                        <a:pt x="1112" y="48"/>
                      </a:lnTo>
                      <a:lnTo>
                        <a:pt x="1118" y="48"/>
                      </a:lnTo>
                      <a:lnTo>
                        <a:pt x="1118" y="32"/>
                      </a:lnTo>
                      <a:lnTo>
                        <a:pt x="1115" y="5"/>
                      </a:lnTo>
                      <a:lnTo>
                        <a:pt x="1123" y="0"/>
                      </a:lnTo>
                      <a:lnTo>
                        <a:pt x="1148" y="22"/>
                      </a:lnTo>
                      <a:lnTo>
                        <a:pt x="1168" y="40"/>
                      </a:lnTo>
                      <a:lnTo>
                        <a:pt x="1181" y="35"/>
                      </a:lnTo>
                      <a:lnTo>
                        <a:pt x="1203" y="38"/>
                      </a:lnTo>
                      <a:lnTo>
                        <a:pt x="1211" y="40"/>
                      </a:lnTo>
                      <a:lnTo>
                        <a:pt x="1216" y="45"/>
                      </a:lnTo>
                      <a:lnTo>
                        <a:pt x="1226" y="53"/>
                      </a:lnTo>
                      <a:lnTo>
                        <a:pt x="1234" y="63"/>
                      </a:lnTo>
                      <a:lnTo>
                        <a:pt x="1239" y="68"/>
                      </a:lnTo>
                      <a:lnTo>
                        <a:pt x="1251" y="70"/>
                      </a:lnTo>
                      <a:lnTo>
                        <a:pt x="1262" y="91"/>
                      </a:lnTo>
                      <a:lnTo>
                        <a:pt x="1259" y="108"/>
                      </a:lnTo>
                      <a:lnTo>
                        <a:pt x="1249" y="116"/>
                      </a:lnTo>
                      <a:lnTo>
                        <a:pt x="1241" y="133"/>
                      </a:lnTo>
                      <a:lnTo>
                        <a:pt x="1229" y="144"/>
                      </a:lnTo>
                      <a:lnTo>
                        <a:pt x="1221" y="141"/>
                      </a:lnTo>
                      <a:lnTo>
                        <a:pt x="1206" y="133"/>
                      </a:lnTo>
                      <a:lnTo>
                        <a:pt x="1188" y="133"/>
                      </a:lnTo>
                      <a:lnTo>
                        <a:pt x="1183" y="141"/>
                      </a:lnTo>
                      <a:lnTo>
                        <a:pt x="1171" y="151"/>
                      </a:lnTo>
                      <a:lnTo>
                        <a:pt x="1166" y="174"/>
                      </a:lnTo>
                      <a:lnTo>
                        <a:pt x="1171" y="191"/>
                      </a:lnTo>
                      <a:lnTo>
                        <a:pt x="1176" y="194"/>
                      </a:lnTo>
                      <a:lnTo>
                        <a:pt x="1183" y="191"/>
                      </a:lnTo>
                      <a:lnTo>
                        <a:pt x="1196" y="179"/>
                      </a:lnTo>
                      <a:lnTo>
                        <a:pt x="1201" y="179"/>
                      </a:lnTo>
                      <a:lnTo>
                        <a:pt x="1206" y="199"/>
                      </a:lnTo>
                      <a:lnTo>
                        <a:pt x="1206" y="207"/>
                      </a:lnTo>
                      <a:lnTo>
                        <a:pt x="1196" y="212"/>
                      </a:lnTo>
                      <a:lnTo>
                        <a:pt x="1188" y="222"/>
                      </a:lnTo>
                      <a:lnTo>
                        <a:pt x="1178" y="237"/>
                      </a:lnTo>
                      <a:lnTo>
                        <a:pt x="1163" y="260"/>
                      </a:lnTo>
                      <a:lnTo>
                        <a:pt x="1155" y="270"/>
                      </a:lnTo>
                      <a:lnTo>
                        <a:pt x="1145" y="285"/>
                      </a:lnTo>
                      <a:lnTo>
                        <a:pt x="1140" y="298"/>
                      </a:lnTo>
                      <a:lnTo>
                        <a:pt x="1123" y="300"/>
                      </a:lnTo>
                      <a:lnTo>
                        <a:pt x="1128" y="338"/>
                      </a:lnTo>
                      <a:lnTo>
                        <a:pt x="1125" y="345"/>
                      </a:lnTo>
                      <a:lnTo>
                        <a:pt x="1107" y="363"/>
                      </a:lnTo>
                      <a:lnTo>
                        <a:pt x="1102" y="363"/>
                      </a:lnTo>
                      <a:lnTo>
                        <a:pt x="1092" y="363"/>
                      </a:lnTo>
                      <a:lnTo>
                        <a:pt x="1080" y="353"/>
                      </a:lnTo>
                      <a:lnTo>
                        <a:pt x="1064" y="345"/>
                      </a:lnTo>
                      <a:lnTo>
                        <a:pt x="1059" y="361"/>
                      </a:lnTo>
                      <a:lnTo>
                        <a:pt x="1077" y="388"/>
                      </a:lnTo>
                      <a:lnTo>
                        <a:pt x="1072" y="393"/>
                      </a:lnTo>
                      <a:lnTo>
                        <a:pt x="1064" y="391"/>
                      </a:lnTo>
                      <a:lnTo>
                        <a:pt x="1057" y="393"/>
                      </a:lnTo>
                      <a:lnTo>
                        <a:pt x="1049" y="393"/>
                      </a:lnTo>
                      <a:lnTo>
                        <a:pt x="1029" y="386"/>
                      </a:lnTo>
                      <a:lnTo>
                        <a:pt x="1016" y="388"/>
                      </a:lnTo>
                      <a:lnTo>
                        <a:pt x="1014" y="414"/>
                      </a:lnTo>
                      <a:lnTo>
                        <a:pt x="1024" y="409"/>
                      </a:lnTo>
                      <a:lnTo>
                        <a:pt x="1032" y="411"/>
                      </a:lnTo>
                      <a:lnTo>
                        <a:pt x="1049" y="421"/>
                      </a:lnTo>
                      <a:lnTo>
                        <a:pt x="1052" y="426"/>
                      </a:lnTo>
                      <a:lnTo>
                        <a:pt x="1052" y="452"/>
                      </a:lnTo>
                      <a:lnTo>
                        <a:pt x="1049" y="459"/>
                      </a:lnTo>
                      <a:lnTo>
                        <a:pt x="1044" y="464"/>
                      </a:lnTo>
                      <a:lnTo>
                        <a:pt x="1039" y="489"/>
                      </a:lnTo>
                      <a:lnTo>
                        <a:pt x="1032" y="489"/>
                      </a:lnTo>
                      <a:lnTo>
                        <a:pt x="1029" y="489"/>
                      </a:lnTo>
                      <a:lnTo>
                        <a:pt x="1027" y="494"/>
                      </a:lnTo>
                      <a:lnTo>
                        <a:pt x="1029" y="505"/>
                      </a:lnTo>
                      <a:lnTo>
                        <a:pt x="1034" y="512"/>
                      </a:lnTo>
                      <a:lnTo>
                        <a:pt x="1032" y="517"/>
                      </a:lnTo>
                      <a:lnTo>
                        <a:pt x="1019" y="520"/>
                      </a:lnTo>
                      <a:lnTo>
                        <a:pt x="1014" y="517"/>
                      </a:lnTo>
                      <a:lnTo>
                        <a:pt x="1001" y="512"/>
                      </a:lnTo>
                      <a:lnTo>
                        <a:pt x="999" y="515"/>
                      </a:lnTo>
                      <a:lnTo>
                        <a:pt x="1001" y="542"/>
                      </a:lnTo>
                      <a:lnTo>
                        <a:pt x="1001" y="550"/>
                      </a:lnTo>
                      <a:lnTo>
                        <a:pt x="996" y="560"/>
                      </a:lnTo>
                      <a:lnTo>
                        <a:pt x="991" y="565"/>
                      </a:lnTo>
                      <a:lnTo>
                        <a:pt x="978" y="560"/>
                      </a:lnTo>
                      <a:lnTo>
                        <a:pt x="963" y="558"/>
                      </a:lnTo>
                      <a:lnTo>
                        <a:pt x="953" y="550"/>
                      </a:lnTo>
                      <a:lnTo>
                        <a:pt x="948" y="553"/>
                      </a:lnTo>
                      <a:lnTo>
                        <a:pt x="938" y="568"/>
                      </a:lnTo>
                      <a:lnTo>
                        <a:pt x="946" y="573"/>
                      </a:lnTo>
                      <a:lnTo>
                        <a:pt x="948" y="575"/>
                      </a:lnTo>
                      <a:lnTo>
                        <a:pt x="963" y="578"/>
                      </a:lnTo>
                      <a:lnTo>
                        <a:pt x="976" y="583"/>
                      </a:lnTo>
                      <a:lnTo>
                        <a:pt x="989" y="588"/>
                      </a:lnTo>
                      <a:lnTo>
                        <a:pt x="1001" y="588"/>
                      </a:lnTo>
                      <a:lnTo>
                        <a:pt x="1006" y="598"/>
                      </a:lnTo>
                      <a:lnTo>
                        <a:pt x="1006" y="611"/>
                      </a:lnTo>
                      <a:lnTo>
                        <a:pt x="1001" y="623"/>
                      </a:lnTo>
                      <a:lnTo>
                        <a:pt x="981" y="631"/>
                      </a:lnTo>
                      <a:lnTo>
                        <a:pt x="973" y="633"/>
                      </a:lnTo>
                      <a:lnTo>
                        <a:pt x="966" y="641"/>
                      </a:lnTo>
                      <a:lnTo>
                        <a:pt x="958" y="643"/>
                      </a:lnTo>
                      <a:lnTo>
                        <a:pt x="956" y="636"/>
                      </a:lnTo>
                      <a:lnTo>
                        <a:pt x="951" y="616"/>
                      </a:lnTo>
                      <a:lnTo>
                        <a:pt x="946" y="616"/>
                      </a:lnTo>
                      <a:lnTo>
                        <a:pt x="941" y="616"/>
                      </a:lnTo>
                      <a:lnTo>
                        <a:pt x="930" y="608"/>
                      </a:lnTo>
                      <a:lnTo>
                        <a:pt x="930" y="613"/>
                      </a:lnTo>
                      <a:lnTo>
                        <a:pt x="933" y="628"/>
                      </a:lnTo>
                      <a:lnTo>
                        <a:pt x="923" y="628"/>
                      </a:lnTo>
                      <a:lnTo>
                        <a:pt x="913" y="623"/>
                      </a:lnTo>
                      <a:lnTo>
                        <a:pt x="905" y="613"/>
                      </a:lnTo>
                      <a:lnTo>
                        <a:pt x="898" y="598"/>
                      </a:lnTo>
                      <a:lnTo>
                        <a:pt x="895" y="600"/>
                      </a:lnTo>
                      <a:lnTo>
                        <a:pt x="900" y="623"/>
                      </a:lnTo>
                      <a:lnTo>
                        <a:pt x="898" y="628"/>
                      </a:lnTo>
                      <a:lnTo>
                        <a:pt x="893" y="633"/>
                      </a:lnTo>
                      <a:lnTo>
                        <a:pt x="880" y="628"/>
                      </a:lnTo>
                      <a:lnTo>
                        <a:pt x="862" y="628"/>
                      </a:lnTo>
                      <a:lnTo>
                        <a:pt x="857" y="626"/>
                      </a:lnTo>
                      <a:lnTo>
                        <a:pt x="847" y="613"/>
                      </a:lnTo>
                      <a:lnTo>
                        <a:pt x="842" y="611"/>
                      </a:lnTo>
                      <a:lnTo>
                        <a:pt x="839" y="623"/>
                      </a:lnTo>
                      <a:lnTo>
                        <a:pt x="834" y="628"/>
                      </a:lnTo>
                      <a:lnTo>
                        <a:pt x="822" y="618"/>
                      </a:lnTo>
                      <a:lnTo>
                        <a:pt x="822" y="600"/>
                      </a:lnTo>
                      <a:lnTo>
                        <a:pt x="824" y="593"/>
                      </a:lnTo>
                      <a:lnTo>
                        <a:pt x="834" y="590"/>
                      </a:lnTo>
                      <a:lnTo>
                        <a:pt x="839" y="580"/>
                      </a:lnTo>
                      <a:lnTo>
                        <a:pt x="847" y="575"/>
                      </a:lnTo>
                      <a:lnTo>
                        <a:pt x="855" y="578"/>
                      </a:lnTo>
                      <a:lnTo>
                        <a:pt x="860" y="570"/>
                      </a:lnTo>
                      <a:lnTo>
                        <a:pt x="852" y="558"/>
                      </a:lnTo>
                      <a:lnTo>
                        <a:pt x="845" y="537"/>
                      </a:lnTo>
                      <a:lnTo>
                        <a:pt x="845" y="532"/>
                      </a:lnTo>
                      <a:lnTo>
                        <a:pt x="847" y="527"/>
                      </a:lnTo>
                      <a:lnTo>
                        <a:pt x="857" y="527"/>
                      </a:lnTo>
                      <a:lnTo>
                        <a:pt x="870" y="532"/>
                      </a:lnTo>
                      <a:lnTo>
                        <a:pt x="875" y="537"/>
                      </a:lnTo>
                      <a:lnTo>
                        <a:pt x="882" y="555"/>
                      </a:lnTo>
                      <a:lnTo>
                        <a:pt x="893" y="568"/>
                      </a:lnTo>
                      <a:lnTo>
                        <a:pt x="900" y="570"/>
                      </a:lnTo>
                      <a:lnTo>
                        <a:pt x="913" y="568"/>
                      </a:lnTo>
                      <a:lnTo>
                        <a:pt x="918" y="565"/>
                      </a:lnTo>
                      <a:lnTo>
                        <a:pt x="920" y="555"/>
                      </a:lnTo>
                      <a:lnTo>
                        <a:pt x="923" y="545"/>
                      </a:lnTo>
                      <a:lnTo>
                        <a:pt x="903" y="545"/>
                      </a:lnTo>
                      <a:lnTo>
                        <a:pt x="895" y="540"/>
                      </a:lnTo>
                      <a:lnTo>
                        <a:pt x="893" y="510"/>
                      </a:lnTo>
                      <a:lnTo>
                        <a:pt x="895" y="505"/>
                      </a:lnTo>
                      <a:lnTo>
                        <a:pt x="882" y="499"/>
                      </a:lnTo>
                      <a:lnTo>
                        <a:pt x="867" y="494"/>
                      </a:lnTo>
                      <a:lnTo>
                        <a:pt x="862" y="499"/>
                      </a:lnTo>
                      <a:lnTo>
                        <a:pt x="862" y="472"/>
                      </a:lnTo>
                      <a:lnTo>
                        <a:pt x="872" y="452"/>
                      </a:lnTo>
                      <a:lnTo>
                        <a:pt x="880" y="446"/>
                      </a:lnTo>
                      <a:lnTo>
                        <a:pt x="893" y="446"/>
                      </a:lnTo>
                      <a:lnTo>
                        <a:pt x="900" y="446"/>
                      </a:lnTo>
                      <a:lnTo>
                        <a:pt x="910" y="449"/>
                      </a:lnTo>
                      <a:lnTo>
                        <a:pt x="925" y="462"/>
                      </a:lnTo>
                      <a:lnTo>
                        <a:pt x="936" y="464"/>
                      </a:lnTo>
                      <a:lnTo>
                        <a:pt x="938" y="459"/>
                      </a:lnTo>
                      <a:lnTo>
                        <a:pt x="946" y="459"/>
                      </a:lnTo>
                      <a:lnTo>
                        <a:pt x="923" y="429"/>
                      </a:lnTo>
                      <a:lnTo>
                        <a:pt x="910" y="416"/>
                      </a:lnTo>
                      <a:lnTo>
                        <a:pt x="885" y="366"/>
                      </a:lnTo>
                      <a:lnTo>
                        <a:pt x="882" y="376"/>
                      </a:lnTo>
                      <a:lnTo>
                        <a:pt x="872" y="340"/>
                      </a:lnTo>
                      <a:lnTo>
                        <a:pt x="872" y="328"/>
                      </a:lnTo>
                      <a:lnTo>
                        <a:pt x="872" y="325"/>
                      </a:lnTo>
                      <a:lnTo>
                        <a:pt x="885" y="328"/>
                      </a:lnTo>
                      <a:lnTo>
                        <a:pt x="900" y="328"/>
                      </a:lnTo>
                      <a:lnTo>
                        <a:pt x="915" y="330"/>
                      </a:lnTo>
                      <a:lnTo>
                        <a:pt x="925" y="348"/>
                      </a:lnTo>
                      <a:lnTo>
                        <a:pt x="943" y="378"/>
                      </a:lnTo>
                      <a:lnTo>
                        <a:pt x="953" y="378"/>
                      </a:lnTo>
                      <a:lnTo>
                        <a:pt x="961" y="381"/>
                      </a:lnTo>
                      <a:lnTo>
                        <a:pt x="951" y="358"/>
                      </a:lnTo>
                      <a:lnTo>
                        <a:pt x="936" y="345"/>
                      </a:lnTo>
                      <a:lnTo>
                        <a:pt x="946" y="315"/>
                      </a:lnTo>
                      <a:lnTo>
                        <a:pt x="956" y="300"/>
                      </a:lnTo>
                      <a:lnTo>
                        <a:pt x="968" y="300"/>
                      </a:lnTo>
                      <a:lnTo>
                        <a:pt x="978" y="290"/>
                      </a:lnTo>
                      <a:lnTo>
                        <a:pt x="994" y="285"/>
                      </a:lnTo>
                      <a:lnTo>
                        <a:pt x="1001" y="280"/>
                      </a:lnTo>
                      <a:lnTo>
                        <a:pt x="1011" y="280"/>
                      </a:lnTo>
                      <a:lnTo>
                        <a:pt x="999" y="257"/>
                      </a:lnTo>
                      <a:lnTo>
                        <a:pt x="989" y="250"/>
                      </a:lnTo>
                      <a:lnTo>
                        <a:pt x="971" y="252"/>
                      </a:lnTo>
                      <a:lnTo>
                        <a:pt x="961" y="262"/>
                      </a:lnTo>
                      <a:lnTo>
                        <a:pt x="953" y="270"/>
                      </a:lnTo>
                      <a:lnTo>
                        <a:pt x="943" y="280"/>
                      </a:lnTo>
                      <a:lnTo>
                        <a:pt x="930" y="280"/>
                      </a:lnTo>
                      <a:lnTo>
                        <a:pt x="928" y="285"/>
                      </a:lnTo>
                      <a:lnTo>
                        <a:pt x="915" y="265"/>
                      </a:lnTo>
                      <a:lnTo>
                        <a:pt x="915" y="270"/>
                      </a:lnTo>
                      <a:lnTo>
                        <a:pt x="910" y="277"/>
                      </a:lnTo>
                      <a:lnTo>
                        <a:pt x="895" y="275"/>
                      </a:lnTo>
                      <a:lnTo>
                        <a:pt x="885" y="292"/>
                      </a:lnTo>
                      <a:lnTo>
                        <a:pt x="888" y="255"/>
                      </a:lnTo>
                      <a:lnTo>
                        <a:pt x="893" y="242"/>
                      </a:lnTo>
                      <a:lnTo>
                        <a:pt x="893" y="232"/>
                      </a:lnTo>
                      <a:lnTo>
                        <a:pt x="890" y="219"/>
                      </a:lnTo>
                      <a:lnTo>
                        <a:pt x="880" y="212"/>
                      </a:lnTo>
                      <a:lnTo>
                        <a:pt x="870" y="212"/>
                      </a:lnTo>
                      <a:lnTo>
                        <a:pt x="839" y="237"/>
                      </a:lnTo>
                      <a:lnTo>
                        <a:pt x="824" y="267"/>
                      </a:lnTo>
                      <a:lnTo>
                        <a:pt x="822" y="262"/>
                      </a:lnTo>
                      <a:lnTo>
                        <a:pt x="817" y="252"/>
                      </a:lnTo>
                      <a:lnTo>
                        <a:pt x="822" y="245"/>
                      </a:lnTo>
                      <a:lnTo>
                        <a:pt x="824" y="245"/>
                      </a:lnTo>
                      <a:lnTo>
                        <a:pt x="824" y="229"/>
                      </a:lnTo>
                      <a:lnTo>
                        <a:pt x="819" y="209"/>
                      </a:lnTo>
                      <a:lnTo>
                        <a:pt x="812" y="207"/>
                      </a:lnTo>
                      <a:lnTo>
                        <a:pt x="809" y="207"/>
                      </a:lnTo>
                      <a:close/>
                      <a:moveTo>
                        <a:pt x="890" y="1264"/>
                      </a:moveTo>
                      <a:lnTo>
                        <a:pt x="885" y="1264"/>
                      </a:lnTo>
                      <a:lnTo>
                        <a:pt x="885" y="1249"/>
                      </a:lnTo>
                      <a:lnTo>
                        <a:pt x="882" y="1244"/>
                      </a:lnTo>
                      <a:lnTo>
                        <a:pt x="875" y="1247"/>
                      </a:lnTo>
                      <a:lnTo>
                        <a:pt x="860" y="1252"/>
                      </a:lnTo>
                      <a:lnTo>
                        <a:pt x="860" y="1244"/>
                      </a:lnTo>
                      <a:lnTo>
                        <a:pt x="865" y="1239"/>
                      </a:lnTo>
                      <a:lnTo>
                        <a:pt x="875" y="1229"/>
                      </a:lnTo>
                      <a:lnTo>
                        <a:pt x="872" y="1221"/>
                      </a:lnTo>
                      <a:lnTo>
                        <a:pt x="872" y="1216"/>
                      </a:lnTo>
                      <a:lnTo>
                        <a:pt x="872" y="1209"/>
                      </a:lnTo>
                      <a:lnTo>
                        <a:pt x="875" y="1194"/>
                      </a:lnTo>
                      <a:lnTo>
                        <a:pt x="880" y="1184"/>
                      </a:lnTo>
                      <a:lnTo>
                        <a:pt x="880" y="1174"/>
                      </a:lnTo>
                      <a:lnTo>
                        <a:pt x="882" y="1166"/>
                      </a:lnTo>
                      <a:lnTo>
                        <a:pt x="893" y="1176"/>
                      </a:lnTo>
                      <a:lnTo>
                        <a:pt x="890" y="1184"/>
                      </a:lnTo>
                      <a:lnTo>
                        <a:pt x="895" y="1191"/>
                      </a:lnTo>
                      <a:lnTo>
                        <a:pt x="898" y="1191"/>
                      </a:lnTo>
                      <a:lnTo>
                        <a:pt x="900" y="1184"/>
                      </a:lnTo>
                      <a:lnTo>
                        <a:pt x="905" y="1186"/>
                      </a:lnTo>
                      <a:lnTo>
                        <a:pt x="913" y="1191"/>
                      </a:lnTo>
                      <a:lnTo>
                        <a:pt x="918" y="1199"/>
                      </a:lnTo>
                      <a:lnTo>
                        <a:pt x="923" y="1204"/>
                      </a:lnTo>
                      <a:lnTo>
                        <a:pt x="938" y="1211"/>
                      </a:lnTo>
                      <a:lnTo>
                        <a:pt x="941" y="1216"/>
                      </a:lnTo>
                      <a:lnTo>
                        <a:pt x="943" y="1221"/>
                      </a:lnTo>
                      <a:lnTo>
                        <a:pt x="943" y="1237"/>
                      </a:lnTo>
                      <a:lnTo>
                        <a:pt x="946" y="1237"/>
                      </a:lnTo>
                      <a:lnTo>
                        <a:pt x="951" y="1234"/>
                      </a:lnTo>
                      <a:lnTo>
                        <a:pt x="956" y="1237"/>
                      </a:lnTo>
                      <a:lnTo>
                        <a:pt x="961" y="1239"/>
                      </a:lnTo>
                      <a:lnTo>
                        <a:pt x="968" y="1244"/>
                      </a:lnTo>
                      <a:lnTo>
                        <a:pt x="966" y="1247"/>
                      </a:lnTo>
                      <a:lnTo>
                        <a:pt x="963" y="1249"/>
                      </a:lnTo>
                      <a:lnTo>
                        <a:pt x="961" y="1254"/>
                      </a:lnTo>
                      <a:lnTo>
                        <a:pt x="953" y="1252"/>
                      </a:lnTo>
                      <a:lnTo>
                        <a:pt x="951" y="1249"/>
                      </a:lnTo>
                      <a:lnTo>
                        <a:pt x="941" y="1249"/>
                      </a:lnTo>
                      <a:lnTo>
                        <a:pt x="938" y="1247"/>
                      </a:lnTo>
                      <a:lnTo>
                        <a:pt x="933" y="1237"/>
                      </a:lnTo>
                      <a:lnTo>
                        <a:pt x="928" y="1232"/>
                      </a:lnTo>
                      <a:lnTo>
                        <a:pt x="920" y="1229"/>
                      </a:lnTo>
                      <a:lnTo>
                        <a:pt x="918" y="1229"/>
                      </a:lnTo>
                      <a:lnTo>
                        <a:pt x="915" y="1234"/>
                      </a:lnTo>
                      <a:lnTo>
                        <a:pt x="918" y="1242"/>
                      </a:lnTo>
                      <a:lnTo>
                        <a:pt x="915" y="1244"/>
                      </a:lnTo>
                      <a:lnTo>
                        <a:pt x="908" y="1247"/>
                      </a:lnTo>
                      <a:lnTo>
                        <a:pt x="903" y="1254"/>
                      </a:lnTo>
                      <a:lnTo>
                        <a:pt x="898" y="1259"/>
                      </a:lnTo>
                      <a:lnTo>
                        <a:pt x="890" y="1264"/>
                      </a:lnTo>
                      <a:close/>
                      <a:moveTo>
                        <a:pt x="1277" y="1754"/>
                      </a:moveTo>
                      <a:lnTo>
                        <a:pt x="1274" y="1752"/>
                      </a:lnTo>
                      <a:lnTo>
                        <a:pt x="1269" y="1749"/>
                      </a:lnTo>
                      <a:lnTo>
                        <a:pt x="1267" y="1744"/>
                      </a:lnTo>
                      <a:lnTo>
                        <a:pt x="1269" y="1736"/>
                      </a:lnTo>
                      <a:lnTo>
                        <a:pt x="1274" y="1729"/>
                      </a:lnTo>
                      <a:lnTo>
                        <a:pt x="1279" y="1719"/>
                      </a:lnTo>
                      <a:lnTo>
                        <a:pt x="1287" y="1724"/>
                      </a:lnTo>
                      <a:lnTo>
                        <a:pt x="1284" y="1729"/>
                      </a:lnTo>
                      <a:lnTo>
                        <a:pt x="1282" y="1734"/>
                      </a:lnTo>
                      <a:lnTo>
                        <a:pt x="1282" y="1736"/>
                      </a:lnTo>
                      <a:lnTo>
                        <a:pt x="1279" y="1736"/>
                      </a:lnTo>
                      <a:lnTo>
                        <a:pt x="1274" y="1742"/>
                      </a:lnTo>
                      <a:lnTo>
                        <a:pt x="1274" y="1747"/>
                      </a:lnTo>
                      <a:lnTo>
                        <a:pt x="1277" y="1749"/>
                      </a:lnTo>
                      <a:lnTo>
                        <a:pt x="1279" y="1747"/>
                      </a:lnTo>
                      <a:lnTo>
                        <a:pt x="1279" y="1744"/>
                      </a:lnTo>
                      <a:lnTo>
                        <a:pt x="1284" y="1742"/>
                      </a:lnTo>
                      <a:lnTo>
                        <a:pt x="1287" y="1739"/>
                      </a:lnTo>
                      <a:lnTo>
                        <a:pt x="1289" y="1739"/>
                      </a:lnTo>
                      <a:lnTo>
                        <a:pt x="1294" y="1744"/>
                      </a:lnTo>
                      <a:lnTo>
                        <a:pt x="1292" y="1747"/>
                      </a:lnTo>
                      <a:lnTo>
                        <a:pt x="1289" y="1749"/>
                      </a:lnTo>
                      <a:lnTo>
                        <a:pt x="1282" y="1754"/>
                      </a:lnTo>
                      <a:lnTo>
                        <a:pt x="1277" y="1754"/>
                      </a:lnTo>
                      <a:close/>
                      <a:moveTo>
                        <a:pt x="1320" y="1683"/>
                      </a:moveTo>
                      <a:lnTo>
                        <a:pt x="1312" y="1681"/>
                      </a:lnTo>
                      <a:lnTo>
                        <a:pt x="1315" y="1673"/>
                      </a:lnTo>
                      <a:lnTo>
                        <a:pt x="1317" y="1671"/>
                      </a:lnTo>
                      <a:lnTo>
                        <a:pt x="1320" y="1673"/>
                      </a:lnTo>
                      <a:lnTo>
                        <a:pt x="1322" y="1673"/>
                      </a:lnTo>
                      <a:lnTo>
                        <a:pt x="1325" y="1671"/>
                      </a:lnTo>
                      <a:lnTo>
                        <a:pt x="1320" y="1663"/>
                      </a:lnTo>
                      <a:lnTo>
                        <a:pt x="1320" y="1661"/>
                      </a:lnTo>
                      <a:lnTo>
                        <a:pt x="1325" y="1651"/>
                      </a:lnTo>
                      <a:lnTo>
                        <a:pt x="1332" y="1636"/>
                      </a:lnTo>
                      <a:lnTo>
                        <a:pt x="1342" y="1620"/>
                      </a:lnTo>
                      <a:lnTo>
                        <a:pt x="1348" y="1615"/>
                      </a:lnTo>
                      <a:lnTo>
                        <a:pt x="1353" y="1613"/>
                      </a:lnTo>
                      <a:lnTo>
                        <a:pt x="1360" y="1610"/>
                      </a:lnTo>
                      <a:lnTo>
                        <a:pt x="1363" y="1613"/>
                      </a:lnTo>
                      <a:lnTo>
                        <a:pt x="1363" y="1615"/>
                      </a:lnTo>
                      <a:lnTo>
                        <a:pt x="1360" y="1618"/>
                      </a:lnTo>
                      <a:lnTo>
                        <a:pt x="1358" y="1618"/>
                      </a:lnTo>
                      <a:lnTo>
                        <a:pt x="1355" y="1618"/>
                      </a:lnTo>
                      <a:lnTo>
                        <a:pt x="1358" y="1623"/>
                      </a:lnTo>
                      <a:lnTo>
                        <a:pt x="1353" y="1633"/>
                      </a:lnTo>
                      <a:lnTo>
                        <a:pt x="1342" y="1648"/>
                      </a:lnTo>
                      <a:lnTo>
                        <a:pt x="1342" y="1656"/>
                      </a:lnTo>
                      <a:lnTo>
                        <a:pt x="1342" y="1658"/>
                      </a:lnTo>
                      <a:lnTo>
                        <a:pt x="1345" y="1656"/>
                      </a:lnTo>
                      <a:lnTo>
                        <a:pt x="1350" y="1651"/>
                      </a:lnTo>
                      <a:lnTo>
                        <a:pt x="1353" y="1648"/>
                      </a:lnTo>
                      <a:lnTo>
                        <a:pt x="1360" y="1651"/>
                      </a:lnTo>
                      <a:lnTo>
                        <a:pt x="1355" y="1658"/>
                      </a:lnTo>
                      <a:lnTo>
                        <a:pt x="1355" y="1661"/>
                      </a:lnTo>
                      <a:lnTo>
                        <a:pt x="1358" y="1661"/>
                      </a:lnTo>
                      <a:lnTo>
                        <a:pt x="1368" y="1668"/>
                      </a:lnTo>
                      <a:lnTo>
                        <a:pt x="1373" y="1668"/>
                      </a:lnTo>
                      <a:lnTo>
                        <a:pt x="1375" y="1663"/>
                      </a:lnTo>
                      <a:lnTo>
                        <a:pt x="1378" y="1663"/>
                      </a:lnTo>
                      <a:lnTo>
                        <a:pt x="1383" y="1663"/>
                      </a:lnTo>
                      <a:lnTo>
                        <a:pt x="1388" y="1666"/>
                      </a:lnTo>
                      <a:lnTo>
                        <a:pt x="1393" y="1668"/>
                      </a:lnTo>
                      <a:lnTo>
                        <a:pt x="1390" y="1671"/>
                      </a:lnTo>
                      <a:lnTo>
                        <a:pt x="1388" y="1673"/>
                      </a:lnTo>
                      <a:lnTo>
                        <a:pt x="1383" y="1678"/>
                      </a:lnTo>
                      <a:lnTo>
                        <a:pt x="1385" y="1683"/>
                      </a:lnTo>
                      <a:lnTo>
                        <a:pt x="1390" y="1686"/>
                      </a:lnTo>
                      <a:lnTo>
                        <a:pt x="1396" y="1683"/>
                      </a:lnTo>
                      <a:lnTo>
                        <a:pt x="1398" y="1683"/>
                      </a:lnTo>
                      <a:lnTo>
                        <a:pt x="1401" y="1683"/>
                      </a:lnTo>
                      <a:lnTo>
                        <a:pt x="1401" y="1686"/>
                      </a:lnTo>
                      <a:lnTo>
                        <a:pt x="1398" y="1689"/>
                      </a:lnTo>
                      <a:lnTo>
                        <a:pt x="1396" y="1691"/>
                      </a:lnTo>
                      <a:lnTo>
                        <a:pt x="1388" y="1694"/>
                      </a:lnTo>
                      <a:lnTo>
                        <a:pt x="1390" y="1699"/>
                      </a:lnTo>
                      <a:lnTo>
                        <a:pt x="1390" y="1701"/>
                      </a:lnTo>
                      <a:lnTo>
                        <a:pt x="1393" y="1704"/>
                      </a:lnTo>
                      <a:lnTo>
                        <a:pt x="1396" y="1701"/>
                      </a:lnTo>
                      <a:lnTo>
                        <a:pt x="1401" y="1701"/>
                      </a:lnTo>
                      <a:lnTo>
                        <a:pt x="1398" y="1706"/>
                      </a:lnTo>
                      <a:lnTo>
                        <a:pt x="1401" y="1709"/>
                      </a:lnTo>
                      <a:lnTo>
                        <a:pt x="1406" y="1709"/>
                      </a:lnTo>
                      <a:lnTo>
                        <a:pt x="1406" y="1711"/>
                      </a:lnTo>
                      <a:lnTo>
                        <a:pt x="1406" y="1714"/>
                      </a:lnTo>
                      <a:lnTo>
                        <a:pt x="1403" y="1721"/>
                      </a:lnTo>
                      <a:lnTo>
                        <a:pt x="1401" y="1729"/>
                      </a:lnTo>
                      <a:lnTo>
                        <a:pt x="1398" y="1729"/>
                      </a:lnTo>
                      <a:lnTo>
                        <a:pt x="1393" y="1726"/>
                      </a:lnTo>
                      <a:lnTo>
                        <a:pt x="1390" y="1724"/>
                      </a:lnTo>
                      <a:lnTo>
                        <a:pt x="1390" y="1719"/>
                      </a:lnTo>
                      <a:lnTo>
                        <a:pt x="1388" y="1721"/>
                      </a:lnTo>
                      <a:lnTo>
                        <a:pt x="1385" y="1721"/>
                      </a:lnTo>
                      <a:lnTo>
                        <a:pt x="1383" y="1719"/>
                      </a:lnTo>
                      <a:lnTo>
                        <a:pt x="1388" y="1714"/>
                      </a:lnTo>
                      <a:lnTo>
                        <a:pt x="1388" y="1709"/>
                      </a:lnTo>
                      <a:lnTo>
                        <a:pt x="1385" y="1704"/>
                      </a:lnTo>
                      <a:lnTo>
                        <a:pt x="1383" y="1704"/>
                      </a:lnTo>
                      <a:lnTo>
                        <a:pt x="1380" y="1709"/>
                      </a:lnTo>
                      <a:lnTo>
                        <a:pt x="1378" y="1711"/>
                      </a:lnTo>
                      <a:lnTo>
                        <a:pt x="1373" y="1711"/>
                      </a:lnTo>
                      <a:lnTo>
                        <a:pt x="1370" y="1714"/>
                      </a:lnTo>
                      <a:lnTo>
                        <a:pt x="1368" y="1719"/>
                      </a:lnTo>
                      <a:lnTo>
                        <a:pt x="1363" y="1724"/>
                      </a:lnTo>
                      <a:lnTo>
                        <a:pt x="1358" y="1724"/>
                      </a:lnTo>
                      <a:lnTo>
                        <a:pt x="1355" y="1721"/>
                      </a:lnTo>
                      <a:lnTo>
                        <a:pt x="1358" y="1719"/>
                      </a:lnTo>
                      <a:lnTo>
                        <a:pt x="1365" y="1714"/>
                      </a:lnTo>
                      <a:lnTo>
                        <a:pt x="1368" y="1709"/>
                      </a:lnTo>
                      <a:lnTo>
                        <a:pt x="1373" y="1706"/>
                      </a:lnTo>
                      <a:lnTo>
                        <a:pt x="1368" y="1704"/>
                      </a:lnTo>
                      <a:lnTo>
                        <a:pt x="1365" y="1704"/>
                      </a:lnTo>
                      <a:lnTo>
                        <a:pt x="1363" y="1709"/>
                      </a:lnTo>
                      <a:lnTo>
                        <a:pt x="1358" y="1709"/>
                      </a:lnTo>
                      <a:lnTo>
                        <a:pt x="1358" y="1706"/>
                      </a:lnTo>
                      <a:lnTo>
                        <a:pt x="1358" y="1701"/>
                      </a:lnTo>
                      <a:lnTo>
                        <a:pt x="1353" y="1701"/>
                      </a:lnTo>
                      <a:lnTo>
                        <a:pt x="1353" y="1706"/>
                      </a:lnTo>
                      <a:lnTo>
                        <a:pt x="1348" y="1706"/>
                      </a:lnTo>
                      <a:lnTo>
                        <a:pt x="1340" y="1709"/>
                      </a:lnTo>
                      <a:lnTo>
                        <a:pt x="1335" y="1706"/>
                      </a:lnTo>
                      <a:lnTo>
                        <a:pt x="1327" y="1706"/>
                      </a:lnTo>
                      <a:lnTo>
                        <a:pt x="1320" y="1704"/>
                      </a:lnTo>
                      <a:lnTo>
                        <a:pt x="1312" y="1706"/>
                      </a:lnTo>
                      <a:lnTo>
                        <a:pt x="1305" y="1706"/>
                      </a:lnTo>
                      <a:lnTo>
                        <a:pt x="1302" y="1704"/>
                      </a:lnTo>
                      <a:lnTo>
                        <a:pt x="1302" y="1699"/>
                      </a:lnTo>
                      <a:lnTo>
                        <a:pt x="1307" y="1694"/>
                      </a:lnTo>
                      <a:lnTo>
                        <a:pt x="1312" y="1689"/>
                      </a:lnTo>
                      <a:lnTo>
                        <a:pt x="1315" y="1689"/>
                      </a:lnTo>
                      <a:lnTo>
                        <a:pt x="1320" y="1683"/>
                      </a:lnTo>
                      <a:close/>
                      <a:moveTo>
                        <a:pt x="273" y="1689"/>
                      </a:moveTo>
                      <a:lnTo>
                        <a:pt x="263" y="1683"/>
                      </a:lnTo>
                      <a:lnTo>
                        <a:pt x="253" y="1678"/>
                      </a:lnTo>
                      <a:lnTo>
                        <a:pt x="253" y="1676"/>
                      </a:lnTo>
                      <a:lnTo>
                        <a:pt x="256" y="1671"/>
                      </a:lnTo>
                      <a:lnTo>
                        <a:pt x="248" y="1671"/>
                      </a:lnTo>
                      <a:lnTo>
                        <a:pt x="246" y="1673"/>
                      </a:lnTo>
                      <a:lnTo>
                        <a:pt x="243" y="1673"/>
                      </a:lnTo>
                      <a:lnTo>
                        <a:pt x="240" y="1671"/>
                      </a:lnTo>
                      <a:lnTo>
                        <a:pt x="240" y="1666"/>
                      </a:lnTo>
                      <a:lnTo>
                        <a:pt x="238" y="1661"/>
                      </a:lnTo>
                      <a:lnTo>
                        <a:pt x="235" y="1661"/>
                      </a:lnTo>
                      <a:lnTo>
                        <a:pt x="230" y="1661"/>
                      </a:lnTo>
                      <a:lnTo>
                        <a:pt x="228" y="1658"/>
                      </a:lnTo>
                      <a:lnTo>
                        <a:pt x="230" y="1656"/>
                      </a:lnTo>
                      <a:lnTo>
                        <a:pt x="225" y="1648"/>
                      </a:lnTo>
                      <a:lnTo>
                        <a:pt x="220" y="1651"/>
                      </a:lnTo>
                      <a:lnTo>
                        <a:pt x="218" y="1648"/>
                      </a:lnTo>
                      <a:lnTo>
                        <a:pt x="210" y="1643"/>
                      </a:lnTo>
                      <a:lnTo>
                        <a:pt x="203" y="1633"/>
                      </a:lnTo>
                      <a:lnTo>
                        <a:pt x="200" y="1630"/>
                      </a:lnTo>
                      <a:lnTo>
                        <a:pt x="208" y="1628"/>
                      </a:lnTo>
                      <a:lnTo>
                        <a:pt x="210" y="1628"/>
                      </a:lnTo>
                      <a:lnTo>
                        <a:pt x="225" y="1636"/>
                      </a:lnTo>
                      <a:lnTo>
                        <a:pt x="230" y="1638"/>
                      </a:lnTo>
                      <a:lnTo>
                        <a:pt x="243" y="1641"/>
                      </a:lnTo>
                      <a:lnTo>
                        <a:pt x="246" y="1643"/>
                      </a:lnTo>
                      <a:lnTo>
                        <a:pt x="251" y="1648"/>
                      </a:lnTo>
                      <a:lnTo>
                        <a:pt x="253" y="1656"/>
                      </a:lnTo>
                      <a:lnTo>
                        <a:pt x="258" y="1661"/>
                      </a:lnTo>
                      <a:lnTo>
                        <a:pt x="261" y="1663"/>
                      </a:lnTo>
                      <a:lnTo>
                        <a:pt x="271" y="1668"/>
                      </a:lnTo>
                      <a:lnTo>
                        <a:pt x="273" y="1671"/>
                      </a:lnTo>
                      <a:lnTo>
                        <a:pt x="276" y="1678"/>
                      </a:lnTo>
                      <a:lnTo>
                        <a:pt x="278" y="1683"/>
                      </a:lnTo>
                      <a:lnTo>
                        <a:pt x="276" y="1689"/>
                      </a:lnTo>
                      <a:lnTo>
                        <a:pt x="273" y="1689"/>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51" name="Freeform 7"/>
                <p:cNvSpPr>
                  <a:spLocks noEditPoints="1"/>
                </p:cNvSpPr>
                <p:nvPr/>
              </p:nvSpPr>
              <p:spPr bwMode="auto">
                <a:xfrm>
                  <a:off x="3219450" y="1341438"/>
                  <a:ext cx="1214438" cy="1822450"/>
                </a:xfrm>
                <a:custGeom>
                  <a:avLst/>
                  <a:gdLst>
                    <a:gd name="T0" fmla="*/ 2147483647 w 955"/>
                    <a:gd name="T1" fmla="*/ 2147483647 h 1434"/>
                    <a:gd name="T2" fmla="*/ 2147483647 w 955"/>
                    <a:gd name="T3" fmla="*/ 2147483647 h 1434"/>
                    <a:gd name="T4" fmla="*/ 2147483647 w 955"/>
                    <a:gd name="T5" fmla="*/ 2147483647 h 1434"/>
                    <a:gd name="T6" fmla="*/ 2147483647 w 955"/>
                    <a:gd name="T7" fmla="*/ 2147483647 h 1434"/>
                    <a:gd name="T8" fmla="*/ 2147483647 w 955"/>
                    <a:gd name="T9" fmla="*/ 2147483647 h 1434"/>
                    <a:gd name="T10" fmla="*/ 2147483647 w 955"/>
                    <a:gd name="T11" fmla="*/ 2147483647 h 1434"/>
                    <a:gd name="T12" fmla="*/ 2147483647 w 955"/>
                    <a:gd name="T13" fmla="*/ 2147483647 h 1434"/>
                    <a:gd name="T14" fmla="*/ 2147483647 w 955"/>
                    <a:gd name="T15" fmla="*/ 2147483647 h 1434"/>
                    <a:gd name="T16" fmla="*/ 2147483647 w 955"/>
                    <a:gd name="T17" fmla="*/ 2147483647 h 1434"/>
                    <a:gd name="T18" fmla="*/ 2147483647 w 955"/>
                    <a:gd name="T19" fmla="*/ 2147483647 h 1434"/>
                    <a:gd name="T20" fmla="*/ 2147483647 w 955"/>
                    <a:gd name="T21" fmla="*/ 2147483647 h 1434"/>
                    <a:gd name="T22" fmla="*/ 2147483647 w 955"/>
                    <a:gd name="T23" fmla="*/ 2147483647 h 1434"/>
                    <a:gd name="T24" fmla="*/ 2147483647 w 955"/>
                    <a:gd name="T25" fmla="*/ 2147483647 h 1434"/>
                    <a:gd name="T26" fmla="*/ 2147483647 w 955"/>
                    <a:gd name="T27" fmla="*/ 2147483647 h 1434"/>
                    <a:gd name="T28" fmla="*/ 2147483647 w 955"/>
                    <a:gd name="T29" fmla="*/ 2147483647 h 1434"/>
                    <a:gd name="T30" fmla="*/ 2147483647 w 955"/>
                    <a:gd name="T31" fmla="*/ 2147483647 h 1434"/>
                    <a:gd name="T32" fmla="*/ 2147483647 w 955"/>
                    <a:gd name="T33" fmla="*/ 2147483647 h 1434"/>
                    <a:gd name="T34" fmla="*/ 2147483647 w 955"/>
                    <a:gd name="T35" fmla="*/ 2147483647 h 1434"/>
                    <a:gd name="T36" fmla="*/ 2147483647 w 955"/>
                    <a:gd name="T37" fmla="*/ 2147483647 h 1434"/>
                    <a:gd name="T38" fmla="*/ 2147483647 w 955"/>
                    <a:gd name="T39" fmla="*/ 2147483647 h 1434"/>
                    <a:gd name="T40" fmla="*/ 2147483647 w 955"/>
                    <a:gd name="T41" fmla="*/ 2147483647 h 1434"/>
                    <a:gd name="T42" fmla="*/ 2147483647 w 955"/>
                    <a:gd name="T43" fmla="*/ 2147483647 h 1434"/>
                    <a:gd name="T44" fmla="*/ 2147483647 w 955"/>
                    <a:gd name="T45" fmla="*/ 2147483647 h 1434"/>
                    <a:gd name="T46" fmla="*/ 2147483647 w 955"/>
                    <a:gd name="T47" fmla="*/ 2147483647 h 1434"/>
                    <a:gd name="T48" fmla="*/ 2147483647 w 955"/>
                    <a:gd name="T49" fmla="*/ 2147483647 h 1434"/>
                    <a:gd name="T50" fmla="*/ 2147483647 w 955"/>
                    <a:gd name="T51" fmla="*/ 2147483647 h 1434"/>
                    <a:gd name="T52" fmla="*/ 2147483647 w 955"/>
                    <a:gd name="T53" fmla="*/ 2147483647 h 1434"/>
                    <a:gd name="T54" fmla="*/ 2147483647 w 955"/>
                    <a:gd name="T55" fmla="*/ 2147483647 h 1434"/>
                    <a:gd name="T56" fmla="*/ 2147483647 w 955"/>
                    <a:gd name="T57" fmla="*/ 2147483647 h 1434"/>
                    <a:gd name="T58" fmla="*/ 2147483647 w 955"/>
                    <a:gd name="T59" fmla="*/ 2147483647 h 1434"/>
                    <a:gd name="T60" fmla="*/ 2147483647 w 955"/>
                    <a:gd name="T61" fmla="*/ 2147483647 h 1434"/>
                    <a:gd name="T62" fmla="*/ 2147483647 w 955"/>
                    <a:gd name="T63" fmla="*/ 2147483647 h 1434"/>
                    <a:gd name="T64" fmla="*/ 2147483647 w 955"/>
                    <a:gd name="T65" fmla="*/ 2147483647 h 1434"/>
                    <a:gd name="T66" fmla="*/ 2147483647 w 955"/>
                    <a:gd name="T67" fmla="*/ 2147483647 h 1434"/>
                    <a:gd name="T68" fmla="*/ 2147483647 w 955"/>
                    <a:gd name="T69" fmla="*/ 2147483647 h 1434"/>
                    <a:gd name="T70" fmla="*/ 2147483647 w 955"/>
                    <a:gd name="T71" fmla="*/ 2147483647 h 1434"/>
                    <a:gd name="T72" fmla="*/ 2147483647 w 955"/>
                    <a:gd name="T73" fmla="*/ 2147483647 h 1434"/>
                    <a:gd name="T74" fmla="*/ 2147483647 w 955"/>
                    <a:gd name="T75" fmla="*/ 2147483647 h 1434"/>
                    <a:gd name="T76" fmla="*/ 2147483647 w 955"/>
                    <a:gd name="T77" fmla="*/ 2147483647 h 1434"/>
                    <a:gd name="T78" fmla="*/ 2147483647 w 955"/>
                    <a:gd name="T79" fmla="*/ 2147483647 h 1434"/>
                    <a:gd name="T80" fmla="*/ 2147483647 w 955"/>
                    <a:gd name="T81" fmla="*/ 2147483647 h 1434"/>
                    <a:gd name="T82" fmla="*/ 2147483647 w 955"/>
                    <a:gd name="T83" fmla="*/ 2147483647 h 1434"/>
                    <a:gd name="T84" fmla="*/ 2147483647 w 955"/>
                    <a:gd name="T85" fmla="*/ 2147483647 h 1434"/>
                    <a:gd name="T86" fmla="*/ 2147483647 w 955"/>
                    <a:gd name="T87" fmla="*/ 2147483647 h 1434"/>
                    <a:gd name="T88" fmla="*/ 2147483647 w 955"/>
                    <a:gd name="T89" fmla="*/ 2147483647 h 1434"/>
                    <a:gd name="T90" fmla="*/ 2147483647 w 955"/>
                    <a:gd name="T91" fmla="*/ 2147483647 h 1434"/>
                    <a:gd name="T92" fmla="*/ 2147483647 w 955"/>
                    <a:gd name="T93" fmla="*/ 2147483647 h 1434"/>
                    <a:gd name="T94" fmla="*/ 2147483647 w 955"/>
                    <a:gd name="T95" fmla="*/ 2147483647 h 1434"/>
                    <a:gd name="T96" fmla="*/ 2147483647 w 955"/>
                    <a:gd name="T97" fmla="*/ 2147483647 h 1434"/>
                    <a:gd name="T98" fmla="*/ 2147483647 w 955"/>
                    <a:gd name="T99" fmla="*/ 2147483647 h 1434"/>
                    <a:gd name="T100" fmla="*/ 2147483647 w 955"/>
                    <a:gd name="T101" fmla="*/ 2147483647 h 1434"/>
                    <a:gd name="T102" fmla="*/ 2147483647 w 955"/>
                    <a:gd name="T103" fmla="*/ 2147483647 h 1434"/>
                    <a:gd name="T104" fmla="*/ 2147483647 w 955"/>
                    <a:gd name="T105" fmla="*/ 2147483647 h 1434"/>
                    <a:gd name="T106" fmla="*/ 2147483647 w 955"/>
                    <a:gd name="T107" fmla="*/ 2147483647 h 1434"/>
                    <a:gd name="T108" fmla="*/ 2147483647 w 955"/>
                    <a:gd name="T109" fmla="*/ 2147483647 h 1434"/>
                    <a:gd name="T110" fmla="*/ 2147483647 w 955"/>
                    <a:gd name="T111" fmla="*/ 2147483647 h 1434"/>
                    <a:gd name="T112" fmla="*/ 2147483647 w 955"/>
                    <a:gd name="T113" fmla="*/ 2147483647 h 1434"/>
                    <a:gd name="T114" fmla="*/ 2147483647 w 955"/>
                    <a:gd name="T115" fmla="*/ 2147483647 h 1434"/>
                    <a:gd name="T116" fmla="*/ 2147483647 w 955"/>
                    <a:gd name="T117" fmla="*/ 2147483647 h 1434"/>
                    <a:gd name="T118" fmla="*/ 2147483647 w 955"/>
                    <a:gd name="T119" fmla="*/ 2147483647 h 14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5"/>
                    <a:gd name="T181" fmla="*/ 0 h 1434"/>
                    <a:gd name="T182" fmla="*/ 955 w 955"/>
                    <a:gd name="T183" fmla="*/ 1434 h 143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5" h="1434">
                      <a:moveTo>
                        <a:pt x="730" y="970"/>
                      </a:moveTo>
                      <a:lnTo>
                        <a:pt x="743" y="977"/>
                      </a:lnTo>
                      <a:lnTo>
                        <a:pt x="745" y="985"/>
                      </a:lnTo>
                      <a:lnTo>
                        <a:pt x="740" y="987"/>
                      </a:lnTo>
                      <a:lnTo>
                        <a:pt x="735" y="992"/>
                      </a:lnTo>
                      <a:lnTo>
                        <a:pt x="725" y="995"/>
                      </a:lnTo>
                      <a:lnTo>
                        <a:pt x="715" y="995"/>
                      </a:lnTo>
                      <a:lnTo>
                        <a:pt x="710" y="997"/>
                      </a:lnTo>
                      <a:lnTo>
                        <a:pt x="707" y="1002"/>
                      </a:lnTo>
                      <a:lnTo>
                        <a:pt x="707" y="1015"/>
                      </a:lnTo>
                      <a:lnTo>
                        <a:pt x="702" y="1025"/>
                      </a:lnTo>
                      <a:lnTo>
                        <a:pt x="710" y="1033"/>
                      </a:lnTo>
                      <a:lnTo>
                        <a:pt x="717" y="1035"/>
                      </a:lnTo>
                      <a:lnTo>
                        <a:pt x="733" y="1038"/>
                      </a:lnTo>
                      <a:lnTo>
                        <a:pt x="738" y="1038"/>
                      </a:lnTo>
                      <a:lnTo>
                        <a:pt x="750" y="1033"/>
                      </a:lnTo>
                      <a:lnTo>
                        <a:pt x="763" y="1030"/>
                      </a:lnTo>
                      <a:lnTo>
                        <a:pt x="771" y="1035"/>
                      </a:lnTo>
                      <a:lnTo>
                        <a:pt x="778" y="1038"/>
                      </a:lnTo>
                      <a:lnTo>
                        <a:pt x="781" y="1043"/>
                      </a:lnTo>
                      <a:lnTo>
                        <a:pt x="783" y="1040"/>
                      </a:lnTo>
                      <a:lnTo>
                        <a:pt x="788" y="1040"/>
                      </a:lnTo>
                      <a:lnTo>
                        <a:pt x="798" y="1043"/>
                      </a:lnTo>
                      <a:lnTo>
                        <a:pt x="803" y="1043"/>
                      </a:lnTo>
                      <a:lnTo>
                        <a:pt x="793" y="1055"/>
                      </a:lnTo>
                      <a:lnTo>
                        <a:pt x="783" y="1065"/>
                      </a:lnTo>
                      <a:lnTo>
                        <a:pt x="768" y="1076"/>
                      </a:lnTo>
                      <a:lnTo>
                        <a:pt x="763" y="1076"/>
                      </a:lnTo>
                      <a:lnTo>
                        <a:pt x="758" y="1073"/>
                      </a:lnTo>
                      <a:lnTo>
                        <a:pt x="753" y="1088"/>
                      </a:lnTo>
                      <a:lnTo>
                        <a:pt x="745" y="1098"/>
                      </a:lnTo>
                      <a:lnTo>
                        <a:pt x="735" y="1106"/>
                      </a:lnTo>
                      <a:lnTo>
                        <a:pt x="728" y="1111"/>
                      </a:lnTo>
                      <a:lnTo>
                        <a:pt x="725" y="1113"/>
                      </a:lnTo>
                      <a:lnTo>
                        <a:pt x="710" y="1113"/>
                      </a:lnTo>
                      <a:lnTo>
                        <a:pt x="707" y="1116"/>
                      </a:lnTo>
                      <a:lnTo>
                        <a:pt x="702" y="1116"/>
                      </a:lnTo>
                      <a:lnTo>
                        <a:pt x="695" y="1121"/>
                      </a:lnTo>
                      <a:lnTo>
                        <a:pt x="692" y="1123"/>
                      </a:lnTo>
                      <a:lnTo>
                        <a:pt x="687" y="1123"/>
                      </a:lnTo>
                      <a:lnTo>
                        <a:pt x="680" y="1116"/>
                      </a:lnTo>
                      <a:lnTo>
                        <a:pt x="677" y="1118"/>
                      </a:lnTo>
                      <a:lnTo>
                        <a:pt x="672" y="1136"/>
                      </a:lnTo>
                      <a:lnTo>
                        <a:pt x="667" y="1139"/>
                      </a:lnTo>
                      <a:lnTo>
                        <a:pt x="662" y="1136"/>
                      </a:lnTo>
                      <a:lnTo>
                        <a:pt x="657" y="1134"/>
                      </a:lnTo>
                      <a:lnTo>
                        <a:pt x="652" y="1123"/>
                      </a:lnTo>
                      <a:lnTo>
                        <a:pt x="647" y="1116"/>
                      </a:lnTo>
                      <a:lnTo>
                        <a:pt x="642" y="1111"/>
                      </a:lnTo>
                      <a:lnTo>
                        <a:pt x="639" y="1111"/>
                      </a:lnTo>
                      <a:lnTo>
                        <a:pt x="639" y="1116"/>
                      </a:lnTo>
                      <a:lnTo>
                        <a:pt x="644" y="1136"/>
                      </a:lnTo>
                      <a:lnTo>
                        <a:pt x="644" y="1139"/>
                      </a:lnTo>
                      <a:lnTo>
                        <a:pt x="642" y="1141"/>
                      </a:lnTo>
                      <a:lnTo>
                        <a:pt x="637" y="1144"/>
                      </a:lnTo>
                      <a:lnTo>
                        <a:pt x="632" y="1149"/>
                      </a:lnTo>
                      <a:lnTo>
                        <a:pt x="627" y="1156"/>
                      </a:lnTo>
                      <a:lnTo>
                        <a:pt x="619" y="1174"/>
                      </a:lnTo>
                      <a:lnTo>
                        <a:pt x="614" y="1187"/>
                      </a:lnTo>
                      <a:lnTo>
                        <a:pt x="606" y="1202"/>
                      </a:lnTo>
                      <a:lnTo>
                        <a:pt x="601" y="1204"/>
                      </a:lnTo>
                      <a:lnTo>
                        <a:pt x="594" y="1207"/>
                      </a:lnTo>
                      <a:lnTo>
                        <a:pt x="586" y="1202"/>
                      </a:lnTo>
                      <a:lnTo>
                        <a:pt x="586" y="1212"/>
                      </a:lnTo>
                      <a:lnTo>
                        <a:pt x="584" y="1222"/>
                      </a:lnTo>
                      <a:lnTo>
                        <a:pt x="576" y="1227"/>
                      </a:lnTo>
                      <a:lnTo>
                        <a:pt x="571" y="1224"/>
                      </a:lnTo>
                      <a:lnTo>
                        <a:pt x="566" y="1227"/>
                      </a:lnTo>
                      <a:lnTo>
                        <a:pt x="558" y="1235"/>
                      </a:lnTo>
                      <a:lnTo>
                        <a:pt x="563" y="1204"/>
                      </a:lnTo>
                      <a:lnTo>
                        <a:pt x="558" y="1204"/>
                      </a:lnTo>
                      <a:lnTo>
                        <a:pt x="551" y="1199"/>
                      </a:lnTo>
                      <a:lnTo>
                        <a:pt x="551" y="1207"/>
                      </a:lnTo>
                      <a:lnTo>
                        <a:pt x="551" y="1217"/>
                      </a:lnTo>
                      <a:lnTo>
                        <a:pt x="548" y="1222"/>
                      </a:lnTo>
                      <a:lnTo>
                        <a:pt x="543" y="1230"/>
                      </a:lnTo>
                      <a:lnTo>
                        <a:pt x="536" y="1232"/>
                      </a:lnTo>
                      <a:lnTo>
                        <a:pt x="528" y="1232"/>
                      </a:lnTo>
                      <a:lnTo>
                        <a:pt x="518" y="1235"/>
                      </a:lnTo>
                      <a:lnTo>
                        <a:pt x="523" y="1242"/>
                      </a:lnTo>
                      <a:lnTo>
                        <a:pt x="523" y="1247"/>
                      </a:lnTo>
                      <a:lnTo>
                        <a:pt x="523" y="1255"/>
                      </a:lnTo>
                      <a:lnTo>
                        <a:pt x="520" y="1257"/>
                      </a:lnTo>
                      <a:lnTo>
                        <a:pt x="518" y="1255"/>
                      </a:lnTo>
                      <a:lnTo>
                        <a:pt x="515" y="1255"/>
                      </a:lnTo>
                      <a:lnTo>
                        <a:pt x="503" y="1252"/>
                      </a:lnTo>
                      <a:lnTo>
                        <a:pt x="505" y="1257"/>
                      </a:lnTo>
                      <a:lnTo>
                        <a:pt x="510" y="1265"/>
                      </a:lnTo>
                      <a:lnTo>
                        <a:pt x="513" y="1272"/>
                      </a:lnTo>
                      <a:lnTo>
                        <a:pt x="513" y="1275"/>
                      </a:lnTo>
                      <a:lnTo>
                        <a:pt x="510" y="1277"/>
                      </a:lnTo>
                      <a:lnTo>
                        <a:pt x="503" y="1280"/>
                      </a:lnTo>
                      <a:lnTo>
                        <a:pt x="495" y="1280"/>
                      </a:lnTo>
                      <a:lnTo>
                        <a:pt x="500" y="1288"/>
                      </a:lnTo>
                      <a:lnTo>
                        <a:pt x="505" y="1290"/>
                      </a:lnTo>
                      <a:lnTo>
                        <a:pt x="508" y="1293"/>
                      </a:lnTo>
                      <a:lnTo>
                        <a:pt x="510" y="1300"/>
                      </a:lnTo>
                      <a:lnTo>
                        <a:pt x="505" y="1308"/>
                      </a:lnTo>
                      <a:lnTo>
                        <a:pt x="500" y="1308"/>
                      </a:lnTo>
                      <a:lnTo>
                        <a:pt x="498" y="1308"/>
                      </a:lnTo>
                      <a:lnTo>
                        <a:pt x="500" y="1315"/>
                      </a:lnTo>
                      <a:lnTo>
                        <a:pt x="500" y="1318"/>
                      </a:lnTo>
                      <a:lnTo>
                        <a:pt x="495" y="1325"/>
                      </a:lnTo>
                      <a:lnTo>
                        <a:pt x="493" y="1323"/>
                      </a:lnTo>
                      <a:lnTo>
                        <a:pt x="487" y="1323"/>
                      </a:lnTo>
                      <a:lnTo>
                        <a:pt x="487" y="1325"/>
                      </a:lnTo>
                      <a:lnTo>
                        <a:pt x="490" y="1333"/>
                      </a:lnTo>
                      <a:lnTo>
                        <a:pt x="490" y="1338"/>
                      </a:lnTo>
                      <a:lnTo>
                        <a:pt x="487" y="1338"/>
                      </a:lnTo>
                      <a:lnTo>
                        <a:pt x="482" y="1336"/>
                      </a:lnTo>
                      <a:lnTo>
                        <a:pt x="475" y="1338"/>
                      </a:lnTo>
                      <a:lnTo>
                        <a:pt x="467" y="1338"/>
                      </a:lnTo>
                      <a:lnTo>
                        <a:pt x="472" y="1346"/>
                      </a:lnTo>
                      <a:lnTo>
                        <a:pt x="480" y="1351"/>
                      </a:lnTo>
                      <a:lnTo>
                        <a:pt x="482" y="1356"/>
                      </a:lnTo>
                      <a:lnTo>
                        <a:pt x="482" y="1371"/>
                      </a:lnTo>
                      <a:lnTo>
                        <a:pt x="480" y="1384"/>
                      </a:lnTo>
                      <a:lnTo>
                        <a:pt x="475" y="1386"/>
                      </a:lnTo>
                      <a:lnTo>
                        <a:pt x="470" y="1386"/>
                      </a:lnTo>
                      <a:lnTo>
                        <a:pt x="475" y="1394"/>
                      </a:lnTo>
                      <a:lnTo>
                        <a:pt x="475" y="1401"/>
                      </a:lnTo>
                      <a:lnTo>
                        <a:pt x="475" y="1404"/>
                      </a:lnTo>
                      <a:lnTo>
                        <a:pt x="475" y="1411"/>
                      </a:lnTo>
                      <a:lnTo>
                        <a:pt x="472" y="1411"/>
                      </a:lnTo>
                      <a:lnTo>
                        <a:pt x="467" y="1411"/>
                      </a:lnTo>
                      <a:lnTo>
                        <a:pt x="462" y="1411"/>
                      </a:lnTo>
                      <a:lnTo>
                        <a:pt x="467" y="1416"/>
                      </a:lnTo>
                      <a:lnTo>
                        <a:pt x="472" y="1426"/>
                      </a:lnTo>
                      <a:lnTo>
                        <a:pt x="470" y="1431"/>
                      </a:lnTo>
                      <a:lnTo>
                        <a:pt x="470" y="1434"/>
                      </a:lnTo>
                      <a:lnTo>
                        <a:pt x="462" y="1429"/>
                      </a:lnTo>
                      <a:lnTo>
                        <a:pt x="455" y="1421"/>
                      </a:lnTo>
                      <a:lnTo>
                        <a:pt x="450" y="1426"/>
                      </a:lnTo>
                      <a:lnTo>
                        <a:pt x="447" y="1434"/>
                      </a:lnTo>
                      <a:lnTo>
                        <a:pt x="442" y="1426"/>
                      </a:lnTo>
                      <a:lnTo>
                        <a:pt x="445" y="1419"/>
                      </a:lnTo>
                      <a:lnTo>
                        <a:pt x="442" y="1414"/>
                      </a:lnTo>
                      <a:lnTo>
                        <a:pt x="434" y="1411"/>
                      </a:lnTo>
                      <a:lnTo>
                        <a:pt x="429" y="1409"/>
                      </a:lnTo>
                      <a:lnTo>
                        <a:pt x="429" y="1406"/>
                      </a:lnTo>
                      <a:lnTo>
                        <a:pt x="432" y="1401"/>
                      </a:lnTo>
                      <a:lnTo>
                        <a:pt x="432" y="1399"/>
                      </a:lnTo>
                      <a:lnTo>
                        <a:pt x="429" y="1394"/>
                      </a:lnTo>
                      <a:lnTo>
                        <a:pt x="427" y="1391"/>
                      </a:lnTo>
                      <a:lnTo>
                        <a:pt x="422" y="1396"/>
                      </a:lnTo>
                      <a:lnTo>
                        <a:pt x="419" y="1396"/>
                      </a:lnTo>
                      <a:lnTo>
                        <a:pt x="417" y="1399"/>
                      </a:lnTo>
                      <a:lnTo>
                        <a:pt x="414" y="1399"/>
                      </a:lnTo>
                      <a:lnTo>
                        <a:pt x="407" y="1399"/>
                      </a:lnTo>
                      <a:lnTo>
                        <a:pt x="404" y="1399"/>
                      </a:lnTo>
                      <a:lnTo>
                        <a:pt x="402" y="1404"/>
                      </a:lnTo>
                      <a:lnTo>
                        <a:pt x="397" y="1409"/>
                      </a:lnTo>
                      <a:lnTo>
                        <a:pt x="394" y="1401"/>
                      </a:lnTo>
                      <a:lnTo>
                        <a:pt x="394" y="1396"/>
                      </a:lnTo>
                      <a:lnTo>
                        <a:pt x="391" y="1394"/>
                      </a:lnTo>
                      <a:lnTo>
                        <a:pt x="389" y="1391"/>
                      </a:lnTo>
                      <a:lnTo>
                        <a:pt x="381" y="1386"/>
                      </a:lnTo>
                      <a:lnTo>
                        <a:pt x="376" y="1381"/>
                      </a:lnTo>
                      <a:lnTo>
                        <a:pt x="374" y="1368"/>
                      </a:lnTo>
                      <a:lnTo>
                        <a:pt x="374" y="1358"/>
                      </a:lnTo>
                      <a:lnTo>
                        <a:pt x="371" y="1356"/>
                      </a:lnTo>
                      <a:lnTo>
                        <a:pt x="369" y="1353"/>
                      </a:lnTo>
                      <a:lnTo>
                        <a:pt x="366" y="1356"/>
                      </a:lnTo>
                      <a:lnTo>
                        <a:pt x="359" y="1351"/>
                      </a:lnTo>
                      <a:lnTo>
                        <a:pt x="359" y="1348"/>
                      </a:lnTo>
                      <a:lnTo>
                        <a:pt x="356" y="1346"/>
                      </a:lnTo>
                      <a:lnTo>
                        <a:pt x="359" y="1338"/>
                      </a:lnTo>
                      <a:lnTo>
                        <a:pt x="361" y="1333"/>
                      </a:lnTo>
                      <a:lnTo>
                        <a:pt x="361" y="1328"/>
                      </a:lnTo>
                      <a:lnTo>
                        <a:pt x="359" y="1328"/>
                      </a:lnTo>
                      <a:lnTo>
                        <a:pt x="356" y="1325"/>
                      </a:lnTo>
                      <a:lnTo>
                        <a:pt x="351" y="1325"/>
                      </a:lnTo>
                      <a:lnTo>
                        <a:pt x="351" y="1320"/>
                      </a:lnTo>
                      <a:lnTo>
                        <a:pt x="348" y="1310"/>
                      </a:lnTo>
                      <a:lnTo>
                        <a:pt x="346" y="1310"/>
                      </a:lnTo>
                      <a:lnTo>
                        <a:pt x="341" y="1310"/>
                      </a:lnTo>
                      <a:lnTo>
                        <a:pt x="338" y="1300"/>
                      </a:lnTo>
                      <a:lnTo>
                        <a:pt x="338" y="1298"/>
                      </a:lnTo>
                      <a:lnTo>
                        <a:pt x="338" y="1295"/>
                      </a:lnTo>
                      <a:lnTo>
                        <a:pt x="343" y="1288"/>
                      </a:lnTo>
                      <a:lnTo>
                        <a:pt x="354" y="1283"/>
                      </a:lnTo>
                      <a:lnTo>
                        <a:pt x="356" y="1277"/>
                      </a:lnTo>
                      <a:lnTo>
                        <a:pt x="359" y="1275"/>
                      </a:lnTo>
                      <a:lnTo>
                        <a:pt x="359" y="1270"/>
                      </a:lnTo>
                      <a:lnTo>
                        <a:pt x="356" y="1265"/>
                      </a:lnTo>
                      <a:lnTo>
                        <a:pt x="354" y="1265"/>
                      </a:lnTo>
                      <a:lnTo>
                        <a:pt x="346" y="1267"/>
                      </a:lnTo>
                      <a:lnTo>
                        <a:pt x="343" y="1267"/>
                      </a:lnTo>
                      <a:lnTo>
                        <a:pt x="338" y="1275"/>
                      </a:lnTo>
                      <a:lnTo>
                        <a:pt x="336" y="1277"/>
                      </a:lnTo>
                      <a:lnTo>
                        <a:pt x="331" y="1283"/>
                      </a:lnTo>
                      <a:lnTo>
                        <a:pt x="328" y="1277"/>
                      </a:lnTo>
                      <a:lnTo>
                        <a:pt x="328" y="1267"/>
                      </a:lnTo>
                      <a:lnTo>
                        <a:pt x="328" y="1255"/>
                      </a:lnTo>
                      <a:lnTo>
                        <a:pt x="326" y="1247"/>
                      </a:lnTo>
                      <a:lnTo>
                        <a:pt x="326" y="1240"/>
                      </a:lnTo>
                      <a:lnTo>
                        <a:pt x="326" y="1235"/>
                      </a:lnTo>
                      <a:lnTo>
                        <a:pt x="321" y="1237"/>
                      </a:lnTo>
                      <a:lnTo>
                        <a:pt x="318" y="1235"/>
                      </a:lnTo>
                      <a:lnTo>
                        <a:pt x="313" y="1230"/>
                      </a:lnTo>
                      <a:lnTo>
                        <a:pt x="311" y="1222"/>
                      </a:lnTo>
                      <a:lnTo>
                        <a:pt x="311" y="1214"/>
                      </a:lnTo>
                      <a:lnTo>
                        <a:pt x="316" y="1204"/>
                      </a:lnTo>
                      <a:lnTo>
                        <a:pt x="318" y="1204"/>
                      </a:lnTo>
                      <a:lnTo>
                        <a:pt x="313" y="1202"/>
                      </a:lnTo>
                      <a:lnTo>
                        <a:pt x="306" y="1204"/>
                      </a:lnTo>
                      <a:lnTo>
                        <a:pt x="306" y="1199"/>
                      </a:lnTo>
                      <a:lnTo>
                        <a:pt x="308" y="1194"/>
                      </a:lnTo>
                      <a:lnTo>
                        <a:pt x="313" y="1194"/>
                      </a:lnTo>
                      <a:lnTo>
                        <a:pt x="318" y="1194"/>
                      </a:lnTo>
                      <a:lnTo>
                        <a:pt x="321" y="1192"/>
                      </a:lnTo>
                      <a:lnTo>
                        <a:pt x="323" y="1179"/>
                      </a:lnTo>
                      <a:lnTo>
                        <a:pt x="313" y="1179"/>
                      </a:lnTo>
                      <a:lnTo>
                        <a:pt x="311" y="1179"/>
                      </a:lnTo>
                      <a:lnTo>
                        <a:pt x="308" y="1179"/>
                      </a:lnTo>
                      <a:lnTo>
                        <a:pt x="306" y="1177"/>
                      </a:lnTo>
                      <a:lnTo>
                        <a:pt x="306" y="1171"/>
                      </a:lnTo>
                      <a:lnTo>
                        <a:pt x="306" y="1166"/>
                      </a:lnTo>
                      <a:lnTo>
                        <a:pt x="308" y="1166"/>
                      </a:lnTo>
                      <a:lnTo>
                        <a:pt x="308" y="1164"/>
                      </a:lnTo>
                      <a:lnTo>
                        <a:pt x="313" y="1164"/>
                      </a:lnTo>
                      <a:lnTo>
                        <a:pt x="311" y="1159"/>
                      </a:lnTo>
                      <a:lnTo>
                        <a:pt x="306" y="1161"/>
                      </a:lnTo>
                      <a:lnTo>
                        <a:pt x="303" y="1156"/>
                      </a:lnTo>
                      <a:lnTo>
                        <a:pt x="303" y="1154"/>
                      </a:lnTo>
                      <a:lnTo>
                        <a:pt x="306" y="1151"/>
                      </a:lnTo>
                      <a:lnTo>
                        <a:pt x="308" y="1149"/>
                      </a:lnTo>
                      <a:lnTo>
                        <a:pt x="316" y="1144"/>
                      </a:lnTo>
                      <a:lnTo>
                        <a:pt x="323" y="1146"/>
                      </a:lnTo>
                      <a:lnTo>
                        <a:pt x="331" y="1149"/>
                      </a:lnTo>
                      <a:lnTo>
                        <a:pt x="336" y="1149"/>
                      </a:lnTo>
                      <a:lnTo>
                        <a:pt x="338" y="1151"/>
                      </a:lnTo>
                      <a:lnTo>
                        <a:pt x="343" y="1154"/>
                      </a:lnTo>
                      <a:lnTo>
                        <a:pt x="351" y="1156"/>
                      </a:lnTo>
                      <a:lnTo>
                        <a:pt x="351" y="1149"/>
                      </a:lnTo>
                      <a:lnTo>
                        <a:pt x="354" y="1139"/>
                      </a:lnTo>
                      <a:lnTo>
                        <a:pt x="351" y="1136"/>
                      </a:lnTo>
                      <a:lnTo>
                        <a:pt x="343" y="1131"/>
                      </a:lnTo>
                      <a:lnTo>
                        <a:pt x="336" y="1123"/>
                      </a:lnTo>
                      <a:lnTo>
                        <a:pt x="328" y="1121"/>
                      </a:lnTo>
                      <a:lnTo>
                        <a:pt x="316" y="1116"/>
                      </a:lnTo>
                      <a:lnTo>
                        <a:pt x="313" y="1113"/>
                      </a:lnTo>
                      <a:lnTo>
                        <a:pt x="316" y="1106"/>
                      </a:lnTo>
                      <a:lnTo>
                        <a:pt x="323" y="1106"/>
                      </a:lnTo>
                      <a:lnTo>
                        <a:pt x="333" y="1113"/>
                      </a:lnTo>
                      <a:lnTo>
                        <a:pt x="341" y="1113"/>
                      </a:lnTo>
                      <a:lnTo>
                        <a:pt x="343" y="1113"/>
                      </a:lnTo>
                      <a:lnTo>
                        <a:pt x="343" y="1111"/>
                      </a:lnTo>
                      <a:lnTo>
                        <a:pt x="346" y="1098"/>
                      </a:lnTo>
                      <a:lnTo>
                        <a:pt x="346" y="1093"/>
                      </a:lnTo>
                      <a:lnTo>
                        <a:pt x="351" y="1093"/>
                      </a:lnTo>
                      <a:lnTo>
                        <a:pt x="354" y="1096"/>
                      </a:lnTo>
                      <a:lnTo>
                        <a:pt x="356" y="1093"/>
                      </a:lnTo>
                      <a:lnTo>
                        <a:pt x="356" y="1086"/>
                      </a:lnTo>
                      <a:lnTo>
                        <a:pt x="354" y="1083"/>
                      </a:lnTo>
                      <a:lnTo>
                        <a:pt x="346" y="1076"/>
                      </a:lnTo>
                      <a:lnTo>
                        <a:pt x="348" y="1068"/>
                      </a:lnTo>
                      <a:lnTo>
                        <a:pt x="351" y="1058"/>
                      </a:lnTo>
                      <a:lnTo>
                        <a:pt x="351" y="1053"/>
                      </a:lnTo>
                      <a:lnTo>
                        <a:pt x="341" y="1048"/>
                      </a:lnTo>
                      <a:lnTo>
                        <a:pt x="333" y="1048"/>
                      </a:lnTo>
                      <a:lnTo>
                        <a:pt x="326" y="1043"/>
                      </a:lnTo>
                      <a:lnTo>
                        <a:pt x="313" y="1033"/>
                      </a:lnTo>
                      <a:lnTo>
                        <a:pt x="308" y="1030"/>
                      </a:lnTo>
                      <a:lnTo>
                        <a:pt x="300" y="1028"/>
                      </a:lnTo>
                      <a:lnTo>
                        <a:pt x="295" y="1023"/>
                      </a:lnTo>
                      <a:lnTo>
                        <a:pt x="290" y="1012"/>
                      </a:lnTo>
                      <a:lnTo>
                        <a:pt x="290" y="1010"/>
                      </a:lnTo>
                      <a:lnTo>
                        <a:pt x="293" y="1007"/>
                      </a:lnTo>
                      <a:lnTo>
                        <a:pt x="298" y="1007"/>
                      </a:lnTo>
                      <a:lnTo>
                        <a:pt x="300" y="1007"/>
                      </a:lnTo>
                      <a:lnTo>
                        <a:pt x="316" y="1012"/>
                      </a:lnTo>
                      <a:lnTo>
                        <a:pt x="321" y="1015"/>
                      </a:lnTo>
                      <a:lnTo>
                        <a:pt x="331" y="1020"/>
                      </a:lnTo>
                      <a:lnTo>
                        <a:pt x="341" y="1030"/>
                      </a:lnTo>
                      <a:lnTo>
                        <a:pt x="346" y="1035"/>
                      </a:lnTo>
                      <a:lnTo>
                        <a:pt x="346" y="1028"/>
                      </a:lnTo>
                      <a:lnTo>
                        <a:pt x="343" y="1017"/>
                      </a:lnTo>
                      <a:lnTo>
                        <a:pt x="338" y="1007"/>
                      </a:lnTo>
                      <a:lnTo>
                        <a:pt x="336" y="997"/>
                      </a:lnTo>
                      <a:lnTo>
                        <a:pt x="333" y="987"/>
                      </a:lnTo>
                      <a:lnTo>
                        <a:pt x="328" y="985"/>
                      </a:lnTo>
                      <a:lnTo>
                        <a:pt x="323" y="980"/>
                      </a:lnTo>
                      <a:lnTo>
                        <a:pt x="328" y="975"/>
                      </a:lnTo>
                      <a:lnTo>
                        <a:pt x="331" y="972"/>
                      </a:lnTo>
                      <a:lnTo>
                        <a:pt x="331" y="970"/>
                      </a:lnTo>
                      <a:lnTo>
                        <a:pt x="328" y="962"/>
                      </a:lnTo>
                      <a:lnTo>
                        <a:pt x="318" y="962"/>
                      </a:lnTo>
                      <a:lnTo>
                        <a:pt x="316" y="962"/>
                      </a:lnTo>
                      <a:lnTo>
                        <a:pt x="306" y="954"/>
                      </a:lnTo>
                      <a:lnTo>
                        <a:pt x="300" y="967"/>
                      </a:lnTo>
                      <a:lnTo>
                        <a:pt x="298" y="970"/>
                      </a:lnTo>
                      <a:lnTo>
                        <a:pt x="295" y="977"/>
                      </a:lnTo>
                      <a:lnTo>
                        <a:pt x="290" y="982"/>
                      </a:lnTo>
                      <a:lnTo>
                        <a:pt x="280" y="982"/>
                      </a:lnTo>
                      <a:lnTo>
                        <a:pt x="273" y="975"/>
                      </a:lnTo>
                      <a:lnTo>
                        <a:pt x="270" y="967"/>
                      </a:lnTo>
                      <a:lnTo>
                        <a:pt x="270" y="962"/>
                      </a:lnTo>
                      <a:lnTo>
                        <a:pt x="273" y="954"/>
                      </a:lnTo>
                      <a:lnTo>
                        <a:pt x="275" y="939"/>
                      </a:lnTo>
                      <a:lnTo>
                        <a:pt x="275" y="909"/>
                      </a:lnTo>
                      <a:lnTo>
                        <a:pt x="278" y="909"/>
                      </a:lnTo>
                      <a:lnTo>
                        <a:pt x="283" y="914"/>
                      </a:lnTo>
                      <a:lnTo>
                        <a:pt x="285" y="909"/>
                      </a:lnTo>
                      <a:lnTo>
                        <a:pt x="288" y="901"/>
                      </a:lnTo>
                      <a:lnTo>
                        <a:pt x="285" y="894"/>
                      </a:lnTo>
                      <a:lnTo>
                        <a:pt x="278" y="879"/>
                      </a:lnTo>
                      <a:lnTo>
                        <a:pt x="275" y="876"/>
                      </a:lnTo>
                      <a:lnTo>
                        <a:pt x="268" y="856"/>
                      </a:lnTo>
                      <a:lnTo>
                        <a:pt x="260" y="831"/>
                      </a:lnTo>
                      <a:lnTo>
                        <a:pt x="252" y="798"/>
                      </a:lnTo>
                      <a:lnTo>
                        <a:pt x="250" y="785"/>
                      </a:lnTo>
                      <a:lnTo>
                        <a:pt x="235" y="773"/>
                      </a:lnTo>
                      <a:lnTo>
                        <a:pt x="230" y="768"/>
                      </a:lnTo>
                      <a:lnTo>
                        <a:pt x="230" y="760"/>
                      </a:lnTo>
                      <a:lnTo>
                        <a:pt x="227" y="740"/>
                      </a:lnTo>
                      <a:lnTo>
                        <a:pt x="222" y="730"/>
                      </a:lnTo>
                      <a:lnTo>
                        <a:pt x="215" y="725"/>
                      </a:lnTo>
                      <a:lnTo>
                        <a:pt x="204" y="722"/>
                      </a:lnTo>
                      <a:lnTo>
                        <a:pt x="189" y="709"/>
                      </a:lnTo>
                      <a:lnTo>
                        <a:pt x="177" y="699"/>
                      </a:lnTo>
                      <a:lnTo>
                        <a:pt x="161" y="692"/>
                      </a:lnTo>
                      <a:lnTo>
                        <a:pt x="154" y="692"/>
                      </a:lnTo>
                      <a:lnTo>
                        <a:pt x="141" y="689"/>
                      </a:lnTo>
                      <a:lnTo>
                        <a:pt x="136" y="697"/>
                      </a:lnTo>
                      <a:lnTo>
                        <a:pt x="129" y="699"/>
                      </a:lnTo>
                      <a:lnTo>
                        <a:pt x="124" y="704"/>
                      </a:lnTo>
                      <a:lnTo>
                        <a:pt x="113" y="709"/>
                      </a:lnTo>
                      <a:lnTo>
                        <a:pt x="103" y="704"/>
                      </a:lnTo>
                      <a:lnTo>
                        <a:pt x="93" y="694"/>
                      </a:lnTo>
                      <a:lnTo>
                        <a:pt x="96" y="717"/>
                      </a:lnTo>
                      <a:lnTo>
                        <a:pt x="96" y="720"/>
                      </a:lnTo>
                      <a:lnTo>
                        <a:pt x="88" y="720"/>
                      </a:lnTo>
                      <a:lnTo>
                        <a:pt x="78" y="715"/>
                      </a:lnTo>
                      <a:lnTo>
                        <a:pt x="55" y="697"/>
                      </a:lnTo>
                      <a:lnTo>
                        <a:pt x="68" y="679"/>
                      </a:lnTo>
                      <a:lnTo>
                        <a:pt x="70" y="674"/>
                      </a:lnTo>
                      <a:lnTo>
                        <a:pt x="70" y="669"/>
                      </a:lnTo>
                      <a:lnTo>
                        <a:pt x="68" y="664"/>
                      </a:lnTo>
                      <a:lnTo>
                        <a:pt x="60" y="662"/>
                      </a:lnTo>
                      <a:lnTo>
                        <a:pt x="43" y="662"/>
                      </a:lnTo>
                      <a:lnTo>
                        <a:pt x="38" y="659"/>
                      </a:lnTo>
                      <a:lnTo>
                        <a:pt x="33" y="659"/>
                      </a:lnTo>
                      <a:lnTo>
                        <a:pt x="25" y="646"/>
                      </a:lnTo>
                      <a:lnTo>
                        <a:pt x="17" y="639"/>
                      </a:lnTo>
                      <a:lnTo>
                        <a:pt x="22" y="629"/>
                      </a:lnTo>
                      <a:lnTo>
                        <a:pt x="30" y="626"/>
                      </a:lnTo>
                      <a:lnTo>
                        <a:pt x="53" y="631"/>
                      </a:lnTo>
                      <a:lnTo>
                        <a:pt x="68" y="634"/>
                      </a:lnTo>
                      <a:lnTo>
                        <a:pt x="78" y="634"/>
                      </a:lnTo>
                      <a:lnTo>
                        <a:pt x="93" y="629"/>
                      </a:lnTo>
                      <a:lnTo>
                        <a:pt x="101" y="621"/>
                      </a:lnTo>
                      <a:lnTo>
                        <a:pt x="101" y="619"/>
                      </a:lnTo>
                      <a:lnTo>
                        <a:pt x="103" y="606"/>
                      </a:lnTo>
                      <a:lnTo>
                        <a:pt x="98" y="598"/>
                      </a:lnTo>
                      <a:lnTo>
                        <a:pt x="91" y="591"/>
                      </a:lnTo>
                      <a:lnTo>
                        <a:pt x="83" y="596"/>
                      </a:lnTo>
                      <a:lnTo>
                        <a:pt x="76" y="603"/>
                      </a:lnTo>
                      <a:lnTo>
                        <a:pt x="65" y="606"/>
                      </a:lnTo>
                      <a:lnTo>
                        <a:pt x="58" y="601"/>
                      </a:lnTo>
                      <a:lnTo>
                        <a:pt x="53" y="603"/>
                      </a:lnTo>
                      <a:lnTo>
                        <a:pt x="45" y="606"/>
                      </a:lnTo>
                      <a:lnTo>
                        <a:pt x="40" y="606"/>
                      </a:lnTo>
                      <a:lnTo>
                        <a:pt x="35" y="598"/>
                      </a:lnTo>
                      <a:lnTo>
                        <a:pt x="30" y="586"/>
                      </a:lnTo>
                      <a:lnTo>
                        <a:pt x="25" y="581"/>
                      </a:lnTo>
                      <a:lnTo>
                        <a:pt x="20" y="578"/>
                      </a:lnTo>
                      <a:lnTo>
                        <a:pt x="15" y="581"/>
                      </a:lnTo>
                      <a:lnTo>
                        <a:pt x="10" y="578"/>
                      </a:lnTo>
                      <a:lnTo>
                        <a:pt x="0" y="561"/>
                      </a:lnTo>
                      <a:lnTo>
                        <a:pt x="0" y="548"/>
                      </a:lnTo>
                      <a:lnTo>
                        <a:pt x="2" y="533"/>
                      </a:lnTo>
                      <a:lnTo>
                        <a:pt x="10" y="528"/>
                      </a:lnTo>
                      <a:lnTo>
                        <a:pt x="17" y="525"/>
                      </a:lnTo>
                      <a:lnTo>
                        <a:pt x="28" y="520"/>
                      </a:lnTo>
                      <a:lnTo>
                        <a:pt x="43" y="513"/>
                      </a:lnTo>
                      <a:lnTo>
                        <a:pt x="53" y="510"/>
                      </a:lnTo>
                      <a:lnTo>
                        <a:pt x="60" y="495"/>
                      </a:lnTo>
                      <a:lnTo>
                        <a:pt x="68" y="487"/>
                      </a:lnTo>
                      <a:lnTo>
                        <a:pt x="73" y="482"/>
                      </a:lnTo>
                      <a:lnTo>
                        <a:pt x="91" y="482"/>
                      </a:lnTo>
                      <a:lnTo>
                        <a:pt x="98" y="480"/>
                      </a:lnTo>
                      <a:lnTo>
                        <a:pt x="113" y="480"/>
                      </a:lnTo>
                      <a:lnTo>
                        <a:pt x="116" y="475"/>
                      </a:lnTo>
                      <a:lnTo>
                        <a:pt x="118" y="467"/>
                      </a:lnTo>
                      <a:lnTo>
                        <a:pt x="124" y="462"/>
                      </a:lnTo>
                      <a:lnTo>
                        <a:pt x="124" y="434"/>
                      </a:lnTo>
                      <a:lnTo>
                        <a:pt x="126" y="414"/>
                      </a:lnTo>
                      <a:lnTo>
                        <a:pt x="126" y="412"/>
                      </a:lnTo>
                      <a:lnTo>
                        <a:pt x="121" y="401"/>
                      </a:lnTo>
                      <a:lnTo>
                        <a:pt x="106" y="399"/>
                      </a:lnTo>
                      <a:lnTo>
                        <a:pt x="98" y="409"/>
                      </a:lnTo>
                      <a:lnTo>
                        <a:pt x="91" y="401"/>
                      </a:lnTo>
                      <a:lnTo>
                        <a:pt x="83" y="386"/>
                      </a:lnTo>
                      <a:lnTo>
                        <a:pt x="86" y="354"/>
                      </a:lnTo>
                      <a:lnTo>
                        <a:pt x="96" y="338"/>
                      </a:lnTo>
                      <a:lnTo>
                        <a:pt x="116" y="323"/>
                      </a:lnTo>
                      <a:lnTo>
                        <a:pt x="126" y="313"/>
                      </a:lnTo>
                      <a:lnTo>
                        <a:pt x="141" y="301"/>
                      </a:lnTo>
                      <a:lnTo>
                        <a:pt x="156" y="293"/>
                      </a:lnTo>
                      <a:lnTo>
                        <a:pt x="164" y="298"/>
                      </a:lnTo>
                      <a:lnTo>
                        <a:pt x="174" y="293"/>
                      </a:lnTo>
                      <a:lnTo>
                        <a:pt x="182" y="290"/>
                      </a:lnTo>
                      <a:lnTo>
                        <a:pt x="184" y="283"/>
                      </a:lnTo>
                      <a:lnTo>
                        <a:pt x="184" y="273"/>
                      </a:lnTo>
                      <a:lnTo>
                        <a:pt x="182" y="235"/>
                      </a:lnTo>
                      <a:lnTo>
                        <a:pt x="182" y="225"/>
                      </a:lnTo>
                      <a:lnTo>
                        <a:pt x="187" y="217"/>
                      </a:lnTo>
                      <a:lnTo>
                        <a:pt x="199" y="215"/>
                      </a:lnTo>
                      <a:lnTo>
                        <a:pt x="209" y="225"/>
                      </a:lnTo>
                      <a:lnTo>
                        <a:pt x="225" y="245"/>
                      </a:lnTo>
                      <a:lnTo>
                        <a:pt x="235" y="258"/>
                      </a:lnTo>
                      <a:lnTo>
                        <a:pt x="240" y="265"/>
                      </a:lnTo>
                      <a:lnTo>
                        <a:pt x="247" y="253"/>
                      </a:lnTo>
                      <a:lnTo>
                        <a:pt x="235" y="227"/>
                      </a:lnTo>
                      <a:lnTo>
                        <a:pt x="230" y="200"/>
                      </a:lnTo>
                      <a:lnTo>
                        <a:pt x="232" y="197"/>
                      </a:lnTo>
                      <a:lnTo>
                        <a:pt x="247" y="192"/>
                      </a:lnTo>
                      <a:lnTo>
                        <a:pt x="255" y="184"/>
                      </a:lnTo>
                      <a:lnTo>
                        <a:pt x="268" y="174"/>
                      </a:lnTo>
                      <a:lnTo>
                        <a:pt x="288" y="164"/>
                      </a:lnTo>
                      <a:lnTo>
                        <a:pt x="293" y="167"/>
                      </a:lnTo>
                      <a:lnTo>
                        <a:pt x="300" y="174"/>
                      </a:lnTo>
                      <a:lnTo>
                        <a:pt x="300" y="260"/>
                      </a:lnTo>
                      <a:lnTo>
                        <a:pt x="308" y="253"/>
                      </a:lnTo>
                      <a:lnTo>
                        <a:pt x="311" y="237"/>
                      </a:lnTo>
                      <a:lnTo>
                        <a:pt x="316" y="187"/>
                      </a:lnTo>
                      <a:lnTo>
                        <a:pt x="321" y="187"/>
                      </a:lnTo>
                      <a:lnTo>
                        <a:pt x="336" y="205"/>
                      </a:lnTo>
                      <a:lnTo>
                        <a:pt x="348" y="225"/>
                      </a:lnTo>
                      <a:lnTo>
                        <a:pt x="361" y="237"/>
                      </a:lnTo>
                      <a:lnTo>
                        <a:pt x="361" y="222"/>
                      </a:lnTo>
                      <a:lnTo>
                        <a:pt x="356" y="207"/>
                      </a:lnTo>
                      <a:lnTo>
                        <a:pt x="351" y="179"/>
                      </a:lnTo>
                      <a:lnTo>
                        <a:pt x="346" y="159"/>
                      </a:lnTo>
                      <a:lnTo>
                        <a:pt x="346" y="144"/>
                      </a:lnTo>
                      <a:lnTo>
                        <a:pt x="354" y="144"/>
                      </a:lnTo>
                      <a:lnTo>
                        <a:pt x="366" y="147"/>
                      </a:lnTo>
                      <a:lnTo>
                        <a:pt x="374" y="157"/>
                      </a:lnTo>
                      <a:lnTo>
                        <a:pt x="394" y="177"/>
                      </a:lnTo>
                      <a:lnTo>
                        <a:pt x="402" y="192"/>
                      </a:lnTo>
                      <a:lnTo>
                        <a:pt x="417" y="207"/>
                      </a:lnTo>
                      <a:lnTo>
                        <a:pt x="432" y="222"/>
                      </a:lnTo>
                      <a:lnTo>
                        <a:pt x="445" y="232"/>
                      </a:lnTo>
                      <a:lnTo>
                        <a:pt x="450" y="222"/>
                      </a:lnTo>
                      <a:lnTo>
                        <a:pt x="455" y="144"/>
                      </a:lnTo>
                      <a:lnTo>
                        <a:pt x="452" y="134"/>
                      </a:lnTo>
                      <a:lnTo>
                        <a:pt x="445" y="114"/>
                      </a:lnTo>
                      <a:lnTo>
                        <a:pt x="434" y="83"/>
                      </a:lnTo>
                      <a:lnTo>
                        <a:pt x="439" y="68"/>
                      </a:lnTo>
                      <a:lnTo>
                        <a:pt x="457" y="68"/>
                      </a:lnTo>
                      <a:lnTo>
                        <a:pt x="480" y="48"/>
                      </a:lnTo>
                      <a:lnTo>
                        <a:pt x="487" y="46"/>
                      </a:lnTo>
                      <a:lnTo>
                        <a:pt x="500" y="56"/>
                      </a:lnTo>
                      <a:lnTo>
                        <a:pt x="515" y="83"/>
                      </a:lnTo>
                      <a:lnTo>
                        <a:pt x="528" y="94"/>
                      </a:lnTo>
                      <a:lnTo>
                        <a:pt x="541" y="101"/>
                      </a:lnTo>
                      <a:lnTo>
                        <a:pt x="543" y="58"/>
                      </a:lnTo>
                      <a:lnTo>
                        <a:pt x="541" y="28"/>
                      </a:lnTo>
                      <a:lnTo>
                        <a:pt x="561" y="15"/>
                      </a:lnTo>
                      <a:lnTo>
                        <a:pt x="573" y="10"/>
                      </a:lnTo>
                      <a:lnTo>
                        <a:pt x="594" y="15"/>
                      </a:lnTo>
                      <a:lnTo>
                        <a:pt x="606" y="25"/>
                      </a:lnTo>
                      <a:lnTo>
                        <a:pt x="621" y="13"/>
                      </a:lnTo>
                      <a:lnTo>
                        <a:pt x="637" y="0"/>
                      </a:lnTo>
                      <a:lnTo>
                        <a:pt x="652" y="0"/>
                      </a:lnTo>
                      <a:lnTo>
                        <a:pt x="667" y="15"/>
                      </a:lnTo>
                      <a:lnTo>
                        <a:pt x="680" y="10"/>
                      </a:lnTo>
                      <a:lnTo>
                        <a:pt x="687" y="15"/>
                      </a:lnTo>
                      <a:lnTo>
                        <a:pt x="692" y="23"/>
                      </a:lnTo>
                      <a:lnTo>
                        <a:pt x="697" y="15"/>
                      </a:lnTo>
                      <a:lnTo>
                        <a:pt x="710" y="25"/>
                      </a:lnTo>
                      <a:lnTo>
                        <a:pt x="723" y="28"/>
                      </a:lnTo>
                      <a:lnTo>
                        <a:pt x="735" y="33"/>
                      </a:lnTo>
                      <a:lnTo>
                        <a:pt x="753" y="78"/>
                      </a:lnTo>
                      <a:lnTo>
                        <a:pt x="763" y="94"/>
                      </a:lnTo>
                      <a:lnTo>
                        <a:pt x="771" y="88"/>
                      </a:lnTo>
                      <a:lnTo>
                        <a:pt x="781" y="99"/>
                      </a:lnTo>
                      <a:lnTo>
                        <a:pt x="798" y="111"/>
                      </a:lnTo>
                      <a:lnTo>
                        <a:pt x="801" y="136"/>
                      </a:lnTo>
                      <a:lnTo>
                        <a:pt x="798" y="141"/>
                      </a:lnTo>
                      <a:lnTo>
                        <a:pt x="796" y="152"/>
                      </a:lnTo>
                      <a:lnTo>
                        <a:pt x="783" y="159"/>
                      </a:lnTo>
                      <a:lnTo>
                        <a:pt x="768" y="167"/>
                      </a:lnTo>
                      <a:lnTo>
                        <a:pt x="758" y="174"/>
                      </a:lnTo>
                      <a:lnTo>
                        <a:pt x="750" y="177"/>
                      </a:lnTo>
                      <a:lnTo>
                        <a:pt x="740" y="172"/>
                      </a:lnTo>
                      <a:lnTo>
                        <a:pt x="720" y="169"/>
                      </a:lnTo>
                      <a:lnTo>
                        <a:pt x="702" y="167"/>
                      </a:lnTo>
                      <a:lnTo>
                        <a:pt x="695" y="174"/>
                      </a:lnTo>
                      <a:lnTo>
                        <a:pt x="682" y="177"/>
                      </a:lnTo>
                      <a:lnTo>
                        <a:pt x="667" y="177"/>
                      </a:lnTo>
                      <a:lnTo>
                        <a:pt x="659" y="179"/>
                      </a:lnTo>
                      <a:lnTo>
                        <a:pt x="649" y="187"/>
                      </a:lnTo>
                      <a:lnTo>
                        <a:pt x="647" y="194"/>
                      </a:lnTo>
                      <a:lnTo>
                        <a:pt x="637" y="205"/>
                      </a:lnTo>
                      <a:lnTo>
                        <a:pt x="634" y="227"/>
                      </a:lnTo>
                      <a:lnTo>
                        <a:pt x="639" y="240"/>
                      </a:lnTo>
                      <a:lnTo>
                        <a:pt x="657" y="227"/>
                      </a:lnTo>
                      <a:lnTo>
                        <a:pt x="667" y="222"/>
                      </a:lnTo>
                      <a:lnTo>
                        <a:pt x="695" y="225"/>
                      </a:lnTo>
                      <a:lnTo>
                        <a:pt x="712" y="220"/>
                      </a:lnTo>
                      <a:lnTo>
                        <a:pt x="728" y="220"/>
                      </a:lnTo>
                      <a:lnTo>
                        <a:pt x="735" y="217"/>
                      </a:lnTo>
                      <a:lnTo>
                        <a:pt x="743" y="220"/>
                      </a:lnTo>
                      <a:lnTo>
                        <a:pt x="755" y="242"/>
                      </a:lnTo>
                      <a:lnTo>
                        <a:pt x="760" y="247"/>
                      </a:lnTo>
                      <a:lnTo>
                        <a:pt x="768" y="237"/>
                      </a:lnTo>
                      <a:lnTo>
                        <a:pt x="778" y="227"/>
                      </a:lnTo>
                      <a:lnTo>
                        <a:pt x="791" y="212"/>
                      </a:lnTo>
                      <a:lnTo>
                        <a:pt x="803" y="205"/>
                      </a:lnTo>
                      <a:lnTo>
                        <a:pt x="808" y="230"/>
                      </a:lnTo>
                      <a:lnTo>
                        <a:pt x="803" y="253"/>
                      </a:lnTo>
                      <a:lnTo>
                        <a:pt x="788" y="283"/>
                      </a:lnTo>
                      <a:lnTo>
                        <a:pt x="781" y="301"/>
                      </a:lnTo>
                      <a:lnTo>
                        <a:pt x="771" y="333"/>
                      </a:lnTo>
                      <a:lnTo>
                        <a:pt x="773" y="346"/>
                      </a:lnTo>
                      <a:lnTo>
                        <a:pt x="776" y="354"/>
                      </a:lnTo>
                      <a:lnTo>
                        <a:pt x="781" y="348"/>
                      </a:lnTo>
                      <a:lnTo>
                        <a:pt x="783" y="348"/>
                      </a:lnTo>
                      <a:lnTo>
                        <a:pt x="796" y="323"/>
                      </a:lnTo>
                      <a:lnTo>
                        <a:pt x="808" y="298"/>
                      </a:lnTo>
                      <a:lnTo>
                        <a:pt x="819" y="280"/>
                      </a:lnTo>
                      <a:lnTo>
                        <a:pt x="831" y="265"/>
                      </a:lnTo>
                      <a:lnTo>
                        <a:pt x="836" y="255"/>
                      </a:lnTo>
                      <a:lnTo>
                        <a:pt x="849" y="247"/>
                      </a:lnTo>
                      <a:lnTo>
                        <a:pt x="859" y="253"/>
                      </a:lnTo>
                      <a:lnTo>
                        <a:pt x="869" y="255"/>
                      </a:lnTo>
                      <a:lnTo>
                        <a:pt x="879" y="240"/>
                      </a:lnTo>
                      <a:lnTo>
                        <a:pt x="884" y="225"/>
                      </a:lnTo>
                      <a:lnTo>
                        <a:pt x="894" y="212"/>
                      </a:lnTo>
                      <a:lnTo>
                        <a:pt x="910" y="212"/>
                      </a:lnTo>
                      <a:lnTo>
                        <a:pt x="920" y="217"/>
                      </a:lnTo>
                      <a:lnTo>
                        <a:pt x="930" y="220"/>
                      </a:lnTo>
                      <a:lnTo>
                        <a:pt x="937" y="227"/>
                      </a:lnTo>
                      <a:lnTo>
                        <a:pt x="945" y="237"/>
                      </a:lnTo>
                      <a:lnTo>
                        <a:pt x="953" y="245"/>
                      </a:lnTo>
                      <a:lnTo>
                        <a:pt x="955" y="255"/>
                      </a:lnTo>
                      <a:lnTo>
                        <a:pt x="955" y="270"/>
                      </a:lnTo>
                      <a:lnTo>
                        <a:pt x="940" y="280"/>
                      </a:lnTo>
                      <a:lnTo>
                        <a:pt x="930" y="288"/>
                      </a:lnTo>
                      <a:lnTo>
                        <a:pt x="920" y="311"/>
                      </a:lnTo>
                      <a:lnTo>
                        <a:pt x="917" y="323"/>
                      </a:lnTo>
                      <a:lnTo>
                        <a:pt x="905" y="341"/>
                      </a:lnTo>
                      <a:lnTo>
                        <a:pt x="894" y="364"/>
                      </a:lnTo>
                      <a:lnTo>
                        <a:pt x="887" y="369"/>
                      </a:lnTo>
                      <a:lnTo>
                        <a:pt x="879" y="366"/>
                      </a:lnTo>
                      <a:lnTo>
                        <a:pt x="869" y="369"/>
                      </a:lnTo>
                      <a:lnTo>
                        <a:pt x="851" y="366"/>
                      </a:lnTo>
                      <a:lnTo>
                        <a:pt x="841" y="374"/>
                      </a:lnTo>
                      <a:lnTo>
                        <a:pt x="836" y="384"/>
                      </a:lnTo>
                      <a:lnTo>
                        <a:pt x="834" y="407"/>
                      </a:lnTo>
                      <a:lnTo>
                        <a:pt x="834" y="419"/>
                      </a:lnTo>
                      <a:lnTo>
                        <a:pt x="849" y="407"/>
                      </a:lnTo>
                      <a:lnTo>
                        <a:pt x="859" y="404"/>
                      </a:lnTo>
                      <a:lnTo>
                        <a:pt x="872" y="409"/>
                      </a:lnTo>
                      <a:lnTo>
                        <a:pt x="872" y="427"/>
                      </a:lnTo>
                      <a:lnTo>
                        <a:pt x="867" y="437"/>
                      </a:lnTo>
                      <a:lnTo>
                        <a:pt x="849" y="442"/>
                      </a:lnTo>
                      <a:lnTo>
                        <a:pt x="846" y="447"/>
                      </a:lnTo>
                      <a:lnTo>
                        <a:pt x="846" y="455"/>
                      </a:lnTo>
                      <a:lnTo>
                        <a:pt x="844" y="477"/>
                      </a:lnTo>
                      <a:lnTo>
                        <a:pt x="841" y="505"/>
                      </a:lnTo>
                      <a:lnTo>
                        <a:pt x="836" y="510"/>
                      </a:lnTo>
                      <a:lnTo>
                        <a:pt x="829" y="508"/>
                      </a:lnTo>
                      <a:lnTo>
                        <a:pt x="824" y="508"/>
                      </a:lnTo>
                      <a:lnTo>
                        <a:pt x="816" y="540"/>
                      </a:lnTo>
                      <a:lnTo>
                        <a:pt x="811" y="578"/>
                      </a:lnTo>
                      <a:lnTo>
                        <a:pt x="808" y="591"/>
                      </a:lnTo>
                      <a:lnTo>
                        <a:pt x="811" y="601"/>
                      </a:lnTo>
                      <a:lnTo>
                        <a:pt x="816" y="606"/>
                      </a:lnTo>
                      <a:lnTo>
                        <a:pt x="819" y="588"/>
                      </a:lnTo>
                      <a:lnTo>
                        <a:pt x="824" y="576"/>
                      </a:lnTo>
                      <a:lnTo>
                        <a:pt x="831" y="576"/>
                      </a:lnTo>
                      <a:lnTo>
                        <a:pt x="846" y="583"/>
                      </a:lnTo>
                      <a:lnTo>
                        <a:pt x="849" y="586"/>
                      </a:lnTo>
                      <a:lnTo>
                        <a:pt x="851" y="596"/>
                      </a:lnTo>
                      <a:lnTo>
                        <a:pt x="851" y="603"/>
                      </a:lnTo>
                      <a:lnTo>
                        <a:pt x="844" y="601"/>
                      </a:lnTo>
                      <a:lnTo>
                        <a:pt x="839" y="601"/>
                      </a:lnTo>
                      <a:lnTo>
                        <a:pt x="834" y="603"/>
                      </a:lnTo>
                      <a:lnTo>
                        <a:pt x="834" y="611"/>
                      </a:lnTo>
                      <a:lnTo>
                        <a:pt x="836" y="619"/>
                      </a:lnTo>
                      <a:lnTo>
                        <a:pt x="849" y="626"/>
                      </a:lnTo>
                      <a:lnTo>
                        <a:pt x="851" y="631"/>
                      </a:lnTo>
                      <a:lnTo>
                        <a:pt x="864" y="626"/>
                      </a:lnTo>
                      <a:lnTo>
                        <a:pt x="869" y="634"/>
                      </a:lnTo>
                      <a:lnTo>
                        <a:pt x="869" y="644"/>
                      </a:lnTo>
                      <a:lnTo>
                        <a:pt x="869" y="656"/>
                      </a:lnTo>
                      <a:lnTo>
                        <a:pt x="869" y="662"/>
                      </a:lnTo>
                      <a:lnTo>
                        <a:pt x="854" y="654"/>
                      </a:lnTo>
                      <a:lnTo>
                        <a:pt x="844" y="654"/>
                      </a:lnTo>
                      <a:lnTo>
                        <a:pt x="836" y="651"/>
                      </a:lnTo>
                      <a:lnTo>
                        <a:pt x="829" y="654"/>
                      </a:lnTo>
                      <a:lnTo>
                        <a:pt x="819" y="669"/>
                      </a:lnTo>
                      <a:lnTo>
                        <a:pt x="814" y="664"/>
                      </a:lnTo>
                      <a:lnTo>
                        <a:pt x="808" y="659"/>
                      </a:lnTo>
                      <a:lnTo>
                        <a:pt x="801" y="662"/>
                      </a:lnTo>
                      <a:lnTo>
                        <a:pt x="798" y="672"/>
                      </a:lnTo>
                      <a:lnTo>
                        <a:pt x="808" y="692"/>
                      </a:lnTo>
                      <a:lnTo>
                        <a:pt x="819" y="697"/>
                      </a:lnTo>
                      <a:lnTo>
                        <a:pt x="826" y="702"/>
                      </a:lnTo>
                      <a:lnTo>
                        <a:pt x="839" y="704"/>
                      </a:lnTo>
                      <a:lnTo>
                        <a:pt x="844" y="707"/>
                      </a:lnTo>
                      <a:lnTo>
                        <a:pt x="849" y="722"/>
                      </a:lnTo>
                      <a:lnTo>
                        <a:pt x="849" y="735"/>
                      </a:lnTo>
                      <a:lnTo>
                        <a:pt x="849" y="752"/>
                      </a:lnTo>
                      <a:lnTo>
                        <a:pt x="846" y="762"/>
                      </a:lnTo>
                      <a:lnTo>
                        <a:pt x="844" y="765"/>
                      </a:lnTo>
                      <a:lnTo>
                        <a:pt x="834" y="760"/>
                      </a:lnTo>
                      <a:lnTo>
                        <a:pt x="829" y="757"/>
                      </a:lnTo>
                      <a:lnTo>
                        <a:pt x="826" y="760"/>
                      </a:lnTo>
                      <a:lnTo>
                        <a:pt x="826" y="775"/>
                      </a:lnTo>
                      <a:lnTo>
                        <a:pt x="826" y="783"/>
                      </a:lnTo>
                      <a:lnTo>
                        <a:pt x="831" y="785"/>
                      </a:lnTo>
                      <a:lnTo>
                        <a:pt x="834" y="788"/>
                      </a:lnTo>
                      <a:lnTo>
                        <a:pt x="839" y="795"/>
                      </a:lnTo>
                      <a:lnTo>
                        <a:pt x="846" y="798"/>
                      </a:lnTo>
                      <a:lnTo>
                        <a:pt x="851" y="803"/>
                      </a:lnTo>
                      <a:lnTo>
                        <a:pt x="854" y="813"/>
                      </a:lnTo>
                      <a:lnTo>
                        <a:pt x="851" y="818"/>
                      </a:lnTo>
                      <a:lnTo>
                        <a:pt x="846" y="823"/>
                      </a:lnTo>
                      <a:lnTo>
                        <a:pt x="841" y="826"/>
                      </a:lnTo>
                      <a:lnTo>
                        <a:pt x="829" y="826"/>
                      </a:lnTo>
                      <a:lnTo>
                        <a:pt x="821" y="823"/>
                      </a:lnTo>
                      <a:lnTo>
                        <a:pt x="808" y="821"/>
                      </a:lnTo>
                      <a:lnTo>
                        <a:pt x="806" y="833"/>
                      </a:lnTo>
                      <a:lnTo>
                        <a:pt x="808" y="838"/>
                      </a:lnTo>
                      <a:lnTo>
                        <a:pt x="819" y="838"/>
                      </a:lnTo>
                      <a:lnTo>
                        <a:pt x="826" y="843"/>
                      </a:lnTo>
                      <a:lnTo>
                        <a:pt x="831" y="848"/>
                      </a:lnTo>
                      <a:lnTo>
                        <a:pt x="831" y="858"/>
                      </a:lnTo>
                      <a:lnTo>
                        <a:pt x="831" y="871"/>
                      </a:lnTo>
                      <a:lnTo>
                        <a:pt x="824" y="871"/>
                      </a:lnTo>
                      <a:lnTo>
                        <a:pt x="814" y="874"/>
                      </a:lnTo>
                      <a:lnTo>
                        <a:pt x="811" y="879"/>
                      </a:lnTo>
                      <a:lnTo>
                        <a:pt x="801" y="881"/>
                      </a:lnTo>
                      <a:lnTo>
                        <a:pt x="793" y="876"/>
                      </a:lnTo>
                      <a:lnTo>
                        <a:pt x="781" y="866"/>
                      </a:lnTo>
                      <a:lnTo>
                        <a:pt x="776" y="853"/>
                      </a:lnTo>
                      <a:lnTo>
                        <a:pt x="773" y="853"/>
                      </a:lnTo>
                      <a:lnTo>
                        <a:pt x="766" y="861"/>
                      </a:lnTo>
                      <a:lnTo>
                        <a:pt x="758" y="869"/>
                      </a:lnTo>
                      <a:lnTo>
                        <a:pt x="750" y="871"/>
                      </a:lnTo>
                      <a:lnTo>
                        <a:pt x="745" y="876"/>
                      </a:lnTo>
                      <a:lnTo>
                        <a:pt x="735" y="874"/>
                      </a:lnTo>
                      <a:lnTo>
                        <a:pt x="728" y="871"/>
                      </a:lnTo>
                      <a:lnTo>
                        <a:pt x="723" y="876"/>
                      </a:lnTo>
                      <a:lnTo>
                        <a:pt x="717" y="879"/>
                      </a:lnTo>
                      <a:lnTo>
                        <a:pt x="717" y="886"/>
                      </a:lnTo>
                      <a:lnTo>
                        <a:pt x="717" y="889"/>
                      </a:lnTo>
                      <a:lnTo>
                        <a:pt x="720" y="901"/>
                      </a:lnTo>
                      <a:lnTo>
                        <a:pt x="725" y="909"/>
                      </a:lnTo>
                      <a:lnTo>
                        <a:pt x="735" y="909"/>
                      </a:lnTo>
                      <a:lnTo>
                        <a:pt x="745" y="916"/>
                      </a:lnTo>
                      <a:lnTo>
                        <a:pt x="755" y="914"/>
                      </a:lnTo>
                      <a:lnTo>
                        <a:pt x="766" y="927"/>
                      </a:lnTo>
                      <a:lnTo>
                        <a:pt x="771" y="932"/>
                      </a:lnTo>
                      <a:lnTo>
                        <a:pt x="776" y="937"/>
                      </a:lnTo>
                      <a:lnTo>
                        <a:pt x="783" y="947"/>
                      </a:lnTo>
                      <a:lnTo>
                        <a:pt x="793" y="954"/>
                      </a:lnTo>
                      <a:lnTo>
                        <a:pt x="796" y="962"/>
                      </a:lnTo>
                      <a:lnTo>
                        <a:pt x="798" y="982"/>
                      </a:lnTo>
                      <a:lnTo>
                        <a:pt x="806" y="977"/>
                      </a:lnTo>
                      <a:lnTo>
                        <a:pt x="806" y="972"/>
                      </a:lnTo>
                      <a:lnTo>
                        <a:pt x="808" y="977"/>
                      </a:lnTo>
                      <a:lnTo>
                        <a:pt x="811" y="987"/>
                      </a:lnTo>
                      <a:lnTo>
                        <a:pt x="811" y="995"/>
                      </a:lnTo>
                      <a:lnTo>
                        <a:pt x="814" y="1020"/>
                      </a:lnTo>
                      <a:lnTo>
                        <a:pt x="814" y="1025"/>
                      </a:lnTo>
                      <a:lnTo>
                        <a:pt x="811" y="1028"/>
                      </a:lnTo>
                      <a:lnTo>
                        <a:pt x="806" y="1025"/>
                      </a:lnTo>
                      <a:lnTo>
                        <a:pt x="801" y="1023"/>
                      </a:lnTo>
                      <a:lnTo>
                        <a:pt x="796" y="1023"/>
                      </a:lnTo>
                      <a:lnTo>
                        <a:pt x="788" y="1023"/>
                      </a:lnTo>
                      <a:lnTo>
                        <a:pt x="778" y="1017"/>
                      </a:lnTo>
                      <a:lnTo>
                        <a:pt x="773" y="1010"/>
                      </a:lnTo>
                      <a:lnTo>
                        <a:pt x="771" y="995"/>
                      </a:lnTo>
                      <a:lnTo>
                        <a:pt x="768" y="990"/>
                      </a:lnTo>
                      <a:lnTo>
                        <a:pt x="758" y="977"/>
                      </a:lnTo>
                      <a:lnTo>
                        <a:pt x="753" y="970"/>
                      </a:lnTo>
                      <a:lnTo>
                        <a:pt x="748" y="967"/>
                      </a:lnTo>
                      <a:lnTo>
                        <a:pt x="740" y="964"/>
                      </a:lnTo>
                      <a:lnTo>
                        <a:pt x="735" y="967"/>
                      </a:lnTo>
                      <a:lnTo>
                        <a:pt x="730" y="970"/>
                      </a:lnTo>
                      <a:close/>
                      <a:moveTo>
                        <a:pt x="303" y="1078"/>
                      </a:moveTo>
                      <a:lnTo>
                        <a:pt x="298" y="1076"/>
                      </a:lnTo>
                      <a:lnTo>
                        <a:pt x="293" y="1070"/>
                      </a:lnTo>
                      <a:lnTo>
                        <a:pt x="288" y="1065"/>
                      </a:lnTo>
                      <a:lnTo>
                        <a:pt x="288" y="1063"/>
                      </a:lnTo>
                      <a:lnTo>
                        <a:pt x="285" y="1058"/>
                      </a:lnTo>
                      <a:lnTo>
                        <a:pt x="285" y="1043"/>
                      </a:lnTo>
                      <a:lnTo>
                        <a:pt x="285" y="1035"/>
                      </a:lnTo>
                      <a:lnTo>
                        <a:pt x="288" y="1035"/>
                      </a:lnTo>
                      <a:lnTo>
                        <a:pt x="293" y="1038"/>
                      </a:lnTo>
                      <a:lnTo>
                        <a:pt x="303" y="1038"/>
                      </a:lnTo>
                      <a:lnTo>
                        <a:pt x="311" y="1043"/>
                      </a:lnTo>
                      <a:lnTo>
                        <a:pt x="316" y="1050"/>
                      </a:lnTo>
                      <a:lnTo>
                        <a:pt x="321" y="1050"/>
                      </a:lnTo>
                      <a:lnTo>
                        <a:pt x="326" y="1055"/>
                      </a:lnTo>
                      <a:lnTo>
                        <a:pt x="331" y="1063"/>
                      </a:lnTo>
                      <a:lnTo>
                        <a:pt x="331" y="1068"/>
                      </a:lnTo>
                      <a:lnTo>
                        <a:pt x="328" y="1068"/>
                      </a:lnTo>
                      <a:lnTo>
                        <a:pt x="326" y="1068"/>
                      </a:lnTo>
                      <a:lnTo>
                        <a:pt x="318" y="1070"/>
                      </a:lnTo>
                      <a:lnTo>
                        <a:pt x="313" y="1073"/>
                      </a:lnTo>
                      <a:lnTo>
                        <a:pt x="306" y="1076"/>
                      </a:lnTo>
                      <a:lnTo>
                        <a:pt x="303" y="1078"/>
                      </a:lnTo>
                      <a:close/>
                      <a:moveTo>
                        <a:pt x="803" y="947"/>
                      </a:moveTo>
                      <a:lnTo>
                        <a:pt x="791" y="934"/>
                      </a:lnTo>
                      <a:lnTo>
                        <a:pt x="786" y="929"/>
                      </a:lnTo>
                      <a:lnTo>
                        <a:pt x="781" y="924"/>
                      </a:lnTo>
                      <a:lnTo>
                        <a:pt x="778" y="924"/>
                      </a:lnTo>
                      <a:lnTo>
                        <a:pt x="776" y="914"/>
                      </a:lnTo>
                      <a:lnTo>
                        <a:pt x="788" y="911"/>
                      </a:lnTo>
                      <a:lnTo>
                        <a:pt x="793" y="916"/>
                      </a:lnTo>
                      <a:lnTo>
                        <a:pt x="801" y="922"/>
                      </a:lnTo>
                      <a:lnTo>
                        <a:pt x="806" y="929"/>
                      </a:lnTo>
                      <a:lnTo>
                        <a:pt x="808" y="939"/>
                      </a:lnTo>
                      <a:lnTo>
                        <a:pt x="806" y="944"/>
                      </a:lnTo>
                      <a:lnTo>
                        <a:pt x="803" y="947"/>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52" name="Freeform 8"/>
                <p:cNvSpPr>
                  <a:spLocks noEditPoints="1"/>
                </p:cNvSpPr>
                <p:nvPr/>
              </p:nvSpPr>
              <p:spPr bwMode="auto">
                <a:xfrm>
                  <a:off x="1208088" y="2587625"/>
                  <a:ext cx="2127250" cy="1703388"/>
                </a:xfrm>
                <a:custGeom>
                  <a:avLst/>
                  <a:gdLst>
                    <a:gd name="T0" fmla="*/ 2147483647 w 1673"/>
                    <a:gd name="T1" fmla="*/ 2147483647 h 1340"/>
                    <a:gd name="T2" fmla="*/ 2147483647 w 1673"/>
                    <a:gd name="T3" fmla="*/ 2147483647 h 1340"/>
                    <a:gd name="T4" fmla="*/ 2147483647 w 1673"/>
                    <a:gd name="T5" fmla="*/ 2147483647 h 1340"/>
                    <a:gd name="T6" fmla="*/ 2147483647 w 1673"/>
                    <a:gd name="T7" fmla="*/ 2147483647 h 1340"/>
                    <a:gd name="T8" fmla="*/ 2147483647 w 1673"/>
                    <a:gd name="T9" fmla="*/ 2147483647 h 1340"/>
                    <a:gd name="T10" fmla="*/ 2147483647 w 1673"/>
                    <a:gd name="T11" fmla="*/ 2147483647 h 1340"/>
                    <a:gd name="T12" fmla="*/ 2147483647 w 1673"/>
                    <a:gd name="T13" fmla="*/ 2147483647 h 1340"/>
                    <a:gd name="T14" fmla="*/ 2147483647 w 1673"/>
                    <a:gd name="T15" fmla="*/ 2147483647 h 1340"/>
                    <a:gd name="T16" fmla="*/ 2147483647 w 1673"/>
                    <a:gd name="T17" fmla="*/ 2147483647 h 1340"/>
                    <a:gd name="T18" fmla="*/ 2147483647 w 1673"/>
                    <a:gd name="T19" fmla="*/ 2147483647 h 1340"/>
                    <a:gd name="T20" fmla="*/ 2147483647 w 1673"/>
                    <a:gd name="T21" fmla="*/ 2147483647 h 1340"/>
                    <a:gd name="T22" fmla="*/ 2147483647 w 1673"/>
                    <a:gd name="T23" fmla="*/ 2147483647 h 1340"/>
                    <a:gd name="T24" fmla="*/ 2147483647 w 1673"/>
                    <a:gd name="T25" fmla="*/ 2147483647 h 1340"/>
                    <a:gd name="T26" fmla="*/ 2147483647 w 1673"/>
                    <a:gd name="T27" fmla="*/ 2147483647 h 1340"/>
                    <a:gd name="T28" fmla="*/ 2147483647 w 1673"/>
                    <a:gd name="T29" fmla="*/ 2147483647 h 1340"/>
                    <a:gd name="T30" fmla="*/ 2147483647 w 1673"/>
                    <a:gd name="T31" fmla="*/ 2147483647 h 1340"/>
                    <a:gd name="T32" fmla="*/ 2147483647 w 1673"/>
                    <a:gd name="T33" fmla="*/ 2147483647 h 1340"/>
                    <a:gd name="T34" fmla="*/ 2147483647 w 1673"/>
                    <a:gd name="T35" fmla="*/ 2147483647 h 1340"/>
                    <a:gd name="T36" fmla="*/ 2147483647 w 1673"/>
                    <a:gd name="T37" fmla="*/ 2147483647 h 1340"/>
                    <a:gd name="T38" fmla="*/ 2147483647 w 1673"/>
                    <a:gd name="T39" fmla="*/ 2147483647 h 1340"/>
                    <a:gd name="T40" fmla="*/ 2147483647 w 1673"/>
                    <a:gd name="T41" fmla="*/ 2147483647 h 1340"/>
                    <a:gd name="T42" fmla="*/ 2147483647 w 1673"/>
                    <a:gd name="T43" fmla="*/ 2147483647 h 1340"/>
                    <a:gd name="T44" fmla="*/ 2147483647 w 1673"/>
                    <a:gd name="T45" fmla="*/ 2147483647 h 1340"/>
                    <a:gd name="T46" fmla="*/ 2147483647 w 1673"/>
                    <a:gd name="T47" fmla="*/ 2147483647 h 1340"/>
                    <a:gd name="T48" fmla="*/ 2147483647 w 1673"/>
                    <a:gd name="T49" fmla="*/ 2147483647 h 1340"/>
                    <a:gd name="T50" fmla="*/ 2147483647 w 1673"/>
                    <a:gd name="T51" fmla="*/ 2147483647 h 1340"/>
                    <a:gd name="T52" fmla="*/ 2147483647 w 1673"/>
                    <a:gd name="T53" fmla="*/ 2147483647 h 1340"/>
                    <a:gd name="T54" fmla="*/ 2147483647 w 1673"/>
                    <a:gd name="T55" fmla="*/ 2147483647 h 1340"/>
                    <a:gd name="T56" fmla="*/ 2147483647 w 1673"/>
                    <a:gd name="T57" fmla="*/ 2147483647 h 1340"/>
                    <a:gd name="T58" fmla="*/ 2147483647 w 1673"/>
                    <a:gd name="T59" fmla="*/ 2147483647 h 1340"/>
                    <a:gd name="T60" fmla="*/ 2147483647 w 1673"/>
                    <a:gd name="T61" fmla="*/ 2147483647 h 1340"/>
                    <a:gd name="T62" fmla="*/ 2147483647 w 1673"/>
                    <a:gd name="T63" fmla="*/ 2147483647 h 1340"/>
                    <a:gd name="T64" fmla="*/ 2147483647 w 1673"/>
                    <a:gd name="T65" fmla="*/ 2147483647 h 1340"/>
                    <a:gd name="T66" fmla="*/ 2147483647 w 1673"/>
                    <a:gd name="T67" fmla="*/ 2147483647 h 1340"/>
                    <a:gd name="T68" fmla="*/ 2147483647 w 1673"/>
                    <a:gd name="T69" fmla="*/ 2147483647 h 1340"/>
                    <a:gd name="T70" fmla="*/ 2147483647 w 1673"/>
                    <a:gd name="T71" fmla="*/ 2147483647 h 1340"/>
                    <a:gd name="T72" fmla="*/ 2147483647 w 1673"/>
                    <a:gd name="T73" fmla="*/ 2147483647 h 1340"/>
                    <a:gd name="T74" fmla="*/ 2147483647 w 1673"/>
                    <a:gd name="T75" fmla="*/ 2147483647 h 1340"/>
                    <a:gd name="T76" fmla="*/ 2147483647 w 1673"/>
                    <a:gd name="T77" fmla="*/ 2147483647 h 1340"/>
                    <a:gd name="T78" fmla="*/ 2147483647 w 1673"/>
                    <a:gd name="T79" fmla="*/ 2147483647 h 1340"/>
                    <a:gd name="T80" fmla="*/ 2147483647 w 1673"/>
                    <a:gd name="T81" fmla="*/ 2147483647 h 1340"/>
                    <a:gd name="T82" fmla="*/ 2147483647 w 1673"/>
                    <a:gd name="T83" fmla="*/ 2147483647 h 1340"/>
                    <a:gd name="T84" fmla="*/ 2147483647 w 1673"/>
                    <a:gd name="T85" fmla="*/ 2147483647 h 1340"/>
                    <a:gd name="T86" fmla="*/ 2147483647 w 1673"/>
                    <a:gd name="T87" fmla="*/ 2147483647 h 1340"/>
                    <a:gd name="T88" fmla="*/ 2147483647 w 1673"/>
                    <a:gd name="T89" fmla="*/ 2147483647 h 1340"/>
                    <a:gd name="T90" fmla="*/ 2147483647 w 1673"/>
                    <a:gd name="T91" fmla="*/ 2147483647 h 1340"/>
                    <a:gd name="T92" fmla="*/ 2147483647 w 1673"/>
                    <a:gd name="T93" fmla="*/ 2147483647 h 1340"/>
                    <a:gd name="T94" fmla="*/ 2147483647 w 1673"/>
                    <a:gd name="T95" fmla="*/ 2147483647 h 1340"/>
                    <a:gd name="T96" fmla="*/ 2147483647 w 1673"/>
                    <a:gd name="T97" fmla="*/ 2147483647 h 1340"/>
                    <a:gd name="T98" fmla="*/ 2147483647 w 1673"/>
                    <a:gd name="T99" fmla="*/ 2147483647 h 1340"/>
                    <a:gd name="T100" fmla="*/ 2147483647 w 1673"/>
                    <a:gd name="T101" fmla="*/ 2147483647 h 1340"/>
                    <a:gd name="T102" fmla="*/ 2147483647 w 1673"/>
                    <a:gd name="T103" fmla="*/ 2147483647 h 1340"/>
                    <a:gd name="T104" fmla="*/ 2147483647 w 1673"/>
                    <a:gd name="T105" fmla="*/ 2147483647 h 1340"/>
                    <a:gd name="T106" fmla="*/ 2147483647 w 1673"/>
                    <a:gd name="T107" fmla="*/ 2147483647 h 1340"/>
                    <a:gd name="T108" fmla="*/ 2147483647 w 1673"/>
                    <a:gd name="T109" fmla="*/ 2147483647 h 1340"/>
                    <a:gd name="T110" fmla="*/ 2147483647 w 1673"/>
                    <a:gd name="T111" fmla="*/ 2147483647 h 1340"/>
                    <a:gd name="T112" fmla="*/ 2147483647 w 1673"/>
                    <a:gd name="T113" fmla="*/ 2147483647 h 1340"/>
                    <a:gd name="T114" fmla="*/ 2147483647 w 1673"/>
                    <a:gd name="T115" fmla="*/ 2147483647 h 1340"/>
                    <a:gd name="T116" fmla="*/ 2147483647 w 1673"/>
                    <a:gd name="T117" fmla="*/ 2147483647 h 1340"/>
                    <a:gd name="T118" fmla="*/ 2147483647 w 1673"/>
                    <a:gd name="T119" fmla="*/ 2147483647 h 1340"/>
                    <a:gd name="T120" fmla="*/ 2147483647 w 1673"/>
                    <a:gd name="T121" fmla="*/ 2147483647 h 1340"/>
                    <a:gd name="T122" fmla="*/ 2147483647 w 1673"/>
                    <a:gd name="T123" fmla="*/ 2147483647 h 1340"/>
                    <a:gd name="T124" fmla="*/ 2147483647 w 1673"/>
                    <a:gd name="T125" fmla="*/ 2147483647 h 13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73"/>
                    <a:gd name="T190" fmla="*/ 0 h 1340"/>
                    <a:gd name="T191" fmla="*/ 1673 w 1673"/>
                    <a:gd name="T192" fmla="*/ 1340 h 13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73" h="1340">
                      <a:moveTo>
                        <a:pt x="298" y="527"/>
                      </a:moveTo>
                      <a:lnTo>
                        <a:pt x="298" y="530"/>
                      </a:lnTo>
                      <a:lnTo>
                        <a:pt x="293" y="537"/>
                      </a:lnTo>
                      <a:lnTo>
                        <a:pt x="290" y="540"/>
                      </a:lnTo>
                      <a:lnTo>
                        <a:pt x="288" y="540"/>
                      </a:lnTo>
                      <a:lnTo>
                        <a:pt x="283" y="540"/>
                      </a:lnTo>
                      <a:lnTo>
                        <a:pt x="278" y="535"/>
                      </a:lnTo>
                      <a:lnTo>
                        <a:pt x="275" y="532"/>
                      </a:lnTo>
                      <a:lnTo>
                        <a:pt x="278" y="527"/>
                      </a:lnTo>
                      <a:lnTo>
                        <a:pt x="280" y="525"/>
                      </a:lnTo>
                      <a:lnTo>
                        <a:pt x="283" y="520"/>
                      </a:lnTo>
                      <a:lnTo>
                        <a:pt x="288" y="525"/>
                      </a:lnTo>
                      <a:lnTo>
                        <a:pt x="290" y="525"/>
                      </a:lnTo>
                      <a:lnTo>
                        <a:pt x="293" y="522"/>
                      </a:lnTo>
                      <a:lnTo>
                        <a:pt x="295" y="520"/>
                      </a:lnTo>
                      <a:lnTo>
                        <a:pt x="295" y="515"/>
                      </a:lnTo>
                      <a:lnTo>
                        <a:pt x="298" y="515"/>
                      </a:lnTo>
                      <a:lnTo>
                        <a:pt x="308" y="517"/>
                      </a:lnTo>
                      <a:lnTo>
                        <a:pt x="310" y="520"/>
                      </a:lnTo>
                      <a:lnTo>
                        <a:pt x="310" y="522"/>
                      </a:lnTo>
                      <a:lnTo>
                        <a:pt x="305" y="525"/>
                      </a:lnTo>
                      <a:lnTo>
                        <a:pt x="303" y="525"/>
                      </a:lnTo>
                      <a:lnTo>
                        <a:pt x="298" y="527"/>
                      </a:lnTo>
                      <a:close/>
                      <a:moveTo>
                        <a:pt x="667" y="588"/>
                      </a:moveTo>
                      <a:lnTo>
                        <a:pt x="667" y="593"/>
                      </a:lnTo>
                      <a:lnTo>
                        <a:pt x="664" y="593"/>
                      </a:lnTo>
                      <a:lnTo>
                        <a:pt x="662" y="595"/>
                      </a:lnTo>
                      <a:lnTo>
                        <a:pt x="659" y="598"/>
                      </a:lnTo>
                      <a:lnTo>
                        <a:pt x="657" y="595"/>
                      </a:lnTo>
                      <a:lnTo>
                        <a:pt x="657" y="593"/>
                      </a:lnTo>
                      <a:lnTo>
                        <a:pt x="657" y="588"/>
                      </a:lnTo>
                      <a:lnTo>
                        <a:pt x="657" y="583"/>
                      </a:lnTo>
                      <a:lnTo>
                        <a:pt x="654" y="573"/>
                      </a:lnTo>
                      <a:lnTo>
                        <a:pt x="649" y="570"/>
                      </a:lnTo>
                      <a:lnTo>
                        <a:pt x="649" y="565"/>
                      </a:lnTo>
                      <a:lnTo>
                        <a:pt x="639" y="568"/>
                      </a:lnTo>
                      <a:lnTo>
                        <a:pt x="636" y="568"/>
                      </a:lnTo>
                      <a:lnTo>
                        <a:pt x="636" y="570"/>
                      </a:lnTo>
                      <a:lnTo>
                        <a:pt x="631" y="573"/>
                      </a:lnTo>
                      <a:lnTo>
                        <a:pt x="631" y="570"/>
                      </a:lnTo>
                      <a:lnTo>
                        <a:pt x="631" y="563"/>
                      </a:lnTo>
                      <a:lnTo>
                        <a:pt x="634" y="560"/>
                      </a:lnTo>
                      <a:lnTo>
                        <a:pt x="634" y="558"/>
                      </a:lnTo>
                      <a:lnTo>
                        <a:pt x="631" y="552"/>
                      </a:lnTo>
                      <a:lnTo>
                        <a:pt x="626" y="547"/>
                      </a:lnTo>
                      <a:lnTo>
                        <a:pt x="621" y="537"/>
                      </a:lnTo>
                      <a:lnTo>
                        <a:pt x="616" y="535"/>
                      </a:lnTo>
                      <a:lnTo>
                        <a:pt x="614" y="532"/>
                      </a:lnTo>
                      <a:lnTo>
                        <a:pt x="614" y="527"/>
                      </a:lnTo>
                      <a:lnTo>
                        <a:pt x="611" y="520"/>
                      </a:lnTo>
                      <a:lnTo>
                        <a:pt x="609" y="517"/>
                      </a:lnTo>
                      <a:lnTo>
                        <a:pt x="614" y="515"/>
                      </a:lnTo>
                      <a:lnTo>
                        <a:pt x="611" y="512"/>
                      </a:lnTo>
                      <a:lnTo>
                        <a:pt x="609" y="510"/>
                      </a:lnTo>
                      <a:lnTo>
                        <a:pt x="606" y="510"/>
                      </a:lnTo>
                      <a:lnTo>
                        <a:pt x="604" y="504"/>
                      </a:lnTo>
                      <a:lnTo>
                        <a:pt x="601" y="502"/>
                      </a:lnTo>
                      <a:lnTo>
                        <a:pt x="599" y="497"/>
                      </a:lnTo>
                      <a:lnTo>
                        <a:pt x="591" y="492"/>
                      </a:lnTo>
                      <a:lnTo>
                        <a:pt x="588" y="482"/>
                      </a:lnTo>
                      <a:lnTo>
                        <a:pt x="586" y="474"/>
                      </a:lnTo>
                      <a:lnTo>
                        <a:pt x="583" y="467"/>
                      </a:lnTo>
                      <a:lnTo>
                        <a:pt x="581" y="467"/>
                      </a:lnTo>
                      <a:lnTo>
                        <a:pt x="581" y="479"/>
                      </a:lnTo>
                      <a:lnTo>
                        <a:pt x="583" y="492"/>
                      </a:lnTo>
                      <a:lnTo>
                        <a:pt x="583" y="494"/>
                      </a:lnTo>
                      <a:lnTo>
                        <a:pt x="583" y="497"/>
                      </a:lnTo>
                      <a:lnTo>
                        <a:pt x="578" y="494"/>
                      </a:lnTo>
                      <a:lnTo>
                        <a:pt x="576" y="494"/>
                      </a:lnTo>
                      <a:lnTo>
                        <a:pt x="573" y="487"/>
                      </a:lnTo>
                      <a:lnTo>
                        <a:pt x="571" y="482"/>
                      </a:lnTo>
                      <a:lnTo>
                        <a:pt x="566" y="484"/>
                      </a:lnTo>
                      <a:lnTo>
                        <a:pt x="558" y="479"/>
                      </a:lnTo>
                      <a:lnTo>
                        <a:pt x="566" y="489"/>
                      </a:lnTo>
                      <a:lnTo>
                        <a:pt x="566" y="492"/>
                      </a:lnTo>
                      <a:lnTo>
                        <a:pt x="556" y="494"/>
                      </a:lnTo>
                      <a:lnTo>
                        <a:pt x="548" y="489"/>
                      </a:lnTo>
                      <a:lnTo>
                        <a:pt x="538" y="477"/>
                      </a:lnTo>
                      <a:lnTo>
                        <a:pt x="533" y="474"/>
                      </a:lnTo>
                      <a:lnTo>
                        <a:pt x="528" y="472"/>
                      </a:lnTo>
                      <a:lnTo>
                        <a:pt x="520" y="469"/>
                      </a:lnTo>
                      <a:lnTo>
                        <a:pt x="513" y="462"/>
                      </a:lnTo>
                      <a:lnTo>
                        <a:pt x="518" y="459"/>
                      </a:lnTo>
                      <a:lnTo>
                        <a:pt x="520" y="457"/>
                      </a:lnTo>
                      <a:lnTo>
                        <a:pt x="518" y="451"/>
                      </a:lnTo>
                      <a:lnTo>
                        <a:pt x="515" y="449"/>
                      </a:lnTo>
                      <a:lnTo>
                        <a:pt x="510" y="451"/>
                      </a:lnTo>
                      <a:lnTo>
                        <a:pt x="508" y="454"/>
                      </a:lnTo>
                      <a:lnTo>
                        <a:pt x="502" y="454"/>
                      </a:lnTo>
                      <a:lnTo>
                        <a:pt x="495" y="454"/>
                      </a:lnTo>
                      <a:lnTo>
                        <a:pt x="487" y="451"/>
                      </a:lnTo>
                      <a:lnTo>
                        <a:pt x="487" y="446"/>
                      </a:lnTo>
                      <a:lnTo>
                        <a:pt x="485" y="444"/>
                      </a:lnTo>
                      <a:lnTo>
                        <a:pt x="482" y="441"/>
                      </a:lnTo>
                      <a:lnTo>
                        <a:pt x="480" y="444"/>
                      </a:lnTo>
                      <a:lnTo>
                        <a:pt x="477" y="446"/>
                      </a:lnTo>
                      <a:lnTo>
                        <a:pt x="470" y="446"/>
                      </a:lnTo>
                      <a:lnTo>
                        <a:pt x="460" y="444"/>
                      </a:lnTo>
                      <a:lnTo>
                        <a:pt x="444" y="446"/>
                      </a:lnTo>
                      <a:lnTo>
                        <a:pt x="439" y="444"/>
                      </a:lnTo>
                      <a:lnTo>
                        <a:pt x="437" y="441"/>
                      </a:lnTo>
                      <a:lnTo>
                        <a:pt x="432" y="436"/>
                      </a:lnTo>
                      <a:lnTo>
                        <a:pt x="429" y="429"/>
                      </a:lnTo>
                      <a:lnTo>
                        <a:pt x="427" y="431"/>
                      </a:lnTo>
                      <a:lnTo>
                        <a:pt x="422" y="434"/>
                      </a:lnTo>
                      <a:lnTo>
                        <a:pt x="414" y="431"/>
                      </a:lnTo>
                      <a:lnTo>
                        <a:pt x="414" y="426"/>
                      </a:lnTo>
                      <a:lnTo>
                        <a:pt x="409" y="424"/>
                      </a:lnTo>
                      <a:lnTo>
                        <a:pt x="404" y="421"/>
                      </a:lnTo>
                      <a:lnTo>
                        <a:pt x="394" y="416"/>
                      </a:lnTo>
                      <a:lnTo>
                        <a:pt x="386" y="414"/>
                      </a:lnTo>
                      <a:lnTo>
                        <a:pt x="381" y="409"/>
                      </a:lnTo>
                      <a:lnTo>
                        <a:pt x="379" y="411"/>
                      </a:lnTo>
                      <a:lnTo>
                        <a:pt x="374" y="414"/>
                      </a:lnTo>
                      <a:lnTo>
                        <a:pt x="374" y="419"/>
                      </a:lnTo>
                      <a:lnTo>
                        <a:pt x="374" y="421"/>
                      </a:lnTo>
                      <a:lnTo>
                        <a:pt x="369" y="424"/>
                      </a:lnTo>
                      <a:lnTo>
                        <a:pt x="369" y="429"/>
                      </a:lnTo>
                      <a:lnTo>
                        <a:pt x="376" y="434"/>
                      </a:lnTo>
                      <a:lnTo>
                        <a:pt x="376" y="439"/>
                      </a:lnTo>
                      <a:lnTo>
                        <a:pt x="376" y="444"/>
                      </a:lnTo>
                      <a:lnTo>
                        <a:pt x="374" y="449"/>
                      </a:lnTo>
                      <a:lnTo>
                        <a:pt x="371" y="449"/>
                      </a:lnTo>
                      <a:lnTo>
                        <a:pt x="363" y="446"/>
                      </a:lnTo>
                      <a:lnTo>
                        <a:pt x="361" y="446"/>
                      </a:lnTo>
                      <a:lnTo>
                        <a:pt x="356" y="446"/>
                      </a:lnTo>
                      <a:lnTo>
                        <a:pt x="348" y="457"/>
                      </a:lnTo>
                      <a:lnTo>
                        <a:pt x="341" y="459"/>
                      </a:lnTo>
                      <a:lnTo>
                        <a:pt x="336" y="467"/>
                      </a:lnTo>
                      <a:lnTo>
                        <a:pt x="328" y="472"/>
                      </a:lnTo>
                      <a:lnTo>
                        <a:pt x="321" y="474"/>
                      </a:lnTo>
                      <a:lnTo>
                        <a:pt x="321" y="469"/>
                      </a:lnTo>
                      <a:lnTo>
                        <a:pt x="321" y="467"/>
                      </a:lnTo>
                      <a:lnTo>
                        <a:pt x="326" y="462"/>
                      </a:lnTo>
                      <a:lnTo>
                        <a:pt x="326" y="457"/>
                      </a:lnTo>
                      <a:lnTo>
                        <a:pt x="321" y="449"/>
                      </a:lnTo>
                      <a:lnTo>
                        <a:pt x="321" y="446"/>
                      </a:lnTo>
                      <a:lnTo>
                        <a:pt x="328" y="439"/>
                      </a:lnTo>
                      <a:lnTo>
                        <a:pt x="331" y="431"/>
                      </a:lnTo>
                      <a:lnTo>
                        <a:pt x="331" y="426"/>
                      </a:lnTo>
                      <a:lnTo>
                        <a:pt x="336" y="421"/>
                      </a:lnTo>
                      <a:lnTo>
                        <a:pt x="343" y="419"/>
                      </a:lnTo>
                      <a:lnTo>
                        <a:pt x="351" y="419"/>
                      </a:lnTo>
                      <a:lnTo>
                        <a:pt x="358" y="419"/>
                      </a:lnTo>
                      <a:lnTo>
                        <a:pt x="361" y="416"/>
                      </a:lnTo>
                      <a:lnTo>
                        <a:pt x="351" y="411"/>
                      </a:lnTo>
                      <a:lnTo>
                        <a:pt x="343" y="404"/>
                      </a:lnTo>
                      <a:lnTo>
                        <a:pt x="338" y="406"/>
                      </a:lnTo>
                      <a:lnTo>
                        <a:pt x="336" y="409"/>
                      </a:lnTo>
                      <a:lnTo>
                        <a:pt x="333" y="409"/>
                      </a:lnTo>
                      <a:lnTo>
                        <a:pt x="328" y="416"/>
                      </a:lnTo>
                      <a:lnTo>
                        <a:pt x="323" y="421"/>
                      </a:lnTo>
                      <a:lnTo>
                        <a:pt x="315" y="426"/>
                      </a:lnTo>
                      <a:lnTo>
                        <a:pt x="308" y="434"/>
                      </a:lnTo>
                      <a:lnTo>
                        <a:pt x="305" y="436"/>
                      </a:lnTo>
                      <a:lnTo>
                        <a:pt x="303" y="439"/>
                      </a:lnTo>
                      <a:lnTo>
                        <a:pt x="305" y="444"/>
                      </a:lnTo>
                      <a:lnTo>
                        <a:pt x="303" y="451"/>
                      </a:lnTo>
                      <a:lnTo>
                        <a:pt x="300" y="454"/>
                      </a:lnTo>
                      <a:lnTo>
                        <a:pt x="295" y="457"/>
                      </a:lnTo>
                      <a:lnTo>
                        <a:pt x="290" y="459"/>
                      </a:lnTo>
                      <a:lnTo>
                        <a:pt x="285" y="462"/>
                      </a:lnTo>
                      <a:lnTo>
                        <a:pt x="280" y="472"/>
                      </a:lnTo>
                      <a:lnTo>
                        <a:pt x="280" y="474"/>
                      </a:lnTo>
                      <a:lnTo>
                        <a:pt x="283" y="477"/>
                      </a:lnTo>
                      <a:lnTo>
                        <a:pt x="285" y="477"/>
                      </a:lnTo>
                      <a:lnTo>
                        <a:pt x="290" y="479"/>
                      </a:lnTo>
                      <a:lnTo>
                        <a:pt x="295" y="482"/>
                      </a:lnTo>
                      <a:lnTo>
                        <a:pt x="293" y="484"/>
                      </a:lnTo>
                      <a:lnTo>
                        <a:pt x="290" y="489"/>
                      </a:lnTo>
                      <a:lnTo>
                        <a:pt x="285" y="492"/>
                      </a:lnTo>
                      <a:lnTo>
                        <a:pt x="283" y="497"/>
                      </a:lnTo>
                      <a:lnTo>
                        <a:pt x="280" y="502"/>
                      </a:lnTo>
                      <a:lnTo>
                        <a:pt x="275" y="507"/>
                      </a:lnTo>
                      <a:lnTo>
                        <a:pt x="270" y="507"/>
                      </a:lnTo>
                      <a:lnTo>
                        <a:pt x="260" y="512"/>
                      </a:lnTo>
                      <a:lnTo>
                        <a:pt x="255" y="517"/>
                      </a:lnTo>
                      <a:lnTo>
                        <a:pt x="247" y="522"/>
                      </a:lnTo>
                      <a:lnTo>
                        <a:pt x="242" y="527"/>
                      </a:lnTo>
                      <a:lnTo>
                        <a:pt x="247" y="532"/>
                      </a:lnTo>
                      <a:lnTo>
                        <a:pt x="247" y="535"/>
                      </a:lnTo>
                      <a:lnTo>
                        <a:pt x="237" y="540"/>
                      </a:lnTo>
                      <a:lnTo>
                        <a:pt x="232" y="542"/>
                      </a:lnTo>
                      <a:lnTo>
                        <a:pt x="227" y="545"/>
                      </a:lnTo>
                      <a:lnTo>
                        <a:pt x="222" y="547"/>
                      </a:lnTo>
                      <a:lnTo>
                        <a:pt x="214" y="555"/>
                      </a:lnTo>
                      <a:lnTo>
                        <a:pt x="212" y="558"/>
                      </a:lnTo>
                      <a:lnTo>
                        <a:pt x="209" y="563"/>
                      </a:lnTo>
                      <a:lnTo>
                        <a:pt x="204" y="568"/>
                      </a:lnTo>
                      <a:lnTo>
                        <a:pt x="197" y="570"/>
                      </a:lnTo>
                      <a:lnTo>
                        <a:pt x="187" y="573"/>
                      </a:lnTo>
                      <a:lnTo>
                        <a:pt x="182" y="568"/>
                      </a:lnTo>
                      <a:lnTo>
                        <a:pt x="182" y="565"/>
                      </a:lnTo>
                      <a:lnTo>
                        <a:pt x="184" y="563"/>
                      </a:lnTo>
                      <a:lnTo>
                        <a:pt x="189" y="558"/>
                      </a:lnTo>
                      <a:lnTo>
                        <a:pt x="192" y="555"/>
                      </a:lnTo>
                      <a:lnTo>
                        <a:pt x="194" y="550"/>
                      </a:lnTo>
                      <a:lnTo>
                        <a:pt x="202" y="545"/>
                      </a:lnTo>
                      <a:lnTo>
                        <a:pt x="212" y="545"/>
                      </a:lnTo>
                      <a:lnTo>
                        <a:pt x="212" y="542"/>
                      </a:lnTo>
                      <a:lnTo>
                        <a:pt x="212" y="537"/>
                      </a:lnTo>
                      <a:lnTo>
                        <a:pt x="214" y="532"/>
                      </a:lnTo>
                      <a:lnTo>
                        <a:pt x="219" y="527"/>
                      </a:lnTo>
                      <a:lnTo>
                        <a:pt x="224" y="525"/>
                      </a:lnTo>
                      <a:lnTo>
                        <a:pt x="227" y="520"/>
                      </a:lnTo>
                      <a:lnTo>
                        <a:pt x="227" y="512"/>
                      </a:lnTo>
                      <a:lnTo>
                        <a:pt x="230" y="499"/>
                      </a:lnTo>
                      <a:lnTo>
                        <a:pt x="235" y="494"/>
                      </a:lnTo>
                      <a:lnTo>
                        <a:pt x="235" y="489"/>
                      </a:lnTo>
                      <a:lnTo>
                        <a:pt x="235" y="482"/>
                      </a:lnTo>
                      <a:lnTo>
                        <a:pt x="232" y="484"/>
                      </a:lnTo>
                      <a:lnTo>
                        <a:pt x="222" y="487"/>
                      </a:lnTo>
                      <a:lnTo>
                        <a:pt x="217" y="487"/>
                      </a:lnTo>
                      <a:lnTo>
                        <a:pt x="214" y="479"/>
                      </a:lnTo>
                      <a:lnTo>
                        <a:pt x="212" y="479"/>
                      </a:lnTo>
                      <a:lnTo>
                        <a:pt x="207" y="482"/>
                      </a:lnTo>
                      <a:lnTo>
                        <a:pt x="207" y="484"/>
                      </a:lnTo>
                      <a:lnTo>
                        <a:pt x="209" y="489"/>
                      </a:lnTo>
                      <a:lnTo>
                        <a:pt x="209" y="494"/>
                      </a:lnTo>
                      <a:lnTo>
                        <a:pt x="207" y="497"/>
                      </a:lnTo>
                      <a:lnTo>
                        <a:pt x="204" y="494"/>
                      </a:lnTo>
                      <a:lnTo>
                        <a:pt x="199" y="489"/>
                      </a:lnTo>
                      <a:lnTo>
                        <a:pt x="197" y="484"/>
                      </a:lnTo>
                      <a:lnTo>
                        <a:pt x="194" y="479"/>
                      </a:lnTo>
                      <a:lnTo>
                        <a:pt x="189" y="479"/>
                      </a:lnTo>
                      <a:lnTo>
                        <a:pt x="184" y="479"/>
                      </a:lnTo>
                      <a:lnTo>
                        <a:pt x="176" y="479"/>
                      </a:lnTo>
                      <a:lnTo>
                        <a:pt x="176" y="482"/>
                      </a:lnTo>
                      <a:lnTo>
                        <a:pt x="171" y="487"/>
                      </a:lnTo>
                      <a:lnTo>
                        <a:pt x="164" y="489"/>
                      </a:lnTo>
                      <a:lnTo>
                        <a:pt x="159" y="487"/>
                      </a:lnTo>
                      <a:lnTo>
                        <a:pt x="159" y="484"/>
                      </a:lnTo>
                      <a:lnTo>
                        <a:pt x="156" y="469"/>
                      </a:lnTo>
                      <a:lnTo>
                        <a:pt x="159" y="462"/>
                      </a:lnTo>
                      <a:lnTo>
                        <a:pt x="159" y="457"/>
                      </a:lnTo>
                      <a:lnTo>
                        <a:pt x="151" y="441"/>
                      </a:lnTo>
                      <a:lnTo>
                        <a:pt x="141" y="449"/>
                      </a:lnTo>
                      <a:lnTo>
                        <a:pt x="136" y="449"/>
                      </a:lnTo>
                      <a:lnTo>
                        <a:pt x="133" y="451"/>
                      </a:lnTo>
                      <a:lnTo>
                        <a:pt x="126" y="454"/>
                      </a:lnTo>
                      <a:lnTo>
                        <a:pt x="123" y="449"/>
                      </a:lnTo>
                      <a:lnTo>
                        <a:pt x="121" y="444"/>
                      </a:lnTo>
                      <a:lnTo>
                        <a:pt x="118" y="441"/>
                      </a:lnTo>
                      <a:lnTo>
                        <a:pt x="111" y="434"/>
                      </a:lnTo>
                      <a:lnTo>
                        <a:pt x="108" y="429"/>
                      </a:lnTo>
                      <a:lnTo>
                        <a:pt x="111" y="426"/>
                      </a:lnTo>
                      <a:lnTo>
                        <a:pt x="113" y="421"/>
                      </a:lnTo>
                      <a:lnTo>
                        <a:pt x="118" y="424"/>
                      </a:lnTo>
                      <a:lnTo>
                        <a:pt x="128" y="426"/>
                      </a:lnTo>
                      <a:lnTo>
                        <a:pt x="133" y="429"/>
                      </a:lnTo>
                      <a:lnTo>
                        <a:pt x="133" y="424"/>
                      </a:lnTo>
                      <a:lnTo>
                        <a:pt x="131" y="416"/>
                      </a:lnTo>
                      <a:lnTo>
                        <a:pt x="128" y="414"/>
                      </a:lnTo>
                      <a:lnTo>
                        <a:pt x="126" y="414"/>
                      </a:lnTo>
                      <a:lnTo>
                        <a:pt x="121" y="416"/>
                      </a:lnTo>
                      <a:lnTo>
                        <a:pt x="118" y="416"/>
                      </a:lnTo>
                      <a:lnTo>
                        <a:pt x="108" y="409"/>
                      </a:lnTo>
                      <a:lnTo>
                        <a:pt x="103" y="406"/>
                      </a:lnTo>
                      <a:lnTo>
                        <a:pt x="96" y="406"/>
                      </a:lnTo>
                      <a:lnTo>
                        <a:pt x="96" y="404"/>
                      </a:lnTo>
                      <a:lnTo>
                        <a:pt x="91" y="391"/>
                      </a:lnTo>
                      <a:lnTo>
                        <a:pt x="98" y="386"/>
                      </a:lnTo>
                      <a:lnTo>
                        <a:pt x="98" y="381"/>
                      </a:lnTo>
                      <a:lnTo>
                        <a:pt x="101" y="376"/>
                      </a:lnTo>
                      <a:lnTo>
                        <a:pt x="103" y="373"/>
                      </a:lnTo>
                      <a:lnTo>
                        <a:pt x="103" y="366"/>
                      </a:lnTo>
                      <a:lnTo>
                        <a:pt x="111" y="358"/>
                      </a:lnTo>
                      <a:lnTo>
                        <a:pt x="113" y="353"/>
                      </a:lnTo>
                      <a:lnTo>
                        <a:pt x="116" y="348"/>
                      </a:lnTo>
                      <a:lnTo>
                        <a:pt x="118" y="340"/>
                      </a:lnTo>
                      <a:lnTo>
                        <a:pt x="121" y="338"/>
                      </a:lnTo>
                      <a:lnTo>
                        <a:pt x="126" y="340"/>
                      </a:lnTo>
                      <a:lnTo>
                        <a:pt x="133" y="343"/>
                      </a:lnTo>
                      <a:lnTo>
                        <a:pt x="139" y="345"/>
                      </a:lnTo>
                      <a:lnTo>
                        <a:pt x="144" y="343"/>
                      </a:lnTo>
                      <a:lnTo>
                        <a:pt x="146" y="340"/>
                      </a:lnTo>
                      <a:lnTo>
                        <a:pt x="151" y="333"/>
                      </a:lnTo>
                      <a:lnTo>
                        <a:pt x="159" y="328"/>
                      </a:lnTo>
                      <a:lnTo>
                        <a:pt x="166" y="328"/>
                      </a:lnTo>
                      <a:lnTo>
                        <a:pt x="171" y="328"/>
                      </a:lnTo>
                      <a:lnTo>
                        <a:pt x="174" y="325"/>
                      </a:lnTo>
                      <a:lnTo>
                        <a:pt x="176" y="318"/>
                      </a:lnTo>
                      <a:lnTo>
                        <a:pt x="174" y="305"/>
                      </a:lnTo>
                      <a:lnTo>
                        <a:pt x="169" y="295"/>
                      </a:lnTo>
                      <a:lnTo>
                        <a:pt x="169" y="292"/>
                      </a:lnTo>
                      <a:lnTo>
                        <a:pt x="176" y="292"/>
                      </a:lnTo>
                      <a:lnTo>
                        <a:pt x="176" y="287"/>
                      </a:lnTo>
                      <a:lnTo>
                        <a:pt x="176" y="282"/>
                      </a:lnTo>
                      <a:lnTo>
                        <a:pt x="171" y="277"/>
                      </a:lnTo>
                      <a:lnTo>
                        <a:pt x="169" y="275"/>
                      </a:lnTo>
                      <a:lnTo>
                        <a:pt x="156" y="282"/>
                      </a:lnTo>
                      <a:lnTo>
                        <a:pt x="149" y="290"/>
                      </a:lnTo>
                      <a:lnTo>
                        <a:pt x="146" y="295"/>
                      </a:lnTo>
                      <a:lnTo>
                        <a:pt x="141" y="295"/>
                      </a:lnTo>
                      <a:lnTo>
                        <a:pt x="128" y="290"/>
                      </a:lnTo>
                      <a:lnTo>
                        <a:pt x="123" y="290"/>
                      </a:lnTo>
                      <a:lnTo>
                        <a:pt x="116" y="287"/>
                      </a:lnTo>
                      <a:lnTo>
                        <a:pt x="108" y="292"/>
                      </a:lnTo>
                      <a:lnTo>
                        <a:pt x="98" y="290"/>
                      </a:lnTo>
                      <a:lnTo>
                        <a:pt x="88" y="287"/>
                      </a:lnTo>
                      <a:lnTo>
                        <a:pt x="85" y="285"/>
                      </a:lnTo>
                      <a:lnTo>
                        <a:pt x="83" y="272"/>
                      </a:lnTo>
                      <a:lnTo>
                        <a:pt x="85" y="270"/>
                      </a:lnTo>
                      <a:lnTo>
                        <a:pt x="91" y="267"/>
                      </a:lnTo>
                      <a:lnTo>
                        <a:pt x="98" y="267"/>
                      </a:lnTo>
                      <a:lnTo>
                        <a:pt x="101" y="265"/>
                      </a:lnTo>
                      <a:lnTo>
                        <a:pt x="93" y="260"/>
                      </a:lnTo>
                      <a:lnTo>
                        <a:pt x="78" y="255"/>
                      </a:lnTo>
                      <a:lnTo>
                        <a:pt x="70" y="252"/>
                      </a:lnTo>
                      <a:lnTo>
                        <a:pt x="60" y="247"/>
                      </a:lnTo>
                      <a:lnTo>
                        <a:pt x="63" y="247"/>
                      </a:lnTo>
                      <a:lnTo>
                        <a:pt x="68" y="242"/>
                      </a:lnTo>
                      <a:lnTo>
                        <a:pt x="78" y="237"/>
                      </a:lnTo>
                      <a:lnTo>
                        <a:pt x="88" y="232"/>
                      </a:lnTo>
                      <a:lnTo>
                        <a:pt x="96" y="227"/>
                      </a:lnTo>
                      <a:lnTo>
                        <a:pt x="103" y="222"/>
                      </a:lnTo>
                      <a:lnTo>
                        <a:pt x="108" y="217"/>
                      </a:lnTo>
                      <a:lnTo>
                        <a:pt x="118" y="212"/>
                      </a:lnTo>
                      <a:lnTo>
                        <a:pt x="131" y="214"/>
                      </a:lnTo>
                      <a:lnTo>
                        <a:pt x="128" y="224"/>
                      </a:lnTo>
                      <a:lnTo>
                        <a:pt x="128" y="229"/>
                      </a:lnTo>
                      <a:lnTo>
                        <a:pt x="136" y="232"/>
                      </a:lnTo>
                      <a:lnTo>
                        <a:pt x="146" y="234"/>
                      </a:lnTo>
                      <a:lnTo>
                        <a:pt x="154" y="234"/>
                      </a:lnTo>
                      <a:lnTo>
                        <a:pt x="159" y="232"/>
                      </a:lnTo>
                      <a:lnTo>
                        <a:pt x="164" y="227"/>
                      </a:lnTo>
                      <a:lnTo>
                        <a:pt x="169" y="222"/>
                      </a:lnTo>
                      <a:lnTo>
                        <a:pt x="171" y="219"/>
                      </a:lnTo>
                      <a:lnTo>
                        <a:pt x="176" y="222"/>
                      </a:lnTo>
                      <a:lnTo>
                        <a:pt x="182" y="224"/>
                      </a:lnTo>
                      <a:lnTo>
                        <a:pt x="189" y="222"/>
                      </a:lnTo>
                      <a:lnTo>
                        <a:pt x="189" y="217"/>
                      </a:lnTo>
                      <a:lnTo>
                        <a:pt x="189" y="214"/>
                      </a:lnTo>
                      <a:lnTo>
                        <a:pt x="184" y="212"/>
                      </a:lnTo>
                      <a:lnTo>
                        <a:pt x="171" y="207"/>
                      </a:lnTo>
                      <a:lnTo>
                        <a:pt x="161" y="207"/>
                      </a:lnTo>
                      <a:lnTo>
                        <a:pt x="159" y="191"/>
                      </a:lnTo>
                      <a:lnTo>
                        <a:pt x="149" y="189"/>
                      </a:lnTo>
                      <a:lnTo>
                        <a:pt x="141" y="189"/>
                      </a:lnTo>
                      <a:lnTo>
                        <a:pt x="131" y="186"/>
                      </a:lnTo>
                      <a:lnTo>
                        <a:pt x="128" y="176"/>
                      </a:lnTo>
                      <a:lnTo>
                        <a:pt x="126" y="171"/>
                      </a:lnTo>
                      <a:lnTo>
                        <a:pt x="118" y="164"/>
                      </a:lnTo>
                      <a:lnTo>
                        <a:pt x="116" y="161"/>
                      </a:lnTo>
                      <a:lnTo>
                        <a:pt x="96" y="149"/>
                      </a:lnTo>
                      <a:lnTo>
                        <a:pt x="80" y="136"/>
                      </a:lnTo>
                      <a:lnTo>
                        <a:pt x="83" y="133"/>
                      </a:lnTo>
                      <a:lnTo>
                        <a:pt x="91" y="126"/>
                      </a:lnTo>
                      <a:lnTo>
                        <a:pt x="91" y="116"/>
                      </a:lnTo>
                      <a:lnTo>
                        <a:pt x="106" y="116"/>
                      </a:lnTo>
                      <a:lnTo>
                        <a:pt x="113" y="113"/>
                      </a:lnTo>
                      <a:lnTo>
                        <a:pt x="126" y="108"/>
                      </a:lnTo>
                      <a:lnTo>
                        <a:pt x="131" y="101"/>
                      </a:lnTo>
                      <a:lnTo>
                        <a:pt x="133" y="88"/>
                      </a:lnTo>
                      <a:lnTo>
                        <a:pt x="141" y="75"/>
                      </a:lnTo>
                      <a:lnTo>
                        <a:pt x="144" y="65"/>
                      </a:lnTo>
                      <a:lnTo>
                        <a:pt x="151" y="58"/>
                      </a:lnTo>
                      <a:lnTo>
                        <a:pt x="156" y="53"/>
                      </a:lnTo>
                      <a:lnTo>
                        <a:pt x="164" y="50"/>
                      </a:lnTo>
                      <a:lnTo>
                        <a:pt x="171" y="45"/>
                      </a:lnTo>
                      <a:lnTo>
                        <a:pt x="179" y="45"/>
                      </a:lnTo>
                      <a:lnTo>
                        <a:pt x="192" y="45"/>
                      </a:lnTo>
                      <a:lnTo>
                        <a:pt x="192" y="43"/>
                      </a:lnTo>
                      <a:lnTo>
                        <a:pt x="192" y="37"/>
                      </a:lnTo>
                      <a:lnTo>
                        <a:pt x="187" y="30"/>
                      </a:lnTo>
                      <a:lnTo>
                        <a:pt x="187" y="25"/>
                      </a:lnTo>
                      <a:lnTo>
                        <a:pt x="199" y="22"/>
                      </a:lnTo>
                      <a:lnTo>
                        <a:pt x="209" y="22"/>
                      </a:lnTo>
                      <a:lnTo>
                        <a:pt x="214" y="22"/>
                      </a:lnTo>
                      <a:lnTo>
                        <a:pt x="224" y="20"/>
                      </a:lnTo>
                      <a:lnTo>
                        <a:pt x="232" y="10"/>
                      </a:lnTo>
                      <a:lnTo>
                        <a:pt x="240" y="0"/>
                      </a:lnTo>
                      <a:lnTo>
                        <a:pt x="247" y="0"/>
                      </a:lnTo>
                      <a:lnTo>
                        <a:pt x="247" y="2"/>
                      </a:lnTo>
                      <a:lnTo>
                        <a:pt x="252" y="7"/>
                      </a:lnTo>
                      <a:lnTo>
                        <a:pt x="255" y="10"/>
                      </a:lnTo>
                      <a:lnTo>
                        <a:pt x="252" y="15"/>
                      </a:lnTo>
                      <a:lnTo>
                        <a:pt x="252" y="22"/>
                      </a:lnTo>
                      <a:lnTo>
                        <a:pt x="260" y="25"/>
                      </a:lnTo>
                      <a:lnTo>
                        <a:pt x="262" y="25"/>
                      </a:lnTo>
                      <a:lnTo>
                        <a:pt x="265" y="20"/>
                      </a:lnTo>
                      <a:lnTo>
                        <a:pt x="267" y="15"/>
                      </a:lnTo>
                      <a:lnTo>
                        <a:pt x="278" y="17"/>
                      </a:lnTo>
                      <a:lnTo>
                        <a:pt x="290" y="20"/>
                      </a:lnTo>
                      <a:lnTo>
                        <a:pt x="298" y="20"/>
                      </a:lnTo>
                      <a:lnTo>
                        <a:pt x="303" y="20"/>
                      </a:lnTo>
                      <a:lnTo>
                        <a:pt x="308" y="27"/>
                      </a:lnTo>
                      <a:lnTo>
                        <a:pt x="310" y="32"/>
                      </a:lnTo>
                      <a:lnTo>
                        <a:pt x="315" y="40"/>
                      </a:lnTo>
                      <a:lnTo>
                        <a:pt x="318" y="43"/>
                      </a:lnTo>
                      <a:lnTo>
                        <a:pt x="323" y="40"/>
                      </a:lnTo>
                      <a:lnTo>
                        <a:pt x="331" y="43"/>
                      </a:lnTo>
                      <a:lnTo>
                        <a:pt x="338" y="43"/>
                      </a:lnTo>
                      <a:lnTo>
                        <a:pt x="351" y="43"/>
                      </a:lnTo>
                      <a:lnTo>
                        <a:pt x="361" y="40"/>
                      </a:lnTo>
                      <a:lnTo>
                        <a:pt x="369" y="43"/>
                      </a:lnTo>
                      <a:lnTo>
                        <a:pt x="379" y="48"/>
                      </a:lnTo>
                      <a:lnTo>
                        <a:pt x="386" y="50"/>
                      </a:lnTo>
                      <a:lnTo>
                        <a:pt x="409" y="53"/>
                      </a:lnTo>
                      <a:lnTo>
                        <a:pt x="419" y="58"/>
                      </a:lnTo>
                      <a:lnTo>
                        <a:pt x="424" y="60"/>
                      </a:lnTo>
                      <a:lnTo>
                        <a:pt x="439" y="60"/>
                      </a:lnTo>
                      <a:lnTo>
                        <a:pt x="457" y="55"/>
                      </a:lnTo>
                      <a:lnTo>
                        <a:pt x="465" y="60"/>
                      </a:lnTo>
                      <a:lnTo>
                        <a:pt x="482" y="78"/>
                      </a:lnTo>
                      <a:lnTo>
                        <a:pt x="490" y="83"/>
                      </a:lnTo>
                      <a:lnTo>
                        <a:pt x="492" y="83"/>
                      </a:lnTo>
                      <a:lnTo>
                        <a:pt x="492" y="93"/>
                      </a:lnTo>
                      <a:lnTo>
                        <a:pt x="492" y="151"/>
                      </a:lnTo>
                      <a:lnTo>
                        <a:pt x="492" y="194"/>
                      </a:lnTo>
                      <a:lnTo>
                        <a:pt x="492" y="234"/>
                      </a:lnTo>
                      <a:lnTo>
                        <a:pt x="495" y="282"/>
                      </a:lnTo>
                      <a:lnTo>
                        <a:pt x="495" y="320"/>
                      </a:lnTo>
                      <a:lnTo>
                        <a:pt x="492" y="386"/>
                      </a:lnTo>
                      <a:lnTo>
                        <a:pt x="495" y="419"/>
                      </a:lnTo>
                      <a:lnTo>
                        <a:pt x="495" y="434"/>
                      </a:lnTo>
                      <a:lnTo>
                        <a:pt x="495" y="439"/>
                      </a:lnTo>
                      <a:lnTo>
                        <a:pt x="502" y="439"/>
                      </a:lnTo>
                      <a:lnTo>
                        <a:pt x="520" y="439"/>
                      </a:lnTo>
                      <a:lnTo>
                        <a:pt x="525" y="439"/>
                      </a:lnTo>
                      <a:lnTo>
                        <a:pt x="528" y="444"/>
                      </a:lnTo>
                      <a:lnTo>
                        <a:pt x="528" y="449"/>
                      </a:lnTo>
                      <a:lnTo>
                        <a:pt x="530" y="454"/>
                      </a:lnTo>
                      <a:lnTo>
                        <a:pt x="545" y="472"/>
                      </a:lnTo>
                      <a:lnTo>
                        <a:pt x="553" y="482"/>
                      </a:lnTo>
                      <a:lnTo>
                        <a:pt x="556" y="477"/>
                      </a:lnTo>
                      <a:lnTo>
                        <a:pt x="561" y="474"/>
                      </a:lnTo>
                      <a:lnTo>
                        <a:pt x="568" y="464"/>
                      </a:lnTo>
                      <a:lnTo>
                        <a:pt x="576" y="459"/>
                      </a:lnTo>
                      <a:lnTo>
                        <a:pt x="578" y="457"/>
                      </a:lnTo>
                      <a:lnTo>
                        <a:pt x="583" y="457"/>
                      </a:lnTo>
                      <a:lnTo>
                        <a:pt x="586" y="459"/>
                      </a:lnTo>
                      <a:lnTo>
                        <a:pt x="588" y="467"/>
                      </a:lnTo>
                      <a:lnTo>
                        <a:pt x="591" y="472"/>
                      </a:lnTo>
                      <a:lnTo>
                        <a:pt x="606" y="487"/>
                      </a:lnTo>
                      <a:lnTo>
                        <a:pt x="611" y="497"/>
                      </a:lnTo>
                      <a:lnTo>
                        <a:pt x="624" y="520"/>
                      </a:lnTo>
                      <a:lnTo>
                        <a:pt x="636" y="545"/>
                      </a:lnTo>
                      <a:lnTo>
                        <a:pt x="642" y="550"/>
                      </a:lnTo>
                      <a:lnTo>
                        <a:pt x="649" y="555"/>
                      </a:lnTo>
                      <a:lnTo>
                        <a:pt x="664" y="565"/>
                      </a:lnTo>
                      <a:lnTo>
                        <a:pt x="667" y="568"/>
                      </a:lnTo>
                      <a:lnTo>
                        <a:pt x="664" y="578"/>
                      </a:lnTo>
                      <a:lnTo>
                        <a:pt x="667" y="588"/>
                      </a:lnTo>
                      <a:close/>
                      <a:moveTo>
                        <a:pt x="245" y="1312"/>
                      </a:moveTo>
                      <a:lnTo>
                        <a:pt x="245" y="1312"/>
                      </a:lnTo>
                      <a:lnTo>
                        <a:pt x="245" y="1310"/>
                      </a:lnTo>
                      <a:lnTo>
                        <a:pt x="240" y="1307"/>
                      </a:lnTo>
                      <a:lnTo>
                        <a:pt x="242" y="1305"/>
                      </a:lnTo>
                      <a:lnTo>
                        <a:pt x="245" y="1305"/>
                      </a:lnTo>
                      <a:lnTo>
                        <a:pt x="247" y="1307"/>
                      </a:lnTo>
                      <a:lnTo>
                        <a:pt x="252" y="1310"/>
                      </a:lnTo>
                      <a:lnTo>
                        <a:pt x="250" y="1312"/>
                      </a:lnTo>
                      <a:lnTo>
                        <a:pt x="245" y="1312"/>
                      </a:lnTo>
                      <a:close/>
                      <a:moveTo>
                        <a:pt x="224" y="1300"/>
                      </a:moveTo>
                      <a:lnTo>
                        <a:pt x="224" y="1302"/>
                      </a:lnTo>
                      <a:lnTo>
                        <a:pt x="222" y="1302"/>
                      </a:lnTo>
                      <a:lnTo>
                        <a:pt x="222" y="1300"/>
                      </a:lnTo>
                      <a:lnTo>
                        <a:pt x="219" y="1300"/>
                      </a:lnTo>
                      <a:lnTo>
                        <a:pt x="217" y="1300"/>
                      </a:lnTo>
                      <a:lnTo>
                        <a:pt x="214" y="1297"/>
                      </a:lnTo>
                      <a:lnTo>
                        <a:pt x="214" y="1295"/>
                      </a:lnTo>
                      <a:lnTo>
                        <a:pt x="217" y="1295"/>
                      </a:lnTo>
                      <a:lnTo>
                        <a:pt x="219" y="1295"/>
                      </a:lnTo>
                      <a:lnTo>
                        <a:pt x="222" y="1297"/>
                      </a:lnTo>
                      <a:lnTo>
                        <a:pt x="224" y="1300"/>
                      </a:lnTo>
                      <a:close/>
                      <a:moveTo>
                        <a:pt x="871" y="1100"/>
                      </a:moveTo>
                      <a:lnTo>
                        <a:pt x="871" y="1098"/>
                      </a:lnTo>
                      <a:lnTo>
                        <a:pt x="871" y="1095"/>
                      </a:lnTo>
                      <a:lnTo>
                        <a:pt x="869" y="1095"/>
                      </a:lnTo>
                      <a:lnTo>
                        <a:pt x="869" y="1090"/>
                      </a:lnTo>
                      <a:lnTo>
                        <a:pt x="866" y="1085"/>
                      </a:lnTo>
                      <a:lnTo>
                        <a:pt x="864" y="1080"/>
                      </a:lnTo>
                      <a:lnTo>
                        <a:pt x="859" y="1078"/>
                      </a:lnTo>
                      <a:lnTo>
                        <a:pt x="856" y="1075"/>
                      </a:lnTo>
                      <a:lnTo>
                        <a:pt x="854" y="1075"/>
                      </a:lnTo>
                      <a:lnTo>
                        <a:pt x="851" y="1075"/>
                      </a:lnTo>
                      <a:lnTo>
                        <a:pt x="851" y="1073"/>
                      </a:lnTo>
                      <a:lnTo>
                        <a:pt x="849" y="1070"/>
                      </a:lnTo>
                      <a:lnTo>
                        <a:pt x="846" y="1070"/>
                      </a:lnTo>
                      <a:lnTo>
                        <a:pt x="839" y="1067"/>
                      </a:lnTo>
                      <a:lnTo>
                        <a:pt x="836" y="1065"/>
                      </a:lnTo>
                      <a:lnTo>
                        <a:pt x="834" y="1062"/>
                      </a:lnTo>
                      <a:lnTo>
                        <a:pt x="831" y="1062"/>
                      </a:lnTo>
                      <a:lnTo>
                        <a:pt x="823" y="1062"/>
                      </a:lnTo>
                      <a:lnTo>
                        <a:pt x="818" y="1062"/>
                      </a:lnTo>
                      <a:lnTo>
                        <a:pt x="818" y="1060"/>
                      </a:lnTo>
                      <a:lnTo>
                        <a:pt x="816" y="1060"/>
                      </a:lnTo>
                      <a:lnTo>
                        <a:pt x="816" y="1057"/>
                      </a:lnTo>
                      <a:lnTo>
                        <a:pt x="816" y="1052"/>
                      </a:lnTo>
                      <a:lnTo>
                        <a:pt x="816" y="1050"/>
                      </a:lnTo>
                      <a:lnTo>
                        <a:pt x="813" y="1047"/>
                      </a:lnTo>
                      <a:lnTo>
                        <a:pt x="811" y="1047"/>
                      </a:lnTo>
                      <a:lnTo>
                        <a:pt x="811" y="1045"/>
                      </a:lnTo>
                      <a:lnTo>
                        <a:pt x="813" y="1045"/>
                      </a:lnTo>
                      <a:lnTo>
                        <a:pt x="813" y="1042"/>
                      </a:lnTo>
                      <a:lnTo>
                        <a:pt x="811" y="1042"/>
                      </a:lnTo>
                      <a:lnTo>
                        <a:pt x="808" y="1040"/>
                      </a:lnTo>
                      <a:lnTo>
                        <a:pt x="806" y="1037"/>
                      </a:lnTo>
                      <a:lnTo>
                        <a:pt x="803" y="1032"/>
                      </a:lnTo>
                      <a:lnTo>
                        <a:pt x="801" y="1030"/>
                      </a:lnTo>
                      <a:lnTo>
                        <a:pt x="798" y="1027"/>
                      </a:lnTo>
                      <a:lnTo>
                        <a:pt x="796" y="1027"/>
                      </a:lnTo>
                      <a:lnTo>
                        <a:pt x="796" y="1022"/>
                      </a:lnTo>
                      <a:lnTo>
                        <a:pt x="796" y="1019"/>
                      </a:lnTo>
                      <a:lnTo>
                        <a:pt x="798" y="1017"/>
                      </a:lnTo>
                      <a:lnTo>
                        <a:pt x="798" y="1014"/>
                      </a:lnTo>
                      <a:lnTo>
                        <a:pt x="796" y="1012"/>
                      </a:lnTo>
                      <a:lnTo>
                        <a:pt x="793" y="1012"/>
                      </a:lnTo>
                      <a:lnTo>
                        <a:pt x="791" y="1012"/>
                      </a:lnTo>
                      <a:lnTo>
                        <a:pt x="788" y="1007"/>
                      </a:lnTo>
                      <a:lnTo>
                        <a:pt x="788" y="1004"/>
                      </a:lnTo>
                      <a:lnTo>
                        <a:pt x="788" y="1002"/>
                      </a:lnTo>
                      <a:lnTo>
                        <a:pt x="786" y="1002"/>
                      </a:lnTo>
                      <a:lnTo>
                        <a:pt x="786" y="997"/>
                      </a:lnTo>
                      <a:lnTo>
                        <a:pt x="788" y="997"/>
                      </a:lnTo>
                      <a:lnTo>
                        <a:pt x="788" y="999"/>
                      </a:lnTo>
                      <a:lnTo>
                        <a:pt x="791" y="1002"/>
                      </a:lnTo>
                      <a:lnTo>
                        <a:pt x="793" y="1002"/>
                      </a:lnTo>
                      <a:lnTo>
                        <a:pt x="791" y="997"/>
                      </a:lnTo>
                      <a:lnTo>
                        <a:pt x="788" y="997"/>
                      </a:lnTo>
                      <a:lnTo>
                        <a:pt x="788" y="994"/>
                      </a:lnTo>
                      <a:lnTo>
                        <a:pt x="788" y="992"/>
                      </a:lnTo>
                      <a:lnTo>
                        <a:pt x="788" y="989"/>
                      </a:lnTo>
                      <a:lnTo>
                        <a:pt x="786" y="989"/>
                      </a:lnTo>
                      <a:lnTo>
                        <a:pt x="786" y="992"/>
                      </a:lnTo>
                      <a:lnTo>
                        <a:pt x="786" y="994"/>
                      </a:lnTo>
                      <a:lnTo>
                        <a:pt x="783" y="994"/>
                      </a:lnTo>
                      <a:lnTo>
                        <a:pt x="781" y="989"/>
                      </a:lnTo>
                      <a:lnTo>
                        <a:pt x="778" y="987"/>
                      </a:lnTo>
                      <a:lnTo>
                        <a:pt x="775" y="982"/>
                      </a:lnTo>
                      <a:lnTo>
                        <a:pt x="773" y="979"/>
                      </a:lnTo>
                      <a:lnTo>
                        <a:pt x="768" y="974"/>
                      </a:lnTo>
                      <a:lnTo>
                        <a:pt x="765" y="972"/>
                      </a:lnTo>
                      <a:lnTo>
                        <a:pt x="768" y="972"/>
                      </a:lnTo>
                      <a:lnTo>
                        <a:pt x="765" y="964"/>
                      </a:lnTo>
                      <a:lnTo>
                        <a:pt x="765" y="959"/>
                      </a:lnTo>
                      <a:lnTo>
                        <a:pt x="765" y="956"/>
                      </a:lnTo>
                      <a:lnTo>
                        <a:pt x="763" y="951"/>
                      </a:lnTo>
                      <a:lnTo>
                        <a:pt x="758" y="946"/>
                      </a:lnTo>
                      <a:lnTo>
                        <a:pt x="758" y="941"/>
                      </a:lnTo>
                      <a:lnTo>
                        <a:pt x="758" y="936"/>
                      </a:lnTo>
                      <a:lnTo>
                        <a:pt x="760" y="931"/>
                      </a:lnTo>
                      <a:lnTo>
                        <a:pt x="760" y="926"/>
                      </a:lnTo>
                      <a:lnTo>
                        <a:pt x="760" y="919"/>
                      </a:lnTo>
                      <a:lnTo>
                        <a:pt x="760" y="911"/>
                      </a:lnTo>
                      <a:lnTo>
                        <a:pt x="755" y="896"/>
                      </a:lnTo>
                      <a:lnTo>
                        <a:pt x="753" y="888"/>
                      </a:lnTo>
                      <a:lnTo>
                        <a:pt x="755" y="886"/>
                      </a:lnTo>
                      <a:lnTo>
                        <a:pt x="755" y="883"/>
                      </a:lnTo>
                      <a:lnTo>
                        <a:pt x="758" y="881"/>
                      </a:lnTo>
                      <a:lnTo>
                        <a:pt x="760" y="873"/>
                      </a:lnTo>
                      <a:lnTo>
                        <a:pt x="758" y="868"/>
                      </a:lnTo>
                      <a:lnTo>
                        <a:pt x="758" y="866"/>
                      </a:lnTo>
                      <a:lnTo>
                        <a:pt x="760" y="848"/>
                      </a:lnTo>
                      <a:lnTo>
                        <a:pt x="763" y="843"/>
                      </a:lnTo>
                      <a:lnTo>
                        <a:pt x="763" y="838"/>
                      </a:lnTo>
                      <a:lnTo>
                        <a:pt x="763" y="828"/>
                      </a:lnTo>
                      <a:lnTo>
                        <a:pt x="763" y="825"/>
                      </a:lnTo>
                      <a:lnTo>
                        <a:pt x="763" y="823"/>
                      </a:lnTo>
                      <a:lnTo>
                        <a:pt x="763" y="820"/>
                      </a:lnTo>
                      <a:lnTo>
                        <a:pt x="763" y="818"/>
                      </a:lnTo>
                      <a:lnTo>
                        <a:pt x="763" y="815"/>
                      </a:lnTo>
                      <a:lnTo>
                        <a:pt x="765" y="815"/>
                      </a:lnTo>
                      <a:lnTo>
                        <a:pt x="768" y="815"/>
                      </a:lnTo>
                      <a:lnTo>
                        <a:pt x="765" y="815"/>
                      </a:lnTo>
                      <a:lnTo>
                        <a:pt x="760" y="812"/>
                      </a:lnTo>
                      <a:lnTo>
                        <a:pt x="760" y="805"/>
                      </a:lnTo>
                      <a:lnTo>
                        <a:pt x="760" y="802"/>
                      </a:lnTo>
                      <a:lnTo>
                        <a:pt x="760" y="800"/>
                      </a:lnTo>
                      <a:lnTo>
                        <a:pt x="765" y="797"/>
                      </a:lnTo>
                      <a:lnTo>
                        <a:pt x="763" y="797"/>
                      </a:lnTo>
                      <a:lnTo>
                        <a:pt x="760" y="795"/>
                      </a:lnTo>
                      <a:lnTo>
                        <a:pt x="760" y="797"/>
                      </a:lnTo>
                      <a:lnTo>
                        <a:pt x="758" y="787"/>
                      </a:lnTo>
                      <a:lnTo>
                        <a:pt x="753" y="772"/>
                      </a:lnTo>
                      <a:lnTo>
                        <a:pt x="753" y="767"/>
                      </a:lnTo>
                      <a:lnTo>
                        <a:pt x="753" y="765"/>
                      </a:lnTo>
                      <a:lnTo>
                        <a:pt x="755" y="767"/>
                      </a:lnTo>
                      <a:lnTo>
                        <a:pt x="760" y="770"/>
                      </a:lnTo>
                      <a:lnTo>
                        <a:pt x="768" y="770"/>
                      </a:lnTo>
                      <a:lnTo>
                        <a:pt x="770" y="770"/>
                      </a:lnTo>
                      <a:lnTo>
                        <a:pt x="775" y="770"/>
                      </a:lnTo>
                      <a:lnTo>
                        <a:pt x="778" y="770"/>
                      </a:lnTo>
                      <a:lnTo>
                        <a:pt x="783" y="775"/>
                      </a:lnTo>
                      <a:lnTo>
                        <a:pt x="783" y="780"/>
                      </a:lnTo>
                      <a:lnTo>
                        <a:pt x="781" y="782"/>
                      </a:lnTo>
                      <a:lnTo>
                        <a:pt x="775" y="787"/>
                      </a:lnTo>
                      <a:lnTo>
                        <a:pt x="781" y="787"/>
                      </a:lnTo>
                      <a:lnTo>
                        <a:pt x="781" y="790"/>
                      </a:lnTo>
                      <a:lnTo>
                        <a:pt x="783" y="792"/>
                      </a:lnTo>
                      <a:lnTo>
                        <a:pt x="783" y="790"/>
                      </a:lnTo>
                      <a:lnTo>
                        <a:pt x="786" y="787"/>
                      </a:lnTo>
                      <a:lnTo>
                        <a:pt x="788" y="785"/>
                      </a:lnTo>
                      <a:lnTo>
                        <a:pt x="788" y="777"/>
                      </a:lnTo>
                      <a:lnTo>
                        <a:pt x="791" y="772"/>
                      </a:lnTo>
                      <a:lnTo>
                        <a:pt x="788" y="770"/>
                      </a:lnTo>
                      <a:lnTo>
                        <a:pt x="786" y="757"/>
                      </a:lnTo>
                      <a:lnTo>
                        <a:pt x="786" y="754"/>
                      </a:lnTo>
                      <a:lnTo>
                        <a:pt x="781" y="749"/>
                      </a:lnTo>
                      <a:lnTo>
                        <a:pt x="783" y="749"/>
                      </a:lnTo>
                      <a:lnTo>
                        <a:pt x="801" y="749"/>
                      </a:lnTo>
                      <a:lnTo>
                        <a:pt x="811" y="749"/>
                      </a:lnTo>
                      <a:lnTo>
                        <a:pt x="844" y="749"/>
                      </a:lnTo>
                      <a:lnTo>
                        <a:pt x="871" y="749"/>
                      </a:lnTo>
                      <a:lnTo>
                        <a:pt x="892" y="749"/>
                      </a:lnTo>
                      <a:lnTo>
                        <a:pt x="904" y="749"/>
                      </a:lnTo>
                      <a:lnTo>
                        <a:pt x="940" y="749"/>
                      </a:lnTo>
                      <a:lnTo>
                        <a:pt x="945" y="749"/>
                      </a:lnTo>
                      <a:lnTo>
                        <a:pt x="975" y="749"/>
                      </a:lnTo>
                      <a:lnTo>
                        <a:pt x="983" y="749"/>
                      </a:lnTo>
                      <a:lnTo>
                        <a:pt x="1011" y="749"/>
                      </a:lnTo>
                      <a:lnTo>
                        <a:pt x="1018" y="749"/>
                      </a:lnTo>
                      <a:lnTo>
                        <a:pt x="1043" y="749"/>
                      </a:lnTo>
                      <a:lnTo>
                        <a:pt x="1079" y="749"/>
                      </a:lnTo>
                      <a:lnTo>
                        <a:pt x="1081" y="749"/>
                      </a:lnTo>
                      <a:lnTo>
                        <a:pt x="1104" y="749"/>
                      </a:lnTo>
                      <a:lnTo>
                        <a:pt x="1119" y="749"/>
                      </a:lnTo>
                      <a:lnTo>
                        <a:pt x="1137" y="749"/>
                      </a:lnTo>
                      <a:lnTo>
                        <a:pt x="1160" y="749"/>
                      </a:lnTo>
                      <a:lnTo>
                        <a:pt x="1175" y="749"/>
                      </a:lnTo>
                      <a:lnTo>
                        <a:pt x="1185" y="749"/>
                      </a:lnTo>
                      <a:lnTo>
                        <a:pt x="1203" y="749"/>
                      </a:lnTo>
                      <a:lnTo>
                        <a:pt x="1223" y="749"/>
                      </a:lnTo>
                      <a:lnTo>
                        <a:pt x="1228" y="749"/>
                      </a:lnTo>
                      <a:lnTo>
                        <a:pt x="1225" y="742"/>
                      </a:lnTo>
                      <a:lnTo>
                        <a:pt x="1225" y="739"/>
                      </a:lnTo>
                      <a:lnTo>
                        <a:pt x="1228" y="739"/>
                      </a:lnTo>
                      <a:lnTo>
                        <a:pt x="1235" y="747"/>
                      </a:lnTo>
                      <a:lnTo>
                        <a:pt x="1235" y="752"/>
                      </a:lnTo>
                      <a:lnTo>
                        <a:pt x="1241" y="757"/>
                      </a:lnTo>
                      <a:lnTo>
                        <a:pt x="1246" y="762"/>
                      </a:lnTo>
                      <a:lnTo>
                        <a:pt x="1248" y="759"/>
                      </a:lnTo>
                      <a:lnTo>
                        <a:pt x="1258" y="762"/>
                      </a:lnTo>
                      <a:lnTo>
                        <a:pt x="1261" y="765"/>
                      </a:lnTo>
                      <a:lnTo>
                        <a:pt x="1263" y="770"/>
                      </a:lnTo>
                      <a:lnTo>
                        <a:pt x="1266" y="767"/>
                      </a:lnTo>
                      <a:lnTo>
                        <a:pt x="1268" y="767"/>
                      </a:lnTo>
                      <a:lnTo>
                        <a:pt x="1271" y="770"/>
                      </a:lnTo>
                      <a:lnTo>
                        <a:pt x="1273" y="770"/>
                      </a:lnTo>
                      <a:lnTo>
                        <a:pt x="1273" y="772"/>
                      </a:lnTo>
                      <a:lnTo>
                        <a:pt x="1278" y="775"/>
                      </a:lnTo>
                      <a:lnTo>
                        <a:pt x="1281" y="772"/>
                      </a:lnTo>
                      <a:lnTo>
                        <a:pt x="1283" y="772"/>
                      </a:lnTo>
                      <a:lnTo>
                        <a:pt x="1286" y="770"/>
                      </a:lnTo>
                      <a:lnTo>
                        <a:pt x="1289" y="770"/>
                      </a:lnTo>
                      <a:lnTo>
                        <a:pt x="1289" y="772"/>
                      </a:lnTo>
                      <a:lnTo>
                        <a:pt x="1291" y="772"/>
                      </a:lnTo>
                      <a:lnTo>
                        <a:pt x="1296" y="772"/>
                      </a:lnTo>
                      <a:lnTo>
                        <a:pt x="1301" y="772"/>
                      </a:lnTo>
                      <a:lnTo>
                        <a:pt x="1301" y="775"/>
                      </a:lnTo>
                      <a:lnTo>
                        <a:pt x="1304" y="775"/>
                      </a:lnTo>
                      <a:lnTo>
                        <a:pt x="1306" y="775"/>
                      </a:lnTo>
                      <a:lnTo>
                        <a:pt x="1311" y="775"/>
                      </a:lnTo>
                      <a:lnTo>
                        <a:pt x="1321" y="770"/>
                      </a:lnTo>
                      <a:lnTo>
                        <a:pt x="1329" y="767"/>
                      </a:lnTo>
                      <a:lnTo>
                        <a:pt x="1334" y="770"/>
                      </a:lnTo>
                      <a:lnTo>
                        <a:pt x="1342" y="775"/>
                      </a:lnTo>
                      <a:lnTo>
                        <a:pt x="1369" y="790"/>
                      </a:lnTo>
                      <a:lnTo>
                        <a:pt x="1385" y="802"/>
                      </a:lnTo>
                      <a:lnTo>
                        <a:pt x="1385" y="807"/>
                      </a:lnTo>
                      <a:lnTo>
                        <a:pt x="1390" y="810"/>
                      </a:lnTo>
                      <a:lnTo>
                        <a:pt x="1392" y="810"/>
                      </a:lnTo>
                      <a:lnTo>
                        <a:pt x="1395" y="812"/>
                      </a:lnTo>
                      <a:lnTo>
                        <a:pt x="1395" y="815"/>
                      </a:lnTo>
                      <a:lnTo>
                        <a:pt x="1402" y="818"/>
                      </a:lnTo>
                      <a:lnTo>
                        <a:pt x="1405" y="820"/>
                      </a:lnTo>
                      <a:lnTo>
                        <a:pt x="1405" y="823"/>
                      </a:lnTo>
                      <a:lnTo>
                        <a:pt x="1405" y="825"/>
                      </a:lnTo>
                      <a:lnTo>
                        <a:pt x="1422" y="838"/>
                      </a:lnTo>
                      <a:lnTo>
                        <a:pt x="1430" y="868"/>
                      </a:lnTo>
                      <a:lnTo>
                        <a:pt x="1430" y="873"/>
                      </a:lnTo>
                      <a:lnTo>
                        <a:pt x="1430" y="881"/>
                      </a:lnTo>
                      <a:lnTo>
                        <a:pt x="1428" y="888"/>
                      </a:lnTo>
                      <a:lnTo>
                        <a:pt x="1425" y="893"/>
                      </a:lnTo>
                      <a:lnTo>
                        <a:pt x="1422" y="896"/>
                      </a:lnTo>
                      <a:lnTo>
                        <a:pt x="1420" y="898"/>
                      </a:lnTo>
                      <a:lnTo>
                        <a:pt x="1415" y="903"/>
                      </a:lnTo>
                      <a:lnTo>
                        <a:pt x="1415" y="906"/>
                      </a:lnTo>
                      <a:lnTo>
                        <a:pt x="1415" y="911"/>
                      </a:lnTo>
                      <a:lnTo>
                        <a:pt x="1417" y="913"/>
                      </a:lnTo>
                      <a:lnTo>
                        <a:pt x="1422" y="916"/>
                      </a:lnTo>
                      <a:lnTo>
                        <a:pt x="1425" y="916"/>
                      </a:lnTo>
                      <a:lnTo>
                        <a:pt x="1430" y="916"/>
                      </a:lnTo>
                      <a:lnTo>
                        <a:pt x="1435" y="911"/>
                      </a:lnTo>
                      <a:lnTo>
                        <a:pt x="1443" y="906"/>
                      </a:lnTo>
                      <a:lnTo>
                        <a:pt x="1448" y="903"/>
                      </a:lnTo>
                      <a:lnTo>
                        <a:pt x="1455" y="903"/>
                      </a:lnTo>
                      <a:lnTo>
                        <a:pt x="1463" y="901"/>
                      </a:lnTo>
                      <a:lnTo>
                        <a:pt x="1473" y="896"/>
                      </a:lnTo>
                      <a:lnTo>
                        <a:pt x="1478" y="893"/>
                      </a:lnTo>
                      <a:lnTo>
                        <a:pt x="1478" y="888"/>
                      </a:lnTo>
                      <a:lnTo>
                        <a:pt x="1478" y="883"/>
                      </a:lnTo>
                      <a:lnTo>
                        <a:pt x="1478" y="881"/>
                      </a:lnTo>
                      <a:lnTo>
                        <a:pt x="1478" y="878"/>
                      </a:lnTo>
                      <a:lnTo>
                        <a:pt x="1483" y="876"/>
                      </a:lnTo>
                      <a:lnTo>
                        <a:pt x="1488" y="876"/>
                      </a:lnTo>
                      <a:lnTo>
                        <a:pt x="1496" y="876"/>
                      </a:lnTo>
                      <a:lnTo>
                        <a:pt x="1506" y="876"/>
                      </a:lnTo>
                      <a:lnTo>
                        <a:pt x="1513" y="873"/>
                      </a:lnTo>
                      <a:lnTo>
                        <a:pt x="1519" y="871"/>
                      </a:lnTo>
                      <a:lnTo>
                        <a:pt x="1519" y="866"/>
                      </a:lnTo>
                      <a:lnTo>
                        <a:pt x="1519" y="863"/>
                      </a:lnTo>
                      <a:lnTo>
                        <a:pt x="1524" y="860"/>
                      </a:lnTo>
                      <a:lnTo>
                        <a:pt x="1536" y="853"/>
                      </a:lnTo>
                      <a:lnTo>
                        <a:pt x="1539" y="848"/>
                      </a:lnTo>
                      <a:lnTo>
                        <a:pt x="1546" y="843"/>
                      </a:lnTo>
                      <a:lnTo>
                        <a:pt x="1559" y="843"/>
                      </a:lnTo>
                      <a:lnTo>
                        <a:pt x="1577" y="843"/>
                      </a:lnTo>
                      <a:lnTo>
                        <a:pt x="1592" y="843"/>
                      </a:lnTo>
                      <a:lnTo>
                        <a:pt x="1599" y="845"/>
                      </a:lnTo>
                      <a:lnTo>
                        <a:pt x="1599" y="840"/>
                      </a:lnTo>
                      <a:lnTo>
                        <a:pt x="1602" y="838"/>
                      </a:lnTo>
                      <a:lnTo>
                        <a:pt x="1604" y="835"/>
                      </a:lnTo>
                      <a:lnTo>
                        <a:pt x="1615" y="838"/>
                      </a:lnTo>
                      <a:lnTo>
                        <a:pt x="1622" y="823"/>
                      </a:lnTo>
                      <a:lnTo>
                        <a:pt x="1630" y="800"/>
                      </a:lnTo>
                      <a:lnTo>
                        <a:pt x="1635" y="792"/>
                      </a:lnTo>
                      <a:lnTo>
                        <a:pt x="1637" y="787"/>
                      </a:lnTo>
                      <a:lnTo>
                        <a:pt x="1640" y="787"/>
                      </a:lnTo>
                      <a:lnTo>
                        <a:pt x="1645" y="792"/>
                      </a:lnTo>
                      <a:lnTo>
                        <a:pt x="1647" y="792"/>
                      </a:lnTo>
                      <a:lnTo>
                        <a:pt x="1650" y="792"/>
                      </a:lnTo>
                      <a:lnTo>
                        <a:pt x="1655" y="792"/>
                      </a:lnTo>
                      <a:lnTo>
                        <a:pt x="1658" y="795"/>
                      </a:lnTo>
                      <a:lnTo>
                        <a:pt x="1660" y="797"/>
                      </a:lnTo>
                      <a:lnTo>
                        <a:pt x="1663" y="828"/>
                      </a:lnTo>
                      <a:lnTo>
                        <a:pt x="1663" y="830"/>
                      </a:lnTo>
                      <a:lnTo>
                        <a:pt x="1665" y="830"/>
                      </a:lnTo>
                      <a:lnTo>
                        <a:pt x="1668" y="830"/>
                      </a:lnTo>
                      <a:lnTo>
                        <a:pt x="1668" y="833"/>
                      </a:lnTo>
                      <a:lnTo>
                        <a:pt x="1668" y="835"/>
                      </a:lnTo>
                      <a:lnTo>
                        <a:pt x="1665" y="838"/>
                      </a:lnTo>
                      <a:lnTo>
                        <a:pt x="1668" y="840"/>
                      </a:lnTo>
                      <a:lnTo>
                        <a:pt x="1668" y="838"/>
                      </a:lnTo>
                      <a:lnTo>
                        <a:pt x="1670" y="843"/>
                      </a:lnTo>
                      <a:lnTo>
                        <a:pt x="1668" y="845"/>
                      </a:lnTo>
                      <a:lnTo>
                        <a:pt x="1670" y="845"/>
                      </a:lnTo>
                      <a:lnTo>
                        <a:pt x="1673" y="848"/>
                      </a:lnTo>
                      <a:lnTo>
                        <a:pt x="1668" y="850"/>
                      </a:lnTo>
                      <a:lnTo>
                        <a:pt x="1665" y="850"/>
                      </a:lnTo>
                      <a:lnTo>
                        <a:pt x="1663" y="850"/>
                      </a:lnTo>
                      <a:lnTo>
                        <a:pt x="1663" y="853"/>
                      </a:lnTo>
                      <a:lnTo>
                        <a:pt x="1660" y="853"/>
                      </a:lnTo>
                      <a:lnTo>
                        <a:pt x="1660" y="850"/>
                      </a:lnTo>
                      <a:lnTo>
                        <a:pt x="1658" y="853"/>
                      </a:lnTo>
                      <a:lnTo>
                        <a:pt x="1658" y="855"/>
                      </a:lnTo>
                      <a:lnTo>
                        <a:pt x="1655" y="855"/>
                      </a:lnTo>
                      <a:lnTo>
                        <a:pt x="1655" y="858"/>
                      </a:lnTo>
                      <a:lnTo>
                        <a:pt x="1652" y="853"/>
                      </a:lnTo>
                      <a:lnTo>
                        <a:pt x="1647" y="855"/>
                      </a:lnTo>
                      <a:lnTo>
                        <a:pt x="1645" y="855"/>
                      </a:lnTo>
                      <a:lnTo>
                        <a:pt x="1647" y="860"/>
                      </a:lnTo>
                      <a:lnTo>
                        <a:pt x="1642" y="858"/>
                      </a:lnTo>
                      <a:lnTo>
                        <a:pt x="1642" y="853"/>
                      </a:lnTo>
                      <a:lnTo>
                        <a:pt x="1640" y="858"/>
                      </a:lnTo>
                      <a:lnTo>
                        <a:pt x="1637" y="863"/>
                      </a:lnTo>
                      <a:lnTo>
                        <a:pt x="1635" y="866"/>
                      </a:lnTo>
                      <a:lnTo>
                        <a:pt x="1632" y="866"/>
                      </a:lnTo>
                      <a:lnTo>
                        <a:pt x="1630" y="868"/>
                      </a:lnTo>
                      <a:lnTo>
                        <a:pt x="1627" y="868"/>
                      </a:lnTo>
                      <a:lnTo>
                        <a:pt x="1630" y="866"/>
                      </a:lnTo>
                      <a:lnTo>
                        <a:pt x="1627" y="868"/>
                      </a:lnTo>
                      <a:lnTo>
                        <a:pt x="1625" y="873"/>
                      </a:lnTo>
                      <a:lnTo>
                        <a:pt x="1625" y="871"/>
                      </a:lnTo>
                      <a:lnTo>
                        <a:pt x="1625" y="868"/>
                      </a:lnTo>
                      <a:lnTo>
                        <a:pt x="1620" y="871"/>
                      </a:lnTo>
                      <a:lnTo>
                        <a:pt x="1620" y="873"/>
                      </a:lnTo>
                      <a:lnTo>
                        <a:pt x="1617" y="876"/>
                      </a:lnTo>
                      <a:lnTo>
                        <a:pt x="1617" y="878"/>
                      </a:lnTo>
                      <a:lnTo>
                        <a:pt x="1615" y="881"/>
                      </a:lnTo>
                      <a:lnTo>
                        <a:pt x="1612" y="886"/>
                      </a:lnTo>
                      <a:lnTo>
                        <a:pt x="1610" y="891"/>
                      </a:lnTo>
                      <a:lnTo>
                        <a:pt x="1610" y="893"/>
                      </a:lnTo>
                      <a:lnTo>
                        <a:pt x="1612" y="896"/>
                      </a:lnTo>
                      <a:lnTo>
                        <a:pt x="1612" y="893"/>
                      </a:lnTo>
                      <a:lnTo>
                        <a:pt x="1615" y="893"/>
                      </a:lnTo>
                      <a:lnTo>
                        <a:pt x="1612" y="896"/>
                      </a:lnTo>
                      <a:lnTo>
                        <a:pt x="1610" y="896"/>
                      </a:lnTo>
                      <a:lnTo>
                        <a:pt x="1610" y="898"/>
                      </a:lnTo>
                      <a:lnTo>
                        <a:pt x="1607" y="901"/>
                      </a:lnTo>
                      <a:lnTo>
                        <a:pt x="1607" y="903"/>
                      </a:lnTo>
                      <a:lnTo>
                        <a:pt x="1610" y="903"/>
                      </a:lnTo>
                      <a:lnTo>
                        <a:pt x="1615" y="911"/>
                      </a:lnTo>
                      <a:lnTo>
                        <a:pt x="1615" y="913"/>
                      </a:lnTo>
                      <a:lnTo>
                        <a:pt x="1617" y="916"/>
                      </a:lnTo>
                      <a:lnTo>
                        <a:pt x="1622" y="913"/>
                      </a:lnTo>
                      <a:lnTo>
                        <a:pt x="1622" y="911"/>
                      </a:lnTo>
                      <a:lnTo>
                        <a:pt x="1620" y="908"/>
                      </a:lnTo>
                      <a:lnTo>
                        <a:pt x="1620" y="906"/>
                      </a:lnTo>
                      <a:lnTo>
                        <a:pt x="1622" y="908"/>
                      </a:lnTo>
                      <a:lnTo>
                        <a:pt x="1625" y="911"/>
                      </a:lnTo>
                      <a:lnTo>
                        <a:pt x="1625" y="916"/>
                      </a:lnTo>
                      <a:lnTo>
                        <a:pt x="1612" y="919"/>
                      </a:lnTo>
                      <a:lnTo>
                        <a:pt x="1612" y="916"/>
                      </a:lnTo>
                      <a:lnTo>
                        <a:pt x="1612" y="913"/>
                      </a:lnTo>
                      <a:lnTo>
                        <a:pt x="1612" y="916"/>
                      </a:lnTo>
                      <a:lnTo>
                        <a:pt x="1610" y="916"/>
                      </a:lnTo>
                      <a:lnTo>
                        <a:pt x="1610" y="919"/>
                      </a:lnTo>
                      <a:lnTo>
                        <a:pt x="1610" y="916"/>
                      </a:lnTo>
                      <a:lnTo>
                        <a:pt x="1607" y="919"/>
                      </a:lnTo>
                      <a:lnTo>
                        <a:pt x="1604" y="921"/>
                      </a:lnTo>
                      <a:lnTo>
                        <a:pt x="1604" y="916"/>
                      </a:lnTo>
                      <a:lnTo>
                        <a:pt x="1604" y="913"/>
                      </a:lnTo>
                      <a:lnTo>
                        <a:pt x="1602" y="916"/>
                      </a:lnTo>
                      <a:lnTo>
                        <a:pt x="1602" y="913"/>
                      </a:lnTo>
                      <a:lnTo>
                        <a:pt x="1599" y="916"/>
                      </a:lnTo>
                      <a:lnTo>
                        <a:pt x="1599" y="921"/>
                      </a:lnTo>
                      <a:lnTo>
                        <a:pt x="1589" y="924"/>
                      </a:lnTo>
                      <a:lnTo>
                        <a:pt x="1577" y="926"/>
                      </a:lnTo>
                      <a:lnTo>
                        <a:pt x="1569" y="929"/>
                      </a:lnTo>
                      <a:lnTo>
                        <a:pt x="1564" y="931"/>
                      </a:lnTo>
                      <a:lnTo>
                        <a:pt x="1564" y="934"/>
                      </a:lnTo>
                      <a:lnTo>
                        <a:pt x="1561" y="934"/>
                      </a:lnTo>
                      <a:lnTo>
                        <a:pt x="1559" y="936"/>
                      </a:lnTo>
                      <a:lnTo>
                        <a:pt x="1561" y="929"/>
                      </a:lnTo>
                      <a:lnTo>
                        <a:pt x="1561" y="926"/>
                      </a:lnTo>
                      <a:lnTo>
                        <a:pt x="1561" y="929"/>
                      </a:lnTo>
                      <a:lnTo>
                        <a:pt x="1559" y="936"/>
                      </a:lnTo>
                      <a:lnTo>
                        <a:pt x="1556" y="936"/>
                      </a:lnTo>
                      <a:lnTo>
                        <a:pt x="1554" y="939"/>
                      </a:lnTo>
                      <a:lnTo>
                        <a:pt x="1556" y="941"/>
                      </a:lnTo>
                      <a:lnTo>
                        <a:pt x="1559" y="944"/>
                      </a:lnTo>
                      <a:lnTo>
                        <a:pt x="1556" y="956"/>
                      </a:lnTo>
                      <a:lnTo>
                        <a:pt x="1554" y="961"/>
                      </a:lnTo>
                      <a:lnTo>
                        <a:pt x="1554" y="959"/>
                      </a:lnTo>
                      <a:lnTo>
                        <a:pt x="1554" y="961"/>
                      </a:lnTo>
                      <a:lnTo>
                        <a:pt x="1554" y="964"/>
                      </a:lnTo>
                      <a:lnTo>
                        <a:pt x="1551" y="966"/>
                      </a:lnTo>
                      <a:lnTo>
                        <a:pt x="1549" y="969"/>
                      </a:lnTo>
                      <a:lnTo>
                        <a:pt x="1546" y="974"/>
                      </a:lnTo>
                      <a:lnTo>
                        <a:pt x="1544" y="974"/>
                      </a:lnTo>
                      <a:lnTo>
                        <a:pt x="1544" y="972"/>
                      </a:lnTo>
                      <a:lnTo>
                        <a:pt x="1546" y="969"/>
                      </a:lnTo>
                      <a:lnTo>
                        <a:pt x="1544" y="966"/>
                      </a:lnTo>
                      <a:lnTo>
                        <a:pt x="1541" y="966"/>
                      </a:lnTo>
                      <a:lnTo>
                        <a:pt x="1539" y="964"/>
                      </a:lnTo>
                      <a:lnTo>
                        <a:pt x="1536" y="964"/>
                      </a:lnTo>
                      <a:lnTo>
                        <a:pt x="1534" y="959"/>
                      </a:lnTo>
                      <a:lnTo>
                        <a:pt x="1536" y="956"/>
                      </a:lnTo>
                      <a:lnTo>
                        <a:pt x="1539" y="954"/>
                      </a:lnTo>
                      <a:lnTo>
                        <a:pt x="1536" y="956"/>
                      </a:lnTo>
                      <a:lnTo>
                        <a:pt x="1534" y="959"/>
                      </a:lnTo>
                      <a:lnTo>
                        <a:pt x="1536" y="966"/>
                      </a:lnTo>
                      <a:lnTo>
                        <a:pt x="1536" y="969"/>
                      </a:lnTo>
                      <a:lnTo>
                        <a:pt x="1541" y="974"/>
                      </a:lnTo>
                      <a:lnTo>
                        <a:pt x="1541" y="977"/>
                      </a:lnTo>
                      <a:lnTo>
                        <a:pt x="1544" y="982"/>
                      </a:lnTo>
                      <a:lnTo>
                        <a:pt x="1541" y="984"/>
                      </a:lnTo>
                      <a:lnTo>
                        <a:pt x="1541" y="987"/>
                      </a:lnTo>
                      <a:lnTo>
                        <a:pt x="1536" y="994"/>
                      </a:lnTo>
                      <a:lnTo>
                        <a:pt x="1534" y="999"/>
                      </a:lnTo>
                      <a:lnTo>
                        <a:pt x="1534" y="1002"/>
                      </a:lnTo>
                      <a:lnTo>
                        <a:pt x="1531" y="1002"/>
                      </a:lnTo>
                      <a:lnTo>
                        <a:pt x="1529" y="1007"/>
                      </a:lnTo>
                      <a:lnTo>
                        <a:pt x="1529" y="1009"/>
                      </a:lnTo>
                      <a:lnTo>
                        <a:pt x="1526" y="1007"/>
                      </a:lnTo>
                      <a:lnTo>
                        <a:pt x="1529" y="999"/>
                      </a:lnTo>
                      <a:lnTo>
                        <a:pt x="1531" y="997"/>
                      </a:lnTo>
                      <a:lnTo>
                        <a:pt x="1534" y="994"/>
                      </a:lnTo>
                      <a:lnTo>
                        <a:pt x="1534" y="992"/>
                      </a:lnTo>
                      <a:lnTo>
                        <a:pt x="1531" y="994"/>
                      </a:lnTo>
                      <a:lnTo>
                        <a:pt x="1531" y="989"/>
                      </a:lnTo>
                      <a:lnTo>
                        <a:pt x="1529" y="989"/>
                      </a:lnTo>
                      <a:lnTo>
                        <a:pt x="1529" y="987"/>
                      </a:lnTo>
                      <a:lnTo>
                        <a:pt x="1531" y="987"/>
                      </a:lnTo>
                      <a:lnTo>
                        <a:pt x="1531" y="984"/>
                      </a:lnTo>
                      <a:lnTo>
                        <a:pt x="1526" y="987"/>
                      </a:lnTo>
                      <a:lnTo>
                        <a:pt x="1526" y="984"/>
                      </a:lnTo>
                      <a:lnTo>
                        <a:pt x="1524" y="987"/>
                      </a:lnTo>
                      <a:lnTo>
                        <a:pt x="1524" y="982"/>
                      </a:lnTo>
                      <a:lnTo>
                        <a:pt x="1526" y="982"/>
                      </a:lnTo>
                      <a:lnTo>
                        <a:pt x="1529" y="979"/>
                      </a:lnTo>
                      <a:lnTo>
                        <a:pt x="1524" y="977"/>
                      </a:lnTo>
                      <a:lnTo>
                        <a:pt x="1524" y="979"/>
                      </a:lnTo>
                      <a:lnTo>
                        <a:pt x="1521" y="979"/>
                      </a:lnTo>
                      <a:lnTo>
                        <a:pt x="1524" y="974"/>
                      </a:lnTo>
                      <a:lnTo>
                        <a:pt x="1524" y="977"/>
                      </a:lnTo>
                      <a:lnTo>
                        <a:pt x="1526" y="977"/>
                      </a:lnTo>
                      <a:lnTo>
                        <a:pt x="1526" y="974"/>
                      </a:lnTo>
                      <a:lnTo>
                        <a:pt x="1524" y="974"/>
                      </a:lnTo>
                      <a:lnTo>
                        <a:pt x="1521" y="972"/>
                      </a:lnTo>
                      <a:lnTo>
                        <a:pt x="1524" y="972"/>
                      </a:lnTo>
                      <a:lnTo>
                        <a:pt x="1526" y="972"/>
                      </a:lnTo>
                      <a:lnTo>
                        <a:pt x="1526" y="969"/>
                      </a:lnTo>
                      <a:lnTo>
                        <a:pt x="1524" y="969"/>
                      </a:lnTo>
                      <a:lnTo>
                        <a:pt x="1526" y="964"/>
                      </a:lnTo>
                      <a:lnTo>
                        <a:pt x="1529" y="964"/>
                      </a:lnTo>
                      <a:lnTo>
                        <a:pt x="1529" y="959"/>
                      </a:lnTo>
                      <a:lnTo>
                        <a:pt x="1526" y="961"/>
                      </a:lnTo>
                      <a:lnTo>
                        <a:pt x="1524" y="964"/>
                      </a:lnTo>
                      <a:lnTo>
                        <a:pt x="1524" y="961"/>
                      </a:lnTo>
                      <a:lnTo>
                        <a:pt x="1524" y="964"/>
                      </a:lnTo>
                      <a:lnTo>
                        <a:pt x="1521" y="964"/>
                      </a:lnTo>
                      <a:lnTo>
                        <a:pt x="1521" y="966"/>
                      </a:lnTo>
                      <a:lnTo>
                        <a:pt x="1519" y="966"/>
                      </a:lnTo>
                      <a:lnTo>
                        <a:pt x="1521" y="972"/>
                      </a:lnTo>
                      <a:lnTo>
                        <a:pt x="1519" y="977"/>
                      </a:lnTo>
                      <a:lnTo>
                        <a:pt x="1519" y="979"/>
                      </a:lnTo>
                      <a:lnTo>
                        <a:pt x="1521" y="984"/>
                      </a:lnTo>
                      <a:lnTo>
                        <a:pt x="1519" y="982"/>
                      </a:lnTo>
                      <a:lnTo>
                        <a:pt x="1516" y="979"/>
                      </a:lnTo>
                      <a:lnTo>
                        <a:pt x="1516" y="982"/>
                      </a:lnTo>
                      <a:lnTo>
                        <a:pt x="1519" y="984"/>
                      </a:lnTo>
                      <a:lnTo>
                        <a:pt x="1521" y="987"/>
                      </a:lnTo>
                      <a:lnTo>
                        <a:pt x="1524" y="992"/>
                      </a:lnTo>
                      <a:lnTo>
                        <a:pt x="1519" y="987"/>
                      </a:lnTo>
                      <a:lnTo>
                        <a:pt x="1516" y="987"/>
                      </a:lnTo>
                      <a:lnTo>
                        <a:pt x="1513" y="984"/>
                      </a:lnTo>
                      <a:lnTo>
                        <a:pt x="1513" y="987"/>
                      </a:lnTo>
                      <a:lnTo>
                        <a:pt x="1511" y="984"/>
                      </a:lnTo>
                      <a:lnTo>
                        <a:pt x="1508" y="984"/>
                      </a:lnTo>
                      <a:lnTo>
                        <a:pt x="1508" y="982"/>
                      </a:lnTo>
                      <a:lnTo>
                        <a:pt x="1511" y="979"/>
                      </a:lnTo>
                      <a:lnTo>
                        <a:pt x="1508" y="979"/>
                      </a:lnTo>
                      <a:lnTo>
                        <a:pt x="1506" y="984"/>
                      </a:lnTo>
                      <a:lnTo>
                        <a:pt x="1508" y="984"/>
                      </a:lnTo>
                      <a:lnTo>
                        <a:pt x="1511" y="987"/>
                      </a:lnTo>
                      <a:lnTo>
                        <a:pt x="1513" y="987"/>
                      </a:lnTo>
                      <a:lnTo>
                        <a:pt x="1519" y="992"/>
                      </a:lnTo>
                      <a:lnTo>
                        <a:pt x="1524" y="992"/>
                      </a:lnTo>
                      <a:lnTo>
                        <a:pt x="1524" y="994"/>
                      </a:lnTo>
                      <a:lnTo>
                        <a:pt x="1524" y="999"/>
                      </a:lnTo>
                      <a:lnTo>
                        <a:pt x="1521" y="999"/>
                      </a:lnTo>
                      <a:lnTo>
                        <a:pt x="1513" y="992"/>
                      </a:lnTo>
                      <a:lnTo>
                        <a:pt x="1519" y="999"/>
                      </a:lnTo>
                      <a:lnTo>
                        <a:pt x="1524" y="999"/>
                      </a:lnTo>
                      <a:lnTo>
                        <a:pt x="1521" y="1002"/>
                      </a:lnTo>
                      <a:lnTo>
                        <a:pt x="1524" y="1002"/>
                      </a:lnTo>
                      <a:lnTo>
                        <a:pt x="1524" y="1004"/>
                      </a:lnTo>
                      <a:lnTo>
                        <a:pt x="1521" y="1004"/>
                      </a:lnTo>
                      <a:lnTo>
                        <a:pt x="1521" y="1007"/>
                      </a:lnTo>
                      <a:lnTo>
                        <a:pt x="1516" y="1002"/>
                      </a:lnTo>
                      <a:lnTo>
                        <a:pt x="1519" y="1007"/>
                      </a:lnTo>
                      <a:lnTo>
                        <a:pt x="1521" y="1007"/>
                      </a:lnTo>
                      <a:lnTo>
                        <a:pt x="1524" y="1009"/>
                      </a:lnTo>
                      <a:lnTo>
                        <a:pt x="1524" y="1012"/>
                      </a:lnTo>
                      <a:lnTo>
                        <a:pt x="1521" y="1012"/>
                      </a:lnTo>
                      <a:lnTo>
                        <a:pt x="1519" y="1007"/>
                      </a:lnTo>
                      <a:lnTo>
                        <a:pt x="1513" y="1007"/>
                      </a:lnTo>
                      <a:lnTo>
                        <a:pt x="1516" y="1009"/>
                      </a:lnTo>
                      <a:lnTo>
                        <a:pt x="1519" y="1012"/>
                      </a:lnTo>
                      <a:lnTo>
                        <a:pt x="1519" y="1014"/>
                      </a:lnTo>
                      <a:lnTo>
                        <a:pt x="1524" y="1014"/>
                      </a:lnTo>
                      <a:lnTo>
                        <a:pt x="1524" y="1012"/>
                      </a:lnTo>
                      <a:lnTo>
                        <a:pt x="1529" y="1014"/>
                      </a:lnTo>
                      <a:lnTo>
                        <a:pt x="1529" y="1017"/>
                      </a:lnTo>
                      <a:lnTo>
                        <a:pt x="1531" y="1030"/>
                      </a:lnTo>
                      <a:lnTo>
                        <a:pt x="1536" y="1035"/>
                      </a:lnTo>
                      <a:lnTo>
                        <a:pt x="1534" y="1035"/>
                      </a:lnTo>
                      <a:lnTo>
                        <a:pt x="1531" y="1032"/>
                      </a:lnTo>
                      <a:lnTo>
                        <a:pt x="1531" y="1030"/>
                      </a:lnTo>
                      <a:lnTo>
                        <a:pt x="1529" y="1019"/>
                      </a:lnTo>
                      <a:lnTo>
                        <a:pt x="1529" y="1017"/>
                      </a:lnTo>
                      <a:lnTo>
                        <a:pt x="1529" y="1019"/>
                      </a:lnTo>
                      <a:lnTo>
                        <a:pt x="1529" y="1022"/>
                      </a:lnTo>
                      <a:lnTo>
                        <a:pt x="1526" y="1022"/>
                      </a:lnTo>
                      <a:lnTo>
                        <a:pt x="1529" y="1025"/>
                      </a:lnTo>
                      <a:lnTo>
                        <a:pt x="1531" y="1030"/>
                      </a:lnTo>
                      <a:lnTo>
                        <a:pt x="1529" y="1030"/>
                      </a:lnTo>
                      <a:lnTo>
                        <a:pt x="1529" y="1027"/>
                      </a:lnTo>
                      <a:lnTo>
                        <a:pt x="1524" y="1025"/>
                      </a:lnTo>
                      <a:lnTo>
                        <a:pt x="1524" y="1027"/>
                      </a:lnTo>
                      <a:lnTo>
                        <a:pt x="1526" y="1030"/>
                      </a:lnTo>
                      <a:lnTo>
                        <a:pt x="1524" y="1030"/>
                      </a:lnTo>
                      <a:lnTo>
                        <a:pt x="1521" y="1027"/>
                      </a:lnTo>
                      <a:lnTo>
                        <a:pt x="1521" y="1030"/>
                      </a:lnTo>
                      <a:lnTo>
                        <a:pt x="1519" y="1032"/>
                      </a:lnTo>
                      <a:lnTo>
                        <a:pt x="1516" y="1030"/>
                      </a:lnTo>
                      <a:lnTo>
                        <a:pt x="1516" y="1027"/>
                      </a:lnTo>
                      <a:lnTo>
                        <a:pt x="1516" y="1030"/>
                      </a:lnTo>
                      <a:lnTo>
                        <a:pt x="1516" y="1032"/>
                      </a:lnTo>
                      <a:lnTo>
                        <a:pt x="1524" y="1032"/>
                      </a:lnTo>
                      <a:lnTo>
                        <a:pt x="1526" y="1032"/>
                      </a:lnTo>
                      <a:lnTo>
                        <a:pt x="1526" y="1035"/>
                      </a:lnTo>
                      <a:lnTo>
                        <a:pt x="1526" y="1037"/>
                      </a:lnTo>
                      <a:lnTo>
                        <a:pt x="1526" y="1040"/>
                      </a:lnTo>
                      <a:lnTo>
                        <a:pt x="1529" y="1037"/>
                      </a:lnTo>
                      <a:lnTo>
                        <a:pt x="1529" y="1032"/>
                      </a:lnTo>
                      <a:lnTo>
                        <a:pt x="1531" y="1032"/>
                      </a:lnTo>
                      <a:lnTo>
                        <a:pt x="1531" y="1035"/>
                      </a:lnTo>
                      <a:lnTo>
                        <a:pt x="1531" y="1037"/>
                      </a:lnTo>
                      <a:lnTo>
                        <a:pt x="1531" y="1040"/>
                      </a:lnTo>
                      <a:lnTo>
                        <a:pt x="1529" y="1040"/>
                      </a:lnTo>
                      <a:lnTo>
                        <a:pt x="1526" y="1042"/>
                      </a:lnTo>
                      <a:lnTo>
                        <a:pt x="1526" y="1045"/>
                      </a:lnTo>
                      <a:lnTo>
                        <a:pt x="1521" y="1045"/>
                      </a:lnTo>
                      <a:lnTo>
                        <a:pt x="1519" y="1042"/>
                      </a:lnTo>
                      <a:lnTo>
                        <a:pt x="1516" y="1042"/>
                      </a:lnTo>
                      <a:lnTo>
                        <a:pt x="1519" y="1042"/>
                      </a:lnTo>
                      <a:lnTo>
                        <a:pt x="1513" y="1042"/>
                      </a:lnTo>
                      <a:lnTo>
                        <a:pt x="1511" y="1042"/>
                      </a:lnTo>
                      <a:lnTo>
                        <a:pt x="1513" y="1042"/>
                      </a:lnTo>
                      <a:lnTo>
                        <a:pt x="1521" y="1045"/>
                      </a:lnTo>
                      <a:lnTo>
                        <a:pt x="1519" y="1047"/>
                      </a:lnTo>
                      <a:lnTo>
                        <a:pt x="1516" y="1047"/>
                      </a:lnTo>
                      <a:lnTo>
                        <a:pt x="1519" y="1047"/>
                      </a:lnTo>
                      <a:lnTo>
                        <a:pt x="1516" y="1050"/>
                      </a:lnTo>
                      <a:lnTo>
                        <a:pt x="1516" y="1052"/>
                      </a:lnTo>
                      <a:lnTo>
                        <a:pt x="1513" y="1052"/>
                      </a:lnTo>
                      <a:lnTo>
                        <a:pt x="1511" y="1047"/>
                      </a:lnTo>
                      <a:lnTo>
                        <a:pt x="1513" y="1052"/>
                      </a:lnTo>
                      <a:lnTo>
                        <a:pt x="1516" y="1052"/>
                      </a:lnTo>
                      <a:lnTo>
                        <a:pt x="1519" y="1052"/>
                      </a:lnTo>
                      <a:lnTo>
                        <a:pt x="1521" y="1050"/>
                      </a:lnTo>
                      <a:lnTo>
                        <a:pt x="1521" y="1052"/>
                      </a:lnTo>
                      <a:lnTo>
                        <a:pt x="1524" y="1052"/>
                      </a:lnTo>
                      <a:lnTo>
                        <a:pt x="1519" y="1055"/>
                      </a:lnTo>
                      <a:lnTo>
                        <a:pt x="1519" y="1057"/>
                      </a:lnTo>
                      <a:lnTo>
                        <a:pt x="1506" y="1060"/>
                      </a:lnTo>
                      <a:lnTo>
                        <a:pt x="1501" y="1067"/>
                      </a:lnTo>
                      <a:lnTo>
                        <a:pt x="1498" y="1073"/>
                      </a:lnTo>
                      <a:lnTo>
                        <a:pt x="1496" y="1073"/>
                      </a:lnTo>
                      <a:lnTo>
                        <a:pt x="1491" y="1075"/>
                      </a:lnTo>
                      <a:lnTo>
                        <a:pt x="1486" y="1075"/>
                      </a:lnTo>
                      <a:lnTo>
                        <a:pt x="1481" y="1078"/>
                      </a:lnTo>
                      <a:lnTo>
                        <a:pt x="1476" y="1083"/>
                      </a:lnTo>
                      <a:lnTo>
                        <a:pt x="1476" y="1085"/>
                      </a:lnTo>
                      <a:lnTo>
                        <a:pt x="1473" y="1088"/>
                      </a:lnTo>
                      <a:lnTo>
                        <a:pt x="1468" y="1095"/>
                      </a:lnTo>
                      <a:lnTo>
                        <a:pt x="1463" y="1098"/>
                      </a:lnTo>
                      <a:lnTo>
                        <a:pt x="1460" y="1100"/>
                      </a:lnTo>
                      <a:lnTo>
                        <a:pt x="1455" y="1100"/>
                      </a:lnTo>
                      <a:lnTo>
                        <a:pt x="1453" y="1105"/>
                      </a:lnTo>
                      <a:lnTo>
                        <a:pt x="1450" y="1108"/>
                      </a:lnTo>
                      <a:lnTo>
                        <a:pt x="1445" y="1115"/>
                      </a:lnTo>
                      <a:lnTo>
                        <a:pt x="1443" y="1123"/>
                      </a:lnTo>
                      <a:lnTo>
                        <a:pt x="1440" y="1133"/>
                      </a:lnTo>
                      <a:lnTo>
                        <a:pt x="1443" y="1146"/>
                      </a:lnTo>
                      <a:lnTo>
                        <a:pt x="1445" y="1153"/>
                      </a:lnTo>
                      <a:lnTo>
                        <a:pt x="1448" y="1161"/>
                      </a:lnTo>
                      <a:lnTo>
                        <a:pt x="1455" y="1173"/>
                      </a:lnTo>
                      <a:lnTo>
                        <a:pt x="1458" y="1186"/>
                      </a:lnTo>
                      <a:lnTo>
                        <a:pt x="1460" y="1196"/>
                      </a:lnTo>
                      <a:lnTo>
                        <a:pt x="1463" y="1199"/>
                      </a:lnTo>
                      <a:lnTo>
                        <a:pt x="1463" y="1201"/>
                      </a:lnTo>
                      <a:lnTo>
                        <a:pt x="1463" y="1209"/>
                      </a:lnTo>
                      <a:lnTo>
                        <a:pt x="1460" y="1221"/>
                      </a:lnTo>
                      <a:lnTo>
                        <a:pt x="1460" y="1224"/>
                      </a:lnTo>
                      <a:lnTo>
                        <a:pt x="1458" y="1227"/>
                      </a:lnTo>
                      <a:lnTo>
                        <a:pt x="1458" y="1229"/>
                      </a:lnTo>
                      <a:lnTo>
                        <a:pt x="1458" y="1232"/>
                      </a:lnTo>
                      <a:lnTo>
                        <a:pt x="1455" y="1237"/>
                      </a:lnTo>
                      <a:lnTo>
                        <a:pt x="1458" y="1234"/>
                      </a:lnTo>
                      <a:lnTo>
                        <a:pt x="1458" y="1232"/>
                      </a:lnTo>
                      <a:lnTo>
                        <a:pt x="1455" y="1234"/>
                      </a:lnTo>
                      <a:lnTo>
                        <a:pt x="1453" y="1234"/>
                      </a:lnTo>
                      <a:lnTo>
                        <a:pt x="1450" y="1234"/>
                      </a:lnTo>
                      <a:lnTo>
                        <a:pt x="1445" y="1234"/>
                      </a:lnTo>
                      <a:lnTo>
                        <a:pt x="1445" y="1232"/>
                      </a:lnTo>
                      <a:lnTo>
                        <a:pt x="1445" y="1229"/>
                      </a:lnTo>
                      <a:lnTo>
                        <a:pt x="1443" y="1221"/>
                      </a:lnTo>
                      <a:lnTo>
                        <a:pt x="1435" y="1219"/>
                      </a:lnTo>
                      <a:lnTo>
                        <a:pt x="1435" y="1216"/>
                      </a:lnTo>
                      <a:lnTo>
                        <a:pt x="1433" y="1211"/>
                      </a:lnTo>
                      <a:lnTo>
                        <a:pt x="1430" y="1209"/>
                      </a:lnTo>
                      <a:lnTo>
                        <a:pt x="1430" y="1204"/>
                      </a:lnTo>
                      <a:lnTo>
                        <a:pt x="1428" y="1204"/>
                      </a:lnTo>
                      <a:lnTo>
                        <a:pt x="1422" y="1196"/>
                      </a:lnTo>
                      <a:lnTo>
                        <a:pt x="1420" y="1191"/>
                      </a:lnTo>
                      <a:lnTo>
                        <a:pt x="1422" y="1191"/>
                      </a:lnTo>
                      <a:lnTo>
                        <a:pt x="1425" y="1189"/>
                      </a:lnTo>
                      <a:lnTo>
                        <a:pt x="1425" y="1186"/>
                      </a:lnTo>
                      <a:lnTo>
                        <a:pt x="1425" y="1184"/>
                      </a:lnTo>
                      <a:lnTo>
                        <a:pt x="1420" y="1189"/>
                      </a:lnTo>
                      <a:lnTo>
                        <a:pt x="1417" y="1186"/>
                      </a:lnTo>
                      <a:lnTo>
                        <a:pt x="1420" y="1181"/>
                      </a:lnTo>
                      <a:lnTo>
                        <a:pt x="1420" y="1176"/>
                      </a:lnTo>
                      <a:lnTo>
                        <a:pt x="1422" y="1166"/>
                      </a:lnTo>
                      <a:lnTo>
                        <a:pt x="1420" y="1163"/>
                      </a:lnTo>
                      <a:lnTo>
                        <a:pt x="1417" y="1161"/>
                      </a:lnTo>
                      <a:lnTo>
                        <a:pt x="1415" y="1161"/>
                      </a:lnTo>
                      <a:lnTo>
                        <a:pt x="1407" y="1153"/>
                      </a:lnTo>
                      <a:lnTo>
                        <a:pt x="1402" y="1146"/>
                      </a:lnTo>
                      <a:lnTo>
                        <a:pt x="1397" y="1143"/>
                      </a:lnTo>
                      <a:lnTo>
                        <a:pt x="1395" y="1146"/>
                      </a:lnTo>
                      <a:lnTo>
                        <a:pt x="1392" y="1148"/>
                      </a:lnTo>
                      <a:lnTo>
                        <a:pt x="1387" y="1151"/>
                      </a:lnTo>
                      <a:lnTo>
                        <a:pt x="1380" y="1153"/>
                      </a:lnTo>
                      <a:lnTo>
                        <a:pt x="1377" y="1151"/>
                      </a:lnTo>
                      <a:lnTo>
                        <a:pt x="1377" y="1146"/>
                      </a:lnTo>
                      <a:lnTo>
                        <a:pt x="1374" y="1143"/>
                      </a:lnTo>
                      <a:lnTo>
                        <a:pt x="1372" y="1143"/>
                      </a:lnTo>
                      <a:lnTo>
                        <a:pt x="1367" y="1143"/>
                      </a:lnTo>
                      <a:lnTo>
                        <a:pt x="1364" y="1141"/>
                      </a:lnTo>
                      <a:lnTo>
                        <a:pt x="1362" y="1138"/>
                      </a:lnTo>
                      <a:lnTo>
                        <a:pt x="1359" y="1138"/>
                      </a:lnTo>
                      <a:lnTo>
                        <a:pt x="1352" y="1141"/>
                      </a:lnTo>
                      <a:lnTo>
                        <a:pt x="1347" y="1138"/>
                      </a:lnTo>
                      <a:lnTo>
                        <a:pt x="1347" y="1141"/>
                      </a:lnTo>
                      <a:lnTo>
                        <a:pt x="1342" y="1141"/>
                      </a:lnTo>
                      <a:lnTo>
                        <a:pt x="1339" y="1141"/>
                      </a:lnTo>
                      <a:lnTo>
                        <a:pt x="1337" y="1133"/>
                      </a:lnTo>
                      <a:lnTo>
                        <a:pt x="1334" y="1141"/>
                      </a:lnTo>
                      <a:lnTo>
                        <a:pt x="1331" y="1141"/>
                      </a:lnTo>
                      <a:lnTo>
                        <a:pt x="1326" y="1141"/>
                      </a:lnTo>
                      <a:lnTo>
                        <a:pt x="1316" y="1138"/>
                      </a:lnTo>
                      <a:lnTo>
                        <a:pt x="1311" y="1143"/>
                      </a:lnTo>
                      <a:lnTo>
                        <a:pt x="1309" y="1143"/>
                      </a:lnTo>
                      <a:lnTo>
                        <a:pt x="1301" y="1141"/>
                      </a:lnTo>
                      <a:lnTo>
                        <a:pt x="1299" y="1143"/>
                      </a:lnTo>
                      <a:lnTo>
                        <a:pt x="1299" y="1146"/>
                      </a:lnTo>
                      <a:lnTo>
                        <a:pt x="1301" y="1146"/>
                      </a:lnTo>
                      <a:lnTo>
                        <a:pt x="1304" y="1146"/>
                      </a:lnTo>
                      <a:lnTo>
                        <a:pt x="1306" y="1143"/>
                      </a:lnTo>
                      <a:lnTo>
                        <a:pt x="1309" y="1146"/>
                      </a:lnTo>
                      <a:lnTo>
                        <a:pt x="1314" y="1148"/>
                      </a:lnTo>
                      <a:lnTo>
                        <a:pt x="1309" y="1153"/>
                      </a:lnTo>
                      <a:lnTo>
                        <a:pt x="1311" y="1156"/>
                      </a:lnTo>
                      <a:lnTo>
                        <a:pt x="1316" y="1158"/>
                      </a:lnTo>
                      <a:lnTo>
                        <a:pt x="1316" y="1161"/>
                      </a:lnTo>
                      <a:lnTo>
                        <a:pt x="1319" y="1163"/>
                      </a:lnTo>
                      <a:lnTo>
                        <a:pt x="1316" y="1163"/>
                      </a:lnTo>
                      <a:lnTo>
                        <a:pt x="1314" y="1163"/>
                      </a:lnTo>
                      <a:lnTo>
                        <a:pt x="1311" y="1161"/>
                      </a:lnTo>
                      <a:lnTo>
                        <a:pt x="1306" y="1158"/>
                      </a:lnTo>
                      <a:lnTo>
                        <a:pt x="1304" y="1156"/>
                      </a:lnTo>
                      <a:lnTo>
                        <a:pt x="1301" y="1156"/>
                      </a:lnTo>
                      <a:lnTo>
                        <a:pt x="1299" y="1158"/>
                      </a:lnTo>
                      <a:lnTo>
                        <a:pt x="1301" y="1158"/>
                      </a:lnTo>
                      <a:lnTo>
                        <a:pt x="1304" y="1161"/>
                      </a:lnTo>
                      <a:lnTo>
                        <a:pt x="1301" y="1163"/>
                      </a:lnTo>
                      <a:lnTo>
                        <a:pt x="1299" y="1158"/>
                      </a:lnTo>
                      <a:lnTo>
                        <a:pt x="1294" y="1161"/>
                      </a:lnTo>
                      <a:lnTo>
                        <a:pt x="1291" y="1163"/>
                      </a:lnTo>
                      <a:lnTo>
                        <a:pt x="1286" y="1158"/>
                      </a:lnTo>
                      <a:lnTo>
                        <a:pt x="1281" y="1156"/>
                      </a:lnTo>
                      <a:lnTo>
                        <a:pt x="1273" y="1151"/>
                      </a:lnTo>
                      <a:lnTo>
                        <a:pt x="1268" y="1151"/>
                      </a:lnTo>
                      <a:lnTo>
                        <a:pt x="1273" y="1153"/>
                      </a:lnTo>
                      <a:lnTo>
                        <a:pt x="1271" y="1156"/>
                      </a:lnTo>
                      <a:lnTo>
                        <a:pt x="1263" y="1153"/>
                      </a:lnTo>
                      <a:lnTo>
                        <a:pt x="1256" y="1153"/>
                      </a:lnTo>
                      <a:lnTo>
                        <a:pt x="1251" y="1151"/>
                      </a:lnTo>
                      <a:lnTo>
                        <a:pt x="1238" y="1153"/>
                      </a:lnTo>
                      <a:lnTo>
                        <a:pt x="1233" y="1156"/>
                      </a:lnTo>
                      <a:lnTo>
                        <a:pt x="1230" y="1156"/>
                      </a:lnTo>
                      <a:lnTo>
                        <a:pt x="1228" y="1156"/>
                      </a:lnTo>
                      <a:lnTo>
                        <a:pt x="1228" y="1151"/>
                      </a:lnTo>
                      <a:lnTo>
                        <a:pt x="1225" y="1151"/>
                      </a:lnTo>
                      <a:lnTo>
                        <a:pt x="1225" y="1153"/>
                      </a:lnTo>
                      <a:lnTo>
                        <a:pt x="1228" y="1158"/>
                      </a:lnTo>
                      <a:lnTo>
                        <a:pt x="1220" y="1163"/>
                      </a:lnTo>
                      <a:lnTo>
                        <a:pt x="1215" y="1168"/>
                      </a:lnTo>
                      <a:lnTo>
                        <a:pt x="1208" y="1171"/>
                      </a:lnTo>
                      <a:lnTo>
                        <a:pt x="1205" y="1171"/>
                      </a:lnTo>
                      <a:lnTo>
                        <a:pt x="1203" y="1171"/>
                      </a:lnTo>
                      <a:lnTo>
                        <a:pt x="1198" y="1171"/>
                      </a:lnTo>
                      <a:lnTo>
                        <a:pt x="1200" y="1176"/>
                      </a:lnTo>
                      <a:lnTo>
                        <a:pt x="1198" y="1179"/>
                      </a:lnTo>
                      <a:lnTo>
                        <a:pt x="1195" y="1181"/>
                      </a:lnTo>
                      <a:lnTo>
                        <a:pt x="1192" y="1181"/>
                      </a:lnTo>
                      <a:lnTo>
                        <a:pt x="1185" y="1184"/>
                      </a:lnTo>
                      <a:lnTo>
                        <a:pt x="1187" y="1189"/>
                      </a:lnTo>
                      <a:lnTo>
                        <a:pt x="1190" y="1189"/>
                      </a:lnTo>
                      <a:lnTo>
                        <a:pt x="1185" y="1194"/>
                      </a:lnTo>
                      <a:lnTo>
                        <a:pt x="1182" y="1196"/>
                      </a:lnTo>
                      <a:lnTo>
                        <a:pt x="1182" y="1204"/>
                      </a:lnTo>
                      <a:lnTo>
                        <a:pt x="1185" y="1209"/>
                      </a:lnTo>
                      <a:lnTo>
                        <a:pt x="1185" y="1214"/>
                      </a:lnTo>
                      <a:lnTo>
                        <a:pt x="1190" y="1221"/>
                      </a:lnTo>
                      <a:lnTo>
                        <a:pt x="1187" y="1221"/>
                      </a:lnTo>
                      <a:lnTo>
                        <a:pt x="1180" y="1219"/>
                      </a:lnTo>
                      <a:lnTo>
                        <a:pt x="1175" y="1219"/>
                      </a:lnTo>
                      <a:lnTo>
                        <a:pt x="1167" y="1214"/>
                      </a:lnTo>
                      <a:lnTo>
                        <a:pt x="1160" y="1211"/>
                      </a:lnTo>
                      <a:lnTo>
                        <a:pt x="1157" y="1209"/>
                      </a:lnTo>
                      <a:lnTo>
                        <a:pt x="1155" y="1204"/>
                      </a:lnTo>
                      <a:lnTo>
                        <a:pt x="1152" y="1196"/>
                      </a:lnTo>
                      <a:lnTo>
                        <a:pt x="1152" y="1194"/>
                      </a:lnTo>
                      <a:lnTo>
                        <a:pt x="1150" y="1191"/>
                      </a:lnTo>
                      <a:lnTo>
                        <a:pt x="1144" y="1186"/>
                      </a:lnTo>
                      <a:lnTo>
                        <a:pt x="1139" y="1179"/>
                      </a:lnTo>
                      <a:lnTo>
                        <a:pt x="1134" y="1168"/>
                      </a:lnTo>
                      <a:lnTo>
                        <a:pt x="1129" y="1158"/>
                      </a:lnTo>
                      <a:lnTo>
                        <a:pt x="1127" y="1156"/>
                      </a:lnTo>
                      <a:lnTo>
                        <a:pt x="1124" y="1153"/>
                      </a:lnTo>
                      <a:lnTo>
                        <a:pt x="1117" y="1151"/>
                      </a:lnTo>
                      <a:lnTo>
                        <a:pt x="1114" y="1151"/>
                      </a:lnTo>
                      <a:lnTo>
                        <a:pt x="1109" y="1151"/>
                      </a:lnTo>
                      <a:lnTo>
                        <a:pt x="1107" y="1153"/>
                      </a:lnTo>
                      <a:lnTo>
                        <a:pt x="1101" y="1156"/>
                      </a:lnTo>
                      <a:lnTo>
                        <a:pt x="1099" y="1161"/>
                      </a:lnTo>
                      <a:lnTo>
                        <a:pt x="1096" y="1163"/>
                      </a:lnTo>
                      <a:lnTo>
                        <a:pt x="1094" y="1163"/>
                      </a:lnTo>
                      <a:lnTo>
                        <a:pt x="1091" y="1163"/>
                      </a:lnTo>
                      <a:lnTo>
                        <a:pt x="1089" y="1163"/>
                      </a:lnTo>
                      <a:lnTo>
                        <a:pt x="1081" y="1161"/>
                      </a:lnTo>
                      <a:lnTo>
                        <a:pt x="1074" y="1153"/>
                      </a:lnTo>
                      <a:lnTo>
                        <a:pt x="1069" y="1151"/>
                      </a:lnTo>
                      <a:lnTo>
                        <a:pt x="1066" y="1143"/>
                      </a:lnTo>
                      <a:lnTo>
                        <a:pt x="1066" y="1138"/>
                      </a:lnTo>
                      <a:lnTo>
                        <a:pt x="1064" y="1136"/>
                      </a:lnTo>
                      <a:lnTo>
                        <a:pt x="1059" y="1131"/>
                      </a:lnTo>
                      <a:lnTo>
                        <a:pt x="1053" y="1128"/>
                      </a:lnTo>
                      <a:lnTo>
                        <a:pt x="1048" y="1120"/>
                      </a:lnTo>
                      <a:lnTo>
                        <a:pt x="1043" y="1115"/>
                      </a:lnTo>
                      <a:lnTo>
                        <a:pt x="1041" y="1115"/>
                      </a:lnTo>
                      <a:lnTo>
                        <a:pt x="1028" y="1115"/>
                      </a:lnTo>
                      <a:lnTo>
                        <a:pt x="1016" y="1115"/>
                      </a:lnTo>
                      <a:lnTo>
                        <a:pt x="1013" y="1123"/>
                      </a:lnTo>
                      <a:lnTo>
                        <a:pt x="998" y="1123"/>
                      </a:lnTo>
                      <a:lnTo>
                        <a:pt x="993" y="1123"/>
                      </a:lnTo>
                      <a:lnTo>
                        <a:pt x="980" y="1123"/>
                      </a:lnTo>
                      <a:lnTo>
                        <a:pt x="970" y="1123"/>
                      </a:lnTo>
                      <a:lnTo>
                        <a:pt x="968" y="1123"/>
                      </a:lnTo>
                      <a:lnTo>
                        <a:pt x="942" y="1113"/>
                      </a:lnTo>
                      <a:lnTo>
                        <a:pt x="922" y="1105"/>
                      </a:lnTo>
                      <a:lnTo>
                        <a:pt x="912" y="1100"/>
                      </a:lnTo>
                      <a:lnTo>
                        <a:pt x="909" y="1098"/>
                      </a:lnTo>
                      <a:lnTo>
                        <a:pt x="892" y="1098"/>
                      </a:lnTo>
                      <a:lnTo>
                        <a:pt x="874" y="1100"/>
                      </a:lnTo>
                      <a:lnTo>
                        <a:pt x="871" y="1100"/>
                      </a:lnTo>
                      <a:close/>
                      <a:moveTo>
                        <a:pt x="634" y="600"/>
                      </a:moveTo>
                      <a:lnTo>
                        <a:pt x="619" y="585"/>
                      </a:lnTo>
                      <a:lnTo>
                        <a:pt x="616" y="578"/>
                      </a:lnTo>
                      <a:lnTo>
                        <a:pt x="616" y="573"/>
                      </a:lnTo>
                      <a:lnTo>
                        <a:pt x="611" y="560"/>
                      </a:lnTo>
                      <a:lnTo>
                        <a:pt x="616" y="560"/>
                      </a:lnTo>
                      <a:lnTo>
                        <a:pt x="619" y="565"/>
                      </a:lnTo>
                      <a:lnTo>
                        <a:pt x="626" y="570"/>
                      </a:lnTo>
                      <a:lnTo>
                        <a:pt x="626" y="573"/>
                      </a:lnTo>
                      <a:lnTo>
                        <a:pt x="626" y="575"/>
                      </a:lnTo>
                      <a:lnTo>
                        <a:pt x="624" y="578"/>
                      </a:lnTo>
                      <a:lnTo>
                        <a:pt x="626" y="583"/>
                      </a:lnTo>
                      <a:lnTo>
                        <a:pt x="634" y="588"/>
                      </a:lnTo>
                      <a:lnTo>
                        <a:pt x="634" y="600"/>
                      </a:lnTo>
                      <a:close/>
                      <a:moveTo>
                        <a:pt x="591" y="540"/>
                      </a:moveTo>
                      <a:lnTo>
                        <a:pt x="591" y="545"/>
                      </a:lnTo>
                      <a:lnTo>
                        <a:pt x="591" y="547"/>
                      </a:lnTo>
                      <a:lnTo>
                        <a:pt x="588" y="555"/>
                      </a:lnTo>
                      <a:lnTo>
                        <a:pt x="586" y="545"/>
                      </a:lnTo>
                      <a:lnTo>
                        <a:pt x="581" y="532"/>
                      </a:lnTo>
                      <a:lnTo>
                        <a:pt x="581" y="530"/>
                      </a:lnTo>
                      <a:lnTo>
                        <a:pt x="581" y="525"/>
                      </a:lnTo>
                      <a:lnTo>
                        <a:pt x="583" y="527"/>
                      </a:lnTo>
                      <a:lnTo>
                        <a:pt x="588" y="530"/>
                      </a:lnTo>
                      <a:lnTo>
                        <a:pt x="591" y="540"/>
                      </a:lnTo>
                      <a:close/>
                      <a:moveTo>
                        <a:pt x="583" y="507"/>
                      </a:moveTo>
                      <a:lnTo>
                        <a:pt x="586" y="520"/>
                      </a:lnTo>
                      <a:lnTo>
                        <a:pt x="581" y="517"/>
                      </a:lnTo>
                      <a:lnTo>
                        <a:pt x="576" y="517"/>
                      </a:lnTo>
                      <a:lnTo>
                        <a:pt x="576" y="522"/>
                      </a:lnTo>
                      <a:lnTo>
                        <a:pt x="576" y="525"/>
                      </a:lnTo>
                      <a:lnTo>
                        <a:pt x="568" y="517"/>
                      </a:lnTo>
                      <a:lnTo>
                        <a:pt x="563" y="512"/>
                      </a:lnTo>
                      <a:lnTo>
                        <a:pt x="566" y="504"/>
                      </a:lnTo>
                      <a:lnTo>
                        <a:pt x="568" y="504"/>
                      </a:lnTo>
                      <a:lnTo>
                        <a:pt x="571" y="502"/>
                      </a:lnTo>
                      <a:lnTo>
                        <a:pt x="578" y="507"/>
                      </a:lnTo>
                      <a:lnTo>
                        <a:pt x="583" y="507"/>
                      </a:lnTo>
                      <a:close/>
                      <a:moveTo>
                        <a:pt x="32" y="345"/>
                      </a:moveTo>
                      <a:lnTo>
                        <a:pt x="20" y="333"/>
                      </a:lnTo>
                      <a:lnTo>
                        <a:pt x="15" y="330"/>
                      </a:lnTo>
                      <a:lnTo>
                        <a:pt x="10" y="330"/>
                      </a:lnTo>
                      <a:lnTo>
                        <a:pt x="5" y="330"/>
                      </a:lnTo>
                      <a:lnTo>
                        <a:pt x="2" y="330"/>
                      </a:lnTo>
                      <a:lnTo>
                        <a:pt x="0" y="325"/>
                      </a:lnTo>
                      <a:lnTo>
                        <a:pt x="0" y="320"/>
                      </a:lnTo>
                      <a:lnTo>
                        <a:pt x="5" y="320"/>
                      </a:lnTo>
                      <a:lnTo>
                        <a:pt x="12" y="323"/>
                      </a:lnTo>
                      <a:lnTo>
                        <a:pt x="15" y="323"/>
                      </a:lnTo>
                      <a:lnTo>
                        <a:pt x="20" y="323"/>
                      </a:lnTo>
                      <a:lnTo>
                        <a:pt x="22" y="323"/>
                      </a:lnTo>
                      <a:lnTo>
                        <a:pt x="30" y="328"/>
                      </a:lnTo>
                      <a:lnTo>
                        <a:pt x="43" y="333"/>
                      </a:lnTo>
                      <a:lnTo>
                        <a:pt x="45" y="338"/>
                      </a:lnTo>
                      <a:lnTo>
                        <a:pt x="40" y="338"/>
                      </a:lnTo>
                      <a:lnTo>
                        <a:pt x="37" y="338"/>
                      </a:lnTo>
                      <a:lnTo>
                        <a:pt x="32" y="345"/>
                      </a:lnTo>
                      <a:close/>
                      <a:moveTo>
                        <a:pt x="257" y="1340"/>
                      </a:moveTo>
                      <a:lnTo>
                        <a:pt x="252" y="1338"/>
                      </a:lnTo>
                      <a:lnTo>
                        <a:pt x="252" y="1330"/>
                      </a:lnTo>
                      <a:lnTo>
                        <a:pt x="252" y="1325"/>
                      </a:lnTo>
                      <a:lnTo>
                        <a:pt x="255" y="1322"/>
                      </a:lnTo>
                      <a:lnTo>
                        <a:pt x="255" y="1320"/>
                      </a:lnTo>
                      <a:lnTo>
                        <a:pt x="252" y="1320"/>
                      </a:lnTo>
                      <a:lnTo>
                        <a:pt x="255" y="1317"/>
                      </a:lnTo>
                      <a:lnTo>
                        <a:pt x="257" y="1320"/>
                      </a:lnTo>
                      <a:lnTo>
                        <a:pt x="262" y="1320"/>
                      </a:lnTo>
                      <a:lnTo>
                        <a:pt x="267" y="1325"/>
                      </a:lnTo>
                      <a:lnTo>
                        <a:pt x="267" y="1327"/>
                      </a:lnTo>
                      <a:lnTo>
                        <a:pt x="270" y="1330"/>
                      </a:lnTo>
                      <a:lnTo>
                        <a:pt x="270" y="1333"/>
                      </a:lnTo>
                      <a:lnTo>
                        <a:pt x="267" y="1335"/>
                      </a:lnTo>
                      <a:lnTo>
                        <a:pt x="262" y="1335"/>
                      </a:lnTo>
                      <a:lnTo>
                        <a:pt x="260" y="1338"/>
                      </a:lnTo>
                      <a:lnTo>
                        <a:pt x="257" y="1340"/>
                      </a:lnTo>
                      <a:close/>
                      <a:moveTo>
                        <a:pt x="65" y="641"/>
                      </a:moveTo>
                      <a:lnTo>
                        <a:pt x="63" y="641"/>
                      </a:lnTo>
                      <a:lnTo>
                        <a:pt x="58" y="643"/>
                      </a:lnTo>
                      <a:lnTo>
                        <a:pt x="55" y="641"/>
                      </a:lnTo>
                      <a:lnTo>
                        <a:pt x="55" y="638"/>
                      </a:lnTo>
                      <a:lnTo>
                        <a:pt x="58" y="636"/>
                      </a:lnTo>
                      <a:lnTo>
                        <a:pt x="60" y="633"/>
                      </a:lnTo>
                      <a:lnTo>
                        <a:pt x="63" y="636"/>
                      </a:lnTo>
                      <a:lnTo>
                        <a:pt x="65" y="641"/>
                      </a:lnTo>
                      <a:close/>
                      <a:moveTo>
                        <a:pt x="80" y="638"/>
                      </a:moveTo>
                      <a:lnTo>
                        <a:pt x="78" y="631"/>
                      </a:lnTo>
                      <a:lnTo>
                        <a:pt x="75" y="623"/>
                      </a:lnTo>
                      <a:lnTo>
                        <a:pt x="83" y="623"/>
                      </a:lnTo>
                      <a:lnTo>
                        <a:pt x="85" y="623"/>
                      </a:lnTo>
                      <a:lnTo>
                        <a:pt x="88" y="626"/>
                      </a:lnTo>
                      <a:lnTo>
                        <a:pt x="88" y="631"/>
                      </a:lnTo>
                      <a:lnTo>
                        <a:pt x="85" y="631"/>
                      </a:lnTo>
                      <a:lnTo>
                        <a:pt x="85" y="633"/>
                      </a:lnTo>
                      <a:lnTo>
                        <a:pt x="83" y="636"/>
                      </a:lnTo>
                      <a:lnTo>
                        <a:pt x="80" y="638"/>
                      </a:lnTo>
                      <a:close/>
                      <a:moveTo>
                        <a:pt x="139" y="603"/>
                      </a:moveTo>
                      <a:lnTo>
                        <a:pt x="139" y="603"/>
                      </a:lnTo>
                      <a:lnTo>
                        <a:pt x="133" y="605"/>
                      </a:lnTo>
                      <a:lnTo>
                        <a:pt x="126" y="605"/>
                      </a:lnTo>
                      <a:lnTo>
                        <a:pt x="123" y="605"/>
                      </a:lnTo>
                      <a:lnTo>
                        <a:pt x="121" y="613"/>
                      </a:lnTo>
                      <a:lnTo>
                        <a:pt x="118" y="613"/>
                      </a:lnTo>
                      <a:lnTo>
                        <a:pt x="111" y="611"/>
                      </a:lnTo>
                      <a:lnTo>
                        <a:pt x="111" y="608"/>
                      </a:lnTo>
                      <a:lnTo>
                        <a:pt x="113" y="603"/>
                      </a:lnTo>
                      <a:lnTo>
                        <a:pt x="118" y="600"/>
                      </a:lnTo>
                      <a:lnTo>
                        <a:pt x="123" y="598"/>
                      </a:lnTo>
                      <a:lnTo>
                        <a:pt x="131" y="593"/>
                      </a:lnTo>
                      <a:lnTo>
                        <a:pt x="133" y="595"/>
                      </a:lnTo>
                      <a:lnTo>
                        <a:pt x="136" y="598"/>
                      </a:lnTo>
                      <a:lnTo>
                        <a:pt x="139" y="603"/>
                      </a:lnTo>
                      <a:close/>
                      <a:moveTo>
                        <a:pt x="144" y="598"/>
                      </a:moveTo>
                      <a:lnTo>
                        <a:pt x="139" y="595"/>
                      </a:lnTo>
                      <a:lnTo>
                        <a:pt x="139" y="590"/>
                      </a:lnTo>
                      <a:lnTo>
                        <a:pt x="141" y="588"/>
                      </a:lnTo>
                      <a:lnTo>
                        <a:pt x="146" y="590"/>
                      </a:lnTo>
                      <a:lnTo>
                        <a:pt x="146" y="593"/>
                      </a:lnTo>
                      <a:lnTo>
                        <a:pt x="146" y="595"/>
                      </a:lnTo>
                      <a:lnTo>
                        <a:pt x="144" y="598"/>
                      </a:lnTo>
                      <a:close/>
                      <a:moveTo>
                        <a:pt x="154" y="593"/>
                      </a:moveTo>
                      <a:lnTo>
                        <a:pt x="149" y="590"/>
                      </a:lnTo>
                      <a:lnTo>
                        <a:pt x="149" y="588"/>
                      </a:lnTo>
                      <a:lnTo>
                        <a:pt x="149" y="585"/>
                      </a:lnTo>
                      <a:lnTo>
                        <a:pt x="154" y="580"/>
                      </a:lnTo>
                      <a:lnTo>
                        <a:pt x="156" y="578"/>
                      </a:lnTo>
                      <a:lnTo>
                        <a:pt x="161" y="573"/>
                      </a:lnTo>
                      <a:lnTo>
                        <a:pt x="164" y="573"/>
                      </a:lnTo>
                      <a:lnTo>
                        <a:pt x="169" y="570"/>
                      </a:lnTo>
                      <a:lnTo>
                        <a:pt x="179" y="575"/>
                      </a:lnTo>
                      <a:lnTo>
                        <a:pt x="184" y="578"/>
                      </a:lnTo>
                      <a:lnTo>
                        <a:pt x="184" y="580"/>
                      </a:lnTo>
                      <a:lnTo>
                        <a:pt x="182" y="580"/>
                      </a:lnTo>
                      <a:lnTo>
                        <a:pt x="176" y="580"/>
                      </a:lnTo>
                      <a:lnTo>
                        <a:pt x="174" y="580"/>
                      </a:lnTo>
                      <a:lnTo>
                        <a:pt x="166" y="583"/>
                      </a:lnTo>
                      <a:lnTo>
                        <a:pt x="164" y="585"/>
                      </a:lnTo>
                      <a:lnTo>
                        <a:pt x="154" y="59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53" name="Freeform 9"/>
                <p:cNvSpPr>
                  <a:spLocks/>
                </p:cNvSpPr>
                <p:nvPr/>
              </p:nvSpPr>
              <p:spPr bwMode="auto">
                <a:xfrm>
                  <a:off x="2314575" y="3983038"/>
                  <a:ext cx="614363" cy="400050"/>
                </a:xfrm>
                <a:custGeom>
                  <a:avLst/>
                  <a:gdLst>
                    <a:gd name="T0" fmla="*/ 2147483647 w 483"/>
                    <a:gd name="T1" fmla="*/ 2147483647 h 315"/>
                    <a:gd name="T2" fmla="*/ 2147483647 w 483"/>
                    <a:gd name="T3" fmla="*/ 2147483647 h 315"/>
                    <a:gd name="T4" fmla="*/ 2147483647 w 483"/>
                    <a:gd name="T5" fmla="*/ 2147483647 h 315"/>
                    <a:gd name="T6" fmla="*/ 2147483647 w 483"/>
                    <a:gd name="T7" fmla="*/ 2147483647 h 315"/>
                    <a:gd name="T8" fmla="*/ 2147483647 w 483"/>
                    <a:gd name="T9" fmla="*/ 2147483647 h 315"/>
                    <a:gd name="T10" fmla="*/ 2147483647 w 483"/>
                    <a:gd name="T11" fmla="*/ 2147483647 h 315"/>
                    <a:gd name="T12" fmla="*/ 2147483647 w 483"/>
                    <a:gd name="T13" fmla="*/ 2147483647 h 315"/>
                    <a:gd name="T14" fmla="*/ 2147483647 w 483"/>
                    <a:gd name="T15" fmla="*/ 2147483647 h 315"/>
                    <a:gd name="T16" fmla="*/ 2147483647 w 483"/>
                    <a:gd name="T17" fmla="*/ 2147483647 h 315"/>
                    <a:gd name="T18" fmla="*/ 2147483647 w 483"/>
                    <a:gd name="T19" fmla="*/ 2147483647 h 315"/>
                    <a:gd name="T20" fmla="*/ 2147483647 w 483"/>
                    <a:gd name="T21" fmla="*/ 2147483647 h 315"/>
                    <a:gd name="T22" fmla="*/ 2147483647 w 483"/>
                    <a:gd name="T23" fmla="*/ 2147483647 h 315"/>
                    <a:gd name="T24" fmla="*/ 2147483647 w 483"/>
                    <a:gd name="T25" fmla="*/ 2147483647 h 315"/>
                    <a:gd name="T26" fmla="*/ 2147483647 w 483"/>
                    <a:gd name="T27" fmla="*/ 2147483647 h 315"/>
                    <a:gd name="T28" fmla="*/ 2147483647 w 483"/>
                    <a:gd name="T29" fmla="*/ 2147483647 h 315"/>
                    <a:gd name="T30" fmla="*/ 2147483647 w 483"/>
                    <a:gd name="T31" fmla="*/ 2147483647 h 315"/>
                    <a:gd name="T32" fmla="*/ 2147483647 w 483"/>
                    <a:gd name="T33" fmla="*/ 2147483647 h 315"/>
                    <a:gd name="T34" fmla="*/ 2147483647 w 483"/>
                    <a:gd name="T35" fmla="*/ 2147483647 h 315"/>
                    <a:gd name="T36" fmla="*/ 2147483647 w 483"/>
                    <a:gd name="T37" fmla="*/ 2147483647 h 315"/>
                    <a:gd name="T38" fmla="*/ 2147483647 w 483"/>
                    <a:gd name="T39" fmla="*/ 2147483647 h 315"/>
                    <a:gd name="T40" fmla="*/ 2147483647 w 483"/>
                    <a:gd name="T41" fmla="*/ 2147483647 h 315"/>
                    <a:gd name="T42" fmla="*/ 2147483647 w 483"/>
                    <a:gd name="T43" fmla="*/ 2147483647 h 315"/>
                    <a:gd name="T44" fmla="*/ 2147483647 w 483"/>
                    <a:gd name="T45" fmla="*/ 2147483647 h 315"/>
                    <a:gd name="T46" fmla="*/ 2147483647 w 483"/>
                    <a:gd name="T47" fmla="*/ 2147483647 h 315"/>
                    <a:gd name="T48" fmla="*/ 2147483647 w 483"/>
                    <a:gd name="T49" fmla="*/ 2147483647 h 315"/>
                    <a:gd name="T50" fmla="*/ 2147483647 w 483"/>
                    <a:gd name="T51" fmla="*/ 2147483647 h 315"/>
                    <a:gd name="T52" fmla="*/ 2147483647 w 483"/>
                    <a:gd name="T53" fmla="*/ 2147483647 h 315"/>
                    <a:gd name="T54" fmla="*/ 2147483647 w 483"/>
                    <a:gd name="T55" fmla="*/ 2147483647 h 315"/>
                    <a:gd name="T56" fmla="*/ 2147483647 w 483"/>
                    <a:gd name="T57" fmla="*/ 2147483647 h 315"/>
                    <a:gd name="T58" fmla="*/ 2147483647 w 483"/>
                    <a:gd name="T59" fmla="*/ 2147483647 h 315"/>
                    <a:gd name="T60" fmla="*/ 2147483647 w 483"/>
                    <a:gd name="T61" fmla="*/ 2147483647 h 315"/>
                    <a:gd name="T62" fmla="*/ 2147483647 w 483"/>
                    <a:gd name="T63" fmla="*/ 2147483647 h 315"/>
                    <a:gd name="T64" fmla="*/ 2147483647 w 483"/>
                    <a:gd name="T65" fmla="*/ 2147483647 h 315"/>
                    <a:gd name="T66" fmla="*/ 2147483647 w 483"/>
                    <a:gd name="T67" fmla="*/ 2147483647 h 315"/>
                    <a:gd name="T68" fmla="*/ 2147483647 w 483"/>
                    <a:gd name="T69" fmla="*/ 2147483647 h 315"/>
                    <a:gd name="T70" fmla="*/ 2147483647 w 483"/>
                    <a:gd name="T71" fmla="*/ 2147483647 h 315"/>
                    <a:gd name="T72" fmla="*/ 2147483647 w 483"/>
                    <a:gd name="T73" fmla="*/ 2147483647 h 315"/>
                    <a:gd name="T74" fmla="*/ 2147483647 w 483"/>
                    <a:gd name="T75" fmla="*/ 2147483647 h 315"/>
                    <a:gd name="T76" fmla="*/ 2147483647 w 483"/>
                    <a:gd name="T77" fmla="*/ 2147483647 h 315"/>
                    <a:gd name="T78" fmla="*/ 2147483647 w 483"/>
                    <a:gd name="T79" fmla="*/ 2147483647 h 315"/>
                    <a:gd name="T80" fmla="*/ 2147483647 w 483"/>
                    <a:gd name="T81" fmla="*/ 2147483647 h 315"/>
                    <a:gd name="T82" fmla="*/ 2147483647 w 483"/>
                    <a:gd name="T83" fmla="*/ 2147483647 h 315"/>
                    <a:gd name="T84" fmla="*/ 2147483647 w 483"/>
                    <a:gd name="T85" fmla="*/ 2147483647 h 315"/>
                    <a:gd name="T86" fmla="*/ 2147483647 w 483"/>
                    <a:gd name="T87" fmla="*/ 2147483647 h 315"/>
                    <a:gd name="T88" fmla="*/ 2147483647 w 483"/>
                    <a:gd name="T89" fmla="*/ 2147483647 h 315"/>
                    <a:gd name="T90" fmla="*/ 2147483647 w 483"/>
                    <a:gd name="T91" fmla="*/ 2147483647 h 315"/>
                    <a:gd name="T92" fmla="*/ 2147483647 w 483"/>
                    <a:gd name="T93" fmla="*/ 2147483647 h 315"/>
                    <a:gd name="T94" fmla="*/ 2147483647 w 483"/>
                    <a:gd name="T95" fmla="*/ 2147483647 h 315"/>
                    <a:gd name="T96" fmla="*/ 0 w 483"/>
                    <a:gd name="T97" fmla="*/ 2147483647 h 315"/>
                    <a:gd name="T98" fmla="*/ 2147483647 w 483"/>
                    <a:gd name="T99" fmla="*/ 2147483647 h 315"/>
                    <a:gd name="T100" fmla="*/ 2147483647 w 483"/>
                    <a:gd name="T101" fmla="*/ 2147483647 h 315"/>
                    <a:gd name="T102" fmla="*/ 2147483647 w 483"/>
                    <a:gd name="T103" fmla="*/ 2147483647 h 315"/>
                    <a:gd name="T104" fmla="*/ 2147483647 w 483"/>
                    <a:gd name="T105" fmla="*/ 2147483647 h 315"/>
                    <a:gd name="T106" fmla="*/ 2147483647 w 483"/>
                    <a:gd name="T107" fmla="*/ 2147483647 h 315"/>
                    <a:gd name="T108" fmla="*/ 2147483647 w 483"/>
                    <a:gd name="T109" fmla="*/ 2147483647 h 315"/>
                    <a:gd name="T110" fmla="*/ 2147483647 w 483"/>
                    <a:gd name="T111" fmla="*/ 2147483647 h 315"/>
                    <a:gd name="T112" fmla="*/ 2147483647 w 483"/>
                    <a:gd name="T113" fmla="*/ 2147483647 h 315"/>
                    <a:gd name="T114" fmla="*/ 2147483647 w 483"/>
                    <a:gd name="T115" fmla="*/ 2147483647 h 3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3"/>
                    <a:gd name="T175" fmla="*/ 0 h 315"/>
                    <a:gd name="T176" fmla="*/ 483 w 483"/>
                    <a:gd name="T177" fmla="*/ 315 h 3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3" h="315">
                      <a:moveTo>
                        <a:pt x="319" y="123"/>
                      </a:moveTo>
                      <a:lnTo>
                        <a:pt x="316" y="131"/>
                      </a:lnTo>
                      <a:lnTo>
                        <a:pt x="311" y="136"/>
                      </a:lnTo>
                      <a:lnTo>
                        <a:pt x="311" y="144"/>
                      </a:lnTo>
                      <a:lnTo>
                        <a:pt x="309" y="151"/>
                      </a:lnTo>
                      <a:lnTo>
                        <a:pt x="309" y="166"/>
                      </a:lnTo>
                      <a:lnTo>
                        <a:pt x="309" y="176"/>
                      </a:lnTo>
                      <a:lnTo>
                        <a:pt x="309" y="184"/>
                      </a:lnTo>
                      <a:lnTo>
                        <a:pt x="311" y="199"/>
                      </a:lnTo>
                      <a:lnTo>
                        <a:pt x="314" y="204"/>
                      </a:lnTo>
                      <a:lnTo>
                        <a:pt x="319" y="212"/>
                      </a:lnTo>
                      <a:lnTo>
                        <a:pt x="324" y="219"/>
                      </a:lnTo>
                      <a:lnTo>
                        <a:pt x="327" y="222"/>
                      </a:lnTo>
                      <a:lnTo>
                        <a:pt x="329" y="227"/>
                      </a:lnTo>
                      <a:lnTo>
                        <a:pt x="332" y="232"/>
                      </a:lnTo>
                      <a:lnTo>
                        <a:pt x="339" y="242"/>
                      </a:lnTo>
                      <a:lnTo>
                        <a:pt x="342" y="245"/>
                      </a:lnTo>
                      <a:lnTo>
                        <a:pt x="344" y="245"/>
                      </a:lnTo>
                      <a:lnTo>
                        <a:pt x="349" y="245"/>
                      </a:lnTo>
                      <a:lnTo>
                        <a:pt x="352" y="247"/>
                      </a:lnTo>
                      <a:lnTo>
                        <a:pt x="357" y="250"/>
                      </a:lnTo>
                      <a:lnTo>
                        <a:pt x="359" y="255"/>
                      </a:lnTo>
                      <a:lnTo>
                        <a:pt x="367" y="255"/>
                      </a:lnTo>
                      <a:lnTo>
                        <a:pt x="375" y="252"/>
                      </a:lnTo>
                      <a:lnTo>
                        <a:pt x="385" y="250"/>
                      </a:lnTo>
                      <a:lnTo>
                        <a:pt x="395" y="247"/>
                      </a:lnTo>
                      <a:lnTo>
                        <a:pt x="400" y="245"/>
                      </a:lnTo>
                      <a:lnTo>
                        <a:pt x="400" y="250"/>
                      </a:lnTo>
                      <a:lnTo>
                        <a:pt x="405" y="252"/>
                      </a:lnTo>
                      <a:lnTo>
                        <a:pt x="407" y="250"/>
                      </a:lnTo>
                      <a:lnTo>
                        <a:pt x="410" y="247"/>
                      </a:lnTo>
                      <a:lnTo>
                        <a:pt x="410" y="245"/>
                      </a:lnTo>
                      <a:lnTo>
                        <a:pt x="407" y="245"/>
                      </a:lnTo>
                      <a:lnTo>
                        <a:pt x="415" y="240"/>
                      </a:lnTo>
                      <a:lnTo>
                        <a:pt x="418" y="235"/>
                      </a:lnTo>
                      <a:lnTo>
                        <a:pt x="420" y="229"/>
                      </a:lnTo>
                      <a:lnTo>
                        <a:pt x="423" y="224"/>
                      </a:lnTo>
                      <a:lnTo>
                        <a:pt x="423" y="222"/>
                      </a:lnTo>
                      <a:lnTo>
                        <a:pt x="423" y="212"/>
                      </a:lnTo>
                      <a:lnTo>
                        <a:pt x="425" y="207"/>
                      </a:lnTo>
                      <a:lnTo>
                        <a:pt x="430" y="204"/>
                      </a:lnTo>
                      <a:lnTo>
                        <a:pt x="435" y="204"/>
                      </a:lnTo>
                      <a:lnTo>
                        <a:pt x="440" y="202"/>
                      </a:lnTo>
                      <a:lnTo>
                        <a:pt x="448" y="202"/>
                      </a:lnTo>
                      <a:lnTo>
                        <a:pt x="455" y="197"/>
                      </a:lnTo>
                      <a:lnTo>
                        <a:pt x="460" y="197"/>
                      </a:lnTo>
                      <a:lnTo>
                        <a:pt x="463" y="197"/>
                      </a:lnTo>
                      <a:lnTo>
                        <a:pt x="473" y="199"/>
                      </a:lnTo>
                      <a:lnTo>
                        <a:pt x="476" y="197"/>
                      </a:lnTo>
                      <a:lnTo>
                        <a:pt x="478" y="199"/>
                      </a:lnTo>
                      <a:lnTo>
                        <a:pt x="483" y="202"/>
                      </a:lnTo>
                      <a:lnTo>
                        <a:pt x="483" y="204"/>
                      </a:lnTo>
                      <a:lnTo>
                        <a:pt x="483" y="207"/>
                      </a:lnTo>
                      <a:lnTo>
                        <a:pt x="481" y="212"/>
                      </a:lnTo>
                      <a:lnTo>
                        <a:pt x="476" y="214"/>
                      </a:lnTo>
                      <a:lnTo>
                        <a:pt x="473" y="217"/>
                      </a:lnTo>
                      <a:lnTo>
                        <a:pt x="471" y="222"/>
                      </a:lnTo>
                      <a:lnTo>
                        <a:pt x="471" y="227"/>
                      </a:lnTo>
                      <a:lnTo>
                        <a:pt x="468" y="229"/>
                      </a:lnTo>
                      <a:lnTo>
                        <a:pt x="468" y="232"/>
                      </a:lnTo>
                      <a:lnTo>
                        <a:pt x="471" y="232"/>
                      </a:lnTo>
                      <a:lnTo>
                        <a:pt x="471" y="237"/>
                      </a:lnTo>
                      <a:lnTo>
                        <a:pt x="468" y="245"/>
                      </a:lnTo>
                      <a:lnTo>
                        <a:pt x="468" y="250"/>
                      </a:lnTo>
                      <a:lnTo>
                        <a:pt x="468" y="252"/>
                      </a:lnTo>
                      <a:lnTo>
                        <a:pt x="466" y="247"/>
                      </a:lnTo>
                      <a:lnTo>
                        <a:pt x="463" y="245"/>
                      </a:lnTo>
                      <a:lnTo>
                        <a:pt x="463" y="242"/>
                      </a:lnTo>
                      <a:lnTo>
                        <a:pt x="460" y="245"/>
                      </a:lnTo>
                      <a:lnTo>
                        <a:pt x="460" y="250"/>
                      </a:lnTo>
                      <a:lnTo>
                        <a:pt x="458" y="250"/>
                      </a:lnTo>
                      <a:lnTo>
                        <a:pt x="455" y="252"/>
                      </a:lnTo>
                      <a:lnTo>
                        <a:pt x="453" y="260"/>
                      </a:lnTo>
                      <a:lnTo>
                        <a:pt x="448" y="257"/>
                      </a:lnTo>
                      <a:lnTo>
                        <a:pt x="448" y="260"/>
                      </a:lnTo>
                      <a:lnTo>
                        <a:pt x="430" y="260"/>
                      </a:lnTo>
                      <a:lnTo>
                        <a:pt x="418" y="260"/>
                      </a:lnTo>
                      <a:lnTo>
                        <a:pt x="418" y="270"/>
                      </a:lnTo>
                      <a:lnTo>
                        <a:pt x="410" y="270"/>
                      </a:lnTo>
                      <a:lnTo>
                        <a:pt x="412" y="272"/>
                      </a:lnTo>
                      <a:lnTo>
                        <a:pt x="418" y="275"/>
                      </a:lnTo>
                      <a:lnTo>
                        <a:pt x="420" y="277"/>
                      </a:lnTo>
                      <a:lnTo>
                        <a:pt x="423" y="282"/>
                      </a:lnTo>
                      <a:lnTo>
                        <a:pt x="428" y="285"/>
                      </a:lnTo>
                      <a:lnTo>
                        <a:pt x="425" y="290"/>
                      </a:lnTo>
                      <a:lnTo>
                        <a:pt x="412" y="290"/>
                      </a:lnTo>
                      <a:lnTo>
                        <a:pt x="405" y="290"/>
                      </a:lnTo>
                      <a:lnTo>
                        <a:pt x="397" y="303"/>
                      </a:lnTo>
                      <a:lnTo>
                        <a:pt x="400" y="305"/>
                      </a:lnTo>
                      <a:lnTo>
                        <a:pt x="400" y="308"/>
                      </a:lnTo>
                      <a:lnTo>
                        <a:pt x="400" y="313"/>
                      </a:lnTo>
                      <a:lnTo>
                        <a:pt x="400" y="315"/>
                      </a:lnTo>
                      <a:lnTo>
                        <a:pt x="395" y="310"/>
                      </a:lnTo>
                      <a:lnTo>
                        <a:pt x="387" y="305"/>
                      </a:lnTo>
                      <a:lnTo>
                        <a:pt x="380" y="300"/>
                      </a:lnTo>
                      <a:lnTo>
                        <a:pt x="372" y="293"/>
                      </a:lnTo>
                      <a:lnTo>
                        <a:pt x="370" y="290"/>
                      </a:lnTo>
                      <a:lnTo>
                        <a:pt x="364" y="288"/>
                      </a:lnTo>
                      <a:lnTo>
                        <a:pt x="357" y="285"/>
                      </a:lnTo>
                      <a:lnTo>
                        <a:pt x="352" y="288"/>
                      </a:lnTo>
                      <a:lnTo>
                        <a:pt x="347" y="290"/>
                      </a:lnTo>
                      <a:lnTo>
                        <a:pt x="339" y="293"/>
                      </a:lnTo>
                      <a:lnTo>
                        <a:pt x="332" y="295"/>
                      </a:lnTo>
                      <a:lnTo>
                        <a:pt x="327" y="295"/>
                      </a:lnTo>
                      <a:lnTo>
                        <a:pt x="321" y="293"/>
                      </a:lnTo>
                      <a:lnTo>
                        <a:pt x="316" y="293"/>
                      </a:lnTo>
                      <a:lnTo>
                        <a:pt x="309" y="290"/>
                      </a:lnTo>
                      <a:lnTo>
                        <a:pt x="304" y="288"/>
                      </a:lnTo>
                      <a:lnTo>
                        <a:pt x="299" y="285"/>
                      </a:lnTo>
                      <a:lnTo>
                        <a:pt x="294" y="282"/>
                      </a:lnTo>
                      <a:lnTo>
                        <a:pt x="286" y="280"/>
                      </a:lnTo>
                      <a:lnTo>
                        <a:pt x="276" y="277"/>
                      </a:lnTo>
                      <a:lnTo>
                        <a:pt x="268" y="275"/>
                      </a:lnTo>
                      <a:lnTo>
                        <a:pt x="263" y="270"/>
                      </a:lnTo>
                      <a:lnTo>
                        <a:pt x="256" y="267"/>
                      </a:lnTo>
                      <a:lnTo>
                        <a:pt x="251" y="265"/>
                      </a:lnTo>
                      <a:lnTo>
                        <a:pt x="243" y="257"/>
                      </a:lnTo>
                      <a:lnTo>
                        <a:pt x="241" y="257"/>
                      </a:lnTo>
                      <a:lnTo>
                        <a:pt x="238" y="257"/>
                      </a:lnTo>
                      <a:lnTo>
                        <a:pt x="233" y="257"/>
                      </a:lnTo>
                      <a:lnTo>
                        <a:pt x="218" y="252"/>
                      </a:lnTo>
                      <a:lnTo>
                        <a:pt x="215" y="247"/>
                      </a:lnTo>
                      <a:lnTo>
                        <a:pt x="210" y="242"/>
                      </a:lnTo>
                      <a:lnTo>
                        <a:pt x="208" y="240"/>
                      </a:lnTo>
                      <a:lnTo>
                        <a:pt x="200" y="237"/>
                      </a:lnTo>
                      <a:lnTo>
                        <a:pt x="195" y="235"/>
                      </a:lnTo>
                      <a:lnTo>
                        <a:pt x="193" y="229"/>
                      </a:lnTo>
                      <a:lnTo>
                        <a:pt x="188" y="222"/>
                      </a:lnTo>
                      <a:lnTo>
                        <a:pt x="185" y="219"/>
                      </a:lnTo>
                      <a:lnTo>
                        <a:pt x="185" y="217"/>
                      </a:lnTo>
                      <a:lnTo>
                        <a:pt x="188" y="217"/>
                      </a:lnTo>
                      <a:lnTo>
                        <a:pt x="190" y="214"/>
                      </a:lnTo>
                      <a:lnTo>
                        <a:pt x="188" y="209"/>
                      </a:lnTo>
                      <a:lnTo>
                        <a:pt x="190" y="204"/>
                      </a:lnTo>
                      <a:lnTo>
                        <a:pt x="193" y="202"/>
                      </a:lnTo>
                      <a:lnTo>
                        <a:pt x="190" y="199"/>
                      </a:lnTo>
                      <a:lnTo>
                        <a:pt x="185" y="192"/>
                      </a:lnTo>
                      <a:lnTo>
                        <a:pt x="185" y="189"/>
                      </a:lnTo>
                      <a:lnTo>
                        <a:pt x="188" y="187"/>
                      </a:lnTo>
                      <a:lnTo>
                        <a:pt x="185" y="187"/>
                      </a:lnTo>
                      <a:lnTo>
                        <a:pt x="182" y="182"/>
                      </a:lnTo>
                      <a:lnTo>
                        <a:pt x="170" y="166"/>
                      </a:lnTo>
                      <a:lnTo>
                        <a:pt x="167" y="164"/>
                      </a:lnTo>
                      <a:lnTo>
                        <a:pt x="160" y="154"/>
                      </a:lnTo>
                      <a:lnTo>
                        <a:pt x="157" y="151"/>
                      </a:lnTo>
                      <a:lnTo>
                        <a:pt x="150" y="146"/>
                      </a:lnTo>
                      <a:lnTo>
                        <a:pt x="150" y="144"/>
                      </a:lnTo>
                      <a:lnTo>
                        <a:pt x="147" y="144"/>
                      </a:lnTo>
                      <a:lnTo>
                        <a:pt x="147" y="139"/>
                      </a:lnTo>
                      <a:lnTo>
                        <a:pt x="147" y="136"/>
                      </a:lnTo>
                      <a:lnTo>
                        <a:pt x="145" y="136"/>
                      </a:lnTo>
                      <a:lnTo>
                        <a:pt x="140" y="134"/>
                      </a:lnTo>
                      <a:lnTo>
                        <a:pt x="137" y="131"/>
                      </a:lnTo>
                      <a:lnTo>
                        <a:pt x="134" y="129"/>
                      </a:lnTo>
                      <a:lnTo>
                        <a:pt x="132" y="129"/>
                      </a:lnTo>
                      <a:lnTo>
                        <a:pt x="129" y="129"/>
                      </a:lnTo>
                      <a:lnTo>
                        <a:pt x="127" y="126"/>
                      </a:lnTo>
                      <a:lnTo>
                        <a:pt x="127" y="123"/>
                      </a:lnTo>
                      <a:lnTo>
                        <a:pt x="127" y="121"/>
                      </a:lnTo>
                      <a:lnTo>
                        <a:pt x="129" y="116"/>
                      </a:lnTo>
                      <a:lnTo>
                        <a:pt x="129" y="113"/>
                      </a:lnTo>
                      <a:lnTo>
                        <a:pt x="122" y="108"/>
                      </a:lnTo>
                      <a:lnTo>
                        <a:pt x="119" y="111"/>
                      </a:lnTo>
                      <a:lnTo>
                        <a:pt x="117" y="106"/>
                      </a:lnTo>
                      <a:lnTo>
                        <a:pt x="117" y="103"/>
                      </a:lnTo>
                      <a:lnTo>
                        <a:pt x="114" y="101"/>
                      </a:lnTo>
                      <a:lnTo>
                        <a:pt x="109" y="98"/>
                      </a:lnTo>
                      <a:lnTo>
                        <a:pt x="107" y="96"/>
                      </a:lnTo>
                      <a:lnTo>
                        <a:pt x="107" y="91"/>
                      </a:lnTo>
                      <a:lnTo>
                        <a:pt x="107" y="88"/>
                      </a:lnTo>
                      <a:lnTo>
                        <a:pt x="102" y="86"/>
                      </a:lnTo>
                      <a:lnTo>
                        <a:pt x="99" y="86"/>
                      </a:lnTo>
                      <a:lnTo>
                        <a:pt x="94" y="83"/>
                      </a:lnTo>
                      <a:lnTo>
                        <a:pt x="89" y="75"/>
                      </a:lnTo>
                      <a:lnTo>
                        <a:pt x="84" y="70"/>
                      </a:lnTo>
                      <a:lnTo>
                        <a:pt x="84" y="65"/>
                      </a:lnTo>
                      <a:lnTo>
                        <a:pt x="79" y="58"/>
                      </a:lnTo>
                      <a:lnTo>
                        <a:pt x="74" y="50"/>
                      </a:lnTo>
                      <a:lnTo>
                        <a:pt x="71" y="48"/>
                      </a:lnTo>
                      <a:lnTo>
                        <a:pt x="69" y="40"/>
                      </a:lnTo>
                      <a:lnTo>
                        <a:pt x="66" y="38"/>
                      </a:lnTo>
                      <a:lnTo>
                        <a:pt x="66" y="35"/>
                      </a:lnTo>
                      <a:lnTo>
                        <a:pt x="66" y="30"/>
                      </a:lnTo>
                      <a:lnTo>
                        <a:pt x="66" y="28"/>
                      </a:lnTo>
                      <a:lnTo>
                        <a:pt x="64" y="25"/>
                      </a:lnTo>
                      <a:lnTo>
                        <a:pt x="56" y="25"/>
                      </a:lnTo>
                      <a:lnTo>
                        <a:pt x="56" y="20"/>
                      </a:lnTo>
                      <a:lnTo>
                        <a:pt x="54" y="17"/>
                      </a:lnTo>
                      <a:lnTo>
                        <a:pt x="51" y="20"/>
                      </a:lnTo>
                      <a:lnTo>
                        <a:pt x="49" y="20"/>
                      </a:lnTo>
                      <a:lnTo>
                        <a:pt x="38" y="15"/>
                      </a:lnTo>
                      <a:lnTo>
                        <a:pt x="36" y="22"/>
                      </a:lnTo>
                      <a:lnTo>
                        <a:pt x="36" y="28"/>
                      </a:lnTo>
                      <a:lnTo>
                        <a:pt x="38" y="30"/>
                      </a:lnTo>
                      <a:lnTo>
                        <a:pt x="41" y="33"/>
                      </a:lnTo>
                      <a:lnTo>
                        <a:pt x="41" y="43"/>
                      </a:lnTo>
                      <a:lnTo>
                        <a:pt x="41" y="45"/>
                      </a:lnTo>
                      <a:lnTo>
                        <a:pt x="43" y="53"/>
                      </a:lnTo>
                      <a:lnTo>
                        <a:pt x="46" y="53"/>
                      </a:lnTo>
                      <a:lnTo>
                        <a:pt x="51" y="55"/>
                      </a:lnTo>
                      <a:lnTo>
                        <a:pt x="54" y="60"/>
                      </a:lnTo>
                      <a:lnTo>
                        <a:pt x="59" y="65"/>
                      </a:lnTo>
                      <a:lnTo>
                        <a:pt x="61" y="75"/>
                      </a:lnTo>
                      <a:lnTo>
                        <a:pt x="66" y="78"/>
                      </a:lnTo>
                      <a:lnTo>
                        <a:pt x="69" y="78"/>
                      </a:lnTo>
                      <a:lnTo>
                        <a:pt x="71" y="91"/>
                      </a:lnTo>
                      <a:lnTo>
                        <a:pt x="74" y="91"/>
                      </a:lnTo>
                      <a:lnTo>
                        <a:pt x="74" y="93"/>
                      </a:lnTo>
                      <a:lnTo>
                        <a:pt x="79" y="93"/>
                      </a:lnTo>
                      <a:lnTo>
                        <a:pt x="81" y="98"/>
                      </a:lnTo>
                      <a:lnTo>
                        <a:pt x="81" y="103"/>
                      </a:lnTo>
                      <a:lnTo>
                        <a:pt x="84" y="108"/>
                      </a:lnTo>
                      <a:lnTo>
                        <a:pt x="89" y="108"/>
                      </a:lnTo>
                      <a:lnTo>
                        <a:pt x="91" y="111"/>
                      </a:lnTo>
                      <a:lnTo>
                        <a:pt x="94" y="123"/>
                      </a:lnTo>
                      <a:lnTo>
                        <a:pt x="99" y="131"/>
                      </a:lnTo>
                      <a:lnTo>
                        <a:pt x="102" y="141"/>
                      </a:lnTo>
                      <a:lnTo>
                        <a:pt x="104" y="146"/>
                      </a:lnTo>
                      <a:lnTo>
                        <a:pt x="104" y="149"/>
                      </a:lnTo>
                      <a:lnTo>
                        <a:pt x="104" y="151"/>
                      </a:lnTo>
                      <a:lnTo>
                        <a:pt x="107" y="154"/>
                      </a:lnTo>
                      <a:lnTo>
                        <a:pt x="109" y="151"/>
                      </a:lnTo>
                      <a:lnTo>
                        <a:pt x="112" y="151"/>
                      </a:lnTo>
                      <a:lnTo>
                        <a:pt x="117" y="156"/>
                      </a:lnTo>
                      <a:lnTo>
                        <a:pt x="119" y="161"/>
                      </a:lnTo>
                      <a:lnTo>
                        <a:pt x="122" y="164"/>
                      </a:lnTo>
                      <a:lnTo>
                        <a:pt x="124" y="164"/>
                      </a:lnTo>
                      <a:lnTo>
                        <a:pt x="124" y="166"/>
                      </a:lnTo>
                      <a:lnTo>
                        <a:pt x="122" y="169"/>
                      </a:lnTo>
                      <a:lnTo>
                        <a:pt x="122" y="171"/>
                      </a:lnTo>
                      <a:lnTo>
                        <a:pt x="117" y="176"/>
                      </a:lnTo>
                      <a:lnTo>
                        <a:pt x="114" y="174"/>
                      </a:lnTo>
                      <a:lnTo>
                        <a:pt x="114" y="171"/>
                      </a:lnTo>
                      <a:lnTo>
                        <a:pt x="112" y="166"/>
                      </a:lnTo>
                      <a:lnTo>
                        <a:pt x="107" y="161"/>
                      </a:lnTo>
                      <a:lnTo>
                        <a:pt x="102" y="159"/>
                      </a:lnTo>
                      <a:lnTo>
                        <a:pt x="99" y="156"/>
                      </a:lnTo>
                      <a:lnTo>
                        <a:pt x="94" y="151"/>
                      </a:lnTo>
                      <a:lnTo>
                        <a:pt x="84" y="144"/>
                      </a:lnTo>
                      <a:lnTo>
                        <a:pt x="81" y="141"/>
                      </a:lnTo>
                      <a:lnTo>
                        <a:pt x="81" y="139"/>
                      </a:lnTo>
                      <a:lnTo>
                        <a:pt x="81" y="131"/>
                      </a:lnTo>
                      <a:lnTo>
                        <a:pt x="81" y="129"/>
                      </a:lnTo>
                      <a:lnTo>
                        <a:pt x="79" y="121"/>
                      </a:lnTo>
                      <a:lnTo>
                        <a:pt x="76" y="118"/>
                      </a:lnTo>
                      <a:lnTo>
                        <a:pt x="74" y="116"/>
                      </a:lnTo>
                      <a:lnTo>
                        <a:pt x="71" y="113"/>
                      </a:lnTo>
                      <a:lnTo>
                        <a:pt x="69" y="111"/>
                      </a:lnTo>
                      <a:lnTo>
                        <a:pt x="64" y="106"/>
                      </a:lnTo>
                      <a:lnTo>
                        <a:pt x="61" y="108"/>
                      </a:lnTo>
                      <a:lnTo>
                        <a:pt x="59" y="108"/>
                      </a:lnTo>
                      <a:lnTo>
                        <a:pt x="49" y="101"/>
                      </a:lnTo>
                      <a:lnTo>
                        <a:pt x="43" y="98"/>
                      </a:lnTo>
                      <a:lnTo>
                        <a:pt x="38" y="91"/>
                      </a:lnTo>
                      <a:lnTo>
                        <a:pt x="36" y="91"/>
                      </a:lnTo>
                      <a:lnTo>
                        <a:pt x="36" y="88"/>
                      </a:lnTo>
                      <a:lnTo>
                        <a:pt x="38" y="88"/>
                      </a:lnTo>
                      <a:lnTo>
                        <a:pt x="43" y="88"/>
                      </a:lnTo>
                      <a:lnTo>
                        <a:pt x="49" y="86"/>
                      </a:lnTo>
                      <a:lnTo>
                        <a:pt x="51" y="83"/>
                      </a:lnTo>
                      <a:lnTo>
                        <a:pt x="51" y="78"/>
                      </a:lnTo>
                      <a:lnTo>
                        <a:pt x="46" y="73"/>
                      </a:lnTo>
                      <a:lnTo>
                        <a:pt x="43" y="68"/>
                      </a:lnTo>
                      <a:lnTo>
                        <a:pt x="36" y="60"/>
                      </a:lnTo>
                      <a:lnTo>
                        <a:pt x="28" y="58"/>
                      </a:lnTo>
                      <a:lnTo>
                        <a:pt x="26" y="55"/>
                      </a:lnTo>
                      <a:lnTo>
                        <a:pt x="26" y="50"/>
                      </a:lnTo>
                      <a:lnTo>
                        <a:pt x="23" y="45"/>
                      </a:lnTo>
                      <a:lnTo>
                        <a:pt x="23" y="43"/>
                      </a:lnTo>
                      <a:lnTo>
                        <a:pt x="18" y="43"/>
                      </a:lnTo>
                      <a:lnTo>
                        <a:pt x="18" y="40"/>
                      </a:lnTo>
                      <a:lnTo>
                        <a:pt x="18" y="35"/>
                      </a:lnTo>
                      <a:lnTo>
                        <a:pt x="16" y="30"/>
                      </a:lnTo>
                      <a:lnTo>
                        <a:pt x="11" y="25"/>
                      </a:lnTo>
                      <a:lnTo>
                        <a:pt x="8" y="20"/>
                      </a:lnTo>
                      <a:lnTo>
                        <a:pt x="8" y="17"/>
                      </a:lnTo>
                      <a:lnTo>
                        <a:pt x="11" y="15"/>
                      </a:lnTo>
                      <a:lnTo>
                        <a:pt x="6" y="10"/>
                      </a:lnTo>
                      <a:lnTo>
                        <a:pt x="3" y="5"/>
                      </a:lnTo>
                      <a:lnTo>
                        <a:pt x="0" y="2"/>
                      </a:lnTo>
                      <a:lnTo>
                        <a:pt x="3" y="2"/>
                      </a:lnTo>
                      <a:lnTo>
                        <a:pt x="21" y="0"/>
                      </a:lnTo>
                      <a:lnTo>
                        <a:pt x="38" y="0"/>
                      </a:lnTo>
                      <a:lnTo>
                        <a:pt x="41" y="2"/>
                      </a:lnTo>
                      <a:lnTo>
                        <a:pt x="51" y="7"/>
                      </a:lnTo>
                      <a:lnTo>
                        <a:pt x="71" y="15"/>
                      </a:lnTo>
                      <a:lnTo>
                        <a:pt x="97" y="25"/>
                      </a:lnTo>
                      <a:lnTo>
                        <a:pt x="99" y="25"/>
                      </a:lnTo>
                      <a:lnTo>
                        <a:pt x="109" y="25"/>
                      </a:lnTo>
                      <a:lnTo>
                        <a:pt x="122" y="25"/>
                      </a:lnTo>
                      <a:lnTo>
                        <a:pt x="127" y="25"/>
                      </a:lnTo>
                      <a:lnTo>
                        <a:pt x="142" y="25"/>
                      </a:lnTo>
                      <a:lnTo>
                        <a:pt x="145" y="17"/>
                      </a:lnTo>
                      <a:lnTo>
                        <a:pt x="157" y="17"/>
                      </a:lnTo>
                      <a:lnTo>
                        <a:pt x="170" y="17"/>
                      </a:lnTo>
                      <a:lnTo>
                        <a:pt x="172" y="17"/>
                      </a:lnTo>
                      <a:lnTo>
                        <a:pt x="177" y="22"/>
                      </a:lnTo>
                      <a:lnTo>
                        <a:pt x="182" y="30"/>
                      </a:lnTo>
                      <a:lnTo>
                        <a:pt x="188" y="33"/>
                      </a:lnTo>
                      <a:lnTo>
                        <a:pt x="193" y="38"/>
                      </a:lnTo>
                      <a:lnTo>
                        <a:pt x="195" y="40"/>
                      </a:lnTo>
                      <a:lnTo>
                        <a:pt x="195" y="45"/>
                      </a:lnTo>
                      <a:lnTo>
                        <a:pt x="198" y="53"/>
                      </a:lnTo>
                      <a:lnTo>
                        <a:pt x="203" y="55"/>
                      </a:lnTo>
                      <a:lnTo>
                        <a:pt x="210" y="63"/>
                      </a:lnTo>
                      <a:lnTo>
                        <a:pt x="218" y="65"/>
                      </a:lnTo>
                      <a:lnTo>
                        <a:pt x="220" y="65"/>
                      </a:lnTo>
                      <a:lnTo>
                        <a:pt x="223" y="65"/>
                      </a:lnTo>
                      <a:lnTo>
                        <a:pt x="225" y="65"/>
                      </a:lnTo>
                      <a:lnTo>
                        <a:pt x="228" y="63"/>
                      </a:lnTo>
                      <a:lnTo>
                        <a:pt x="230" y="58"/>
                      </a:lnTo>
                      <a:lnTo>
                        <a:pt x="236" y="55"/>
                      </a:lnTo>
                      <a:lnTo>
                        <a:pt x="238" y="53"/>
                      </a:lnTo>
                      <a:lnTo>
                        <a:pt x="243" y="53"/>
                      </a:lnTo>
                      <a:lnTo>
                        <a:pt x="246" y="53"/>
                      </a:lnTo>
                      <a:lnTo>
                        <a:pt x="253" y="55"/>
                      </a:lnTo>
                      <a:lnTo>
                        <a:pt x="256" y="58"/>
                      </a:lnTo>
                      <a:lnTo>
                        <a:pt x="258" y="60"/>
                      </a:lnTo>
                      <a:lnTo>
                        <a:pt x="263" y="70"/>
                      </a:lnTo>
                      <a:lnTo>
                        <a:pt x="268" y="81"/>
                      </a:lnTo>
                      <a:lnTo>
                        <a:pt x="273" y="88"/>
                      </a:lnTo>
                      <a:lnTo>
                        <a:pt x="279" y="93"/>
                      </a:lnTo>
                      <a:lnTo>
                        <a:pt x="281" y="96"/>
                      </a:lnTo>
                      <a:lnTo>
                        <a:pt x="281" y="98"/>
                      </a:lnTo>
                      <a:lnTo>
                        <a:pt x="284" y="106"/>
                      </a:lnTo>
                      <a:lnTo>
                        <a:pt x="286" y="111"/>
                      </a:lnTo>
                      <a:lnTo>
                        <a:pt x="289" y="113"/>
                      </a:lnTo>
                      <a:lnTo>
                        <a:pt x="296" y="116"/>
                      </a:lnTo>
                      <a:lnTo>
                        <a:pt x="304" y="121"/>
                      </a:lnTo>
                      <a:lnTo>
                        <a:pt x="309" y="121"/>
                      </a:lnTo>
                      <a:lnTo>
                        <a:pt x="316" y="123"/>
                      </a:lnTo>
                      <a:lnTo>
                        <a:pt x="319" y="123"/>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54" name="Freeform 10"/>
                <p:cNvSpPr>
                  <a:spLocks/>
                </p:cNvSpPr>
                <p:nvPr/>
              </p:nvSpPr>
              <p:spPr bwMode="auto">
                <a:xfrm>
                  <a:off x="2974975" y="4200525"/>
                  <a:ext cx="211138" cy="71438"/>
                </a:xfrm>
                <a:custGeom>
                  <a:avLst/>
                  <a:gdLst>
                    <a:gd name="T0" fmla="*/ 2147483647 w 166"/>
                    <a:gd name="T1" fmla="*/ 2147483647 h 56"/>
                    <a:gd name="T2" fmla="*/ 2147483647 w 166"/>
                    <a:gd name="T3" fmla="*/ 2147483647 h 56"/>
                    <a:gd name="T4" fmla="*/ 2147483647 w 166"/>
                    <a:gd name="T5" fmla="*/ 2147483647 h 56"/>
                    <a:gd name="T6" fmla="*/ 2147483647 w 166"/>
                    <a:gd name="T7" fmla="*/ 2147483647 h 56"/>
                    <a:gd name="T8" fmla="*/ 2147483647 w 166"/>
                    <a:gd name="T9" fmla="*/ 2147483647 h 56"/>
                    <a:gd name="T10" fmla="*/ 2147483647 w 166"/>
                    <a:gd name="T11" fmla="*/ 2147483647 h 56"/>
                    <a:gd name="T12" fmla="*/ 2147483647 w 166"/>
                    <a:gd name="T13" fmla="*/ 2147483647 h 56"/>
                    <a:gd name="T14" fmla="*/ 2147483647 w 166"/>
                    <a:gd name="T15" fmla="*/ 2147483647 h 56"/>
                    <a:gd name="T16" fmla="*/ 0 w 166"/>
                    <a:gd name="T17" fmla="*/ 2147483647 h 56"/>
                    <a:gd name="T18" fmla="*/ 2147483647 w 166"/>
                    <a:gd name="T19" fmla="*/ 2147483647 h 56"/>
                    <a:gd name="T20" fmla="*/ 2147483647 w 166"/>
                    <a:gd name="T21" fmla="*/ 2147483647 h 56"/>
                    <a:gd name="T22" fmla="*/ 2147483647 w 166"/>
                    <a:gd name="T23" fmla="*/ 2147483647 h 56"/>
                    <a:gd name="T24" fmla="*/ 2147483647 w 166"/>
                    <a:gd name="T25" fmla="*/ 0 h 56"/>
                    <a:gd name="T26" fmla="*/ 2147483647 w 166"/>
                    <a:gd name="T27" fmla="*/ 0 h 56"/>
                    <a:gd name="T28" fmla="*/ 2147483647 w 166"/>
                    <a:gd name="T29" fmla="*/ 2147483647 h 56"/>
                    <a:gd name="T30" fmla="*/ 2147483647 w 166"/>
                    <a:gd name="T31" fmla="*/ 2147483647 h 56"/>
                    <a:gd name="T32" fmla="*/ 2147483647 w 166"/>
                    <a:gd name="T33" fmla="*/ 2147483647 h 56"/>
                    <a:gd name="T34" fmla="*/ 2147483647 w 166"/>
                    <a:gd name="T35" fmla="*/ 2147483647 h 56"/>
                    <a:gd name="T36" fmla="*/ 2147483647 w 166"/>
                    <a:gd name="T37" fmla="*/ 2147483647 h 56"/>
                    <a:gd name="T38" fmla="*/ 2147483647 w 166"/>
                    <a:gd name="T39" fmla="*/ 2147483647 h 56"/>
                    <a:gd name="T40" fmla="*/ 2147483647 w 166"/>
                    <a:gd name="T41" fmla="*/ 2147483647 h 56"/>
                    <a:gd name="T42" fmla="*/ 2147483647 w 166"/>
                    <a:gd name="T43" fmla="*/ 2147483647 h 56"/>
                    <a:gd name="T44" fmla="*/ 2147483647 w 166"/>
                    <a:gd name="T45" fmla="*/ 2147483647 h 56"/>
                    <a:gd name="T46" fmla="*/ 2147483647 w 166"/>
                    <a:gd name="T47" fmla="*/ 2147483647 h 56"/>
                    <a:gd name="T48" fmla="*/ 2147483647 w 166"/>
                    <a:gd name="T49" fmla="*/ 2147483647 h 56"/>
                    <a:gd name="T50" fmla="*/ 2147483647 w 166"/>
                    <a:gd name="T51" fmla="*/ 2147483647 h 56"/>
                    <a:gd name="T52" fmla="*/ 2147483647 w 166"/>
                    <a:gd name="T53" fmla="*/ 2147483647 h 56"/>
                    <a:gd name="T54" fmla="*/ 2147483647 w 166"/>
                    <a:gd name="T55" fmla="*/ 2147483647 h 56"/>
                    <a:gd name="T56" fmla="*/ 2147483647 w 166"/>
                    <a:gd name="T57" fmla="*/ 2147483647 h 56"/>
                    <a:gd name="T58" fmla="*/ 2147483647 w 166"/>
                    <a:gd name="T59" fmla="*/ 2147483647 h 56"/>
                    <a:gd name="T60" fmla="*/ 2147483647 w 166"/>
                    <a:gd name="T61" fmla="*/ 2147483647 h 56"/>
                    <a:gd name="T62" fmla="*/ 2147483647 w 166"/>
                    <a:gd name="T63" fmla="*/ 2147483647 h 56"/>
                    <a:gd name="T64" fmla="*/ 2147483647 w 166"/>
                    <a:gd name="T65" fmla="*/ 2147483647 h 56"/>
                    <a:gd name="T66" fmla="*/ 2147483647 w 166"/>
                    <a:gd name="T67" fmla="*/ 2147483647 h 56"/>
                    <a:gd name="T68" fmla="*/ 2147483647 w 166"/>
                    <a:gd name="T69" fmla="*/ 2147483647 h 56"/>
                    <a:gd name="T70" fmla="*/ 2147483647 w 166"/>
                    <a:gd name="T71" fmla="*/ 2147483647 h 56"/>
                    <a:gd name="T72" fmla="*/ 2147483647 w 166"/>
                    <a:gd name="T73" fmla="*/ 2147483647 h 56"/>
                    <a:gd name="T74" fmla="*/ 2147483647 w 166"/>
                    <a:gd name="T75" fmla="*/ 2147483647 h 56"/>
                    <a:gd name="T76" fmla="*/ 2147483647 w 166"/>
                    <a:gd name="T77" fmla="*/ 2147483647 h 56"/>
                    <a:gd name="T78" fmla="*/ 2147483647 w 166"/>
                    <a:gd name="T79" fmla="*/ 2147483647 h 56"/>
                    <a:gd name="T80" fmla="*/ 2147483647 w 166"/>
                    <a:gd name="T81" fmla="*/ 2147483647 h 56"/>
                    <a:gd name="T82" fmla="*/ 2147483647 w 166"/>
                    <a:gd name="T83" fmla="*/ 2147483647 h 56"/>
                    <a:gd name="T84" fmla="*/ 2147483647 w 166"/>
                    <a:gd name="T85" fmla="*/ 2147483647 h 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6"/>
                    <a:gd name="T130" fmla="*/ 0 h 56"/>
                    <a:gd name="T131" fmla="*/ 166 w 166"/>
                    <a:gd name="T132" fmla="*/ 56 h 5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6" h="56">
                      <a:moveTo>
                        <a:pt x="40" y="13"/>
                      </a:moveTo>
                      <a:lnTo>
                        <a:pt x="43" y="13"/>
                      </a:lnTo>
                      <a:lnTo>
                        <a:pt x="48" y="11"/>
                      </a:lnTo>
                      <a:lnTo>
                        <a:pt x="45" y="8"/>
                      </a:lnTo>
                      <a:lnTo>
                        <a:pt x="40" y="8"/>
                      </a:lnTo>
                      <a:lnTo>
                        <a:pt x="38" y="8"/>
                      </a:lnTo>
                      <a:lnTo>
                        <a:pt x="32" y="8"/>
                      </a:lnTo>
                      <a:lnTo>
                        <a:pt x="27" y="8"/>
                      </a:lnTo>
                      <a:lnTo>
                        <a:pt x="20" y="16"/>
                      </a:lnTo>
                      <a:lnTo>
                        <a:pt x="17" y="16"/>
                      </a:lnTo>
                      <a:lnTo>
                        <a:pt x="12" y="16"/>
                      </a:lnTo>
                      <a:lnTo>
                        <a:pt x="10" y="21"/>
                      </a:lnTo>
                      <a:lnTo>
                        <a:pt x="7" y="23"/>
                      </a:lnTo>
                      <a:lnTo>
                        <a:pt x="5" y="23"/>
                      </a:lnTo>
                      <a:lnTo>
                        <a:pt x="0" y="23"/>
                      </a:lnTo>
                      <a:lnTo>
                        <a:pt x="0" y="21"/>
                      </a:lnTo>
                      <a:lnTo>
                        <a:pt x="5" y="18"/>
                      </a:lnTo>
                      <a:lnTo>
                        <a:pt x="2" y="13"/>
                      </a:lnTo>
                      <a:lnTo>
                        <a:pt x="5" y="11"/>
                      </a:lnTo>
                      <a:lnTo>
                        <a:pt x="7" y="11"/>
                      </a:lnTo>
                      <a:lnTo>
                        <a:pt x="15" y="5"/>
                      </a:lnTo>
                      <a:lnTo>
                        <a:pt x="27" y="3"/>
                      </a:lnTo>
                      <a:lnTo>
                        <a:pt x="35" y="0"/>
                      </a:lnTo>
                      <a:lnTo>
                        <a:pt x="40" y="0"/>
                      </a:lnTo>
                      <a:lnTo>
                        <a:pt x="48" y="0"/>
                      </a:lnTo>
                      <a:lnTo>
                        <a:pt x="50" y="0"/>
                      </a:lnTo>
                      <a:lnTo>
                        <a:pt x="55" y="0"/>
                      </a:lnTo>
                      <a:lnTo>
                        <a:pt x="63" y="3"/>
                      </a:lnTo>
                      <a:lnTo>
                        <a:pt x="68" y="3"/>
                      </a:lnTo>
                      <a:lnTo>
                        <a:pt x="70" y="3"/>
                      </a:lnTo>
                      <a:lnTo>
                        <a:pt x="73" y="5"/>
                      </a:lnTo>
                      <a:lnTo>
                        <a:pt x="78" y="5"/>
                      </a:lnTo>
                      <a:lnTo>
                        <a:pt x="80" y="11"/>
                      </a:lnTo>
                      <a:lnTo>
                        <a:pt x="86" y="13"/>
                      </a:lnTo>
                      <a:lnTo>
                        <a:pt x="88" y="13"/>
                      </a:lnTo>
                      <a:lnTo>
                        <a:pt x="93" y="16"/>
                      </a:lnTo>
                      <a:lnTo>
                        <a:pt x="103" y="18"/>
                      </a:lnTo>
                      <a:lnTo>
                        <a:pt x="111" y="21"/>
                      </a:lnTo>
                      <a:lnTo>
                        <a:pt x="113" y="23"/>
                      </a:lnTo>
                      <a:lnTo>
                        <a:pt x="116" y="28"/>
                      </a:lnTo>
                      <a:lnTo>
                        <a:pt x="118" y="28"/>
                      </a:lnTo>
                      <a:lnTo>
                        <a:pt x="121" y="28"/>
                      </a:lnTo>
                      <a:lnTo>
                        <a:pt x="134" y="33"/>
                      </a:lnTo>
                      <a:lnTo>
                        <a:pt x="141" y="33"/>
                      </a:lnTo>
                      <a:lnTo>
                        <a:pt x="144" y="36"/>
                      </a:lnTo>
                      <a:lnTo>
                        <a:pt x="141" y="41"/>
                      </a:lnTo>
                      <a:lnTo>
                        <a:pt x="144" y="41"/>
                      </a:lnTo>
                      <a:lnTo>
                        <a:pt x="146" y="43"/>
                      </a:lnTo>
                      <a:lnTo>
                        <a:pt x="151" y="41"/>
                      </a:lnTo>
                      <a:lnTo>
                        <a:pt x="156" y="43"/>
                      </a:lnTo>
                      <a:lnTo>
                        <a:pt x="159" y="46"/>
                      </a:lnTo>
                      <a:lnTo>
                        <a:pt x="164" y="48"/>
                      </a:lnTo>
                      <a:lnTo>
                        <a:pt x="166" y="51"/>
                      </a:lnTo>
                      <a:lnTo>
                        <a:pt x="164" y="51"/>
                      </a:lnTo>
                      <a:lnTo>
                        <a:pt x="159" y="51"/>
                      </a:lnTo>
                      <a:lnTo>
                        <a:pt x="149" y="53"/>
                      </a:lnTo>
                      <a:lnTo>
                        <a:pt x="146" y="56"/>
                      </a:lnTo>
                      <a:lnTo>
                        <a:pt x="139" y="53"/>
                      </a:lnTo>
                      <a:lnTo>
                        <a:pt x="131" y="53"/>
                      </a:lnTo>
                      <a:lnTo>
                        <a:pt x="123" y="53"/>
                      </a:lnTo>
                      <a:lnTo>
                        <a:pt x="118" y="56"/>
                      </a:lnTo>
                      <a:lnTo>
                        <a:pt x="113" y="56"/>
                      </a:lnTo>
                      <a:lnTo>
                        <a:pt x="111" y="56"/>
                      </a:lnTo>
                      <a:lnTo>
                        <a:pt x="113" y="53"/>
                      </a:lnTo>
                      <a:lnTo>
                        <a:pt x="118" y="48"/>
                      </a:lnTo>
                      <a:lnTo>
                        <a:pt x="121" y="43"/>
                      </a:lnTo>
                      <a:lnTo>
                        <a:pt x="118" y="43"/>
                      </a:lnTo>
                      <a:lnTo>
                        <a:pt x="116" y="41"/>
                      </a:lnTo>
                      <a:lnTo>
                        <a:pt x="113" y="41"/>
                      </a:lnTo>
                      <a:lnTo>
                        <a:pt x="108" y="41"/>
                      </a:lnTo>
                      <a:lnTo>
                        <a:pt x="103" y="41"/>
                      </a:lnTo>
                      <a:lnTo>
                        <a:pt x="98" y="36"/>
                      </a:lnTo>
                      <a:lnTo>
                        <a:pt x="98" y="31"/>
                      </a:lnTo>
                      <a:lnTo>
                        <a:pt x="96" y="28"/>
                      </a:lnTo>
                      <a:lnTo>
                        <a:pt x="93" y="26"/>
                      </a:lnTo>
                      <a:lnTo>
                        <a:pt x="91" y="26"/>
                      </a:lnTo>
                      <a:lnTo>
                        <a:pt x="83" y="26"/>
                      </a:lnTo>
                      <a:lnTo>
                        <a:pt x="78" y="26"/>
                      </a:lnTo>
                      <a:lnTo>
                        <a:pt x="73" y="23"/>
                      </a:lnTo>
                      <a:lnTo>
                        <a:pt x="68" y="21"/>
                      </a:lnTo>
                      <a:lnTo>
                        <a:pt x="60" y="18"/>
                      </a:lnTo>
                      <a:lnTo>
                        <a:pt x="58" y="18"/>
                      </a:lnTo>
                      <a:lnTo>
                        <a:pt x="48" y="16"/>
                      </a:lnTo>
                      <a:lnTo>
                        <a:pt x="45" y="16"/>
                      </a:lnTo>
                      <a:lnTo>
                        <a:pt x="40" y="1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55" name="Freeform 11"/>
                <p:cNvSpPr>
                  <a:spLocks/>
                </p:cNvSpPr>
                <p:nvPr/>
              </p:nvSpPr>
              <p:spPr bwMode="auto">
                <a:xfrm>
                  <a:off x="2881313" y="4300538"/>
                  <a:ext cx="22225" cy="55562"/>
                </a:xfrm>
                <a:custGeom>
                  <a:avLst/>
                  <a:gdLst>
                    <a:gd name="T0" fmla="*/ 2147483647 w 18"/>
                    <a:gd name="T1" fmla="*/ 0 h 43"/>
                    <a:gd name="T2" fmla="*/ 2147483647 w 18"/>
                    <a:gd name="T3" fmla="*/ 2147483647 h 43"/>
                    <a:gd name="T4" fmla="*/ 2147483647 w 18"/>
                    <a:gd name="T5" fmla="*/ 2147483647 h 43"/>
                    <a:gd name="T6" fmla="*/ 2147483647 w 18"/>
                    <a:gd name="T7" fmla="*/ 2147483647 h 43"/>
                    <a:gd name="T8" fmla="*/ 2147483647 w 18"/>
                    <a:gd name="T9" fmla="*/ 2147483647 h 43"/>
                    <a:gd name="T10" fmla="*/ 2147483647 w 18"/>
                    <a:gd name="T11" fmla="*/ 2147483647 h 43"/>
                    <a:gd name="T12" fmla="*/ 2147483647 w 18"/>
                    <a:gd name="T13" fmla="*/ 2147483647 h 43"/>
                    <a:gd name="T14" fmla="*/ 2147483647 w 18"/>
                    <a:gd name="T15" fmla="*/ 2147483647 h 43"/>
                    <a:gd name="T16" fmla="*/ 2147483647 w 18"/>
                    <a:gd name="T17" fmla="*/ 2147483647 h 43"/>
                    <a:gd name="T18" fmla="*/ 2147483647 w 18"/>
                    <a:gd name="T19" fmla="*/ 2147483647 h 43"/>
                    <a:gd name="T20" fmla="*/ 2147483647 w 18"/>
                    <a:gd name="T21" fmla="*/ 2147483647 h 43"/>
                    <a:gd name="T22" fmla="*/ 2147483647 w 18"/>
                    <a:gd name="T23" fmla="*/ 2147483647 h 43"/>
                    <a:gd name="T24" fmla="*/ 2147483647 w 18"/>
                    <a:gd name="T25" fmla="*/ 2147483647 h 43"/>
                    <a:gd name="T26" fmla="*/ 2147483647 w 18"/>
                    <a:gd name="T27" fmla="*/ 2147483647 h 43"/>
                    <a:gd name="T28" fmla="*/ 2147483647 w 18"/>
                    <a:gd name="T29" fmla="*/ 2147483647 h 43"/>
                    <a:gd name="T30" fmla="*/ 0 w 18"/>
                    <a:gd name="T31" fmla="*/ 2147483647 h 43"/>
                    <a:gd name="T32" fmla="*/ 2147483647 w 18"/>
                    <a:gd name="T33" fmla="*/ 2147483647 h 43"/>
                    <a:gd name="T34" fmla="*/ 2147483647 w 18"/>
                    <a:gd name="T35" fmla="*/ 2147483647 h 43"/>
                    <a:gd name="T36" fmla="*/ 2147483647 w 18"/>
                    <a:gd name="T37" fmla="*/ 2147483647 h 43"/>
                    <a:gd name="T38" fmla="*/ 2147483647 w 18"/>
                    <a:gd name="T39" fmla="*/ 2147483647 h 43"/>
                    <a:gd name="T40" fmla="*/ 2147483647 w 18"/>
                    <a:gd name="T41" fmla="*/ 2147483647 h 43"/>
                    <a:gd name="T42" fmla="*/ 2147483647 w 18"/>
                    <a:gd name="T43" fmla="*/ 0 h 43"/>
                    <a:gd name="T44" fmla="*/ 2147483647 w 18"/>
                    <a:gd name="T45" fmla="*/ 0 h 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
                    <a:gd name="T70" fmla="*/ 0 h 43"/>
                    <a:gd name="T71" fmla="*/ 18 w 18"/>
                    <a:gd name="T72" fmla="*/ 43 h 4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 h="43">
                      <a:moveTo>
                        <a:pt x="15" y="0"/>
                      </a:moveTo>
                      <a:lnTo>
                        <a:pt x="13" y="2"/>
                      </a:lnTo>
                      <a:lnTo>
                        <a:pt x="18" y="2"/>
                      </a:lnTo>
                      <a:lnTo>
                        <a:pt x="18" y="5"/>
                      </a:lnTo>
                      <a:lnTo>
                        <a:pt x="15" y="15"/>
                      </a:lnTo>
                      <a:lnTo>
                        <a:pt x="18" y="17"/>
                      </a:lnTo>
                      <a:lnTo>
                        <a:pt x="15" y="22"/>
                      </a:lnTo>
                      <a:lnTo>
                        <a:pt x="15" y="25"/>
                      </a:lnTo>
                      <a:lnTo>
                        <a:pt x="15" y="27"/>
                      </a:lnTo>
                      <a:lnTo>
                        <a:pt x="13" y="35"/>
                      </a:lnTo>
                      <a:lnTo>
                        <a:pt x="10" y="38"/>
                      </a:lnTo>
                      <a:lnTo>
                        <a:pt x="8" y="38"/>
                      </a:lnTo>
                      <a:lnTo>
                        <a:pt x="8" y="40"/>
                      </a:lnTo>
                      <a:lnTo>
                        <a:pt x="5" y="40"/>
                      </a:lnTo>
                      <a:lnTo>
                        <a:pt x="5" y="43"/>
                      </a:lnTo>
                      <a:lnTo>
                        <a:pt x="0" y="43"/>
                      </a:lnTo>
                      <a:lnTo>
                        <a:pt x="3" y="10"/>
                      </a:lnTo>
                      <a:lnTo>
                        <a:pt x="3" y="7"/>
                      </a:lnTo>
                      <a:lnTo>
                        <a:pt x="8" y="10"/>
                      </a:lnTo>
                      <a:lnTo>
                        <a:pt x="10" y="2"/>
                      </a:lnTo>
                      <a:lnTo>
                        <a:pt x="13" y="0"/>
                      </a:lnTo>
                      <a:lnTo>
                        <a:pt x="15" y="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56" name="Freeform 12"/>
                <p:cNvSpPr>
                  <a:spLocks/>
                </p:cNvSpPr>
                <p:nvPr/>
              </p:nvSpPr>
              <p:spPr bwMode="auto">
                <a:xfrm>
                  <a:off x="2819400" y="4313238"/>
                  <a:ext cx="80963" cy="87312"/>
                </a:xfrm>
                <a:custGeom>
                  <a:avLst/>
                  <a:gdLst>
                    <a:gd name="T0" fmla="*/ 2147483647 w 63"/>
                    <a:gd name="T1" fmla="*/ 2147483647 h 68"/>
                    <a:gd name="T2" fmla="*/ 2147483647 w 63"/>
                    <a:gd name="T3" fmla="*/ 2147483647 h 68"/>
                    <a:gd name="T4" fmla="*/ 2147483647 w 63"/>
                    <a:gd name="T5" fmla="*/ 2147483647 h 68"/>
                    <a:gd name="T6" fmla="*/ 2147483647 w 63"/>
                    <a:gd name="T7" fmla="*/ 2147483647 h 68"/>
                    <a:gd name="T8" fmla="*/ 2147483647 w 63"/>
                    <a:gd name="T9" fmla="*/ 2147483647 h 68"/>
                    <a:gd name="T10" fmla="*/ 2147483647 w 63"/>
                    <a:gd name="T11" fmla="*/ 2147483647 h 68"/>
                    <a:gd name="T12" fmla="*/ 2147483647 w 63"/>
                    <a:gd name="T13" fmla="*/ 2147483647 h 68"/>
                    <a:gd name="T14" fmla="*/ 2147483647 w 63"/>
                    <a:gd name="T15" fmla="*/ 2147483647 h 68"/>
                    <a:gd name="T16" fmla="*/ 2147483647 w 63"/>
                    <a:gd name="T17" fmla="*/ 2147483647 h 68"/>
                    <a:gd name="T18" fmla="*/ 2147483647 w 63"/>
                    <a:gd name="T19" fmla="*/ 2147483647 h 68"/>
                    <a:gd name="T20" fmla="*/ 2147483647 w 63"/>
                    <a:gd name="T21" fmla="*/ 2147483647 h 68"/>
                    <a:gd name="T22" fmla="*/ 0 w 63"/>
                    <a:gd name="T23" fmla="*/ 2147483647 h 68"/>
                    <a:gd name="T24" fmla="*/ 2147483647 w 63"/>
                    <a:gd name="T25" fmla="*/ 2147483647 h 68"/>
                    <a:gd name="T26" fmla="*/ 2147483647 w 63"/>
                    <a:gd name="T27" fmla="*/ 2147483647 h 68"/>
                    <a:gd name="T28" fmla="*/ 2147483647 w 63"/>
                    <a:gd name="T29" fmla="*/ 2147483647 h 68"/>
                    <a:gd name="T30" fmla="*/ 2147483647 w 63"/>
                    <a:gd name="T31" fmla="*/ 2147483647 h 68"/>
                    <a:gd name="T32" fmla="*/ 2147483647 w 63"/>
                    <a:gd name="T33" fmla="*/ 2147483647 h 68"/>
                    <a:gd name="T34" fmla="*/ 2147483647 w 63"/>
                    <a:gd name="T35" fmla="*/ 2147483647 h 68"/>
                    <a:gd name="T36" fmla="*/ 2147483647 w 63"/>
                    <a:gd name="T37" fmla="*/ 2147483647 h 68"/>
                    <a:gd name="T38" fmla="*/ 2147483647 w 63"/>
                    <a:gd name="T39" fmla="*/ 2147483647 h 68"/>
                    <a:gd name="T40" fmla="*/ 2147483647 w 63"/>
                    <a:gd name="T41" fmla="*/ 2147483647 h 68"/>
                    <a:gd name="T42" fmla="*/ 2147483647 w 63"/>
                    <a:gd name="T43" fmla="*/ 2147483647 h 68"/>
                    <a:gd name="T44" fmla="*/ 2147483647 w 63"/>
                    <a:gd name="T45" fmla="*/ 0 h 68"/>
                    <a:gd name="T46" fmla="*/ 2147483647 w 63"/>
                    <a:gd name="T47" fmla="*/ 0 h 68"/>
                    <a:gd name="T48" fmla="*/ 2147483647 w 63"/>
                    <a:gd name="T49" fmla="*/ 0 h 68"/>
                    <a:gd name="T50" fmla="*/ 2147483647 w 63"/>
                    <a:gd name="T51" fmla="*/ 2147483647 h 68"/>
                    <a:gd name="T52" fmla="*/ 2147483647 w 63"/>
                    <a:gd name="T53" fmla="*/ 2147483647 h 68"/>
                    <a:gd name="T54" fmla="*/ 2147483647 w 63"/>
                    <a:gd name="T55" fmla="*/ 2147483647 h 68"/>
                    <a:gd name="T56" fmla="*/ 2147483647 w 63"/>
                    <a:gd name="T57" fmla="*/ 2147483647 h 68"/>
                    <a:gd name="T58" fmla="*/ 2147483647 w 63"/>
                    <a:gd name="T59" fmla="*/ 2147483647 h 68"/>
                    <a:gd name="T60" fmla="*/ 2147483647 w 63"/>
                    <a:gd name="T61" fmla="*/ 2147483647 h 68"/>
                    <a:gd name="T62" fmla="*/ 2147483647 w 63"/>
                    <a:gd name="T63" fmla="*/ 2147483647 h 68"/>
                    <a:gd name="T64" fmla="*/ 2147483647 w 63"/>
                    <a:gd name="T65" fmla="*/ 2147483647 h 68"/>
                    <a:gd name="T66" fmla="*/ 2147483647 w 63"/>
                    <a:gd name="T67" fmla="*/ 2147483647 h 68"/>
                    <a:gd name="T68" fmla="*/ 2147483647 w 63"/>
                    <a:gd name="T69" fmla="*/ 2147483647 h 68"/>
                    <a:gd name="T70" fmla="*/ 2147483647 w 63"/>
                    <a:gd name="T71" fmla="*/ 2147483647 h 68"/>
                    <a:gd name="T72" fmla="*/ 2147483647 w 63"/>
                    <a:gd name="T73" fmla="*/ 2147483647 h 68"/>
                    <a:gd name="T74" fmla="*/ 2147483647 w 63"/>
                    <a:gd name="T75" fmla="*/ 2147483647 h 68"/>
                    <a:gd name="T76" fmla="*/ 2147483647 w 63"/>
                    <a:gd name="T77" fmla="*/ 2147483647 h 68"/>
                    <a:gd name="T78" fmla="*/ 2147483647 w 63"/>
                    <a:gd name="T79" fmla="*/ 2147483647 h 68"/>
                    <a:gd name="T80" fmla="*/ 2147483647 w 63"/>
                    <a:gd name="T81" fmla="*/ 2147483647 h 68"/>
                    <a:gd name="T82" fmla="*/ 2147483647 w 63"/>
                    <a:gd name="T83" fmla="*/ 2147483647 h 68"/>
                    <a:gd name="T84" fmla="*/ 2147483647 w 63"/>
                    <a:gd name="T85" fmla="*/ 2147483647 h 68"/>
                    <a:gd name="T86" fmla="*/ 2147483647 w 63"/>
                    <a:gd name="T87" fmla="*/ 2147483647 h 68"/>
                    <a:gd name="T88" fmla="*/ 2147483647 w 63"/>
                    <a:gd name="T89" fmla="*/ 2147483647 h 68"/>
                    <a:gd name="T90" fmla="*/ 2147483647 w 63"/>
                    <a:gd name="T91" fmla="*/ 2147483647 h 6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3"/>
                    <a:gd name="T139" fmla="*/ 0 h 68"/>
                    <a:gd name="T140" fmla="*/ 63 w 63"/>
                    <a:gd name="T141" fmla="*/ 68 h 6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3" h="68">
                      <a:moveTo>
                        <a:pt x="36" y="68"/>
                      </a:moveTo>
                      <a:lnTo>
                        <a:pt x="33" y="68"/>
                      </a:lnTo>
                      <a:lnTo>
                        <a:pt x="26" y="65"/>
                      </a:lnTo>
                      <a:lnTo>
                        <a:pt x="23" y="65"/>
                      </a:lnTo>
                      <a:lnTo>
                        <a:pt x="18" y="65"/>
                      </a:lnTo>
                      <a:lnTo>
                        <a:pt x="13" y="63"/>
                      </a:lnTo>
                      <a:lnTo>
                        <a:pt x="5" y="58"/>
                      </a:lnTo>
                      <a:lnTo>
                        <a:pt x="3" y="55"/>
                      </a:lnTo>
                      <a:lnTo>
                        <a:pt x="3" y="53"/>
                      </a:lnTo>
                      <a:lnTo>
                        <a:pt x="3" y="48"/>
                      </a:lnTo>
                      <a:lnTo>
                        <a:pt x="3" y="45"/>
                      </a:lnTo>
                      <a:lnTo>
                        <a:pt x="0" y="43"/>
                      </a:lnTo>
                      <a:lnTo>
                        <a:pt x="8" y="30"/>
                      </a:lnTo>
                      <a:lnTo>
                        <a:pt x="15" y="30"/>
                      </a:lnTo>
                      <a:lnTo>
                        <a:pt x="28" y="30"/>
                      </a:lnTo>
                      <a:lnTo>
                        <a:pt x="31" y="25"/>
                      </a:lnTo>
                      <a:lnTo>
                        <a:pt x="26" y="22"/>
                      </a:lnTo>
                      <a:lnTo>
                        <a:pt x="23" y="17"/>
                      </a:lnTo>
                      <a:lnTo>
                        <a:pt x="21" y="15"/>
                      </a:lnTo>
                      <a:lnTo>
                        <a:pt x="15" y="12"/>
                      </a:lnTo>
                      <a:lnTo>
                        <a:pt x="13" y="10"/>
                      </a:lnTo>
                      <a:lnTo>
                        <a:pt x="21" y="10"/>
                      </a:lnTo>
                      <a:lnTo>
                        <a:pt x="21" y="0"/>
                      </a:lnTo>
                      <a:lnTo>
                        <a:pt x="33" y="0"/>
                      </a:lnTo>
                      <a:lnTo>
                        <a:pt x="51" y="0"/>
                      </a:lnTo>
                      <a:lnTo>
                        <a:pt x="48" y="33"/>
                      </a:lnTo>
                      <a:lnTo>
                        <a:pt x="53" y="33"/>
                      </a:lnTo>
                      <a:lnTo>
                        <a:pt x="56" y="33"/>
                      </a:lnTo>
                      <a:lnTo>
                        <a:pt x="58" y="35"/>
                      </a:lnTo>
                      <a:lnTo>
                        <a:pt x="58" y="33"/>
                      </a:lnTo>
                      <a:lnTo>
                        <a:pt x="61" y="33"/>
                      </a:lnTo>
                      <a:lnTo>
                        <a:pt x="63" y="35"/>
                      </a:lnTo>
                      <a:lnTo>
                        <a:pt x="53" y="45"/>
                      </a:lnTo>
                      <a:lnTo>
                        <a:pt x="51" y="45"/>
                      </a:lnTo>
                      <a:lnTo>
                        <a:pt x="48" y="50"/>
                      </a:lnTo>
                      <a:lnTo>
                        <a:pt x="51" y="55"/>
                      </a:lnTo>
                      <a:lnTo>
                        <a:pt x="46" y="58"/>
                      </a:lnTo>
                      <a:lnTo>
                        <a:pt x="43" y="58"/>
                      </a:lnTo>
                      <a:lnTo>
                        <a:pt x="43" y="60"/>
                      </a:lnTo>
                      <a:lnTo>
                        <a:pt x="41" y="60"/>
                      </a:lnTo>
                      <a:lnTo>
                        <a:pt x="41" y="63"/>
                      </a:lnTo>
                      <a:lnTo>
                        <a:pt x="38" y="63"/>
                      </a:lnTo>
                      <a:lnTo>
                        <a:pt x="36" y="65"/>
                      </a:lnTo>
                      <a:lnTo>
                        <a:pt x="36" y="68"/>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57" name="Freeform 13"/>
                <p:cNvSpPr>
                  <a:spLocks/>
                </p:cNvSpPr>
                <p:nvPr/>
              </p:nvSpPr>
              <p:spPr bwMode="auto">
                <a:xfrm>
                  <a:off x="4198938" y="2863850"/>
                  <a:ext cx="215900" cy="149225"/>
                </a:xfrm>
                <a:custGeom>
                  <a:avLst/>
                  <a:gdLst>
                    <a:gd name="T0" fmla="*/ 0 w 169"/>
                    <a:gd name="T1" fmla="*/ 2147483647 h 118"/>
                    <a:gd name="T2" fmla="*/ 2147483647 w 169"/>
                    <a:gd name="T3" fmla="*/ 2147483647 h 118"/>
                    <a:gd name="T4" fmla="*/ 2147483647 w 169"/>
                    <a:gd name="T5" fmla="*/ 2147483647 h 118"/>
                    <a:gd name="T6" fmla="*/ 2147483647 w 169"/>
                    <a:gd name="T7" fmla="*/ 2147483647 h 118"/>
                    <a:gd name="T8" fmla="*/ 2147483647 w 169"/>
                    <a:gd name="T9" fmla="*/ 2147483647 h 118"/>
                    <a:gd name="T10" fmla="*/ 2147483647 w 169"/>
                    <a:gd name="T11" fmla="*/ 2147483647 h 118"/>
                    <a:gd name="T12" fmla="*/ 2147483647 w 169"/>
                    <a:gd name="T13" fmla="*/ 2147483647 h 118"/>
                    <a:gd name="T14" fmla="*/ 2147483647 w 169"/>
                    <a:gd name="T15" fmla="*/ 2147483647 h 118"/>
                    <a:gd name="T16" fmla="*/ 2147483647 w 169"/>
                    <a:gd name="T17" fmla="*/ 2147483647 h 118"/>
                    <a:gd name="T18" fmla="*/ 2147483647 w 169"/>
                    <a:gd name="T19" fmla="*/ 2147483647 h 118"/>
                    <a:gd name="T20" fmla="*/ 2147483647 w 169"/>
                    <a:gd name="T21" fmla="*/ 2147483647 h 118"/>
                    <a:gd name="T22" fmla="*/ 2147483647 w 169"/>
                    <a:gd name="T23" fmla="*/ 2147483647 h 118"/>
                    <a:gd name="T24" fmla="*/ 2147483647 w 169"/>
                    <a:gd name="T25" fmla="*/ 2147483647 h 118"/>
                    <a:gd name="T26" fmla="*/ 2147483647 w 169"/>
                    <a:gd name="T27" fmla="*/ 2147483647 h 118"/>
                    <a:gd name="T28" fmla="*/ 2147483647 w 169"/>
                    <a:gd name="T29" fmla="*/ 2147483647 h 118"/>
                    <a:gd name="T30" fmla="*/ 2147483647 w 169"/>
                    <a:gd name="T31" fmla="*/ 2147483647 h 118"/>
                    <a:gd name="T32" fmla="*/ 2147483647 w 169"/>
                    <a:gd name="T33" fmla="*/ 2147483647 h 118"/>
                    <a:gd name="T34" fmla="*/ 2147483647 w 169"/>
                    <a:gd name="T35" fmla="*/ 2147483647 h 118"/>
                    <a:gd name="T36" fmla="*/ 2147483647 w 169"/>
                    <a:gd name="T37" fmla="*/ 2147483647 h 118"/>
                    <a:gd name="T38" fmla="*/ 2147483647 w 169"/>
                    <a:gd name="T39" fmla="*/ 2147483647 h 118"/>
                    <a:gd name="T40" fmla="*/ 2147483647 w 169"/>
                    <a:gd name="T41" fmla="*/ 2147483647 h 118"/>
                    <a:gd name="T42" fmla="*/ 2147483647 w 169"/>
                    <a:gd name="T43" fmla="*/ 2147483647 h 118"/>
                    <a:gd name="T44" fmla="*/ 2147483647 w 169"/>
                    <a:gd name="T45" fmla="*/ 2147483647 h 118"/>
                    <a:gd name="T46" fmla="*/ 2147483647 w 169"/>
                    <a:gd name="T47" fmla="*/ 0 h 118"/>
                    <a:gd name="T48" fmla="*/ 2147483647 w 169"/>
                    <a:gd name="T49" fmla="*/ 2147483647 h 118"/>
                    <a:gd name="T50" fmla="*/ 2147483647 w 169"/>
                    <a:gd name="T51" fmla="*/ 2147483647 h 118"/>
                    <a:gd name="T52" fmla="*/ 2147483647 w 169"/>
                    <a:gd name="T53" fmla="*/ 2147483647 h 118"/>
                    <a:gd name="T54" fmla="*/ 2147483647 w 169"/>
                    <a:gd name="T55" fmla="*/ 2147483647 h 118"/>
                    <a:gd name="T56" fmla="*/ 2147483647 w 169"/>
                    <a:gd name="T57" fmla="*/ 2147483647 h 118"/>
                    <a:gd name="T58" fmla="*/ 2147483647 w 169"/>
                    <a:gd name="T59" fmla="*/ 2147483647 h 118"/>
                    <a:gd name="T60" fmla="*/ 2147483647 w 169"/>
                    <a:gd name="T61" fmla="*/ 2147483647 h 118"/>
                    <a:gd name="T62" fmla="*/ 2147483647 w 169"/>
                    <a:gd name="T63" fmla="*/ 2147483647 h 118"/>
                    <a:gd name="T64" fmla="*/ 2147483647 w 169"/>
                    <a:gd name="T65" fmla="*/ 2147483647 h 118"/>
                    <a:gd name="T66" fmla="*/ 2147483647 w 169"/>
                    <a:gd name="T67" fmla="*/ 2147483647 h 118"/>
                    <a:gd name="T68" fmla="*/ 2147483647 w 169"/>
                    <a:gd name="T69" fmla="*/ 2147483647 h 118"/>
                    <a:gd name="T70" fmla="*/ 2147483647 w 169"/>
                    <a:gd name="T71" fmla="*/ 2147483647 h 118"/>
                    <a:gd name="T72" fmla="*/ 2147483647 w 169"/>
                    <a:gd name="T73" fmla="*/ 2147483647 h 118"/>
                    <a:gd name="T74" fmla="*/ 2147483647 w 169"/>
                    <a:gd name="T75" fmla="*/ 2147483647 h 118"/>
                    <a:gd name="T76" fmla="*/ 2147483647 w 169"/>
                    <a:gd name="T77" fmla="*/ 2147483647 h 118"/>
                    <a:gd name="T78" fmla="*/ 2147483647 w 169"/>
                    <a:gd name="T79" fmla="*/ 2147483647 h 118"/>
                    <a:gd name="T80" fmla="*/ 2147483647 w 169"/>
                    <a:gd name="T81" fmla="*/ 2147483647 h 118"/>
                    <a:gd name="T82" fmla="*/ 2147483647 w 169"/>
                    <a:gd name="T83" fmla="*/ 2147483647 h 118"/>
                    <a:gd name="T84" fmla="*/ 2147483647 w 169"/>
                    <a:gd name="T85" fmla="*/ 2147483647 h 118"/>
                    <a:gd name="T86" fmla="*/ 2147483647 w 169"/>
                    <a:gd name="T87" fmla="*/ 2147483647 h 118"/>
                    <a:gd name="T88" fmla="*/ 2147483647 w 169"/>
                    <a:gd name="T89" fmla="*/ 2147483647 h 118"/>
                    <a:gd name="T90" fmla="*/ 2147483647 w 169"/>
                    <a:gd name="T91" fmla="*/ 2147483647 h 118"/>
                    <a:gd name="T92" fmla="*/ 2147483647 w 169"/>
                    <a:gd name="T93" fmla="*/ 2147483647 h 118"/>
                    <a:gd name="T94" fmla="*/ 2147483647 w 169"/>
                    <a:gd name="T95" fmla="*/ 2147483647 h 118"/>
                    <a:gd name="T96" fmla="*/ 2147483647 w 169"/>
                    <a:gd name="T97" fmla="*/ 2147483647 h 118"/>
                    <a:gd name="T98" fmla="*/ 2147483647 w 169"/>
                    <a:gd name="T99" fmla="*/ 2147483647 h 118"/>
                    <a:gd name="T100" fmla="*/ 2147483647 w 169"/>
                    <a:gd name="T101" fmla="*/ 2147483647 h 118"/>
                    <a:gd name="T102" fmla="*/ 2147483647 w 169"/>
                    <a:gd name="T103" fmla="*/ 2147483647 h 118"/>
                    <a:gd name="T104" fmla="*/ 2147483647 w 169"/>
                    <a:gd name="T105" fmla="*/ 2147483647 h 118"/>
                    <a:gd name="T106" fmla="*/ 2147483647 w 169"/>
                    <a:gd name="T107" fmla="*/ 2147483647 h 118"/>
                    <a:gd name="T108" fmla="*/ 2147483647 w 169"/>
                    <a:gd name="T109" fmla="*/ 2147483647 h 118"/>
                    <a:gd name="T110" fmla="*/ 2147483647 w 169"/>
                    <a:gd name="T111" fmla="*/ 2147483647 h 118"/>
                    <a:gd name="T112" fmla="*/ 2147483647 w 169"/>
                    <a:gd name="T113" fmla="*/ 2147483647 h 118"/>
                    <a:gd name="T114" fmla="*/ 0 w 169"/>
                    <a:gd name="T115" fmla="*/ 2147483647 h 11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9"/>
                    <a:gd name="T175" fmla="*/ 0 h 118"/>
                    <a:gd name="T176" fmla="*/ 169 w 169"/>
                    <a:gd name="T177" fmla="*/ 118 h 11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9" h="118">
                      <a:moveTo>
                        <a:pt x="0" y="38"/>
                      </a:moveTo>
                      <a:lnTo>
                        <a:pt x="0" y="35"/>
                      </a:lnTo>
                      <a:lnTo>
                        <a:pt x="2" y="30"/>
                      </a:lnTo>
                      <a:lnTo>
                        <a:pt x="10" y="33"/>
                      </a:lnTo>
                      <a:lnTo>
                        <a:pt x="15" y="30"/>
                      </a:lnTo>
                      <a:lnTo>
                        <a:pt x="12" y="25"/>
                      </a:lnTo>
                      <a:lnTo>
                        <a:pt x="10" y="20"/>
                      </a:lnTo>
                      <a:lnTo>
                        <a:pt x="10" y="15"/>
                      </a:lnTo>
                      <a:lnTo>
                        <a:pt x="12" y="15"/>
                      </a:lnTo>
                      <a:lnTo>
                        <a:pt x="20" y="20"/>
                      </a:lnTo>
                      <a:lnTo>
                        <a:pt x="25" y="22"/>
                      </a:lnTo>
                      <a:lnTo>
                        <a:pt x="27" y="20"/>
                      </a:lnTo>
                      <a:lnTo>
                        <a:pt x="25" y="15"/>
                      </a:lnTo>
                      <a:lnTo>
                        <a:pt x="20" y="7"/>
                      </a:lnTo>
                      <a:lnTo>
                        <a:pt x="22" y="2"/>
                      </a:lnTo>
                      <a:lnTo>
                        <a:pt x="30" y="7"/>
                      </a:lnTo>
                      <a:lnTo>
                        <a:pt x="37" y="10"/>
                      </a:lnTo>
                      <a:lnTo>
                        <a:pt x="43" y="15"/>
                      </a:lnTo>
                      <a:lnTo>
                        <a:pt x="45" y="22"/>
                      </a:lnTo>
                      <a:lnTo>
                        <a:pt x="45" y="30"/>
                      </a:lnTo>
                      <a:lnTo>
                        <a:pt x="43" y="35"/>
                      </a:lnTo>
                      <a:lnTo>
                        <a:pt x="48" y="50"/>
                      </a:lnTo>
                      <a:lnTo>
                        <a:pt x="53" y="43"/>
                      </a:lnTo>
                      <a:lnTo>
                        <a:pt x="55" y="40"/>
                      </a:lnTo>
                      <a:lnTo>
                        <a:pt x="60" y="40"/>
                      </a:lnTo>
                      <a:lnTo>
                        <a:pt x="63" y="35"/>
                      </a:lnTo>
                      <a:lnTo>
                        <a:pt x="63" y="33"/>
                      </a:lnTo>
                      <a:lnTo>
                        <a:pt x="63" y="20"/>
                      </a:lnTo>
                      <a:lnTo>
                        <a:pt x="65" y="15"/>
                      </a:lnTo>
                      <a:lnTo>
                        <a:pt x="70" y="22"/>
                      </a:lnTo>
                      <a:lnTo>
                        <a:pt x="73" y="27"/>
                      </a:lnTo>
                      <a:lnTo>
                        <a:pt x="75" y="33"/>
                      </a:lnTo>
                      <a:lnTo>
                        <a:pt x="78" y="33"/>
                      </a:lnTo>
                      <a:lnTo>
                        <a:pt x="80" y="30"/>
                      </a:lnTo>
                      <a:lnTo>
                        <a:pt x="78" y="22"/>
                      </a:lnTo>
                      <a:lnTo>
                        <a:pt x="80" y="20"/>
                      </a:lnTo>
                      <a:lnTo>
                        <a:pt x="80" y="17"/>
                      </a:lnTo>
                      <a:lnTo>
                        <a:pt x="88" y="15"/>
                      </a:lnTo>
                      <a:lnTo>
                        <a:pt x="93" y="22"/>
                      </a:lnTo>
                      <a:lnTo>
                        <a:pt x="96" y="27"/>
                      </a:lnTo>
                      <a:lnTo>
                        <a:pt x="101" y="27"/>
                      </a:lnTo>
                      <a:lnTo>
                        <a:pt x="101" y="25"/>
                      </a:lnTo>
                      <a:lnTo>
                        <a:pt x="98" y="15"/>
                      </a:lnTo>
                      <a:lnTo>
                        <a:pt x="106" y="17"/>
                      </a:lnTo>
                      <a:lnTo>
                        <a:pt x="116" y="20"/>
                      </a:lnTo>
                      <a:lnTo>
                        <a:pt x="121" y="17"/>
                      </a:lnTo>
                      <a:lnTo>
                        <a:pt x="123" y="15"/>
                      </a:lnTo>
                      <a:lnTo>
                        <a:pt x="123" y="0"/>
                      </a:lnTo>
                      <a:lnTo>
                        <a:pt x="131" y="2"/>
                      </a:lnTo>
                      <a:lnTo>
                        <a:pt x="136" y="10"/>
                      </a:lnTo>
                      <a:lnTo>
                        <a:pt x="144" y="17"/>
                      </a:lnTo>
                      <a:lnTo>
                        <a:pt x="149" y="17"/>
                      </a:lnTo>
                      <a:lnTo>
                        <a:pt x="151" y="20"/>
                      </a:lnTo>
                      <a:lnTo>
                        <a:pt x="149" y="30"/>
                      </a:lnTo>
                      <a:lnTo>
                        <a:pt x="156" y="35"/>
                      </a:lnTo>
                      <a:lnTo>
                        <a:pt x="166" y="38"/>
                      </a:lnTo>
                      <a:lnTo>
                        <a:pt x="169" y="40"/>
                      </a:lnTo>
                      <a:lnTo>
                        <a:pt x="169" y="50"/>
                      </a:lnTo>
                      <a:lnTo>
                        <a:pt x="169" y="58"/>
                      </a:lnTo>
                      <a:lnTo>
                        <a:pt x="166" y="60"/>
                      </a:lnTo>
                      <a:lnTo>
                        <a:pt x="166" y="65"/>
                      </a:lnTo>
                      <a:lnTo>
                        <a:pt x="164" y="68"/>
                      </a:lnTo>
                      <a:lnTo>
                        <a:pt x="156" y="68"/>
                      </a:lnTo>
                      <a:lnTo>
                        <a:pt x="156" y="70"/>
                      </a:lnTo>
                      <a:lnTo>
                        <a:pt x="156" y="78"/>
                      </a:lnTo>
                      <a:lnTo>
                        <a:pt x="151" y="86"/>
                      </a:lnTo>
                      <a:lnTo>
                        <a:pt x="149" y="88"/>
                      </a:lnTo>
                      <a:lnTo>
                        <a:pt x="144" y="86"/>
                      </a:lnTo>
                      <a:lnTo>
                        <a:pt x="141" y="83"/>
                      </a:lnTo>
                      <a:lnTo>
                        <a:pt x="136" y="93"/>
                      </a:lnTo>
                      <a:lnTo>
                        <a:pt x="131" y="96"/>
                      </a:lnTo>
                      <a:lnTo>
                        <a:pt x="121" y="103"/>
                      </a:lnTo>
                      <a:lnTo>
                        <a:pt x="116" y="103"/>
                      </a:lnTo>
                      <a:lnTo>
                        <a:pt x="111" y="103"/>
                      </a:lnTo>
                      <a:lnTo>
                        <a:pt x="103" y="106"/>
                      </a:lnTo>
                      <a:lnTo>
                        <a:pt x="98" y="116"/>
                      </a:lnTo>
                      <a:lnTo>
                        <a:pt x="96" y="116"/>
                      </a:lnTo>
                      <a:lnTo>
                        <a:pt x="88" y="118"/>
                      </a:lnTo>
                      <a:lnTo>
                        <a:pt x="83" y="118"/>
                      </a:lnTo>
                      <a:lnTo>
                        <a:pt x="73" y="116"/>
                      </a:lnTo>
                      <a:lnTo>
                        <a:pt x="68" y="113"/>
                      </a:lnTo>
                      <a:lnTo>
                        <a:pt x="60" y="106"/>
                      </a:lnTo>
                      <a:lnTo>
                        <a:pt x="53" y="103"/>
                      </a:lnTo>
                      <a:lnTo>
                        <a:pt x="50" y="106"/>
                      </a:lnTo>
                      <a:lnTo>
                        <a:pt x="43" y="103"/>
                      </a:lnTo>
                      <a:lnTo>
                        <a:pt x="27" y="103"/>
                      </a:lnTo>
                      <a:lnTo>
                        <a:pt x="27" y="98"/>
                      </a:lnTo>
                      <a:lnTo>
                        <a:pt x="30" y="96"/>
                      </a:lnTo>
                      <a:lnTo>
                        <a:pt x="37" y="91"/>
                      </a:lnTo>
                      <a:lnTo>
                        <a:pt x="43" y="80"/>
                      </a:lnTo>
                      <a:lnTo>
                        <a:pt x="37" y="80"/>
                      </a:lnTo>
                      <a:lnTo>
                        <a:pt x="32" y="78"/>
                      </a:lnTo>
                      <a:lnTo>
                        <a:pt x="30" y="70"/>
                      </a:lnTo>
                      <a:lnTo>
                        <a:pt x="27" y="70"/>
                      </a:lnTo>
                      <a:lnTo>
                        <a:pt x="25" y="70"/>
                      </a:lnTo>
                      <a:lnTo>
                        <a:pt x="15" y="73"/>
                      </a:lnTo>
                      <a:lnTo>
                        <a:pt x="10" y="73"/>
                      </a:lnTo>
                      <a:lnTo>
                        <a:pt x="7" y="70"/>
                      </a:lnTo>
                      <a:lnTo>
                        <a:pt x="10" y="68"/>
                      </a:lnTo>
                      <a:lnTo>
                        <a:pt x="12" y="65"/>
                      </a:lnTo>
                      <a:lnTo>
                        <a:pt x="17" y="63"/>
                      </a:lnTo>
                      <a:lnTo>
                        <a:pt x="22" y="63"/>
                      </a:lnTo>
                      <a:lnTo>
                        <a:pt x="27" y="60"/>
                      </a:lnTo>
                      <a:lnTo>
                        <a:pt x="35" y="60"/>
                      </a:lnTo>
                      <a:lnTo>
                        <a:pt x="37" y="55"/>
                      </a:lnTo>
                      <a:lnTo>
                        <a:pt x="37" y="50"/>
                      </a:lnTo>
                      <a:lnTo>
                        <a:pt x="37" y="45"/>
                      </a:lnTo>
                      <a:lnTo>
                        <a:pt x="35" y="43"/>
                      </a:lnTo>
                      <a:lnTo>
                        <a:pt x="32" y="43"/>
                      </a:lnTo>
                      <a:lnTo>
                        <a:pt x="27" y="40"/>
                      </a:lnTo>
                      <a:lnTo>
                        <a:pt x="22" y="40"/>
                      </a:lnTo>
                      <a:lnTo>
                        <a:pt x="15" y="40"/>
                      </a:lnTo>
                      <a:lnTo>
                        <a:pt x="12" y="43"/>
                      </a:lnTo>
                      <a:lnTo>
                        <a:pt x="7" y="45"/>
                      </a:lnTo>
                      <a:lnTo>
                        <a:pt x="0" y="40"/>
                      </a:lnTo>
                      <a:lnTo>
                        <a:pt x="0" y="38"/>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58" name="Freeform 14"/>
                <p:cNvSpPr>
                  <a:spLocks/>
                </p:cNvSpPr>
                <p:nvPr/>
              </p:nvSpPr>
              <p:spPr bwMode="auto">
                <a:xfrm>
                  <a:off x="2865438" y="4387850"/>
                  <a:ext cx="49212" cy="25400"/>
                </a:xfrm>
                <a:custGeom>
                  <a:avLst/>
                  <a:gdLst>
                    <a:gd name="T0" fmla="*/ 2147483647 w 38"/>
                    <a:gd name="T1" fmla="*/ 2147483647 h 20"/>
                    <a:gd name="T2" fmla="*/ 2147483647 w 38"/>
                    <a:gd name="T3" fmla="*/ 2147483647 h 20"/>
                    <a:gd name="T4" fmla="*/ 2147483647 w 38"/>
                    <a:gd name="T5" fmla="*/ 2147483647 h 20"/>
                    <a:gd name="T6" fmla="*/ 2147483647 w 38"/>
                    <a:gd name="T7" fmla="*/ 2147483647 h 20"/>
                    <a:gd name="T8" fmla="*/ 2147483647 w 38"/>
                    <a:gd name="T9" fmla="*/ 2147483647 h 20"/>
                    <a:gd name="T10" fmla="*/ 2147483647 w 38"/>
                    <a:gd name="T11" fmla="*/ 2147483647 h 20"/>
                    <a:gd name="T12" fmla="*/ 2147483647 w 38"/>
                    <a:gd name="T13" fmla="*/ 2147483647 h 20"/>
                    <a:gd name="T14" fmla="*/ 2147483647 w 38"/>
                    <a:gd name="T15" fmla="*/ 2147483647 h 20"/>
                    <a:gd name="T16" fmla="*/ 0 w 38"/>
                    <a:gd name="T17" fmla="*/ 2147483647 h 20"/>
                    <a:gd name="T18" fmla="*/ 0 w 38"/>
                    <a:gd name="T19" fmla="*/ 2147483647 h 20"/>
                    <a:gd name="T20" fmla="*/ 0 w 38"/>
                    <a:gd name="T21" fmla="*/ 2147483647 h 20"/>
                    <a:gd name="T22" fmla="*/ 2147483647 w 38"/>
                    <a:gd name="T23" fmla="*/ 2147483647 h 20"/>
                    <a:gd name="T24" fmla="*/ 2147483647 w 38"/>
                    <a:gd name="T25" fmla="*/ 2147483647 h 20"/>
                    <a:gd name="T26" fmla="*/ 2147483647 w 38"/>
                    <a:gd name="T27" fmla="*/ 2147483647 h 20"/>
                    <a:gd name="T28" fmla="*/ 2147483647 w 38"/>
                    <a:gd name="T29" fmla="*/ 2147483647 h 20"/>
                    <a:gd name="T30" fmla="*/ 2147483647 w 38"/>
                    <a:gd name="T31" fmla="*/ 0 h 20"/>
                    <a:gd name="T32" fmla="*/ 2147483647 w 38"/>
                    <a:gd name="T33" fmla="*/ 0 h 20"/>
                    <a:gd name="T34" fmla="*/ 2147483647 w 38"/>
                    <a:gd name="T35" fmla="*/ 0 h 20"/>
                    <a:gd name="T36" fmla="*/ 2147483647 w 38"/>
                    <a:gd name="T37" fmla="*/ 0 h 20"/>
                    <a:gd name="T38" fmla="*/ 2147483647 w 38"/>
                    <a:gd name="T39" fmla="*/ 2147483647 h 20"/>
                    <a:gd name="T40" fmla="*/ 2147483647 w 38"/>
                    <a:gd name="T41" fmla="*/ 2147483647 h 20"/>
                    <a:gd name="T42" fmla="*/ 2147483647 w 38"/>
                    <a:gd name="T43" fmla="*/ 2147483647 h 20"/>
                    <a:gd name="T44" fmla="*/ 2147483647 w 38"/>
                    <a:gd name="T45" fmla="*/ 2147483647 h 20"/>
                    <a:gd name="T46" fmla="*/ 2147483647 w 38"/>
                    <a:gd name="T47" fmla="*/ 2147483647 h 20"/>
                    <a:gd name="T48" fmla="*/ 2147483647 w 38"/>
                    <a:gd name="T49" fmla="*/ 2147483647 h 20"/>
                    <a:gd name="T50" fmla="*/ 2147483647 w 38"/>
                    <a:gd name="T51" fmla="*/ 2147483647 h 20"/>
                    <a:gd name="T52" fmla="*/ 2147483647 w 38"/>
                    <a:gd name="T53" fmla="*/ 2147483647 h 20"/>
                    <a:gd name="T54" fmla="*/ 2147483647 w 38"/>
                    <a:gd name="T55" fmla="*/ 2147483647 h 20"/>
                    <a:gd name="T56" fmla="*/ 2147483647 w 38"/>
                    <a:gd name="T57" fmla="*/ 2147483647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
                    <a:gd name="T88" fmla="*/ 0 h 20"/>
                    <a:gd name="T89" fmla="*/ 38 w 38"/>
                    <a:gd name="T90" fmla="*/ 20 h 2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 h="20">
                      <a:moveTo>
                        <a:pt x="35" y="15"/>
                      </a:moveTo>
                      <a:lnTo>
                        <a:pt x="38" y="15"/>
                      </a:lnTo>
                      <a:lnTo>
                        <a:pt x="35" y="15"/>
                      </a:lnTo>
                      <a:lnTo>
                        <a:pt x="35" y="18"/>
                      </a:lnTo>
                      <a:lnTo>
                        <a:pt x="33" y="20"/>
                      </a:lnTo>
                      <a:lnTo>
                        <a:pt x="27" y="20"/>
                      </a:lnTo>
                      <a:lnTo>
                        <a:pt x="22" y="18"/>
                      </a:lnTo>
                      <a:lnTo>
                        <a:pt x="10" y="15"/>
                      </a:lnTo>
                      <a:lnTo>
                        <a:pt x="0" y="12"/>
                      </a:lnTo>
                      <a:lnTo>
                        <a:pt x="0" y="10"/>
                      </a:lnTo>
                      <a:lnTo>
                        <a:pt x="0" y="7"/>
                      </a:lnTo>
                      <a:lnTo>
                        <a:pt x="2" y="5"/>
                      </a:lnTo>
                      <a:lnTo>
                        <a:pt x="5" y="5"/>
                      </a:lnTo>
                      <a:lnTo>
                        <a:pt x="5" y="2"/>
                      </a:lnTo>
                      <a:lnTo>
                        <a:pt x="7" y="2"/>
                      </a:lnTo>
                      <a:lnTo>
                        <a:pt x="7" y="0"/>
                      </a:lnTo>
                      <a:lnTo>
                        <a:pt x="10" y="0"/>
                      </a:lnTo>
                      <a:lnTo>
                        <a:pt x="15" y="0"/>
                      </a:lnTo>
                      <a:lnTo>
                        <a:pt x="17" y="2"/>
                      </a:lnTo>
                      <a:lnTo>
                        <a:pt x="20" y="2"/>
                      </a:lnTo>
                      <a:lnTo>
                        <a:pt x="25" y="5"/>
                      </a:lnTo>
                      <a:lnTo>
                        <a:pt x="25" y="7"/>
                      </a:lnTo>
                      <a:lnTo>
                        <a:pt x="27" y="7"/>
                      </a:lnTo>
                      <a:lnTo>
                        <a:pt x="30" y="5"/>
                      </a:lnTo>
                      <a:lnTo>
                        <a:pt x="35" y="7"/>
                      </a:lnTo>
                      <a:lnTo>
                        <a:pt x="38" y="10"/>
                      </a:lnTo>
                      <a:lnTo>
                        <a:pt x="35" y="1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59" name="Freeform 15"/>
                <p:cNvSpPr>
                  <a:spLocks/>
                </p:cNvSpPr>
                <p:nvPr/>
              </p:nvSpPr>
              <p:spPr bwMode="auto">
                <a:xfrm>
                  <a:off x="2878138" y="4356100"/>
                  <a:ext cx="122237" cy="60325"/>
                </a:xfrm>
                <a:custGeom>
                  <a:avLst/>
                  <a:gdLst>
                    <a:gd name="T0" fmla="*/ 2147483647 w 96"/>
                    <a:gd name="T1" fmla="*/ 2147483647 h 48"/>
                    <a:gd name="T2" fmla="*/ 2147483647 w 96"/>
                    <a:gd name="T3" fmla="*/ 2147483647 h 48"/>
                    <a:gd name="T4" fmla="*/ 2147483647 w 96"/>
                    <a:gd name="T5" fmla="*/ 0 h 48"/>
                    <a:gd name="T6" fmla="*/ 2147483647 w 96"/>
                    <a:gd name="T7" fmla="*/ 0 h 48"/>
                    <a:gd name="T8" fmla="*/ 2147483647 w 96"/>
                    <a:gd name="T9" fmla="*/ 0 h 48"/>
                    <a:gd name="T10" fmla="*/ 2147483647 w 96"/>
                    <a:gd name="T11" fmla="*/ 2147483647 h 48"/>
                    <a:gd name="T12" fmla="*/ 2147483647 w 96"/>
                    <a:gd name="T13" fmla="*/ 2147483647 h 48"/>
                    <a:gd name="T14" fmla="*/ 2147483647 w 96"/>
                    <a:gd name="T15" fmla="*/ 0 h 48"/>
                    <a:gd name="T16" fmla="*/ 2147483647 w 96"/>
                    <a:gd name="T17" fmla="*/ 0 h 48"/>
                    <a:gd name="T18" fmla="*/ 2147483647 w 96"/>
                    <a:gd name="T19" fmla="*/ 0 h 48"/>
                    <a:gd name="T20" fmla="*/ 2147483647 w 96"/>
                    <a:gd name="T21" fmla="*/ 0 h 48"/>
                    <a:gd name="T22" fmla="*/ 2147483647 w 96"/>
                    <a:gd name="T23" fmla="*/ 0 h 48"/>
                    <a:gd name="T24" fmla="*/ 2147483647 w 96"/>
                    <a:gd name="T25" fmla="*/ 0 h 48"/>
                    <a:gd name="T26" fmla="*/ 2147483647 w 96"/>
                    <a:gd name="T27" fmla="*/ 0 h 48"/>
                    <a:gd name="T28" fmla="*/ 2147483647 w 96"/>
                    <a:gd name="T29" fmla="*/ 2147483647 h 48"/>
                    <a:gd name="T30" fmla="*/ 2147483647 w 96"/>
                    <a:gd name="T31" fmla="*/ 2147483647 h 48"/>
                    <a:gd name="T32" fmla="*/ 2147483647 w 96"/>
                    <a:gd name="T33" fmla="*/ 2147483647 h 48"/>
                    <a:gd name="T34" fmla="*/ 2147483647 w 96"/>
                    <a:gd name="T35" fmla="*/ 2147483647 h 48"/>
                    <a:gd name="T36" fmla="*/ 2147483647 w 96"/>
                    <a:gd name="T37" fmla="*/ 2147483647 h 48"/>
                    <a:gd name="T38" fmla="*/ 2147483647 w 96"/>
                    <a:gd name="T39" fmla="*/ 2147483647 h 48"/>
                    <a:gd name="T40" fmla="*/ 2147483647 w 96"/>
                    <a:gd name="T41" fmla="*/ 2147483647 h 48"/>
                    <a:gd name="T42" fmla="*/ 2147483647 w 96"/>
                    <a:gd name="T43" fmla="*/ 2147483647 h 48"/>
                    <a:gd name="T44" fmla="*/ 2147483647 w 96"/>
                    <a:gd name="T45" fmla="*/ 2147483647 h 48"/>
                    <a:gd name="T46" fmla="*/ 2147483647 w 96"/>
                    <a:gd name="T47" fmla="*/ 2147483647 h 48"/>
                    <a:gd name="T48" fmla="*/ 2147483647 w 96"/>
                    <a:gd name="T49" fmla="*/ 2147483647 h 48"/>
                    <a:gd name="T50" fmla="*/ 2147483647 w 96"/>
                    <a:gd name="T51" fmla="*/ 2147483647 h 48"/>
                    <a:gd name="T52" fmla="*/ 2147483647 w 96"/>
                    <a:gd name="T53" fmla="*/ 2147483647 h 48"/>
                    <a:gd name="T54" fmla="*/ 2147483647 w 96"/>
                    <a:gd name="T55" fmla="*/ 2147483647 h 48"/>
                    <a:gd name="T56" fmla="*/ 2147483647 w 96"/>
                    <a:gd name="T57" fmla="*/ 2147483647 h 48"/>
                    <a:gd name="T58" fmla="*/ 2147483647 w 96"/>
                    <a:gd name="T59" fmla="*/ 2147483647 h 48"/>
                    <a:gd name="T60" fmla="*/ 2147483647 w 96"/>
                    <a:gd name="T61" fmla="*/ 2147483647 h 48"/>
                    <a:gd name="T62" fmla="*/ 2147483647 w 96"/>
                    <a:gd name="T63" fmla="*/ 2147483647 h 48"/>
                    <a:gd name="T64" fmla="*/ 2147483647 w 96"/>
                    <a:gd name="T65" fmla="*/ 2147483647 h 48"/>
                    <a:gd name="T66" fmla="*/ 2147483647 w 96"/>
                    <a:gd name="T67" fmla="*/ 2147483647 h 48"/>
                    <a:gd name="T68" fmla="*/ 2147483647 w 96"/>
                    <a:gd name="T69" fmla="*/ 2147483647 h 48"/>
                    <a:gd name="T70" fmla="*/ 2147483647 w 96"/>
                    <a:gd name="T71" fmla="*/ 2147483647 h 48"/>
                    <a:gd name="T72" fmla="*/ 2147483647 w 96"/>
                    <a:gd name="T73" fmla="*/ 2147483647 h 48"/>
                    <a:gd name="T74" fmla="*/ 2147483647 w 96"/>
                    <a:gd name="T75" fmla="*/ 2147483647 h 48"/>
                    <a:gd name="T76" fmla="*/ 2147483647 w 96"/>
                    <a:gd name="T77" fmla="*/ 2147483647 h 48"/>
                    <a:gd name="T78" fmla="*/ 2147483647 w 96"/>
                    <a:gd name="T79" fmla="*/ 2147483647 h 48"/>
                    <a:gd name="T80" fmla="*/ 2147483647 w 96"/>
                    <a:gd name="T81" fmla="*/ 2147483647 h 48"/>
                    <a:gd name="T82" fmla="*/ 2147483647 w 96"/>
                    <a:gd name="T83" fmla="*/ 2147483647 h 48"/>
                    <a:gd name="T84" fmla="*/ 2147483647 w 96"/>
                    <a:gd name="T85" fmla="*/ 2147483647 h 48"/>
                    <a:gd name="T86" fmla="*/ 2147483647 w 96"/>
                    <a:gd name="T87" fmla="*/ 2147483647 h 48"/>
                    <a:gd name="T88" fmla="*/ 2147483647 w 96"/>
                    <a:gd name="T89" fmla="*/ 2147483647 h 48"/>
                    <a:gd name="T90" fmla="*/ 2147483647 w 96"/>
                    <a:gd name="T91" fmla="*/ 2147483647 h 48"/>
                    <a:gd name="T92" fmla="*/ 2147483647 w 96"/>
                    <a:gd name="T93" fmla="*/ 2147483647 h 48"/>
                    <a:gd name="T94" fmla="*/ 2147483647 w 96"/>
                    <a:gd name="T95" fmla="*/ 2147483647 h 48"/>
                    <a:gd name="T96" fmla="*/ 2147483647 w 96"/>
                    <a:gd name="T97" fmla="*/ 2147483647 h 48"/>
                    <a:gd name="T98" fmla="*/ 2147483647 w 96"/>
                    <a:gd name="T99" fmla="*/ 2147483647 h 48"/>
                    <a:gd name="T100" fmla="*/ 0 w 96"/>
                    <a:gd name="T101" fmla="*/ 2147483647 h 48"/>
                    <a:gd name="T102" fmla="*/ 2147483647 w 96"/>
                    <a:gd name="T103" fmla="*/ 2147483647 h 48"/>
                    <a:gd name="T104" fmla="*/ 2147483647 w 96"/>
                    <a:gd name="T105" fmla="*/ 2147483647 h 48"/>
                    <a:gd name="T106" fmla="*/ 2147483647 w 96"/>
                    <a:gd name="T107" fmla="*/ 2147483647 h 48"/>
                    <a:gd name="T108" fmla="*/ 2147483647 w 96"/>
                    <a:gd name="T109" fmla="*/ 2147483647 h 48"/>
                    <a:gd name="T110" fmla="*/ 2147483647 w 96"/>
                    <a:gd name="T111" fmla="*/ 2147483647 h 4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6"/>
                    <a:gd name="T169" fmla="*/ 0 h 48"/>
                    <a:gd name="T170" fmla="*/ 96 w 96"/>
                    <a:gd name="T171" fmla="*/ 48 h 4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6" h="48">
                      <a:moveTo>
                        <a:pt x="17" y="2"/>
                      </a:moveTo>
                      <a:lnTo>
                        <a:pt x="20" y="2"/>
                      </a:lnTo>
                      <a:lnTo>
                        <a:pt x="25" y="0"/>
                      </a:lnTo>
                      <a:lnTo>
                        <a:pt x="30" y="0"/>
                      </a:lnTo>
                      <a:lnTo>
                        <a:pt x="35" y="0"/>
                      </a:lnTo>
                      <a:lnTo>
                        <a:pt x="38" y="2"/>
                      </a:lnTo>
                      <a:lnTo>
                        <a:pt x="48" y="2"/>
                      </a:lnTo>
                      <a:lnTo>
                        <a:pt x="53" y="0"/>
                      </a:lnTo>
                      <a:lnTo>
                        <a:pt x="55" y="0"/>
                      </a:lnTo>
                      <a:lnTo>
                        <a:pt x="60" y="0"/>
                      </a:lnTo>
                      <a:lnTo>
                        <a:pt x="66" y="0"/>
                      </a:lnTo>
                      <a:lnTo>
                        <a:pt x="71" y="0"/>
                      </a:lnTo>
                      <a:lnTo>
                        <a:pt x="76" y="0"/>
                      </a:lnTo>
                      <a:lnTo>
                        <a:pt x="78" y="0"/>
                      </a:lnTo>
                      <a:lnTo>
                        <a:pt x="83" y="2"/>
                      </a:lnTo>
                      <a:lnTo>
                        <a:pt x="83" y="5"/>
                      </a:lnTo>
                      <a:lnTo>
                        <a:pt x="83" y="7"/>
                      </a:lnTo>
                      <a:lnTo>
                        <a:pt x="83" y="10"/>
                      </a:lnTo>
                      <a:lnTo>
                        <a:pt x="91" y="10"/>
                      </a:lnTo>
                      <a:lnTo>
                        <a:pt x="93" y="12"/>
                      </a:lnTo>
                      <a:lnTo>
                        <a:pt x="96" y="15"/>
                      </a:lnTo>
                      <a:lnTo>
                        <a:pt x="86" y="17"/>
                      </a:lnTo>
                      <a:lnTo>
                        <a:pt x="83" y="20"/>
                      </a:lnTo>
                      <a:lnTo>
                        <a:pt x="81" y="20"/>
                      </a:lnTo>
                      <a:lnTo>
                        <a:pt x="78" y="20"/>
                      </a:lnTo>
                      <a:lnTo>
                        <a:pt x="76" y="20"/>
                      </a:lnTo>
                      <a:lnTo>
                        <a:pt x="73" y="20"/>
                      </a:lnTo>
                      <a:lnTo>
                        <a:pt x="71" y="20"/>
                      </a:lnTo>
                      <a:lnTo>
                        <a:pt x="68" y="27"/>
                      </a:lnTo>
                      <a:lnTo>
                        <a:pt x="58" y="32"/>
                      </a:lnTo>
                      <a:lnTo>
                        <a:pt x="53" y="30"/>
                      </a:lnTo>
                      <a:lnTo>
                        <a:pt x="50" y="35"/>
                      </a:lnTo>
                      <a:lnTo>
                        <a:pt x="43" y="35"/>
                      </a:lnTo>
                      <a:lnTo>
                        <a:pt x="43" y="43"/>
                      </a:lnTo>
                      <a:lnTo>
                        <a:pt x="40" y="45"/>
                      </a:lnTo>
                      <a:lnTo>
                        <a:pt x="33" y="48"/>
                      </a:lnTo>
                      <a:lnTo>
                        <a:pt x="30" y="43"/>
                      </a:lnTo>
                      <a:lnTo>
                        <a:pt x="25" y="40"/>
                      </a:lnTo>
                      <a:lnTo>
                        <a:pt x="28" y="35"/>
                      </a:lnTo>
                      <a:lnTo>
                        <a:pt x="25" y="32"/>
                      </a:lnTo>
                      <a:lnTo>
                        <a:pt x="20" y="30"/>
                      </a:lnTo>
                      <a:lnTo>
                        <a:pt x="17" y="32"/>
                      </a:lnTo>
                      <a:lnTo>
                        <a:pt x="15" y="32"/>
                      </a:lnTo>
                      <a:lnTo>
                        <a:pt x="15" y="30"/>
                      </a:lnTo>
                      <a:lnTo>
                        <a:pt x="10" y="27"/>
                      </a:lnTo>
                      <a:lnTo>
                        <a:pt x="7" y="27"/>
                      </a:lnTo>
                      <a:lnTo>
                        <a:pt x="5" y="25"/>
                      </a:lnTo>
                      <a:lnTo>
                        <a:pt x="0" y="25"/>
                      </a:lnTo>
                      <a:lnTo>
                        <a:pt x="5" y="22"/>
                      </a:lnTo>
                      <a:lnTo>
                        <a:pt x="2" y="17"/>
                      </a:lnTo>
                      <a:lnTo>
                        <a:pt x="5" y="12"/>
                      </a:lnTo>
                      <a:lnTo>
                        <a:pt x="7" y="12"/>
                      </a:lnTo>
                      <a:lnTo>
                        <a:pt x="17" y="2"/>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60" name="Freeform 16"/>
                <p:cNvSpPr>
                  <a:spLocks/>
                </p:cNvSpPr>
                <p:nvPr/>
              </p:nvSpPr>
              <p:spPr bwMode="auto">
                <a:xfrm>
                  <a:off x="3103563" y="4300538"/>
                  <a:ext cx="41275" cy="15875"/>
                </a:xfrm>
                <a:custGeom>
                  <a:avLst/>
                  <a:gdLst>
                    <a:gd name="T0" fmla="*/ 2147483647 w 33"/>
                    <a:gd name="T1" fmla="*/ 2147483647 h 12"/>
                    <a:gd name="T2" fmla="*/ 2147483647 w 33"/>
                    <a:gd name="T3" fmla="*/ 2147483647 h 12"/>
                    <a:gd name="T4" fmla="*/ 2147483647 w 33"/>
                    <a:gd name="T5" fmla="*/ 2147483647 h 12"/>
                    <a:gd name="T6" fmla="*/ 2147483647 w 33"/>
                    <a:gd name="T7" fmla="*/ 2147483647 h 12"/>
                    <a:gd name="T8" fmla="*/ 2147483647 w 33"/>
                    <a:gd name="T9" fmla="*/ 2147483647 h 12"/>
                    <a:gd name="T10" fmla="*/ 0 w 33"/>
                    <a:gd name="T11" fmla="*/ 2147483647 h 12"/>
                    <a:gd name="T12" fmla="*/ 0 w 33"/>
                    <a:gd name="T13" fmla="*/ 2147483647 h 12"/>
                    <a:gd name="T14" fmla="*/ 2147483647 w 33"/>
                    <a:gd name="T15" fmla="*/ 0 h 12"/>
                    <a:gd name="T16" fmla="*/ 2147483647 w 33"/>
                    <a:gd name="T17" fmla="*/ 0 h 12"/>
                    <a:gd name="T18" fmla="*/ 2147483647 w 33"/>
                    <a:gd name="T19" fmla="*/ 2147483647 h 12"/>
                    <a:gd name="T20" fmla="*/ 2147483647 w 33"/>
                    <a:gd name="T21" fmla="*/ 2147483647 h 12"/>
                    <a:gd name="T22" fmla="*/ 2147483647 w 33"/>
                    <a:gd name="T23" fmla="*/ 2147483647 h 12"/>
                    <a:gd name="T24" fmla="*/ 2147483647 w 33"/>
                    <a:gd name="T25" fmla="*/ 2147483647 h 12"/>
                    <a:gd name="T26" fmla="*/ 2147483647 w 33"/>
                    <a:gd name="T27" fmla="*/ 2147483647 h 12"/>
                    <a:gd name="T28" fmla="*/ 2147483647 w 33"/>
                    <a:gd name="T29" fmla="*/ 2147483647 h 12"/>
                    <a:gd name="T30" fmla="*/ 2147483647 w 33"/>
                    <a:gd name="T31" fmla="*/ 2147483647 h 12"/>
                    <a:gd name="T32" fmla="*/ 2147483647 w 33"/>
                    <a:gd name="T33" fmla="*/ 2147483647 h 12"/>
                    <a:gd name="T34" fmla="*/ 2147483647 w 33"/>
                    <a:gd name="T35" fmla="*/ 2147483647 h 12"/>
                    <a:gd name="T36" fmla="*/ 2147483647 w 33"/>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
                    <a:gd name="T58" fmla="*/ 0 h 12"/>
                    <a:gd name="T59" fmla="*/ 33 w 33"/>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 h="12">
                      <a:moveTo>
                        <a:pt x="15" y="12"/>
                      </a:moveTo>
                      <a:lnTo>
                        <a:pt x="15" y="10"/>
                      </a:lnTo>
                      <a:lnTo>
                        <a:pt x="10" y="10"/>
                      </a:lnTo>
                      <a:lnTo>
                        <a:pt x="7" y="7"/>
                      </a:lnTo>
                      <a:lnTo>
                        <a:pt x="5" y="5"/>
                      </a:lnTo>
                      <a:lnTo>
                        <a:pt x="0" y="5"/>
                      </a:lnTo>
                      <a:lnTo>
                        <a:pt x="0" y="2"/>
                      </a:lnTo>
                      <a:lnTo>
                        <a:pt x="2" y="0"/>
                      </a:lnTo>
                      <a:lnTo>
                        <a:pt x="7" y="0"/>
                      </a:lnTo>
                      <a:lnTo>
                        <a:pt x="17" y="2"/>
                      </a:lnTo>
                      <a:lnTo>
                        <a:pt x="25" y="5"/>
                      </a:lnTo>
                      <a:lnTo>
                        <a:pt x="30" y="7"/>
                      </a:lnTo>
                      <a:lnTo>
                        <a:pt x="33" y="7"/>
                      </a:lnTo>
                      <a:lnTo>
                        <a:pt x="33" y="10"/>
                      </a:lnTo>
                      <a:lnTo>
                        <a:pt x="30" y="10"/>
                      </a:lnTo>
                      <a:lnTo>
                        <a:pt x="22" y="7"/>
                      </a:lnTo>
                      <a:lnTo>
                        <a:pt x="20" y="7"/>
                      </a:lnTo>
                      <a:lnTo>
                        <a:pt x="17" y="10"/>
                      </a:lnTo>
                      <a:lnTo>
                        <a:pt x="15" y="12"/>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61" name="Freeform 17"/>
                <p:cNvSpPr>
                  <a:spLocks/>
                </p:cNvSpPr>
                <p:nvPr/>
              </p:nvSpPr>
              <p:spPr bwMode="auto">
                <a:xfrm>
                  <a:off x="2914650" y="4375150"/>
                  <a:ext cx="88900" cy="85725"/>
                </a:xfrm>
                <a:custGeom>
                  <a:avLst/>
                  <a:gdLst>
                    <a:gd name="T0" fmla="*/ 2147483647 w 70"/>
                    <a:gd name="T1" fmla="*/ 2147483647 h 68"/>
                    <a:gd name="T2" fmla="*/ 2147483647 w 70"/>
                    <a:gd name="T3" fmla="*/ 2147483647 h 68"/>
                    <a:gd name="T4" fmla="*/ 2147483647 w 70"/>
                    <a:gd name="T5" fmla="*/ 2147483647 h 68"/>
                    <a:gd name="T6" fmla="*/ 2147483647 w 70"/>
                    <a:gd name="T7" fmla="*/ 2147483647 h 68"/>
                    <a:gd name="T8" fmla="*/ 2147483647 w 70"/>
                    <a:gd name="T9" fmla="*/ 2147483647 h 68"/>
                    <a:gd name="T10" fmla="*/ 2147483647 w 70"/>
                    <a:gd name="T11" fmla="*/ 2147483647 h 68"/>
                    <a:gd name="T12" fmla="*/ 0 w 70"/>
                    <a:gd name="T13" fmla="*/ 2147483647 h 68"/>
                    <a:gd name="T14" fmla="*/ 0 w 70"/>
                    <a:gd name="T15" fmla="*/ 2147483647 h 68"/>
                    <a:gd name="T16" fmla="*/ 2147483647 w 70"/>
                    <a:gd name="T17" fmla="*/ 2147483647 h 68"/>
                    <a:gd name="T18" fmla="*/ 2147483647 w 70"/>
                    <a:gd name="T19" fmla="*/ 2147483647 h 68"/>
                    <a:gd name="T20" fmla="*/ 2147483647 w 70"/>
                    <a:gd name="T21" fmla="*/ 2147483647 h 68"/>
                    <a:gd name="T22" fmla="*/ 2147483647 w 70"/>
                    <a:gd name="T23" fmla="*/ 2147483647 h 68"/>
                    <a:gd name="T24" fmla="*/ 2147483647 w 70"/>
                    <a:gd name="T25" fmla="*/ 2147483647 h 68"/>
                    <a:gd name="T26" fmla="*/ 2147483647 w 70"/>
                    <a:gd name="T27" fmla="*/ 2147483647 h 68"/>
                    <a:gd name="T28" fmla="*/ 2147483647 w 70"/>
                    <a:gd name="T29" fmla="*/ 2147483647 h 68"/>
                    <a:gd name="T30" fmla="*/ 2147483647 w 70"/>
                    <a:gd name="T31" fmla="*/ 2147483647 h 68"/>
                    <a:gd name="T32" fmla="*/ 2147483647 w 70"/>
                    <a:gd name="T33" fmla="*/ 2147483647 h 68"/>
                    <a:gd name="T34" fmla="*/ 2147483647 w 70"/>
                    <a:gd name="T35" fmla="*/ 2147483647 h 68"/>
                    <a:gd name="T36" fmla="*/ 2147483647 w 70"/>
                    <a:gd name="T37" fmla="*/ 2147483647 h 68"/>
                    <a:gd name="T38" fmla="*/ 2147483647 w 70"/>
                    <a:gd name="T39" fmla="*/ 2147483647 h 68"/>
                    <a:gd name="T40" fmla="*/ 2147483647 w 70"/>
                    <a:gd name="T41" fmla="*/ 2147483647 h 68"/>
                    <a:gd name="T42" fmla="*/ 2147483647 w 70"/>
                    <a:gd name="T43" fmla="*/ 2147483647 h 68"/>
                    <a:gd name="T44" fmla="*/ 2147483647 w 70"/>
                    <a:gd name="T45" fmla="*/ 2147483647 h 68"/>
                    <a:gd name="T46" fmla="*/ 2147483647 w 70"/>
                    <a:gd name="T47" fmla="*/ 2147483647 h 68"/>
                    <a:gd name="T48" fmla="*/ 2147483647 w 70"/>
                    <a:gd name="T49" fmla="*/ 0 h 68"/>
                    <a:gd name="T50" fmla="*/ 2147483647 w 70"/>
                    <a:gd name="T51" fmla="*/ 2147483647 h 68"/>
                    <a:gd name="T52" fmla="*/ 2147483647 w 70"/>
                    <a:gd name="T53" fmla="*/ 2147483647 h 68"/>
                    <a:gd name="T54" fmla="*/ 2147483647 w 70"/>
                    <a:gd name="T55" fmla="*/ 2147483647 h 68"/>
                    <a:gd name="T56" fmla="*/ 2147483647 w 70"/>
                    <a:gd name="T57" fmla="*/ 2147483647 h 68"/>
                    <a:gd name="T58" fmla="*/ 2147483647 w 70"/>
                    <a:gd name="T59" fmla="*/ 2147483647 h 68"/>
                    <a:gd name="T60" fmla="*/ 2147483647 w 70"/>
                    <a:gd name="T61" fmla="*/ 2147483647 h 68"/>
                    <a:gd name="T62" fmla="*/ 2147483647 w 70"/>
                    <a:gd name="T63" fmla="*/ 2147483647 h 68"/>
                    <a:gd name="T64" fmla="*/ 2147483647 w 70"/>
                    <a:gd name="T65" fmla="*/ 2147483647 h 68"/>
                    <a:gd name="T66" fmla="*/ 2147483647 w 70"/>
                    <a:gd name="T67" fmla="*/ 2147483647 h 68"/>
                    <a:gd name="T68" fmla="*/ 2147483647 w 70"/>
                    <a:gd name="T69" fmla="*/ 2147483647 h 68"/>
                    <a:gd name="T70" fmla="*/ 2147483647 w 70"/>
                    <a:gd name="T71" fmla="*/ 2147483647 h 68"/>
                    <a:gd name="T72" fmla="*/ 2147483647 w 70"/>
                    <a:gd name="T73" fmla="*/ 2147483647 h 68"/>
                    <a:gd name="T74" fmla="*/ 2147483647 w 70"/>
                    <a:gd name="T75" fmla="*/ 2147483647 h 68"/>
                    <a:gd name="T76" fmla="*/ 2147483647 w 70"/>
                    <a:gd name="T77" fmla="*/ 2147483647 h 68"/>
                    <a:gd name="T78" fmla="*/ 2147483647 w 70"/>
                    <a:gd name="T79" fmla="*/ 2147483647 h 68"/>
                    <a:gd name="T80" fmla="*/ 2147483647 w 70"/>
                    <a:gd name="T81" fmla="*/ 2147483647 h 68"/>
                    <a:gd name="T82" fmla="*/ 2147483647 w 70"/>
                    <a:gd name="T83" fmla="*/ 2147483647 h 68"/>
                    <a:gd name="T84" fmla="*/ 2147483647 w 70"/>
                    <a:gd name="T85" fmla="*/ 2147483647 h 68"/>
                    <a:gd name="T86" fmla="*/ 2147483647 w 70"/>
                    <a:gd name="T87" fmla="*/ 2147483647 h 68"/>
                    <a:gd name="T88" fmla="*/ 2147483647 w 70"/>
                    <a:gd name="T89" fmla="*/ 2147483647 h 68"/>
                    <a:gd name="T90" fmla="*/ 2147483647 w 70"/>
                    <a:gd name="T91" fmla="*/ 2147483647 h 6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0"/>
                    <a:gd name="T139" fmla="*/ 0 h 68"/>
                    <a:gd name="T140" fmla="*/ 70 w 70"/>
                    <a:gd name="T141" fmla="*/ 68 h 6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0" h="68">
                      <a:moveTo>
                        <a:pt x="30" y="63"/>
                      </a:moveTo>
                      <a:lnTo>
                        <a:pt x="25" y="60"/>
                      </a:lnTo>
                      <a:lnTo>
                        <a:pt x="20" y="53"/>
                      </a:lnTo>
                      <a:lnTo>
                        <a:pt x="12" y="45"/>
                      </a:lnTo>
                      <a:lnTo>
                        <a:pt x="7" y="38"/>
                      </a:lnTo>
                      <a:lnTo>
                        <a:pt x="2" y="35"/>
                      </a:lnTo>
                      <a:lnTo>
                        <a:pt x="0" y="35"/>
                      </a:lnTo>
                      <a:lnTo>
                        <a:pt x="0" y="33"/>
                      </a:lnTo>
                      <a:lnTo>
                        <a:pt x="5" y="33"/>
                      </a:lnTo>
                      <a:lnTo>
                        <a:pt x="12" y="30"/>
                      </a:lnTo>
                      <a:lnTo>
                        <a:pt x="15" y="28"/>
                      </a:lnTo>
                      <a:lnTo>
                        <a:pt x="15" y="20"/>
                      </a:lnTo>
                      <a:lnTo>
                        <a:pt x="22" y="20"/>
                      </a:lnTo>
                      <a:lnTo>
                        <a:pt x="25" y="15"/>
                      </a:lnTo>
                      <a:lnTo>
                        <a:pt x="30" y="17"/>
                      </a:lnTo>
                      <a:lnTo>
                        <a:pt x="40" y="12"/>
                      </a:lnTo>
                      <a:lnTo>
                        <a:pt x="43" y="5"/>
                      </a:lnTo>
                      <a:lnTo>
                        <a:pt x="45" y="5"/>
                      </a:lnTo>
                      <a:lnTo>
                        <a:pt x="48" y="5"/>
                      </a:lnTo>
                      <a:lnTo>
                        <a:pt x="50" y="5"/>
                      </a:lnTo>
                      <a:lnTo>
                        <a:pt x="53" y="5"/>
                      </a:lnTo>
                      <a:lnTo>
                        <a:pt x="55" y="5"/>
                      </a:lnTo>
                      <a:lnTo>
                        <a:pt x="58" y="2"/>
                      </a:lnTo>
                      <a:lnTo>
                        <a:pt x="68" y="0"/>
                      </a:lnTo>
                      <a:lnTo>
                        <a:pt x="68" y="5"/>
                      </a:lnTo>
                      <a:lnTo>
                        <a:pt x="70" y="7"/>
                      </a:lnTo>
                      <a:lnTo>
                        <a:pt x="68" y="10"/>
                      </a:lnTo>
                      <a:lnTo>
                        <a:pt x="68" y="15"/>
                      </a:lnTo>
                      <a:lnTo>
                        <a:pt x="63" y="20"/>
                      </a:lnTo>
                      <a:lnTo>
                        <a:pt x="63" y="28"/>
                      </a:lnTo>
                      <a:lnTo>
                        <a:pt x="63" y="33"/>
                      </a:lnTo>
                      <a:lnTo>
                        <a:pt x="60" y="43"/>
                      </a:lnTo>
                      <a:lnTo>
                        <a:pt x="60" y="48"/>
                      </a:lnTo>
                      <a:lnTo>
                        <a:pt x="60" y="58"/>
                      </a:lnTo>
                      <a:lnTo>
                        <a:pt x="60" y="60"/>
                      </a:lnTo>
                      <a:lnTo>
                        <a:pt x="60" y="65"/>
                      </a:lnTo>
                      <a:lnTo>
                        <a:pt x="63" y="68"/>
                      </a:lnTo>
                      <a:lnTo>
                        <a:pt x="60" y="68"/>
                      </a:lnTo>
                      <a:lnTo>
                        <a:pt x="55" y="68"/>
                      </a:lnTo>
                      <a:lnTo>
                        <a:pt x="53" y="65"/>
                      </a:lnTo>
                      <a:lnTo>
                        <a:pt x="50" y="65"/>
                      </a:lnTo>
                      <a:lnTo>
                        <a:pt x="48" y="65"/>
                      </a:lnTo>
                      <a:lnTo>
                        <a:pt x="43" y="65"/>
                      </a:lnTo>
                      <a:lnTo>
                        <a:pt x="32" y="63"/>
                      </a:lnTo>
                      <a:lnTo>
                        <a:pt x="30" y="63"/>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62" name="Freeform 18"/>
                <p:cNvSpPr>
                  <a:spLocks/>
                </p:cNvSpPr>
                <p:nvPr/>
              </p:nvSpPr>
              <p:spPr bwMode="auto">
                <a:xfrm>
                  <a:off x="3179763" y="4268788"/>
                  <a:ext cx="58737" cy="41275"/>
                </a:xfrm>
                <a:custGeom>
                  <a:avLst/>
                  <a:gdLst>
                    <a:gd name="T0" fmla="*/ 2147483647 w 46"/>
                    <a:gd name="T1" fmla="*/ 2147483647 h 33"/>
                    <a:gd name="T2" fmla="*/ 2147483647 w 46"/>
                    <a:gd name="T3" fmla="*/ 2147483647 h 33"/>
                    <a:gd name="T4" fmla="*/ 2147483647 w 46"/>
                    <a:gd name="T5" fmla="*/ 2147483647 h 33"/>
                    <a:gd name="T6" fmla="*/ 2147483647 w 46"/>
                    <a:gd name="T7" fmla="*/ 2147483647 h 33"/>
                    <a:gd name="T8" fmla="*/ 2147483647 w 46"/>
                    <a:gd name="T9" fmla="*/ 2147483647 h 33"/>
                    <a:gd name="T10" fmla="*/ 2147483647 w 46"/>
                    <a:gd name="T11" fmla="*/ 2147483647 h 33"/>
                    <a:gd name="T12" fmla="*/ 2147483647 w 46"/>
                    <a:gd name="T13" fmla="*/ 2147483647 h 33"/>
                    <a:gd name="T14" fmla="*/ 2147483647 w 46"/>
                    <a:gd name="T15" fmla="*/ 2147483647 h 33"/>
                    <a:gd name="T16" fmla="*/ 2147483647 w 46"/>
                    <a:gd name="T17" fmla="*/ 2147483647 h 33"/>
                    <a:gd name="T18" fmla="*/ 2147483647 w 46"/>
                    <a:gd name="T19" fmla="*/ 2147483647 h 33"/>
                    <a:gd name="T20" fmla="*/ 2147483647 w 46"/>
                    <a:gd name="T21" fmla="*/ 2147483647 h 33"/>
                    <a:gd name="T22" fmla="*/ 2147483647 w 46"/>
                    <a:gd name="T23" fmla="*/ 2147483647 h 33"/>
                    <a:gd name="T24" fmla="*/ 2147483647 w 46"/>
                    <a:gd name="T25" fmla="*/ 2147483647 h 33"/>
                    <a:gd name="T26" fmla="*/ 2147483647 w 46"/>
                    <a:gd name="T27" fmla="*/ 2147483647 h 33"/>
                    <a:gd name="T28" fmla="*/ 2147483647 w 46"/>
                    <a:gd name="T29" fmla="*/ 2147483647 h 33"/>
                    <a:gd name="T30" fmla="*/ 2147483647 w 46"/>
                    <a:gd name="T31" fmla="*/ 2147483647 h 33"/>
                    <a:gd name="T32" fmla="*/ 2147483647 w 46"/>
                    <a:gd name="T33" fmla="*/ 2147483647 h 33"/>
                    <a:gd name="T34" fmla="*/ 0 w 46"/>
                    <a:gd name="T35" fmla="*/ 2147483647 h 33"/>
                    <a:gd name="T36" fmla="*/ 0 w 46"/>
                    <a:gd name="T37" fmla="*/ 2147483647 h 33"/>
                    <a:gd name="T38" fmla="*/ 2147483647 w 46"/>
                    <a:gd name="T39" fmla="*/ 2147483647 h 33"/>
                    <a:gd name="T40" fmla="*/ 2147483647 w 46"/>
                    <a:gd name="T41" fmla="*/ 2147483647 h 33"/>
                    <a:gd name="T42" fmla="*/ 2147483647 w 46"/>
                    <a:gd name="T43" fmla="*/ 2147483647 h 33"/>
                    <a:gd name="T44" fmla="*/ 2147483647 w 46"/>
                    <a:gd name="T45" fmla="*/ 2147483647 h 33"/>
                    <a:gd name="T46" fmla="*/ 2147483647 w 46"/>
                    <a:gd name="T47" fmla="*/ 2147483647 h 33"/>
                    <a:gd name="T48" fmla="*/ 2147483647 w 46"/>
                    <a:gd name="T49" fmla="*/ 2147483647 h 33"/>
                    <a:gd name="T50" fmla="*/ 2147483647 w 46"/>
                    <a:gd name="T51" fmla="*/ 2147483647 h 33"/>
                    <a:gd name="T52" fmla="*/ 2147483647 w 46"/>
                    <a:gd name="T53" fmla="*/ 2147483647 h 33"/>
                    <a:gd name="T54" fmla="*/ 2147483647 w 46"/>
                    <a:gd name="T55" fmla="*/ 2147483647 h 33"/>
                    <a:gd name="T56" fmla="*/ 2147483647 w 46"/>
                    <a:gd name="T57" fmla="*/ 2147483647 h 33"/>
                    <a:gd name="T58" fmla="*/ 2147483647 w 46"/>
                    <a:gd name="T59" fmla="*/ 2147483647 h 33"/>
                    <a:gd name="T60" fmla="*/ 2147483647 w 46"/>
                    <a:gd name="T61" fmla="*/ 2147483647 h 33"/>
                    <a:gd name="T62" fmla="*/ 2147483647 w 46"/>
                    <a:gd name="T63" fmla="*/ 2147483647 h 33"/>
                    <a:gd name="T64" fmla="*/ 2147483647 w 46"/>
                    <a:gd name="T65" fmla="*/ 2147483647 h 33"/>
                    <a:gd name="T66" fmla="*/ 2147483647 w 46"/>
                    <a:gd name="T67" fmla="*/ 2147483647 h 33"/>
                    <a:gd name="T68" fmla="*/ 2147483647 w 46"/>
                    <a:gd name="T69" fmla="*/ 2147483647 h 33"/>
                    <a:gd name="T70" fmla="*/ 2147483647 w 46"/>
                    <a:gd name="T71" fmla="*/ 2147483647 h 33"/>
                    <a:gd name="T72" fmla="*/ 2147483647 w 46"/>
                    <a:gd name="T73" fmla="*/ 2147483647 h 33"/>
                    <a:gd name="T74" fmla="*/ 2147483647 w 46"/>
                    <a:gd name="T75" fmla="*/ 0 h 33"/>
                    <a:gd name="T76" fmla="*/ 2147483647 w 46"/>
                    <a:gd name="T77" fmla="*/ 2147483647 h 33"/>
                    <a:gd name="T78" fmla="*/ 2147483647 w 46"/>
                    <a:gd name="T79" fmla="*/ 2147483647 h 33"/>
                    <a:gd name="T80" fmla="*/ 2147483647 w 46"/>
                    <a:gd name="T81" fmla="*/ 2147483647 h 33"/>
                    <a:gd name="T82" fmla="*/ 2147483647 w 46"/>
                    <a:gd name="T83" fmla="*/ 2147483647 h 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
                    <a:gd name="T127" fmla="*/ 0 h 33"/>
                    <a:gd name="T128" fmla="*/ 46 w 46"/>
                    <a:gd name="T129" fmla="*/ 33 h 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 h="33">
                      <a:moveTo>
                        <a:pt x="43" y="5"/>
                      </a:moveTo>
                      <a:lnTo>
                        <a:pt x="43" y="8"/>
                      </a:lnTo>
                      <a:lnTo>
                        <a:pt x="43" y="18"/>
                      </a:lnTo>
                      <a:lnTo>
                        <a:pt x="46" y="18"/>
                      </a:lnTo>
                      <a:lnTo>
                        <a:pt x="41" y="23"/>
                      </a:lnTo>
                      <a:lnTo>
                        <a:pt x="46" y="33"/>
                      </a:lnTo>
                      <a:lnTo>
                        <a:pt x="41" y="31"/>
                      </a:lnTo>
                      <a:lnTo>
                        <a:pt x="38" y="28"/>
                      </a:lnTo>
                      <a:lnTo>
                        <a:pt x="31" y="31"/>
                      </a:lnTo>
                      <a:lnTo>
                        <a:pt x="26" y="31"/>
                      </a:lnTo>
                      <a:lnTo>
                        <a:pt x="21" y="28"/>
                      </a:lnTo>
                      <a:lnTo>
                        <a:pt x="16" y="28"/>
                      </a:lnTo>
                      <a:lnTo>
                        <a:pt x="13" y="31"/>
                      </a:lnTo>
                      <a:lnTo>
                        <a:pt x="10" y="33"/>
                      </a:lnTo>
                      <a:lnTo>
                        <a:pt x="10" y="31"/>
                      </a:lnTo>
                      <a:lnTo>
                        <a:pt x="3" y="28"/>
                      </a:lnTo>
                      <a:lnTo>
                        <a:pt x="0" y="26"/>
                      </a:lnTo>
                      <a:lnTo>
                        <a:pt x="0" y="23"/>
                      </a:lnTo>
                      <a:lnTo>
                        <a:pt x="3" y="23"/>
                      </a:lnTo>
                      <a:lnTo>
                        <a:pt x="10" y="23"/>
                      </a:lnTo>
                      <a:lnTo>
                        <a:pt x="16" y="23"/>
                      </a:lnTo>
                      <a:lnTo>
                        <a:pt x="23" y="26"/>
                      </a:lnTo>
                      <a:lnTo>
                        <a:pt x="28" y="26"/>
                      </a:lnTo>
                      <a:lnTo>
                        <a:pt x="33" y="23"/>
                      </a:lnTo>
                      <a:lnTo>
                        <a:pt x="36" y="23"/>
                      </a:lnTo>
                      <a:lnTo>
                        <a:pt x="33" y="21"/>
                      </a:lnTo>
                      <a:lnTo>
                        <a:pt x="28" y="18"/>
                      </a:lnTo>
                      <a:lnTo>
                        <a:pt x="28" y="16"/>
                      </a:lnTo>
                      <a:lnTo>
                        <a:pt x="28" y="11"/>
                      </a:lnTo>
                      <a:lnTo>
                        <a:pt x="28" y="8"/>
                      </a:lnTo>
                      <a:lnTo>
                        <a:pt x="26" y="8"/>
                      </a:lnTo>
                      <a:lnTo>
                        <a:pt x="18" y="5"/>
                      </a:lnTo>
                      <a:lnTo>
                        <a:pt x="16" y="5"/>
                      </a:lnTo>
                      <a:lnTo>
                        <a:pt x="16" y="3"/>
                      </a:lnTo>
                      <a:lnTo>
                        <a:pt x="18" y="3"/>
                      </a:lnTo>
                      <a:lnTo>
                        <a:pt x="21" y="3"/>
                      </a:lnTo>
                      <a:lnTo>
                        <a:pt x="26" y="0"/>
                      </a:lnTo>
                      <a:lnTo>
                        <a:pt x="31" y="3"/>
                      </a:lnTo>
                      <a:lnTo>
                        <a:pt x="38" y="5"/>
                      </a:lnTo>
                      <a:lnTo>
                        <a:pt x="43" y="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63" name="Freeform 19"/>
                <p:cNvSpPr>
                  <a:spLocks/>
                </p:cNvSpPr>
                <p:nvPr/>
              </p:nvSpPr>
              <p:spPr bwMode="auto">
                <a:xfrm>
                  <a:off x="3232150" y="4268788"/>
                  <a:ext cx="73025" cy="47625"/>
                </a:xfrm>
                <a:custGeom>
                  <a:avLst/>
                  <a:gdLst>
                    <a:gd name="T0" fmla="*/ 2147483647 w 58"/>
                    <a:gd name="T1" fmla="*/ 2147483647 h 38"/>
                    <a:gd name="T2" fmla="*/ 0 w 58"/>
                    <a:gd name="T3" fmla="*/ 2147483647 h 38"/>
                    <a:gd name="T4" fmla="*/ 0 w 58"/>
                    <a:gd name="T5" fmla="*/ 2147483647 h 38"/>
                    <a:gd name="T6" fmla="*/ 2147483647 w 58"/>
                    <a:gd name="T7" fmla="*/ 2147483647 h 38"/>
                    <a:gd name="T8" fmla="*/ 2147483647 w 58"/>
                    <a:gd name="T9" fmla="*/ 2147483647 h 38"/>
                    <a:gd name="T10" fmla="*/ 2147483647 w 58"/>
                    <a:gd name="T11" fmla="*/ 2147483647 h 38"/>
                    <a:gd name="T12" fmla="*/ 2147483647 w 58"/>
                    <a:gd name="T13" fmla="*/ 2147483647 h 38"/>
                    <a:gd name="T14" fmla="*/ 2147483647 w 58"/>
                    <a:gd name="T15" fmla="*/ 2147483647 h 38"/>
                    <a:gd name="T16" fmla="*/ 2147483647 w 58"/>
                    <a:gd name="T17" fmla="*/ 2147483647 h 38"/>
                    <a:gd name="T18" fmla="*/ 2147483647 w 58"/>
                    <a:gd name="T19" fmla="*/ 2147483647 h 38"/>
                    <a:gd name="T20" fmla="*/ 2147483647 w 58"/>
                    <a:gd name="T21" fmla="*/ 2147483647 h 38"/>
                    <a:gd name="T22" fmla="*/ 2147483647 w 58"/>
                    <a:gd name="T23" fmla="*/ 0 h 38"/>
                    <a:gd name="T24" fmla="*/ 2147483647 w 58"/>
                    <a:gd name="T25" fmla="*/ 2147483647 h 38"/>
                    <a:gd name="T26" fmla="*/ 2147483647 w 58"/>
                    <a:gd name="T27" fmla="*/ 2147483647 h 38"/>
                    <a:gd name="T28" fmla="*/ 2147483647 w 58"/>
                    <a:gd name="T29" fmla="*/ 2147483647 h 38"/>
                    <a:gd name="T30" fmla="*/ 2147483647 w 58"/>
                    <a:gd name="T31" fmla="*/ 2147483647 h 38"/>
                    <a:gd name="T32" fmla="*/ 2147483647 w 58"/>
                    <a:gd name="T33" fmla="*/ 2147483647 h 38"/>
                    <a:gd name="T34" fmla="*/ 2147483647 w 58"/>
                    <a:gd name="T35" fmla="*/ 2147483647 h 38"/>
                    <a:gd name="T36" fmla="*/ 2147483647 w 58"/>
                    <a:gd name="T37" fmla="*/ 2147483647 h 38"/>
                    <a:gd name="T38" fmla="*/ 2147483647 w 58"/>
                    <a:gd name="T39" fmla="*/ 2147483647 h 38"/>
                    <a:gd name="T40" fmla="*/ 2147483647 w 58"/>
                    <a:gd name="T41" fmla="*/ 2147483647 h 38"/>
                    <a:gd name="T42" fmla="*/ 2147483647 w 58"/>
                    <a:gd name="T43" fmla="*/ 2147483647 h 38"/>
                    <a:gd name="T44" fmla="*/ 2147483647 w 58"/>
                    <a:gd name="T45" fmla="*/ 2147483647 h 38"/>
                    <a:gd name="T46" fmla="*/ 2147483647 w 58"/>
                    <a:gd name="T47" fmla="*/ 2147483647 h 38"/>
                    <a:gd name="T48" fmla="*/ 2147483647 w 58"/>
                    <a:gd name="T49" fmla="*/ 2147483647 h 38"/>
                    <a:gd name="T50" fmla="*/ 2147483647 w 58"/>
                    <a:gd name="T51" fmla="*/ 2147483647 h 38"/>
                    <a:gd name="T52" fmla="*/ 2147483647 w 58"/>
                    <a:gd name="T53" fmla="*/ 2147483647 h 38"/>
                    <a:gd name="T54" fmla="*/ 2147483647 w 58"/>
                    <a:gd name="T55" fmla="*/ 2147483647 h 38"/>
                    <a:gd name="T56" fmla="*/ 2147483647 w 58"/>
                    <a:gd name="T57" fmla="*/ 2147483647 h 38"/>
                    <a:gd name="T58" fmla="*/ 2147483647 w 58"/>
                    <a:gd name="T59" fmla="*/ 2147483647 h 38"/>
                    <a:gd name="T60" fmla="*/ 2147483647 w 58"/>
                    <a:gd name="T61" fmla="*/ 2147483647 h 38"/>
                    <a:gd name="T62" fmla="*/ 2147483647 w 58"/>
                    <a:gd name="T63" fmla="*/ 2147483647 h 38"/>
                    <a:gd name="T64" fmla="*/ 2147483647 w 58"/>
                    <a:gd name="T65" fmla="*/ 2147483647 h 38"/>
                    <a:gd name="T66" fmla="*/ 2147483647 w 58"/>
                    <a:gd name="T67" fmla="*/ 2147483647 h 38"/>
                    <a:gd name="T68" fmla="*/ 2147483647 w 58"/>
                    <a:gd name="T69" fmla="*/ 2147483647 h 38"/>
                    <a:gd name="T70" fmla="*/ 2147483647 w 58"/>
                    <a:gd name="T71" fmla="*/ 2147483647 h 38"/>
                    <a:gd name="T72" fmla="*/ 2147483647 w 58"/>
                    <a:gd name="T73" fmla="*/ 2147483647 h 38"/>
                    <a:gd name="T74" fmla="*/ 2147483647 w 58"/>
                    <a:gd name="T75" fmla="*/ 2147483647 h 38"/>
                    <a:gd name="T76" fmla="*/ 2147483647 w 58"/>
                    <a:gd name="T77" fmla="*/ 2147483647 h 38"/>
                    <a:gd name="T78" fmla="*/ 2147483647 w 58"/>
                    <a:gd name="T79" fmla="*/ 2147483647 h 38"/>
                    <a:gd name="T80" fmla="*/ 2147483647 w 58"/>
                    <a:gd name="T81" fmla="*/ 2147483647 h 38"/>
                    <a:gd name="T82" fmla="*/ 2147483647 w 58"/>
                    <a:gd name="T83" fmla="*/ 2147483647 h 38"/>
                    <a:gd name="T84" fmla="*/ 2147483647 w 58"/>
                    <a:gd name="T85" fmla="*/ 2147483647 h 38"/>
                    <a:gd name="T86" fmla="*/ 2147483647 w 58"/>
                    <a:gd name="T87" fmla="*/ 2147483647 h 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
                    <a:gd name="T133" fmla="*/ 0 h 38"/>
                    <a:gd name="T134" fmla="*/ 58 w 58"/>
                    <a:gd name="T135" fmla="*/ 38 h 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 h="38">
                      <a:moveTo>
                        <a:pt x="5" y="33"/>
                      </a:moveTo>
                      <a:lnTo>
                        <a:pt x="0" y="23"/>
                      </a:lnTo>
                      <a:lnTo>
                        <a:pt x="5" y="18"/>
                      </a:lnTo>
                      <a:lnTo>
                        <a:pt x="2" y="18"/>
                      </a:lnTo>
                      <a:lnTo>
                        <a:pt x="2" y="8"/>
                      </a:lnTo>
                      <a:lnTo>
                        <a:pt x="2" y="5"/>
                      </a:lnTo>
                      <a:lnTo>
                        <a:pt x="7" y="3"/>
                      </a:lnTo>
                      <a:lnTo>
                        <a:pt x="10" y="3"/>
                      </a:lnTo>
                      <a:lnTo>
                        <a:pt x="12" y="3"/>
                      </a:lnTo>
                      <a:lnTo>
                        <a:pt x="15" y="3"/>
                      </a:lnTo>
                      <a:lnTo>
                        <a:pt x="18" y="0"/>
                      </a:lnTo>
                      <a:lnTo>
                        <a:pt x="18" y="3"/>
                      </a:lnTo>
                      <a:lnTo>
                        <a:pt x="20" y="3"/>
                      </a:lnTo>
                      <a:lnTo>
                        <a:pt x="28" y="5"/>
                      </a:lnTo>
                      <a:lnTo>
                        <a:pt x="30" y="5"/>
                      </a:lnTo>
                      <a:lnTo>
                        <a:pt x="33" y="8"/>
                      </a:lnTo>
                      <a:lnTo>
                        <a:pt x="35" y="11"/>
                      </a:lnTo>
                      <a:lnTo>
                        <a:pt x="38" y="13"/>
                      </a:lnTo>
                      <a:lnTo>
                        <a:pt x="40" y="16"/>
                      </a:lnTo>
                      <a:lnTo>
                        <a:pt x="45" y="16"/>
                      </a:lnTo>
                      <a:lnTo>
                        <a:pt x="53" y="21"/>
                      </a:lnTo>
                      <a:lnTo>
                        <a:pt x="55" y="23"/>
                      </a:lnTo>
                      <a:lnTo>
                        <a:pt x="58" y="26"/>
                      </a:lnTo>
                      <a:lnTo>
                        <a:pt x="55" y="26"/>
                      </a:lnTo>
                      <a:lnTo>
                        <a:pt x="55" y="28"/>
                      </a:lnTo>
                      <a:lnTo>
                        <a:pt x="53" y="31"/>
                      </a:lnTo>
                      <a:lnTo>
                        <a:pt x="50" y="31"/>
                      </a:lnTo>
                      <a:lnTo>
                        <a:pt x="48" y="26"/>
                      </a:lnTo>
                      <a:lnTo>
                        <a:pt x="45" y="26"/>
                      </a:lnTo>
                      <a:lnTo>
                        <a:pt x="38" y="26"/>
                      </a:lnTo>
                      <a:lnTo>
                        <a:pt x="35" y="26"/>
                      </a:lnTo>
                      <a:lnTo>
                        <a:pt x="33" y="26"/>
                      </a:lnTo>
                      <a:lnTo>
                        <a:pt x="25" y="31"/>
                      </a:lnTo>
                      <a:lnTo>
                        <a:pt x="23" y="28"/>
                      </a:lnTo>
                      <a:lnTo>
                        <a:pt x="20" y="26"/>
                      </a:lnTo>
                      <a:lnTo>
                        <a:pt x="15" y="28"/>
                      </a:lnTo>
                      <a:lnTo>
                        <a:pt x="12" y="33"/>
                      </a:lnTo>
                      <a:lnTo>
                        <a:pt x="10" y="38"/>
                      </a:lnTo>
                      <a:lnTo>
                        <a:pt x="7" y="38"/>
                      </a:lnTo>
                      <a:lnTo>
                        <a:pt x="5" y="3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64" name="Freeform 20"/>
                <p:cNvSpPr>
                  <a:spLocks/>
                </p:cNvSpPr>
                <p:nvPr/>
              </p:nvSpPr>
              <p:spPr bwMode="auto">
                <a:xfrm>
                  <a:off x="2947988" y="4454525"/>
                  <a:ext cx="68262" cy="63500"/>
                </a:xfrm>
                <a:custGeom>
                  <a:avLst/>
                  <a:gdLst>
                    <a:gd name="T0" fmla="*/ 2147483647 w 53"/>
                    <a:gd name="T1" fmla="*/ 2147483647 h 50"/>
                    <a:gd name="T2" fmla="*/ 2147483647 w 53"/>
                    <a:gd name="T3" fmla="*/ 2147483647 h 50"/>
                    <a:gd name="T4" fmla="*/ 2147483647 w 53"/>
                    <a:gd name="T5" fmla="*/ 2147483647 h 50"/>
                    <a:gd name="T6" fmla="*/ 2147483647 w 53"/>
                    <a:gd name="T7" fmla="*/ 2147483647 h 50"/>
                    <a:gd name="T8" fmla="*/ 2147483647 w 53"/>
                    <a:gd name="T9" fmla="*/ 2147483647 h 50"/>
                    <a:gd name="T10" fmla="*/ 2147483647 w 53"/>
                    <a:gd name="T11" fmla="*/ 2147483647 h 50"/>
                    <a:gd name="T12" fmla="*/ 2147483647 w 53"/>
                    <a:gd name="T13" fmla="*/ 2147483647 h 50"/>
                    <a:gd name="T14" fmla="*/ 2147483647 w 53"/>
                    <a:gd name="T15" fmla="*/ 2147483647 h 50"/>
                    <a:gd name="T16" fmla="*/ 2147483647 w 53"/>
                    <a:gd name="T17" fmla="*/ 2147483647 h 50"/>
                    <a:gd name="T18" fmla="*/ 2147483647 w 53"/>
                    <a:gd name="T19" fmla="*/ 2147483647 h 50"/>
                    <a:gd name="T20" fmla="*/ 2147483647 w 53"/>
                    <a:gd name="T21" fmla="*/ 2147483647 h 50"/>
                    <a:gd name="T22" fmla="*/ 2147483647 w 53"/>
                    <a:gd name="T23" fmla="*/ 2147483647 h 50"/>
                    <a:gd name="T24" fmla="*/ 2147483647 w 53"/>
                    <a:gd name="T25" fmla="*/ 2147483647 h 50"/>
                    <a:gd name="T26" fmla="*/ 2147483647 w 53"/>
                    <a:gd name="T27" fmla="*/ 2147483647 h 50"/>
                    <a:gd name="T28" fmla="*/ 2147483647 w 53"/>
                    <a:gd name="T29" fmla="*/ 2147483647 h 50"/>
                    <a:gd name="T30" fmla="*/ 2147483647 w 53"/>
                    <a:gd name="T31" fmla="*/ 2147483647 h 50"/>
                    <a:gd name="T32" fmla="*/ 2147483647 w 53"/>
                    <a:gd name="T33" fmla="*/ 2147483647 h 50"/>
                    <a:gd name="T34" fmla="*/ 2147483647 w 53"/>
                    <a:gd name="T35" fmla="*/ 2147483647 h 50"/>
                    <a:gd name="T36" fmla="*/ 2147483647 w 53"/>
                    <a:gd name="T37" fmla="*/ 2147483647 h 50"/>
                    <a:gd name="T38" fmla="*/ 2147483647 w 53"/>
                    <a:gd name="T39" fmla="*/ 2147483647 h 50"/>
                    <a:gd name="T40" fmla="*/ 2147483647 w 53"/>
                    <a:gd name="T41" fmla="*/ 2147483647 h 50"/>
                    <a:gd name="T42" fmla="*/ 2147483647 w 53"/>
                    <a:gd name="T43" fmla="*/ 2147483647 h 50"/>
                    <a:gd name="T44" fmla="*/ 2147483647 w 53"/>
                    <a:gd name="T45" fmla="*/ 2147483647 h 50"/>
                    <a:gd name="T46" fmla="*/ 2147483647 w 53"/>
                    <a:gd name="T47" fmla="*/ 2147483647 h 50"/>
                    <a:gd name="T48" fmla="*/ 2147483647 w 53"/>
                    <a:gd name="T49" fmla="*/ 2147483647 h 50"/>
                    <a:gd name="T50" fmla="*/ 2147483647 w 53"/>
                    <a:gd name="T51" fmla="*/ 2147483647 h 50"/>
                    <a:gd name="T52" fmla="*/ 2147483647 w 53"/>
                    <a:gd name="T53" fmla="*/ 2147483647 h 50"/>
                    <a:gd name="T54" fmla="*/ 2147483647 w 53"/>
                    <a:gd name="T55" fmla="*/ 2147483647 h 50"/>
                    <a:gd name="T56" fmla="*/ 0 w 53"/>
                    <a:gd name="T57" fmla="*/ 2147483647 h 50"/>
                    <a:gd name="T58" fmla="*/ 2147483647 w 53"/>
                    <a:gd name="T59" fmla="*/ 0 h 50"/>
                    <a:gd name="T60" fmla="*/ 2147483647 w 53"/>
                    <a:gd name="T61" fmla="*/ 0 h 50"/>
                    <a:gd name="T62" fmla="*/ 2147483647 w 53"/>
                    <a:gd name="T63" fmla="*/ 2147483647 h 50"/>
                    <a:gd name="T64" fmla="*/ 2147483647 w 53"/>
                    <a:gd name="T65" fmla="*/ 2147483647 h 50"/>
                    <a:gd name="T66" fmla="*/ 2147483647 w 53"/>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3"/>
                    <a:gd name="T103" fmla="*/ 0 h 50"/>
                    <a:gd name="T104" fmla="*/ 53 w 53"/>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3" h="50">
                      <a:moveTo>
                        <a:pt x="36" y="5"/>
                      </a:moveTo>
                      <a:lnTo>
                        <a:pt x="41" y="10"/>
                      </a:lnTo>
                      <a:lnTo>
                        <a:pt x="43" y="15"/>
                      </a:lnTo>
                      <a:lnTo>
                        <a:pt x="46" y="18"/>
                      </a:lnTo>
                      <a:lnTo>
                        <a:pt x="48" y="18"/>
                      </a:lnTo>
                      <a:lnTo>
                        <a:pt x="51" y="23"/>
                      </a:lnTo>
                      <a:lnTo>
                        <a:pt x="53" y="25"/>
                      </a:lnTo>
                      <a:lnTo>
                        <a:pt x="51" y="25"/>
                      </a:lnTo>
                      <a:lnTo>
                        <a:pt x="48" y="25"/>
                      </a:lnTo>
                      <a:lnTo>
                        <a:pt x="48" y="28"/>
                      </a:lnTo>
                      <a:lnTo>
                        <a:pt x="48" y="33"/>
                      </a:lnTo>
                      <a:lnTo>
                        <a:pt x="51" y="35"/>
                      </a:lnTo>
                      <a:lnTo>
                        <a:pt x="48" y="38"/>
                      </a:lnTo>
                      <a:lnTo>
                        <a:pt x="51" y="40"/>
                      </a:lnTo>
                      <a:lnTo>
                        <a:pt x="48" y="45"/>
                      </a:lnTo>
                      <a:lnTo>
                        <a:pt x="48" y="50"/>
                      </a:lnTo>
                      <a:lnTo>
                        <a:pt x="48" y="45"/>
                      </a:lnTo>
                      <a:lnTo>
                        <a:pt x="46" y="45"/>
                      </a:lnTo>
                      <a:lnTo>
                        <a:pt x="46" y="40"/>
                      </a:lnTo>
                      <a:lnTo>
                        <a:pt x="43" y="40"/>
                      </a:lnTo>
                      <a:lnTo>
                        <a:pt x="41" y="38"/>
                      </a:lnTo>
                      <a:lnTo>
                        <a:pt x="43" y="43"/>
                      </a:lnTo>
                      <a:lnTo>
                        <a:pt x="38" y="43"/>
                      </a:lnTo>
                      <a:lnTo>
                        <a:pt x="36" y="40"/>
                      </a:lnTo>
                      <a:lnTo>
                        <a:pt x="38" y="38"/>
                      </a:lnTo>
                      <a:lnTo>
                        <a:pt x="38" y="35"/>
                      </a:lnTo>
                      <a:lnTo>
                        <a:pt x="38" y="33"/>
                      </a:lnTo>
                      <a:lnTo>
                        <a:pt x="33" y="30"/>
                      </a:lnTo>
                      <a:lnTo>
                        <a:pt x="28" y="28"/>
                      </a:lnTo>
                      <a:lnTo>
                        <a:pt x="23" y="25"/>
                      </a:lnTo>
                      <a:lnTo>
                        <a:pt x="21" y="23"/>
                      </a:lnTo>
                      <a:lnTo>
                        <a:pt x="21" y="20"/>
                      </a:lnTo>
                      <a:lnTo>
                        <a:pt x="21" y="18"/>
                      </a:lnTo>
                      <a:lnTo>
                        <a:pt x="18" y="18"/>
                      </a:lnTo>
                      <a:lnTo>
                        <a:pt x="13" y="15"/>
                      </a:lnTo>
                      <a:lnTo>
                        <a:pt x="11" y="12"/>
                      </a:lnTo>
                      <a:lnTo>
                        <a:pt x="13" y="18"/>
                      </a:lnTo>
                      <a:lnTo>
                        <a:pt x="16" y="20"/>
                      </a:lnTo>
                      <a:lnTo>
                        <a:pt x="18" y="20"/>
                      </a:lnTo>
                      <a:lnTo>
                        <a:pt x="13" y="25"/>
                      </a:lnTo>
                      <a:lnTo>
                        <a:pt x="13" y="23"/>
                      </a:lnTo>
                      <a:lnTo>
                        <a:pt x="11" y="20"/>
                      </a:lnTo>
                      <a:lnTo>
                        <a:pt x="5" y="20"/>
                      </a:lnTo>
                      <a:lnTo>
                        <a:pt x="3" y="18"/>
                      </a:lnTo>
                      <a:lnTo>
                        <a:pt x="3" y="15"/>
                      </a:lnTo>
                      <a:lnTo>
                        <a:pt x="3" y="12"/>
                      </a:lnTo>
                      <a:lnTo>
                        <a:pt x="3" y="10"/>
                      </a:lnTo>
                      <a:lnTo>
                        <a:pt x="5" y="7"/>
                      </a:lnTo>
                      <a:lnTo>
                        <a:pt x="5" y="5"/>
                      </a:lnTo>
                      <a:lnTo>
                        <a:pt x="0" y="2"/>
                      </a:lnTo>
                      <a:lnTo>
                        <a:pt x="3" y="2"/>
                      </a:lnTo>
                      <a:lnTo>
                        <a:pt x="3" y="0"/>
                      </a:lnTo>
                      <a:lnTo>
                        <a:pt x="5" y="0"/>
                      </a:lnTo>
                      <a:lnTo>
                        <a:pt x="16" y="2"/>
                      </a:lnTo>
                      <a:lnTo>
                        <a:pt x="21" y="2"/>
                      </a:lnTo>
                      <a:lnTo>
                        <a:pt x="23" y="2"/>
                      </a:lnTo>
                      <a:lnTo>
                        <a:pt x="26" y="2"/>
                      </a:lnTo>
                      <a:lnTo>
                        <a:pt x="28" y="5"/>
                      </a:lnTo>
                      <a:lnTo>
                        <a:pt x="33" y="5"/>
                      </a:lnTo>
                      <a:lnTo>
                        <a:pt x="36" y="5"/>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65" name="Freeform 21"/>
                <p:cNvSpPr>
                  <a:spLocks/>
                </p:cNvSpPr>
                <p:nvPr/>
              </p:nvSpPr>
              <p:spPr bwMode="auto">
                <a:xfrm>
                  <a:off x="3328988" y="4300538"/>
                  <a:ext cx="26987" cy="12700"/>
                </a:xfrm>
                <a:custGeom>
                  <a:avLst/>
                  <a:gdLst>
                    <a:gd name="T0" fmla="*/ 2147483647 w 22"/>
                    <a:gd name="T1" fmla="*/ 2147483647 h 10"/>
                    <a:gd name="T2" fmla="*/ 0 w 22"/>
                    <a:gd name="T3" fmla="*/ 2147483647 h 10"/>
                    <a:gd name="T4" fmla="*/ 0 w 22"/>
                    <a:gd name="T5" fmla="*/ 2147483647 h 10"/>
                    <a:gd name="T6" fmla="*/ 0 w 22"/>
                    <a:gd name="T7" fmla="*/ 2147483647 h 10"/>
                    <a:gd name="T8" fmla="*/ 0 w 22"/>
                    <a:gd name="T9" fmla="*/ 0 h 10"/>
                    <a:gd name="T10" fmla="*/ 0 w 22"/>
                    <a:gd name="T11" fmla="*/ 0 h 10"/>
                    <a:gd name="T12" fmla="*/ 2147483647 w 22"/>
                    <a:gd name="T13" fmla="*/ 0 h 10"/>
                    <a:gd name="T14" fmla="*/ 2147483647 w 22"/>
                    <a:gd name="T15" fmla="*/ 0 h 10"/>
                    <a:gd name="T16" fmla="*/ 2147483647 w 22"/>
                    <a:gd name="T17" fmla="*/ 0 h 10"/>
                    <a:gd name="T18" fmla="*/ 2147483647 w 22"/>
                    <a:gd name="T19" fmla="*/ 0 h 10"/>
                    <a:gd name="T20" fmla="*/ 2147483647 w 22"/>
                    <a:gd name="T21" fmla="*/ 2147483647 h 10"/>
                    <a:gd name="T22" fmla="*/ 2147483647 w 22"/>
                    <a:gd name="T23" fmla="*/ 2147483647 h 10"/>
                    <a:gd name="T24" fmla="*/ 2147483647 w 22"/>
                    <a:gd name="T25" fmla="*/ 2147483647 h 10"/>
                    <a:gd name="T26" fmla="*/ 2147483647 w 22"/>
                    <a:gd name="T27" fmla="*/ 2147483647 h 10"/>
                    <a:gd name="T28" fmla="*/ 2147483647 w 22"/>
                    <a:gd name="T29" fmla="*/ 2147483647 h 10"/>
                    <a:gd name="T30" fmla="*/ 2147483647 w 22"/>
                    <a:gd name="T31" fmla="*/ 2147483647 h 10"/>
                    <a:gd name="T32" fmla="*/ 2147483647 w 22"/>
                    <a:gd name="T33" fmla="*/ 2147483647 h 10"/>
                    <a:gd name="T34" fmla="*/ 2147483647 w 22"/>
                    <a:gd name="T35" fmla="*/ 2147483647 h 10"/>
                    <a:gd name="T36" fmla="*/ 2147483647 w 22"/>
                    <a:gd name="T37" fmla="*/ 2147483647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
                    <a:gd name="T58" fmla="*/ 0 h 10"/>
                    <a:gd name="T59" fmla="*/ 22 w 22"/>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 h="10">
                      <a:moveTo>
                        <a:pt x="5" y="10"/>
                      </a:moveTo>
                      <a:lnTo>
                        <a:pt x="0" y="7"/>
                      </a:lnTo>
                      <a:lnTo>
                        <a:pt x="0" y="2"/>
                      </a:lnTo>
                      <a:lnTo>
                        <a:pt x="0" y="0"/>
                      </a:lnTo>
                      <a:lnTo>
                        <a:pt x="2" y="0"/>
                      </a:lnTo>
                      <a:lnTo>
                        <a:pt x="5" y="0"/>
                      </a:lnTo>
                      <a:lnTo>
                        <a:pt x="10" y="0"/>
                      </a:lnTo>
                      <a:lnTo>
                        <a:pt x="20" y="0"/>
                      </a:lnTo>
                      <a:lnTo>
                        <a:pt x="22" y="2"/>
                      </a:lnTo>
                      <a:lnTo>
                        <a:pt x="22" y="5"/>
                      </a:lnTo>
                      <a:lnTo>
                        <a:pt x="20" y="7"/>
                      </a:lnTo>
                      <a:lnTo>
                        <a:pt x="17" y="7"/>
                      </a:lnTo>
                      <a:lnTo>
                        <a:pt x="12" y="7"/>
                      </a:lnTo>
                      <a:lnTo>
                        <a:pt x="7" y="7"/>
                      </a:lnTo>
                      <a:lnTo>
                        <a:pt x="5" y="1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66" name="Freeform 22"/>
                <p:cNvSpPr>
                  <a:spLocks/>
                </p:cNvSpPr>
                <p:nvPr/>
              </p:nvSpPr>
              <p:spPr bwMode="auto">
                <a:xfrm>
                  <a:off x="3009900" y="4486275"/>
                  <a:ext cx="115888" cy="49213"/>
                </a:xfrm>
                <a:custGeom>
                  <a:avLst/>
                  <a:gdLst>
                    <a:gd name="T0" fmla="*/ 2147483647 w 91"/>
                    <a:gd name="T1" fmla="*/ 2147483647 h 38"/>
                    <a:gd name="T2" fmla="*/ 2147483647 w 91"/>
                    <a:gd name="T3" fmla="*/ 2147483647 h 38"/>
                    <a:gd name="T4" fmla="*/ 2147483647 w 91"/>
                    <a:gd name="T5" fmla="*/ 2147483647 h 38"/>
                    <a:gd name="T6" fmla="*/ 2147483647 w 91"/>
                    <a:gd name="T7" fmla="*/ 2147483647 h 38"/>
                    <a:gd name="T8" fmla="*/ 2147483647 w 91"/>
                    <a:gd name="T9" fmla="*/ 2147483647 h 38"/>
                    <a:gd name="T10" fmla="*/ 2147483647 w 91"/>
                    <a:gd name="T11" fmla="*/ 2147483647 h 38"/>
                    <a:gd name="T12" fmla="*/ 2147483647 w 91"/>
                    <a:gd name="T13" fmla="*/ 0 h 38"/>
                    <a:gd name="T14" fmla="*/ 2147483647 w 91"/>
                    <a:gd name="T15" fmla="*/ 2147483647 h 38"/>
                    <a:gd name="T16" fmla="*/ 2147483647 w 91"/>
                    <a:gd name="T17" fmla="*/ 2147483647 h 38"/>
                    <a:gd name="T18" fmla="*/ 2147483647 w 91"/>
                    <a:gd name="T19" fmla="*/ 2147483647 h 38"/>
                    <a:gd name="T20" fmla="*/ 2147483647 w 91"/>
                    <a:gd name="T21" fmla="*/ 2147483647 h 38"/>
                    <a:gd name="T22" fmla="*/ 2147483647 w 91"/>
                    <a:gd name="T23" fmla="*/ 2147483647 h 38"/>
                    <a:gd name="T24" fmla="*/ 2147483647 w 91"/>
                    <a:gd name="T25" fmla="*/ 2147483647 h 38"/>
                    <a:gd name="T26" fmla="*/ 2147483647 w 91"/>
                    <a:gd name="T27" fmla="*/ 2147483647 h 38"/>
                    <a:gd name="T28" fmla="*/ 2147483647 w 91"/>
                    <a:gd name="T29" fmla="*/ 2147483647 h 38"/>
                    <a:gd name="T30" fmla="*/ 2147483647 w 91"/>
                    <a:gd name="T31" fmla="*/ 2147483647 h 38"/>
                    <a:gd name="T32" fmla="*/ 2147483647 w 91"/>
                    <a:gd name="T33" fmla="*/ 2147483647 h 38"/>
                    <a:gd name="T34" fmla="*/ 2147483647 w 91"/>
                    <a:gd name="T35" fmla="*/ 2147483647 h 38"/>
                    <a:gd name="T36" fmla="*/ 2147483647 w 91"/>
                    <a:gd name="T37" fmla="*/ 2147483647 h 38"/>
                    <a:gd name="T38" fmla="*/ 2147483647 w 91"/>
                    <a:gd name="T39" fmla="*/ 2147483647 h 38"/>
                    <a:gd name="T40" fmla="*/ 2147483647 w 91"/>
                    <a:gd name="T41" fmla="*/ 2147483647 h 38"/>
                    <a:gd name="T42" fmla="*/ 2147483647 w 91"/>
                    <a:gd name="T43" fmla="*/ 2147483647 h 38"/>
                    <a:gd name="T44" fmla="*/ 2147483647 w 91"/>
                    <a:gd name="T45" fmla="*/ 2147483647 h 38"/>
                    <a:gd name="T46" fmla="*/ 2147483647 w 91"/>
                    <a:gd name="T47" fmla="*/ 2147483647 h 38"/>
                    <a:gd name="T48" fmla="*/ 2147483647 w 91"/>
                    <a:gd name="T49" fmla="*/ 2147483647 h 38"/>
                    <a:gd name="T50" fmla="*/ 2147483647 w 91"/>
                    <a:gd name="T51" fmla="*/ 2147483647 h 38"/>
                    <a:gd name="T52" fmla="*/ 2147483647 w 91"/>
                    <a:gd name="T53" fmla="*/ 2147483647 h 38"/>
                    <a:gd name="T54" fmla="*/ 2147483647 w 91"/>
                    <a:gd name="T55" fmla="*/ 2147483647 h 38"/>
                    <a:gd name="T56" fmla="*/ 2147483647 w 91"/>
                    <a:gd name="T57" fmla="*/ 2147483647 h 38"/>
                    <a:gd name="T58" fmla="*/ 2147483647 w 91"/>
                    <a:gd name="T59" fmla="*/ 2147483647 h 38"/>
                    <a:gd name="T60" fmla="*/ 2147483647 w 91"/>
                    <a:gd name="T61" fmla="*/ 2147483647 h 38"/>
                    <a:gd name="T62" fmla="*/ 2147483647 w 91"/>
                    <a:gd name="T63" fmla="*/ 2147483647 h 38"/>
                    <a:gd name="T64" fmla="*/ 2147483647 w 91"/>
                    <a:gd name="T65" fmla="*/ 2147483647 h 38"/>
                    <a:gd name="T66" fmla="*/ 2147483647 w 91"/>
                    <a:gd name="T67" fmla="*/ 2147483647 h 38"/>
                    <a:gd name="T68" fmla="*/ 2147483647 w 91"/>
                    <a:gd name="T69" fmla="*/ 2147483647 h 38"/>
                    <a:gd name="T70" fmla="*/ 2147483647 w 91"/>
                    <a:gd name="T71" fmla="*/ 2147483647 h 38"/>
                    <a:gd name="T72" fmla="*/ 2147483647 w 91"/>
                    <a:gd name="T73" fmla="*/ 2147483647 h 38"/>
                    <a:gd name="T74" fmla="*/ 2147483647 w 91"/>
                    <a:gd name="T75" fmla="*/ 2147483647 h 38"/>
                    <a:gd name="T76" fmla="*/ 2147483647 w 91"/>
                    <a:gd name="T77" fmla="*/ 2147483647 h 38"/>
                    <a:gd name="T78" fmla="*/ 2147483647 w 91"/>
                    <a:gd name="T79" fmla="*/ 2147483647 h 38"/>
                    <a:gd name="T80" fmla="*/ 2147483647 w 91"/>
                    <a:gd name="T81" fmla="*/ 2147483647 h 38"/>
                    <a:gd name="T82" fmla="*/ 0 w 91"/>
                    <a:gd name="T83" fmla="*/ 2147483647 h 38"/>
                    <a:gd name="T84" fmla="*/ 2147483647 w 91"/>
                    <a:gd name="T85" fmla="*/ 2147483647 h 38"/>
                    <a:gd name="T86" fmla="*/ 2147483647 w 91"/>
                    <a:gd name="T87" fmla="*/ 2147483647 h 38"/>
                    <a:gd name="T88" fmla="*/ 0 w 91"/>
                    <a:gd name="T89" fmla="*/ 2147483647 h 38"/>
                    <a:gd name="T90" fmla="*/ 2147483647 w 91"/>
                    <a:gd name="T91" fmla="*/ 0 h 38"/>
                    <a:gd name="T92" fmla="*/ 2147483647 w 91"/>
                    <a:gd name="T93" fmla="*/ 0 h 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
                    <a:gd name="T142" fmla="*/ 0 h 38"/>
                    <a:gd name="T143" fmla="*/ 91 w 91"/>
                    <a:gd name="T144" fmla="*/ 38 h 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 h="38">
                      <a:moveTo>
                        <a:pt x="5" y="0"/>
                      </a:moveTo>
                      <a:lnTo>
                        <a:pt x="11" y="3"/>
                      </a:lnTo>
                      <a:lnTo>
                        <a:pt x="11" y="5"/>
                      </a:lnTo>
                      <a:lnTo>
                        <a:pt x="11" y="8"/>
                      </a:lnTo>
                      <a:lnTo>
                        <a:pt x="13" y="10"/>
                      </a:lnTo>
                      <a:lnTo>
                        <a:pt x="18" y="10"/>
                      </a:lnTo>
                      <a:lnTo>
                        <a:pt x="21" y="8"/>
                      </a:lnTo>
                      <a:lnTo>
                        <a:pt x="23" y="13"/>
                      </a:lnTo>
                      <a:lnTo>
                        <a:pt x="28" y="13"/>
                      </a:lnTo>
                      <a:lnTo>
                        <a:pt x="31" y="13"/>
                      </a:lnTo>
                      <a:lnTo>
                        <a:pt x="41" y="5"/>
                      </a:lnTo>
                      <a:lnTo>
                        <a:pt x="46" y="5"/>
                      </a:lnTo>
                      <a:lnTo>
                        <a:pt x="56" y="0"/>
                      </a:lnTo>
                      <a:lnTo>
                        <a:pt x="59" y="0"/>
                      </a:lnTo>
                      <a:lnTo>
                        <a:pt x="64" y="0"/>
                      </a:lnTo>
                      <a:lnTo>
                        <a:pt x="64" y="3"/>
                      </a:lnTo>
                      <a:lnTo>
                        <a:pt x="69" y="3"/>
                      </a:lnTo>
                      <a:lnTo>
                        <a:pt x="74" y="3"/>
                      </a:lnTo>
                      <a:lnTo>
                        <a:pt x="79" y="5"/>
                      </a:lnTo>
                      <a:lnTo>
                        <a:pt x="84" y="10"/>
                      </a:lnTo>
                      <a:lnTo>
                        <a:pt x="86" y="15"/>
                      </a:lnTo>
                      <a:lnTo>
                        <a:pt x="86" y="18"/>
                      </a:lnTo>
                      <a:lnTo>
                        <a:pt x="89" y="18"/>
                      </a:lnTo>
                      <a:lnTo>
                        <a:pt x="91" y="25"/>
                      </a:lnTo>
                      <a:lnTo>
                        <a:pt x="89" y="30"/>
                      </a:lnTo>
                      <a:lnTo>
                        <a:pt x="86" y="33"/>
                      </a:lnTo>
                      <a:lnTo>
                        <a:pt x="84" y="30"/>
                      </a:lnTo>
                      <a:lnTo>
                        <a:pt x="84" y="33"/>
                      </a:lnTo>
                      <a:lnTo>
                        <a:pt x="81" y="33"/>
                      </a:lnTo>
                      <a:lnTo>
                        <a:pt x="81" y="38"/>
                      </a:lnTo>
                      <a:lnTo>
                        <a:pt x="79" y="33"/>
                      </a:lnTo>
                      <a:lnTo>
                        <a:pt x="74" y="28"/>
                      </a:lnTo>
                      <a:lnTo>
                        <a:pt x="74" y="25"/>
                      </a:lnTo>
                      <a:lnTo>
                        <a:pt x="74" y="23"/>
                      </a:lnTo>
                      <a:lnTo>
                        <a:pt x="76" y="23"/>
                      </a:lnTo>
                      <a:lnTo>
                        <a:pt x="81" y="23"/>
                      </a:lnTo>
                      <a:lnTo>
                        <a:pt x="79" y="20"/>
                      </a:lnTo>
                      <a:lnTo>
                        <a:pt x="79" y="18"/>
                      </a:lnTo>
                      <a:lnTo>
                        <a:pt x="76" y="18"/>
                      </a:lnTo>
                      <a:lnTo>
                        <a:pt x="74" y="20"/>
                      </a:lnTo>
                      <a:lnTo>
                        <a:pt x="71" y="15"/>
                      </a:lnTo>
                      <a:lnTo>
                        <a:pt x="69" y="13"/>
                      </a:lnTo>
                      <a:lnTo>
                        <a:pt x="66" y="13"/>
                      </a:lnTo>
                      <a:lnTo>
                        <a:pt x="66" y="10"/>
                      </a:lnTo>
                      <a:lnTo>
                        <a:pt x="61" y="8"/>
                      </a:lnTo>
                      <a:lnTo>
                        <a:pt x="59" y="8"/>
                      </a:lnTo>
                      <a:lnTo>
                        <a:pt x="53" y="10"/>
                      </a:lnTo>
                      <a:lnTo>
                        <a:pt x="51" y="10"/>
                      </a:lnTo>
                      <a:lnTo>
                        <a:pt x="51" y="13"/>
                      </a:lnTo>
                      <a:lnTo>
                        <a:pt x="51" y="15"/>
                      </a:lnTo>
                      <a:lnTo>
                        <a:pt x="48" y="18"/>
                      </a:lnTo>
                      <a:lnTo>
                        <a:pt x="46" y="20"/>
                      </a:lnTo>
                      <a:lnTo>
                        <a:pt x="43" y="20"/>
                      </a:lnTo>
                      <a:lnTo>
                        <a:pt x="41" y="23"/>
                      </a:lnTo>
                      <a:lnTo>
                        <a:pt x="41" y="25"/>
                      </a:lnTo>
                      <a:lnTo>
                        <a:pt x="43" y="28"/>
                      </a:lnTo>
                      <a:lnTo>
                        <a:pt x="46" y="30"/>
                      </a:lnTo>
                      <a:lnTo>
                        <a:pt x="48" y="33"/>
                      </a:lnTo>
                      <a:lnTo>
                        <a:pt x="46" y="35"/>
                      </a:lnTo>
                      <a:lnTo>
                        <a:pt x="43" y="33"/>
                      </a:lnTo>
                      <a:lnTo>
                        <a:pt x="41" y="38"/>
                      </a:lnTo>
                      <a:lnTo>
                        <a:pt x="36" y="38"/>
                      </a:lnTo>
                      <a:lnTo>
                        <a:pt x="33" y="38"/>
                      </a:lnTo>
                      <a:lnTo>
                        <a:pt x="33" y="35"/>
                      </a:lnTo>
                      <a:lnTo>
                        <a:pt x="31" y="28"/>
                      </a:lnTo>
                      <a:lnTo>
                        <a:pt x="28" y="25"/>
                      </a:lnTo>
                      <a:lnTo>
                        <a:pt x="28" y="30"/>
                      </a:lnTo>
                      <a:lnTo>
                        <a:pt x="23" y="28"/>
                      </a:lnTo>
                      <a:lnTo>
                        <a:pt x="21" y="23"/>
                      </a:lnTo>
                      <a:lnTo>
                        <a:pt x="18" y="23"/>
                      </a:lnTo>
                      <a:lnTo>
                        <a:pt x="13" y="23"/>
                      </a:lnTo>
                      <a:lnTo>
                        <a:pt x="8" y="20"/>
                      </a:lnTo>
                      <a:lnTo>
                        <a:pt x="5" y="20"/>
                      </a:lnTo>
                      <a:lnTo>
                        <a:pt x="3" y="20"/>
                      </a:lnTo>
                      <a:lnTo>
                        <a:pt x="0" y="25"/>
                      </a:lnTo>
                      <a:lnTo>
                        <a:pt x="0" y="20"/>
                      </a:lnTo>
                      <a:lnTo>
                        <a:pt x="3" y="15"/>
                      </a:lnTo>
                      <a:lnTo>
                        <a:pt x="0" y="13"/>
                      </a:lnTo>
                      <a:lnTo>
                        <a:pt x="3" y="10"/>
                      </a:lnTo>
                      <a:lnTo>
                        <a:pt x="0" y="8"/>
                      </a:lnTo>
                      <a:lnTo>
                        <a:pt x="0" y="3"/>
                      </a:lnTo>
                      <a:lnTo>
                        <a:pt x="0" y="0"/>
                      </a:lnTo>
                      <a:lnTo>
                        <a:pt x="3" y="0"/>
                      </a:lnTo>
                      <a:lnTo>
                        <a:pt x="5" y="0"/>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67" name="Freeform 23"/>
                <p:cNvSpPr>
                  <a:spLocks/>
                </p:cNvSpPr>
                <p:nvPr/>
              </p:nvSpPr>
              <p:spPr bwMode="auto">
                <a:xfrm>
                  <a:off x="3432175" y="4460875"/>
                  <a:ext cx="19050" cy="17463"/>
                </a:xfrm>
                <a:custGeom>
                  <a:avLst/>
                  <a:gdLst>
                    <a:gd name="T0" fmla="*/ 2147483647 w 15"/>
                    <a:gd name="T1" fmla="*/ 0 h 13"/>
                    <a:gd name="T2" fmla="*/ 2147483647 w 15"/>
                    <a:gd name="T3" fmla="*/ 2147483647 h 13"/>
                    <a:gd name="T4" fmla="*/ 2147483647 w 15"/>
                    <a:gd name="T5" fmla="*/ 2147483647 h 13"/>
                    <a:gd name="T6" fmla="*/ 2147483647 w 15"/>
                    <a:gd name="T7" fmla="*/ 2147483647 h 13"/>
                    <a:gd name="T8" fmla="*/ 2147483647 w 15"/>
                    <a:gd name="T9" fmla="*/ 2147483647 h 13"/>
                    <a:gd name="T10" fmla="*/ 2147483647 w 15"/>
                    <a:gd name="T11" fmla="*/ 2147483647 h 13"/>
                    <a:gd name="T12" fmla="*/ 2147483647 w 15"/>
                    <a:gd name="T13" fmla="*/ 2147483647 h 13"/>
                    <a:gd name="T14" fmla="*/ 2147483647 w 15"/>
                    <a:gd name="T15" fmla="*/ 2147483647 h 13"/>
                    <a:gd name="T16" fmla="*/ 2147483647 w 15"/>
                    <a:gd name="T17" fmla="*/ 2147483647 h 13"/>
                    <a:gd name="T18" fmla="*/ 2147483647 w 15"/>
                    <a:gd name="T19" fmla="*/ 2147483647 h 13"/>
                    <a:gd name="T20" fmla="*/ 2147483647 w 15"/>
                    <a:gd name="T21" fmla="*/ 2147483647 h 13"/>
                    <a:gd name="T22" fmla="*/ 2147483647 w 15"/>
                    <a:gd name="T23" fmla="*/ 2147483647 h 13"/>
                    <a:gd name="T24" fmla="*/ 2147483647 w 15"/>
                    <a:gd name="T25" fmla="*/ 2147483647 h 13"/>
                    <a:gd name="T26" fmla="*/ 2147483647 w 15"/>
                    <a:gd name="T27" fmla="*/ 2147483647 h 13"/>
                    <a:gd name="T28" fmla="*/ 0 w 15"/>
                    <a:gd name="T29" fmla="*/ 2147483647 h 13"/>
                    <a:gd name="T30" fmla="*/ 0 w 15"/>
                    <a:gd name="T31" fmla="*/ 2147483647 h 13"/>
                    <a:gd name="T32" fmla="*/ 2147483647 w 15"/>
                    <a:gd name="T33" fmla="*/ 2147483647 h 13"/>
                    <a:gd name="T34" fmla="*/ 2147483647 w 15"/>
                    <a:gd name="T35" fmla="*/ 2147483647 h 13"/>
                    <a:gd name="T36" fmla="*/ 2147483647 w 15"/>
                    <a:gd name="T37" fmla="*/ 2147483647 h 13"/>
                    <a:gd name="T38" fmla="*/ 2147483647 w 15"/>
                    <a:gd name="T39" fmla="*/ 2147483647 h 13"/>
                    <a:gd name="T40" fmla="*/ 2147483647 w 15"/>
                    <a:gd name="T41" fmla="*/ 2147483647 h 13"/>
                    <a:gd name="T42" fmla="*/ 2147483647 w 15"/>
                    <a:gd name="T43" fmla="*/ 2147483647 h 13"/>
                    <a:gd name="T44" fmla="*/ 2147483647 w 15"/>
                    <a:gd name="T45" fmla="*/ 2147483647 h 13"/>
                    <a:gd name="T46" fmla="*/ 2147483647 w 15"/>
                    <a:gd name="T47" fmla="*/ 2147483647 h 13"/>
                    <a:gd name="T48" fmla="*/ 2147483647 w 15"/>
                    <a:gd name="T49" fmla="*/ 2147483647 h 13"/>
                    <a:gd name="T50" fmla="*/ 2147483647 w 15"/>
                    <a:gd name="T51" fmla="*/ 2147483647 h 13"/>
                    <a:gd name="T52" fmla="*/ 2147483647 w 15"/>
                    <a:gd name="T53" fmla="*/ 2147483647 h 13"/>
                    <a:gd name="T54" fmla="*/ 2147483647 w 15"/>
                    <a:gd name="T55" fmla="*/ 2147483647 h 13"/>
                    <a:gd name="T56" fmla="*/ 2147483647 w 15"/>
                    <a:gd name="T57" fmla="*/ 2147483647 h 13"/>
                    <a:gd name="T58" fmla="*/ 2147483647 w 15"/>
                    <a:gd name="T59" fmla="*/ 2147483647 h 13"/>
                    <a:gd name="T60" fmla="*/ 2147483647 w 15"/>
                    <a:gd name="T61" fmla="*/ 2147483647 h 13"/>
                    <a:gd name="T62" fmla="*/ 2147483647 w 15"/>
                    <a:gd name="T63" fmla="*/ 2147483647 h 13"/>
                    <a:gd name="T64" fmla="*/ 2147483647 w 15"/>
                    <a:gd name="T65" fmla="*/ 0 h 13"/>
                    <a:gd name="T66" fmla="*/ 2147483647 w 15"/>
                    <a:gd name="T67" fmla="*/ 0 h 13"/>
                    <a:gd name="T68" fmla="*/ 2147483647 w 15"/>
                    <a:gd name="T69" fmla="*/ 0 h 13"/>
                    <a:gd name="T70" fmla="*/ 2147483647 w 15"/>
                    <a:gd name="T71" fmla="*/ 0 h 13"/>
                    <a:gd name="T72" fmla="*/ 2147483647 w 15"/>
                    <a:gd name="T73" fmla="*/ 0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13"/>
                    <a:gd name="T113" fmla="*/ 15 w 15"/>
                    <a:gd name="T114" fmla="*/ 13 h 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13">
                      <a:moveTo>
                        <a:pt x="15" y="0"/>
                      </a:moveTo>
                      <a:lnTo>
                        <a:pt x="15" y="2"/>
                      </a:lnTo>
                      <a:lnTo>
                        <a:pt x="15" y="5"/>
                      </a:lnTo>
                      <a:lnTo>
                        <a:pt x="12" y="5"/>
                      </a:lnTo>
                      <a:lnTo>
                        <a:pt x="15" y="7"/>
                      </a:lnTo>
                      <a:lnTo>
                        <a:pt x="15" y="13"/>
                      </a:lnTo>
                      <a:lnTo>
                        <a:pt x="10" y="13"/>
                      </a:lnTo>
                      <a:lnTo>
                        <a:pt x="5" y="13"/>
                      </a:lnTo>
                      <a:lnTo>
                        <a:pt x="0" y="13"/>
                      </a:lnTo>
                      <a:lnTo>
                        <a:pt x="2" y="13"/>
                      </a:lnTo>
                      <a:lnTo>
                        <a:pt x="5" y="10"/>
                      </a:lnTo>
                      <a:lnTo>
                        <a:pt x="7" y="10"/>
                      </a:lnTo>
                      <a:lnTo>
                        <a:pt x="7" y="7"/>
                      </a:lnTo>
                      <a:lnTo>
                        <a:pt x="7" y="5"/>
                      </a:lnTo>
                      <a:lnTo>
                        <a:pt x="7" y="2"/>
                      </a:lnTo>
                      <a:lnTo>
                        <a:pt x="5" y="2"/>
                      </a:lnTo>
                      <a:lnTo>
                        <a:pt x="7" y="2"/>
                      </a:lnTo>
                      <a:lnTo>
                        <a:pt x="7" y="0"/>
                      </a:lnTo>
                      <a:lnTo>
                        <a:pt x="10" y="0"/>
                      </a:lnTo>
                      <a:lnTo>
                        <a:pt x="12" y="0"/>
                      </a:lnTo>
                      <a:lnTo>
                        <a:pt x="15" y="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68" name="Freeform 24"/>
                <p:cNvSpPr>
                  <a:spLocks/>
                </p:cNvSpPr>
                <p:nvPr/>
              </p:nvSpPr>
              <p:spPr bwMode="auto">
                <a:xfrm>
                  <a:off x="3201988" y="4432300"/>
                  <a:ext cx="276225" cy="238125"/>
                </a:xfrm>
                <a:custGeom>
                  <a:avLst/>
                  <a:gdLst>
                    <a:gd name="T0" fmla="*/ 2147483647 w 217"/>
                    <a:gd name="T1" fmla="*/ 2147483647 h 187"/>
                    <a:gd name="T2" fmla="*/ 2147483647 w 217"/>
                    <a:gd name="T3" fmla="*/ 2147483647 h 187"/>
                    <a:gd name="T4" fmla="*/ 2147483647 w 217"/>
                    <a:gd name="T5" fmla="*/ 2147483647 h 187"/>
                    <a:gd name="T6" fmla="*/ 2147483647 w 217"/>
                    <a:gd name="T7" fmla="*/ 2147483647 h 187"/>
                    <a:gd name="T8" fmla="*/ 2147483647 w 217"/>
                    <a:gd name="T9" fmla="*/ 2147483647 h 187"/>
                    <a:gd name="T10" fmla="*/ 2147483647 w 217"/>
                    <a:gd name="T11" fmla="*/ 2147483647 h 187"/>
                    <a:gd name="T12" fmla="*/ 2147483647 w 217"/>
                    <a:gd name="T13" fmla="*/ 2147483647 h 187"/>
                    <a:gd name="T14" fmla="*/ 2147483647 w 217"/>
                    <a:gd name="T15" fmla="*/ 2147483647 h 187"/>
                    <a:gd name="T16" fmla="*/ 2147483647 w 217"/>
                    <a:gd name="T17" fmla="*/ 2147483647 h 187"/>
                    <a:gd name="T18" fmla="*/ 2147483647 w 217"/>
                    <a:gd name="T19" fmla="*/ 2147483647 h 187"/>
                    <a:gd name="T20" fmla="*/ 2147483647 w 217"/>
                    <a:gd name="T21" fmla="*/ 2147483647 h 187"/>
                    <a:gd name="T22" fmla="*/ 2147483647 w 217"/>
                    <a:gd name="T23" fmla="*/ 2147483647 h 187"/>
                    <a:gd name="T24" fmla="*/ 2147483647 w 217"/>
                    <a:gd name="T25" fmla="*/ 2147483647 h 187"/>
                    <a:gd name="T26" fmla="*/ 2147483647 w 217"/>
                    <a:gd name="T27" fmla="*/ 2147483647 h 187"/>
                    <a:gd name="T28" fmla="*/ 2147483647 w 217"/>
                    <a:gd name="T29" fmla="*/ 2147483647 h 187"/>
                    <a:gd name="T30" fmla="*/ 2147483647 w 217"/>
                    <a:gd name="T31" fmla="*/ 2147483647 h 187"/>
                    <a:gd name="T32" fmla="*/ 2147483647 w 217"/>
                    <a:gd name="T33" fmla="*/ 2147483647 h 187"/>
                    <a:gd name="T34" fmla="*/ 2147483647 w 217"/>
                    <a:gd name="T35" fmla="*/ 2147483647 h 187"/>
                    <a:gd name="T36" fmla="*/ 2147483647 w 217"/>
                    <a:gd name="T37" fmla="*/ 2147483647 h 187"/>
                    <a:gd name="T38" fmla="*/ 2147483647 w 217"/>
                    <a:gd name="T39" fmla="*/ 2147483647 h 187"/>
                    <a:gd name="T40" fmla="*/ 2147483647 w 217"/>
                    <a:gd name="T41" fmla="*/ 2147483647 h 187"/>
                    <a:gd name="T42" fmla="*/ 2147483647 w 217"/>
                    <a:gd name="T43" fmla="*/ 2147483647 h 187"/>
                    <a:gd name="T44" fmla="*/ 2147483647 w 217"/>
                    <a:gd name="T45" fmla="*/ 2147483647 h 187"/>
                    <a:gd name="T46" fmla="*/ 2147483647 w 217"/>
                    <a:gd name="T47" fmla="*/ 2147483647 h 187"/>
                    <a:gd name="T48" fmla="*/ 2147483647 w 217"/>
                    <a:gd name="T49" fmla="*/ 2147483647 h 187"/>
                    <a:gd name="T50" fmla="*/ 2147483647 w 217"/>
                    <a:gd name="T51" fmla="*/ 2147483647 h 187"/>
                    <a:gd name="T52" fmla="*/ 2147483647 w 217"/>
                    <a:gd name="T53" fmla="*/ 2147483647 h 187"/>
                    <a:gd name="T54" fmla="*/ 2147483647 w 217"/>
                    <a:gd name="T55" fmla="*/ 2147483647 h 187"/>
                    <a:gd name="T56" fmla="*/ 2147483647 w 217"/>
                    <a:gd name="T57" fmla="*/ 2147483647 h 187"/>
                    <a:gd name="T58" fmla="*/ 2147483647 w 217"/>
                    <a:gd name="T59" fmla="*/ 2147483647 h 187"/>
                    <a:gd name="T60" fmla="*/ 2147483647 w 217"/>
                    <a:gd name="T61" fmla="*/ 2147483647 h 187"/>
                    <a:gd name="T62" fmla="*/ 2147483647 w 217"/>
                    <a:gd name="T63" fmla="*/ 2147483647 h 187"/>
                    <a:gd name="T64" fmla="*/ 2147483647 w 217"/>
                    <a:gd name="T65" fmla="*/ 2147483647 h 187"/>
                    <a:gd name="T66" fmla="*/ 2147483647 w 217"/>
                    <a:gd name="T67" fmla="*/ 2147483647 h 187"/>
                    <a:gd name="T68" fmla="*/ 2147483647 w 217"/>
                    <a:gd name="T69" fmla="*/ 2147483647 h 187"/>
                    <a:gd name="T70" fmla="*/ 2147483647 w 217"/>
                    <a:gd name="T71" fmla="*/ 2147483647 h 187"/>
                    <a:gd name="T72" fmla="*/ 2147483647 w 217"/>
                    <a:gd name="T73" fmla="*/ 2147483647 h 187"/>
                    <a:gd name="T74" fmla="*/ 2147483647 w 217"/>
                    <a:gd name="T75" fmla="*/ 0 h 187"/>
                    <a:gd name="T76" fmla="*/ 2147483647 w 217"/>
                    <a:gd name="T77" fmla="*/ 2147483647 h 187"/>
                    <a:gd name="T78" fmla="*/ 2147483647 w 217"/>
                    <a:gd name="T79" fmla="*/ 2147483647 h 187"/>
                    <a:gd name="T80" fmla="*/ 2147483647 w 217"/>
                    <a:gd name="T81" fmla="*/ 2147483647 h 187"/>
                    <a:gd name="T82" fmla="*/ 2147483647 w 217"/>
                    <a:gd name="T83" fmla="*/ 2147483647 h 187"/>
                    <a:gd name="T84" fmla="*/ 2147483647 w 217"/>
                    <a:gd name="T85" fmla="*/ 2147483647 h 187"/>
                    <a:gd name="T86" fmla="*/ 2147483647 w 217"/>
                    <a:gd name="T87" fmla="*/ 2147483647 h 187"/>
                    <a:gd name="T88" fmla="*/ 2147483647 w 217"/>
                    <a:gd name="T89" fmla="*/ 2147483647 h 187"/>
                    <a:gd name="T90" fmla="*/ 2147483647 w 217"/>
                    <a:gd name="T91" fmla="*/ 2147483647 h 187"/>
                    <a:gd name="T92" fmla="*/ 2147483647 w 217"/>
                    <a:gd name="T93" fmla="*/ 2147483647 h 187"/>
                    <a:gd name="T94" fmla="*/ 2147483647 w 217"/>
                    <a:gd name="T95" fmla="*/ 2147483647 h 187"/>
                    <a:gd name="T96" fmla="*/ 2147483647 w 217"/>
                    <a:gd name="T97" fmla="*/ 2147483647 h 187"/>
                    <a:gd name="T98" fmla="*/ 2147483647 w 217"/>
                    <a:gd name="T99" fmla="*/ 2147483647 h 187"/>
                    <a:gd name="T100" fmla="*/ 2147483647 w 217"/>
                    <a:gd name="T101" fmla="*/ 2147483647 h 187"/>
                    <a:gd name="T102" fmla="*/ 2147483647 w 217"/>
                    <a:gd name="T103" fmla="*/ 2147483647 h 187"/>
                    <a:gd name="T104" fmla="*/ 2147483647 w 217"/>
                    <a:gd name="T105" fmla="*/ 2147483647 h 187"/>
                    <a:gd name="T106" fmla="*/ 2147483647 w 217"/>
                    <a:gd name="T107" fmla="*/ 2147483647 h 187"/>
                    <a:gd name="T108" fmla="*/ 2147483647 w 217"/>
                    <a:gd name="T109" fmla="*/ 2147483647 h 187"/>
                    <a:gd name="T110" fmla="*/ 2147483647 w 217"/>
                    <a:gd name="T111" fmla="*/ 2147483647 h 187"/>
                    <a:gd name="T112" fmla="*/ 2147483647 w 217"/>
                    <a:gd name="T113" fmla="*/ 2147483647 h 187"/>
                    <a:gd name="T114" fmla="*/ 2147483647 w 217"/>
                    <a:gd name="T115" fmla="*/ 2147483647 h 1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7"/>
                    <a:gd name="T175" fmla="*/ 0 h 187"/>
                    <a:gd name="T176" fmla="*/ 217 w 217"/>
                    <a:gd name="T177" fmla="*/ 187 h 1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7" h="187">
                      <a:moveTo>
                        <a:pt x="205" y="116"/>
                      </a:moveTo>
                      <a:lnTo>
                        <a:pt x="205" y="119"/>
                      </a:lnTo>
                      <a:lnTo>
                        <a:pt x="200" y="124"/>
                      </a:lnTo>
                      <a:lnTo>
                        <a:pt x="187" y="129"/>
                      </a:lnTo>
                      <a:lnTo>
                        <a:pt x="182" y="131"/>
                      </a:lnTo>
                      <a:lnTo>
                        <a:pt x="177" y="131"/>
                      </a:lnTo>
                      <a:lnTo>
                        <a:pt x="174" y="131"/>
                      </a:lnTo>
                      <a:lnTo>
                        <a:pt x="172" y="131"/>
                      </a:lnTo>
                      <a:lnTo>
                        <a:pt x="169" y="139"/>
                      </a:lnTo>
                      <a:lnTo>
                        <a:pt x="167" y="142"/>
                      </a:lnTo>
                      <a:lnTo>
                        <a:pt x="164" y="137"/>
                      </a:lnTo>
                      <a:lnTo>
                        <a:pt x="162" y="134"/>
                      </a:lnTo>
                      <a:lnTo>
                        <a:pt x="152" y="134"/>
                      </a:lnTo>
                      <a:lnTo>
                        <a:pt x="149" y="134"/>
                      </a:lnTo>
                      <a:lnTo>
                        <a:pt x="144" y="131"/>
                      </a:lnTo>
                      <a:lnTo>
                        <a:pt x="142" y="131"/>
                      </a:lnTo>
                      <a:lnTo>
                        <a:pt x="139" y="131"/>
                      </a:lnTo>
                      <a:lnTo>
                        <a:pt x="144" y="137"/>
                      </a:lnTo>
                      <a:lnTo>
                        <a:pt x="147" y="142"/>
                      </a:lnTo>
                      <a:lnTo>
                        <a:pt x="149" y="152"/>
                      </a:lnTo>
                      <a:lnTo>
                        <a:pt x="149" y="157"/>
                      </a:lnTo>
                      <a:lnTo>
                        <a:pt x="152" y="159"/>
                      </a:lnTo>
                      <a:lnTo>
                        <a:pt x="157" y="159"/>
                      </a:lnTo>
                      <a:lnTo>
                        <a:pt x="162" y="159"/>
                      </a:lnTo>
                      <a:lnTo>
                        <a:pt x="162" y="162"/>
                      </a:lnTo>
                      <a:lnTo>
                        <a:pt x="159" y="164"/>
                      </a:lnTo>
                      <a:lnTo>
                        <a:pt x="157" y="164"/>
                      </a:lnTo>
                      <a:lnTo>
                        <a:pt x="152" y="167"/>
                      </a:lnTo>
                      <a:lnTo>
                        <a:pt x="149" y="167"/>
                      </a:lnTo>
                      <a:lnTo>
                        <a:pt x="149" y="172"/>
                      </a:lnTo>
                      <a:lnTo>
                        <a:pt x="147" y="174"/>
                      </a:lnTo>
                      <a:lnTo>
                        <a:pt x="142" y="174"/>
                      </a:lnTo>
                      <a:lnTo>
                        <a:pt x="139" y="177"/>
                      </a:lnTo>
                      <a:lnTo>
                        <a:pt x="131" y="182"/>
                      </a:lnTo>
                      <a:lnTo>
                        <a:pt x="129" y="187"/>
                      </a:lnTo>
                      <a:lnTo>
                        <a:pt x="126" y="187"/>
                      </a:lnTo>
                      <a:lnTo>
                        <a:pt x="124" y="182"/>
                      </a:lnTo>
                      <a:lnTo>
                        <a:pt x="124" y="179"/>
                      </a:lnTo>
                      <a:lnTo>
                        <a:pt x="119" y="184"/>
                      </a:lnTo>
                      <a:lnTo>
                        <a:pt x="116" y="187"/>
                      </a:lnTo>
                      <a:lnTo>
                        <a:pt x="111" y="184"/>
                      </a:lnTo>
                      <a:lnTo>
                        <a:pt x="106" y="179"/>
                      </a:lnTo>
                      <a:lnTo>
                        <a:pt x="104" y="179"/>
                      </a:lnTo>
                      <a:lnTo>
                        <a:pt x="104" y="177"/>
                      </a:lnTo>
                      <a:lnTo>
                        <a:pt x="101" y="174"/>
                      </a:lnTo>
                      <a:lnTo>
                        <a:pt x="101" y="167"/>
                      </a:lnTo>
                      <a:lnTo>
                        <a:pt x="101" y="164"/>
                      </a:lnTo>
                      <a:lnTo>
                        <a:pt x="99" y="164"/>
                      </a:lnTo>
                      <a:lnTo>
                        <a:pt x="94" y="154"/>
                      </a:lnTo>
                      <a:lnTo>
                        <a:pt x="89" y="152"/>
                      </a:lnTo>
                      <a:lnTo>
                        <a:pt x="94" y="147"/>
                      </a:lnTo>
                      <a:lnTo>
                        <a:pt x="99" y="144"/>
                      </a:lnTo>
                      <a:lnTo>
                        <a:pt x="96" y="142"/>
                      </a:lnTo>
                      <a:lnTo>
                        <a:pt x="94" y="137"/>
                      </a:lnTo>
                      <a:lnTo>
                        <a:pt x="91" y="134"/>
                      </a:lnTo>
                      <a:lnTo>
                        <a:pt x="89" y="126"/>
                      </a:lnTo>
                      <a:lnTo>
                        <a:pt x="89" y="121"/>
                      </a:lnTo>
                      <a:lnTo>
                        <a:pt x="89" y="119"/>
                      </a:lnTo>
                      <a:lnTo>
                        <a:pt x="86" y="116"/>
                      </a:lnTo>
                      <a:lnTo>
                        <a:pt x="86" y="114"/>
                      </a:lnTo>
                      <a:lnTo>
                        <a:pt x="89" y="111"/>
                      </a:lnTo>
                      <a:lnTo>
                        <a:pt x="91" y="109"/>
                      </a:lnTo>
                      <a:lnTo>
                        <a:pt x="91" y="101"/>
                      </a:lnTo>
                      <a:lnTo>
                        <a:pt x="94" y="96"/>
                      </a:lnTo>
                      <a:lnTo>
                        <a:pt x="89" y="96"/>
                      </a:lnTo>
                      <a:lnTo>
                        <a:pt x="76" y="99"/>
                      </a:lnTo>
                      <a:lnTo>
                        <a:pt x="71" y="99"/>
                      </a:lnTo>
                      <a:lnTo>
                        <a:pt x="66" y="101"/>
                      </a:lnTo>
                      <a:lnTo>
                        <a:pt x="61" y="96"/>
                      </a:lnTo>
                      <a:lnTo>
                        <a:pt x="56" y="89"/>
                      </a:lnTo>
                      <a:lnTo>
                        <a:pt x="53" y="89"/>
                      </a:lnTo>
                      <a:lnTo>
                        <a:pt x="48" y="86"/>
                      </a:lnTo>
                      <a:lnTo>
                        <a:pt x="46" y="83"/>
                      </a:lnTo>
                      <a:lnTo>
                        <a:pt x="38" y="83"/>
                      </a:lnTo>
                      <a:lnTo>
                        <a:pt x="28" y="86"/>
                      </a:lnTo>
                      <a:lnTo>
                        <a:pt x="25" y="86"/>
                      </a:lnTo>
                      <a:lnTo>
                        <a:pt x="23" y="83"/>
                      </a:lnTo>
                      <a:lnTo>
                        <a:pt x="20" y="78"/>
                      </a:lnTo>
                      <a:lnTo>
                        <a:pt x="15" y="76"/>
                      </a:lnTo>
                      <a:lnTo>
                        <a:pt x="15" y="73"/>
                      </a:lnTo>
                      <a:lnTo>
                        <a:pt x="18" y="66"/>
                      </a:lnTo>
                      <a:lnTo>
                        <a:pt x="18" y="63"/>
                      </a:lnTo>
                      <a:lnTo>
                        <a:pt x="10" y="53"/>
                      </a:lnTo>
                      <a:lnTo>
                        <a:pt x="8" y="48"/>
                      </a:lnTo>
                      <a:lnTo>
                        <a:pt x="5" y="48"/>
                      </a:lnTo>
                      <a:lnTo>
                        <a:pt x="3" y="51"/>
                      </a:lnTo>
                      <a:lnTo>
                        <a:pt x="0" y="48"/>
                      </a:lnTo>
                      <a:lnTo>
                        <a:pt x="5" y="41"/>
                      </a:lnTo>
                      <a:lnTo>
                        <a:pt x="8" y="36"/>
                      </a:lnTo>
                      <a:lnTo>
                        <a:pt x="10" y="30"/>
                      </a:lnTo>
                      <a:lnTo>
                        <a:pt x="15" y="18"/>
                      </a:lnTo>
                      <a:lnTo>
                        <a:pt x="18" y="18"/>
                      </a:lnTo>
                      <a:lnTo>
                        <a:pt x="20" y="18"/>
                      </a:lnTo>
                      <a:lnTo>
                        <a:pt x="20" y="15"/>
                      </a:lnTo>
                      <a:lnTo>
                        <a:pt x="20" y="10"/>
                      </a:lnTo>
                      <a:lnTo>
                        <a:pt x="20" y="8"/>
                      </a:lnTo>
                      <a:lnTo>
                        <a:pt x="25" y="8"/>
                      </a:lnTo>
                      <a:lnTo>
                        <a:pt x="28" y="5"/>
                      </a:lnTo>
                      <a:lnTo>
                        <a:pt x="35" y="5"/>
                      </a:lnTo>
                      <a:lnTo>
                        <a:pt x="28" y="5"/>
                      </a:lnTo>
                      <a:lnTo>
                        <a:pt x="23" y="8"/>
                      </a:lnTo>
                      <a:lnTo>
                        <a:pt x="23" y="10"/>
                      </a:lnTo>
                      <a:lnTo>
                        <a:pt x="23" y="15"/>
                      </a:lnTo>
                      <a:lnTo>
                        <a:pt x="25" y="18"/>
                      </a:lnTo>
                      <a:lnTo>
                        <a:pt x="25" y="20"/>
                      </a:lnTo>
                      <a:lnTo>
                        <a:pt x="28" y="23"/>
                      </a:lnTo>
                      <a:lnTo>
                        <a:pt x="25" y="25"/>
                      </a:lnTo>
                      <a:lnTo>
                        <a:pt x="23" y="30"/>
                      </a:lnTo>
                      <a:lnTo>
                        <a:pt x="20" y="36"/>
                      </a:lnTo>
                      <a:lnTo>
                        <a:pt x="20" y="38"/>
                      </a:lnTo>
                      <a:lnTo>
                        <a:pt x="23" y="41"/>
                      </a:lnTo>
                      <a:lnTo>
                        <a:pt x="25" y="43"/>
                      </a:lnTo>
                      <a:lnTo>
                        <a:pt x="25" y="48"/>
                      </a:lnTo>
                      <a:lnTo>
                        <a:pt x="28" y="51"/>
                      </a:lnTo>
                      <a:lnTo>
                        <a:pt x="33" y="51"/>
                      </a:lnTo>
                      <a:lnTo>
                        <a:pt x="33" y="48"/>
                      </a:lnTo>
                      <a:lnTo>
                        <a:pt x="35" y="48"/>
                      </a:lnTo>
                      <a:lnTo>
                        <a:pt x="38" y="46"/>
                      </a:lnTo>
                      <a:lnTo>
                        <a:pt x="38" y="43"/>
                      </a:lnTo>
                      <a:lnTo>
                        <a:pt x="35" y="38"/>
                      </a:lnTo>
                      <a:lnTo>
                        <a:pt x="35" y="36"/>
                      </a:lnTo>
                      <a:lnTo>
                        <a:pt x="33" y="30"/>
                      </a:lnTo>
                      <a:lnTo>
                        <a:pt x="30" y="28"/>
                      </a:lnTo>
                      <a:lnTo>
                        <a:pt x="30" y="25"/>
                      </a:lnTo>
                      <a:lnTo>
                        <a:pt x="28" y="25"/>
                      </a:lnTo>
                      <a:lnTo>
                        <a:pt x="30" y="23"/>
                      </a:lnTo>
                      <a:lnTo>
                        <a:pt x="30" y="20"/>
                      </a:lnTo>
                      <a:lnTo>
                        <a:pt x="35" y="18"/>
                      </a:lnTo>
                      <a:lnTo>
                        <a:pt x="46" y="15"/>
                      </a:lnTo>
                      <a:lnTo>
                        <a:pt x="51" y="13"/>
                      </a:lnTo>
                      <a:lnTo>
                        <a:pt x="53" y="13"/>
                      </a:lnTo>
                      <a:lnTo>
                        <a:pt x="58" y="13"/>
                      </a:lnTo>
                      <a:lnTo>
                        <a:pt x="58" y="10"/>
                      </a:lnTo>
                      <a:lnTo>
                        <a:pt x="58" y="8"/>
                      </a:lnTo>
                      <a:lnTo>
                        <a:pt x="56" y="8"/>
                      </a:lnTo>
                      <a:lnTo>
                        <a:pt x="53" y="8"/>
                      </a:lnTo>
                      <a:lnTo>
                        <a:pt x="51" y="8"/>
                      </a:lnTo>
                      <a:lnTo>
                        <a:pt x="48" y="3"/>
                      </a:lnTo>
                      <a:lnTo>
                        <a:pt x="51" y="3"/>
                      </a:lnTo>
                      <a:lnTo>
                        <a:pt x="51" y="0"/>
                      </a:lnTo>
                      <a:lnTo>
                        <a:pt x="56" y="0"/>
                      </a:lnTo>
                      <a:lnTo>
                        <a:pt x="56" y="3"/>
                      </a:lnTo>
                      <a:lnTo>
                        <a:pt x="58" y="5"/>
                      </a:lnTo>
                      <a:lnTo>
                        <a:pt x="58" y="8"/>
                      </a:lnTo>
                      <a:lnTo>
                        <a:pt x="58" y="10"/>
                      </a:lnTo>
                      <a:lnTo>
                        <a:pt x="61" y="10"/>
                      </a:lnTo>
                      <a:lnTo>
                        <a:pt x="63" y="10"/>
                      </a:lnTo>
                      <a:lnTo>
                        <a:pt x="68" y="13"/>
                      </a:lnTo>
                      <a:lnTo>
                        <a:pt x="71" y="13"/>
                      </a:lnTo>
                      <a:lnTo>
                        <a:pt x="76" y="13"/>
                      </a:lnTo>
                      <a:lnTo>
                        <a:pt x="76" y="15"/>
                      </a:lnTo>
                      <a:lnTo>
                        <a:pt x="81" y="20"/>
                      </a:lnTo>
                      <a:lnTo>
                        <a:pt x="81" y="25"/>
                      </a:lnTo>
                      <a:lnTo>
                        <a:pt x="83" y="28"/>
                      </a:lnTo>
                      <a:lnTo>
                        <a:pt x="86" y="28"/>
                      </a:lnTo>
                      <a:lnTo>
                        <a:pt x="94" y="25"/>
                      </a:lnTo>
                      <a:lnTo>
                        <a:pt x="101" y="25"/>
                      </a:lnTo>
                      <a:lnTo>
                        <a:pt x="104" y="25"/>
                      </a:lnTo>
                      <a:lnTo>
                        <a:pt x="111" y="25"/>
                      </a:lnTo>
                      <a:lnTo>
                        <a:pt x="116" y="25"/>
                      </a:lnTo>
                      <a:lnTo>
                        <a:pt x="119" y="30"/>
                      </a:lnTo>
                      <a:lnTo>
                        <a:pt x="124" y="33"/>
                      </a:lnTo>
                      <a:lnTo>
                        <a:pt x="126" y="33"/>
                      </a:lnTo>
                      <a:lnTo>
                        <a:pt x="137" y="33"/>
                      </a:lnTo>
                      <a:lnTo>
                        <a:pt x="139" y="33"/>
                      </a:lnTo>
                      <a:lnTo>
                        <a:pt x="142" y="33"/>
                      </a:lnTo>
                      <a:lnTo>
                        <a:pt x="149" y="25"/>
                      </a:lnTo>
                      <a:lnTo>
                        <a:pt x="152" y="25"/>
                      </a:lnTo>
                      <a:lnTo>
                        <a:pt x="154" y="25"/>
                      </a:lnTo>
                      <a:lnTo>
                        <a:pt x="162" y="25"/>
                      </a:lnTo>
                      <a:lnTo>
                        <a:pt x="169" y="23"/>
                      </a:lnTo>
                      <a:lnTo>
                        <a:pt x="177" y="25"/>
                      </a:lnTo>
                      <a:lnTo>
                        <a:pt x="180" y="25"/>
                      </a:lnTo>
                      <a:lnTo>
                        <a:pt x="177" y="25"/>
                      </a:lnTo>
                      <a:lnTo>
                        <a:pt x="177" y="28"/>
                      </a:lnTo>
                      <a:lnTo>
                        <a:pt x="169" y="28"/>
                      </a:lnTo>
                      <a:lnTo>
                        <a:pt x="167" y="28"/>
                      </a:lnTo>
                      <a:lnTo>
                        <a:pt x="167" y="30"/>
                      </a:lnTo>
                      <a:lnTo>
                        <a:pt x="172" y="33"/>
                      </a:lnTo>
                      <a:lnTo>
                        <a:pt x="174" y="36"/>
                      </a:lnTo>
                      <a:lnTo>
                        <a:pt x="177" y="41"/>
                      </a:lnTo>
                      <a:lnTo>
                        <a:pt x="180" y="38"/>
                      </a:lnTo>
                      <a:lnTo>
                        <a:pt x="180" y="36"/>
                      </a:lnTo>
                      <a:lnTo>
                        <a:pt x="182" y="38"/>
                      </a:lnTo>
                      <a:lnTo>
                        <a:pt x="187" y="38"/>
                      </a:lnTo>
                      <a:lnTo>
                        <a:pt x="190" y="38"/>
                      </a:lnTo>
                      <a:lnTo>
                        <a:pt x="190" y="41"/>
                      </a:lnTo>
                      <a:lnTo>
                        <a:pt x="197" y="43"/>
                      </a:lnTo>
                      <a:lnTo>
                        <a:pt x="200" y="46"/>
                      </a:lnTo>
                      <a:lnTo>
                        <a:pt x="195" y="51"/>
                      </a:lnTo>
                      <a:lnTo>
                        <a:pt x="195" y="56"/>
                      </a:lnTo>
                      <a:lnTo>
                        <a:pt x="192" y="56"/>
                      </a:lnTo>
                      <a:lnTo>
                        <a:pt x="185" y="58"/>
                      </a:lnTo>
                      <a:lnTo>
                        <a:pt x="190" y="61"/>
                      </a:lnTo>
                      <a:lnTo>
                        <a:pt x="192" y="61"/>
                      </a:lnTo>
                      <a:lnTo>
                        <a:pt x="195" y="61"/>
                      </a:lnTo>
                      <a:lnTo>
                        <a:pt x="197" y="58"/>
                      </a:lnTo>
                      <a:lnTo>
                        <a:pt x="205" y="58"/>
                      </a:lnTo>
                      <a:lnTo>
                        <a:pt x="210" y="58"/>
                      </a:lnTo>
                      <a:lnTo>
                        <a:pt x="215" y="61"/>
                      </a:lnTo>
                      <a:lnTo>
                        <a:pt x="217" y="63"/>
                      </a:lnTo>
                      <a:lnTo>
                        <a:pt x="215" y="66"/>
                      </a:lnTo>
                      <a:lnTo>
                        <a:pt x="205" y="76"/>
                      </a:lnTo>
                      <a:lnTo>
                        <a:pt x="205" y="78"/>
                      </a:lnTo>
                      <a:lnTo>
                        <a:pt x="207" y="83"/>
                      </a:lnTo>
                      <a:lnTo>
                        <a:pt x="210" y="86"/>
                      </a:lnTo>
                      <a:lnTo>
                        <a:pt x="207" y="89"/>
                      </a:lnTo>
                      <a:lnTo>
                        <a:pt x="205" y="89"/>
                      </a:lnTo>
                      <a:lnTo>
                        <a:pt x="197" y="91"/>
                      </a:lnTo>
                      <a:lnTo>
                        <a:pt x="197" y="94"/>
                      </a:lnTo>
                      <a:lnTo>
                        <a:pt x="197" y="96"/>
                      </a:lnTo>
                      <a:lnTo>
                        <a:pt x="195" y="101"/>
                      </a:lnTo>
                      <a:lnTo>
                        <a:pt x="192" y="104"/>
                      </a:lnTo>
                      <a:lnTo>
                        <a:pt x="195" y="106"/>
                      </a:lnTo>
                      <a:lnTo>
                        <a:pt x="200" y="111"/>
                      </a:lnTo>
                      <a:lnTo>
                        <a:pt x="205" y="116"/>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69" name="Freeform 25"/>
                <p:cNvSpPr>
                  <a:spLocks/>
                </p:cNvSpPr>
                <p:nvPr/>
              </p:nvSpPr>
              <p:spPr bwMode="auto">
                <a:xfrm>
                  <a:off x="3048000" y="4652963"/>
                  <a:ext cx="119063" cy="128587"/>
                </a:xfrm>
                <a:custGeom>
                  <a:avLst/>
                  <a:gdLst>
                    <a:gd name="T0" fmla="*/ 2147483647 w 93"/>
                    <a:gd name="T1" fmla="*/ 2147483647 h 101"/>
                    <a:gd name="T2" fmla="*/ 2147483647 w 93"/>
                    <a:gd name="T3" fmla="*/ 2147483647 h 101"/>
                    <a:gd name="T4" fmla="*/ 2147483647 w 93"/>
                    <a:gd name="T5" fmla="*/ 2147483647 h 101"/>
                    <a:gd name="T6" fmla="*/ 2147483647 w 93"/>
                    <a:gd name="T7" fmla="*/ 2147483647 h 101"/>
                    <a:gd name="T8" fmla="*/ 2147483647 w 93"/>
                    <a:gd name="T9" fmla="*/ 2147483647 h 101"/>
                    <a:gd name="T10" fmla="*/ 0 w 93"/>
                    <a:gd name="T11" fmla="*/ 2147483647 h 101"/>
                    <a:gd name="T12" fmla="*/ 2147483647 w 93"/>
                    <a:gd name="T13" fmla="*/ 2147483647 h 101"/>
                    <a:gd name="T14" fmla="*/ 2147483647 w 93"/>
                    <a:gd name="T15" fmla="*/ 2147483647 h 101"/>
                    <a:gd name="T16" fmla="*/ 2147483647 w 93"/>
                    <a:gd name="T17" fmla="*/ 2147483647 h 101"/>
                    <a:gd name="T18" fmla="*/ 2147483647 w 93"/>
                    <a:gd name="T19" fmla="*/ 2147483647 h 101"/>
                    <a:gd name="T20" fmla="*/ 2147483647 w 93"/>
                    <a:gd name="T21" fmla="*/ 2147483647 h 101"/>
                    <a:gd name="T22" fmla="*/ 2147483647 w 93"/>
                    <a:gd name="T23" fmla="*/ 2147483647 h 101"/>
                    <a:gd name="T24" fmla="*/ 2147483647 w 93"/>
                    <a:gd name="T25" fmla="*/ 2147483647 h 101"/>
                    <a:gd name="T26" fmla="*/ 2147483647 w 93"/>
                    <a:gd name="T27" fmla="*/ 2147483647 h 101"/>
                    <a:gd name="T28" fmla="*/ 2147483647 w 93"/>
                    <a:gd name="T29" fmla="*/ 2147483647 h 101"/>
                    <a:gd name="T30" fmla="*/ 2147483647 w 93"/>
                    <a:gd name="T31" fmla="*/ 2147483647 h 101"/>
                    <a:gd name="T32" fmla="*/ 2147483647 w 93"/>
                    <a:gd name="T33" fmla="*/ 2147483647 h 101"/>
                    <a:gd name="T34" fmla="*/ 2147483647 w 93"/>
                    <a:gd name="T35" fmla="*/ 0 h 101"/>
                    <a:gd name="T36" fmla="*/ 2147483647 w 93"/>
                    <a:gd name="T37" fmla="*/ 2147483647 h 101"/>
                    <a:gd name="T38" fmla="*/ 2147483647 w 93"/>
                    <a:gd name="T39" fmla="*/ 2147483647 h 101"/>
                    <a:gd name="T40" fmla="*/ 2147483647 w 93"/>
                    <a:gd name="T41" fmla="*/ 2147483647 h 101"/>
                    <a:gd name="T42" fmla="*/ 2147483647 w 93"/>
                    <a:gd name="T43" fmla="*/ 2147483647 h 101"/>
                    <a:gd name="T44" fmla="*/ 2147483647 w 93"/>
                    <a:gd name="T45" fmla="*/ 2147483647 h 101"/>
                    <a:gd name="T46" fmla="*/ 2147483647 w 93"/>
                    <a:gd name="T47" fmla="*/ 2147483647 h 101"/>
                    <a:gd name="T48" fmla="*/ 2147483647 w 93"/>
                    <a:gd name="T49" fmla="*/ 2147483647 h 101"/>
                    <a:gd name="T50" fmla="*/ 2147483647 w 93"/>
                    <a:gd name="T51" fmla="*/ 2147483647 h 101"/>
                    <a:gd name="T52" fmla="*/ 2147483647 w 93"/>
                    <a:gd name="T53" fmla="*/ 2147483647 h 101"/>
                    <a:gd name="T54" fmla="*/ 2147483647 w 93"/>
                    <a:gd name="T55" fmla="*/ 2147483647 h 101"/>
                    <a:gd name="T56" fmla="*/ 2147483647 w 93"/>
                    <a:gd name="T57" fmla="*/ 2147483647 h 101"/>
                    <a:gd name="T58" fmla="*/ 2147483647 w 93"/>
                    <a:gd name="T59" fmla="*/ 2147483647 h 101"/>
                    <a:gd name="T60" fmla="*/ 2147483647 w 93"/>
                    <a:gd name="T61" fmla="*/ 2147483647 h 101"/>
                    <a:gd name="T62" fmla="*/ 2147483647 w 93"/>
                    <a:gd name="T63" fmla="*/ 2147483647 h 101"/>
                    <a:gd name="T64" fmla="*/ 2147483647 w 93"/>
                    <a:gd name="T65" fmla="*/ 2147483647 h 101"/>
                    <a:gd name="T66" fmla="*/ 2147483647 w 93"/>
                    <a:gd name="T67" fmla="*/ 2147483647 h 101"/>
                    <a:gd name="T68" fmla="*/ 2147483647 w 93"/>
                    <a:gd name="T69" fmla="*/ 2147483647 h 101"/>
                    <a:gd name="T70" fmla="*/ 2147483647 w 93"/>
                    <a:gd name="T71" fmla="*/ 2147483647 h 101"/>
                    <a:gd name="T72" fmla="*/ 2147483647 w 93"/>
                    <a:gd name="T73" fmla="*/ 2147483647 h 101"/>
                    <a:gd name="T74" fmla="*/ 2147483647 w 93"/>
                    <a:gd name="T75" fmla="*/ 2147483647 h 10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3"/>
                    <a:gd name="T115" fmla="*/ 0 h 101"/>
                    <a:gd name="T116" fmla="*/ 93 w 93"/>
                    <a:gd name="T117" fmla="*/ 101 h 10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3" h="101">
                      <a:moveTo>
                        <a:pt x="12" y="79"/>
                      </a:moveTo>
                      <a:lnTo>
                        <a:pt x="12" y="76"/>
                      </a:lnTo>
                      <a:lnTo>
                        <a:pt x="15" y="74"/>
                      </a:lnTo>
                      <a:lnTo>
                        <a:pt x="20" y="66"/>
                      </a:lnTo>
                      <a:lnTo>
                        <a:pt x="20" y="63"/>
                      </a:lnTo>
                      <a:lnTo>
                        <a:pt x="17" y="58"/>
                      </a:lnTo>
                      <a:lnTo>
                        <a:pt x="20" y="56"/>
                      </a:lnTo>
                      <a:lnTo>
                        <a:pt x="15" y="61"/>
                      </a:lnTo>
                      <a:lnTo>
                        <a:pt x="10" y="66"/>
                      </a:lnTo>
                      <a:lnTo>
                        <a:pt x="7" y="66"/>
                      </a:lnTo>
                      <a:lnTo>
                        <a:pt x="2" y="63"/>
                      </a:lnTo>
                      <a:lnTo>
                        <a:pt x="0" y="58"/>
                      </a:lnTo>
                      <a:lnTo>
                        <a:pt x="2" y="58"/>
                      </a:lnTo>
                      <a:lnTo>
                        <a:pt x="5" y="56"/>
                      </a:lnTo>
                      <a:lnTo>
                        <a:pt x="2" y="51"/>
                      </a:lnTo>
                      <a:lnTo>
                        <a:pt x="2" y="48"/>
                      </a:lnTo>
                      <a:lnTo>
                        <a:pt x="5" y="46"/>
                      </a:lnTo>
                      <a:lnTo>
                        <a:pt x="2" y="43"/>
                      </a:lnTo>
                      <a:lnTo>
                        <a:pt x="0" y="38"/>
                      </a:lnTo>
                      <a:lnTo>
                        <a:pt x="2" y="38"/>
                      </a:lnTo>
                      <a:lnTo>
                        <a:pt x="5" y="36"/>
                      </a:lnTo>
                      <a:lnTo>
                        <a:pt x="10" y="33"/>
                      </a:lnTo>
                      <a:lnTo>
                        <a:pt x="7" y="31"/>
                      </a:lnTo>
                      <a:lnTo>
                        <a:pt x="7" y="28"/>
                      </a:lnTo>
                      <a:lnTo>
                        <a:pt x="10" y="26"/>
                      </a:lnTo>
                      <a:lnTo>
                        <a:pt x="12" y="23"/>
                      </a:lnTo>
                      <a:lnTo>
                        <a:pt x="15" y="21"/>
                      </a:lnTo>
                      <a:lnTo>
                        <a:pt x="15" y="16"/>
                      </a:lnTo>
                      <a:lnTo>
                        <a:pt x="15" y="13"/>
                      </a:lnTo>
                      <a:lnTo>
                        <a:pt x="15" y="10"/>
                      </a:lnTo>
                      <a:lnTo>
                        <a:pt x="15" y="8"/>
                      </a:lnTo>
                      <a:lnTo>
                        <a:pt x="20" y="8"/>
                      </a:lnTo>
                      <a:lnTo>
                        <a:pt x="25" y="5"/>
                      </a:lnTo>
                      <a:lnTo>
                        <a:pt x="28" y="5"/>
                      </a:lnTo>
                      <a:lnTo>
                        <a:pt x="33" y="0"/>
                      </a:lnTo>
                      <a:lnTo>
                        <a:pt x="43" y="5"/>
                      </a:lnTo>
                      <a:lnTo>
                        <a:pt x="53" y="10"/>
                      </a:lnTo>
                      <a:lnTo>
                        <a:pt x="55" y="13"/>
                      </a:lnTo>
                      <a:lnTo>
                        <a:pt x="55" y="16"/>
                      </a:lnTo>
                      <a:lnTo>
                        <a:pt x="58" y="18"/>
                      </a:lnTo>
                      <a:lnTo>
                        <a:pt x="65" y="21"/>
                      </a:lnTo>
                      <a:lnTo>
                        <a:pt x="71" y="21"/>
                      </a:lnTo>
                      <a:lnTo>
                        <a:pt x="78" y="16"/>
                      </a:lnTo>
                      <a:lnTo>
                        <a:pt x="78" y="18"/>
                      </a:lnTo>
                      <a:lnTo>
                        <a:pt x="83" y="21"/>
                      </a:lnTo>
                      <a:lnTo>
                        <a:pt x="86" y="23"/>
                      </a:lnTo>
                      <a:lnTo>
                        <a:pt x="88" y="26"/>
                      </a:lnTo>
                      <a:lnTo>
                        <a:pt x="91" y="31"/>
                      </a:lnTo>
                      <a:lnTo>
                        <a:pt x="93" y="36"/>
                      </a:lnTo>
                      <a:lnTo>
                        <a:pt x="91" y="38"/>
                      </a:lnTo>
                      <a:lnTo>
                        <a:pt x="88" y="41"/>
                      </a:lnTo>
                      <a:lnTo>
                        <a:pt x="86" y="48"/>
                      </a:lnTo>
                      <a:lnTo>
                        <a:pt x="81" y="53"/>
                      </a:lnTo>
                      <a:lnTo>
                        <a:pt x="76" y="58"/>
                      </a:lnTo>
                      <a:lnTo>
                        <a:pt x="68" y="63"/>
                      </a:lnTo>
                      <a:lnTo>
                        <a:pt x="65" y="66"/>
                      </a:lnTo>
                      <a:lnTo>
                        <a:pt x="60" y="66"/>
                      </a:lnTo>
                      <a:lnTo>
                        <a:pt x="53" y="71"/>
                      </a:lnTo>
                      <a:lnTo>
                        <a:pt x="48" y="74"/>
                      </a:lnTo>
                      <a:lnTo>
                        <a:pt x="43" y="79"/>
                      </a:lnTo>
                      <a:lnTo>
                        <a:pt x="40" y="81"/>
                      </a:lnTo>
                      <a:lnTo>
                        <a:pt x="33" y="99"/>
                      </a:lnTo>
                      <a:lnTo>
                        <a:pt x="33" y="101"/>
                      </a:lnTo>
                      <a:lnTo>
                        <a:pt x="30" y="101"/>
                      </a:lnTo>
                      <a:lnTo>
                        <a:pt x="28" y="101"/>
                      </a:lnTo>
                      <a:lnTo>
                        <a:pt x="25" y="99"/>
                      </a:lnTo>
                      <a:lnTo>
                        <a:pt x="22" y="94"/>
                      </a:lnTo>
                      <a:lnTo>
                        <a:pt x="20" y="94"/>
                      </a:lnTo>
                      <a:lnTo>
                        <a:pt x="15" y="94"/>
                      </a:lnTo>
                      <a:lnTo>
                        <a:pt x="12" y="91"/>
                      </a:lnTo>
                      <a:lnTo>
                        <a:pt x="10" y="91"/>
                      </a:lnTo>
                      <a:lnTo>
                        <a:pt x="10" y="89"/>
                      </a:lnTo>
                      <a:lnTo>
                        <a:pt x="12" y="86"/>
                      </a:lnTo>
                      <a:lnTo>
                        <a:pt x="12" y="81"/>
                      </a:lnTo>
                      <a:lnTo>
                        <a:pt x="12" y="79"/>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70" name="Freeform 26"/>
                <p:cNvSpPr>
                  <a:spLocks/>
                </p:cNvSpPr>
                <p:nvPr/>
              </p:nvSpPr>
              <p:spPr bwMode="auto">
                <a:xfrm>
                  <a:off x="3087688" y="4429125"/>
                  <a:ext cx="241300" cy="338138"/>
                </a:xfrm>
                <a:custGeom>
                  <a:avLst/>
                  <a:gdLst>
                    <a:gd name="T0" fmla="*/ 2147483647 w 190"/>
                    <a:gd name="T1" fmla="*/ 2147483647 h 265"/>
                    <a:gd name="T2" fmla="*/ 2147483647 w 190"/>
                    <a:gd name="T3" fmla="*/ 2147483647 h 265"/>
                    <a:gd name="T4" fmla="*/ 2147483647 w 190"/>
                    <a:gd name="T5" fmla="*/ 2147483647 h 265"/>
                    <a:gd name="T6" fmla="*/ 2147483647 w 190"/>
                    <a:gd name="T7" fmla="*/ 2147483647 h 265"/>
                    <a:gd name="T8" fmla="*/ 2147483647 w 190"/>
                    <a:gd name="T9" fmla="*/ 2147483647 h 265"/>
                    <a:gd name="T10" fmla="*/ 2147483647 w 190"/>
                    <a:gd name="T11" fmla="*/ 2147483647 h 265"/>
                    <a:gd name="T12" fmla="*/ 2147483647 w 190"/>
                    <a:gd name="T13" fmla="*/ 2147483647 h 265"/>
                    <a:gd name="T14" fmla="*/ 2147483647 w 190"/>
                    <a:gd name="T15" fmla="*/ 2147483647 h 265"/>
                    <a:gd name="T16" fmla="*/ 2147483647 w 190"/>
                    <a:gd name="T17" fmla="*/ 2147483647 h 265"/>
                    <a:gd name="T18" fmla="*/ 2147483647 w 190"/>
                    <a:gd name="T19" fmla="*/ 2147483647 h 265"/>
                    <a:gd name="T20" fmla="*/ 2147483647 w 190"/>
                    <a:gd name="T21" fmla="*/ 2147483647 h 265"/>
                    <a:gd name="T22" fmla="*/ 2147483647 w 190"/>
                    <a:gd name="T23" fmla="*/ 2147483647 h 265"/>
                    <a:gd name="T24" fmla="*/ 2147483647 w 190"/>
                    <a:gd name="T25" fmla="*/ 2147483647 h 265"/>
                    <a:gd name="T26" fmla="*/ 2147483647 w 190"/>
                    <a:gd name="T27" fmla="*/ 2147483647 h 265"/>
                    <a:gd name="T28" fmla="*/ 2147483647 w 190"/>
                    <a:gd name="T29" fmla="*/ 2147483647 h 265"/>
                    <a:gd name="T30" fmla="*/ 2147483647 w 190"/>
                    <a:gd name="T31" fmla="*/ 2147483647 h 265"/>
                    <a:gd name="T32" fmla="*/ 2147483647 w 190"/>
                    <a:gd name="T33" fmla="*/ 2147483647 h 265"/>
                    <a:gd name="T34" fmla="*/ 2147483647 w 190"/>
                    <a:gd name="T35" fmla="*/ 2147483647 h 265"/>
                    <a:gd name="T36" fmla="*/ 2147483647 w 190"/>
                    <a:gd name="T37" fmla="*/ 2147483647 h 265"/>
                    <a:gd name="T38" fmla="*/ 2147483647 w 190"/>
                    <a:gd name="T39" fmla="*/ 2147483647 h 265"/>
                    <a:gd name="T40" fmla="*/ 2147483647 w 190"/>
                    <a:gd name="T41" fmla="*/ 2147483647 h 265"/>
                    <a:gd name="T42" fmla="*/ 2147483647 w 190"/>
                    <a:gd name="T43" fmla="*/ 2147483647 h 265"/>
                    <a:gd name="T44" fmla="*/ 2147483647 w 190"/>
                    <a:gd name="T45" fmla="*/ 2147483647 h 265"/>
                    <a:gd name="T46" fmla="*/ 2147483647 w 190"/>
                    <a:gd name="T47" fmla="*/ 2147483647 h 265"/>
                    <a:gd name="T48" fmla="*/ 2147483647 w 190"/>
                    <a:gd name="T49" fmla="*/ 2147483647 h 265"/>
                    <a:gd name="T50" fmla="*/ 2147483647 w 190"/>
                    <a:gd name="T51" fmla="*/ 2147483647 h 265"/>
                    <a:gd name="T52" fmla="*/ 2147483647 w 190"/>
                    <a:gd name="T53" fmla="*/ 2147483647 h 265"/>
                    <a:gd name="T54" fmla="*/ 2147483647 w 190"/>
                    <a:gd name="T55" fmla="*/ 2147483647 h 265"/>
                    <a:gd name="T56" fmla="*/ 2147483647 w 190"/>
                    <a:gd name="T57" fmla="*/ 2147483647 h 265"/>
                    <a:gd name="T58" fmla="*/ 2147483647 w 190"/>
                    <a:gd name="T59" fmla="*/ 2147483647 h 265"/>
                    <a:gd name="T60" fmla="*/ 2147483647 w 190"/>
                    <a:gd name="T61" fmla="*/ 2147483647 h 265"/>
                    <a:gd name="T62" fmla="*/ 2147483647 w 190"/>
                    <a:gd name="T63" fmla="*/ 2147483647 h 265"/>
                    <a:gd name="T64" fmla="*/ 0 w 190"/>
                    <a:gd name="T65" fmla="*/ 2147483647 h 265"/>
                    <a:gd name="T66" fmla="*/ 2147483647 w 190"/>
                    <a:gd name="T67" fmla="*/ 2147483647 h 265"/>
                    <a:gd name="T68" fmla="*/ 2147483647 w 190"/>
                    <a:gd name="T69" fmla="*/ 2147483647 h 265"/>
                    <a:gd name="T70" fmla="*/ 2147483647 w 190"/>
                    <a:gd name="T71" fmla="*/ 2147483647 h 265"/>
                    <a:gd name="T72" fmla="*/ 2147483647 w 190"/>
                    <a:gd name="T73" fmla="*/ 2147483647 h 265"/>
                    <a:gd name="T74" fmla="*/ 2147483647 w 190"/>
                    <a:gd name="T75" fmla="*/ 2147483647 h 265"/>
                    <a:gd name="T76" fmla="*/ 2147483647 w 190"/>
                    <a:gd name="T77" fmla="*/ 2147483647 h 265"/>
                    <a:gd name="T78" fmla="*/ 2147483647 w 190"/>
                    <a:gd name="T79" fmla="*/ 2147483647 h 265"/>
                    <a:gd name="T80" fmla="*/ 2147483647 w 190"/>
                    <a:gd name="T81" fmla="*/ 2147483647 h 265"/>
                    <a:gd name="T82" fmla="*/ 2147483647 w 190"/>
                    <a:gd name="T83" fmla="*/ 2147483647 h 265"/>
                    <a:gd name="T84" fmla="*/ 2147483647 w 190"/>
                    <a:gd name="T85" fmla="*/ 2147483647 h 265"/>
                    <a:gd name="T86" fmla="*/ 2147483647 w 190"/>
                    <a:gd name="T87" fmla="*/ 2147483647 h 265"/>
                    <a:gd name="T88" fmla="*/ 2147483647 w 190"/>
                    <a:gd name="T89" fmla="*/ 2147483647 h 265"/>
                    <a:gd name="T90" fmla="*/ 2147483647 w 190"/>
                    <a:gd name="T91" fmla="*/ 2147483647 h 265"/>
                    <a:gd name="T92" fmla="*/ 2147483647 w 190"/>
                    <a:gd name="T93" fmla="*/ 2147483647 h 265"/>
                    <a:gd name="T94" fmla="*/ 2147483647 w 190"/>
                    <a:gd name="T95" fmla="*/ 2147483647 h 265"/>
                    <a:gd name="T96" fmla="*/ 2147483647 w 190"/>
                    <a:gd name="T97" fmla="*/ 2147483647 h 265"/>
                    <a:gd name="T98" fmla="*/ 2147483647 w 190"/>
                    <a:gd name="T99" fmla="*/ 2147483647 h 265"/>
                    <a:gd name="T100" fmla="*/ 2147483647 w 190"/>
                    <a:gd name="T101" fmla="*/ 2147483647 h 265"/>
                    <a:gd name="T102" fmla="*/ 2147483647 w 190"/>
                    <a:gd name="T103" fmla="*/ 2147483647 h 265"/>
                    <a:gd name="T104" fmla="*/ 2147483647 w 190"/>
                    <a:gd name="T105" fmla="*/ 2147483647 h 265"/>
                    <a:gd name="T106" fmla="*/ 2147483647 w 190"/>
                    <a:gd name="T107" fmla="*/ 0 h 265"/>
                    <a:gd name="T108" fmla="*/ 2147483647 w 190"/>
                    <a:gd name="T109" fmla="*/ 2147483647 h 2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0"/>
                    <a:gd name="T166" fmla="*/ 0 h 265"/>
                    <a:gd name="T167" fmla="*/ 190 w 190"/>
                    <a:gd name="T168" fmla="*/ 265 h 2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0" h="265">
                      <a:moveTo>
                        <a:pt x="126" y="7"/>
                      </a:moveTo>
                      <a:lnTo>
                        <a:pt x="126" y="7"/>
                      </a:lnTo>
                      <a:lnTo>
                        <a:pt x="119" y="7"/>
                      </a:lnTo>
                      <a:lnTo>
                        <a:pt x="116" y="10"/>
                      </a:lnTo>
                      <a:lnTo>
                        <a:pt x="111" y="10"/>
                      </a:lnTo>
                      <a:lnTo>
                        <a:pt x="111" y="12"/>
                      </a:lnTo>
                      <a:lnTo>
                        <a:pt x="111" y="17"/>
                      </a:lnTo>
                      <a:lnTo>
                        <a:pt x="111" y="20"/>
                      </a:lnTo>
                      <a:lnTo>
                        <a:pt x="109" y="20"/>
                      </a:lnTo>
                      <a:lnTo>
                        <a:pt x="106" y="20"/>
                      </a:lnTo>
                      <a:lnTo>
                        <a:pt x="101" y="32"/>
                      </a:lnTo>
                      <a:lnTo>
                        <a:pt x="99" y="38"/>
                      </a:lnTo>
                      <a:lnTo>
                        <a:pt x="96" y="43"/>
                      </a:lnTo>
                      <a:lnTo>
                        <a:pt x="91" y="50"/>
                      </a:lnTo>
                      <a:lnTo>
                        <a:pt x="94" y="53"/>
                      </a:lnTo>
                      <a:lnTo>
                        <a:pt x="96" y="50"/>
                      </a:lnTo>
                      <a:lnTo>
                        <a:pt x="99" y="50"/>
                      </a:lnTo>
                      <a:lnTo>
                        <a:pt x="101" y="55"/>
                      </a:lnTo>
                      <a:lnTo>
                        <a:pt x="109" y="65"/>
                      </a:lnTo>
                      <a:lnTo>
                        <a:pt x="109" y="68"/>
                      </a:lnTo>
                      <a:lnTo>
                        <a:pt x="106" y="75"/>
                      </a:lnTo>
                      <a:lnTo>
                        <a:pt x="106" y="78"/>
                      </a:lnTo>
                      <a:lnTo>
                        <a:pt x="111" y="80"/>
                      </a:lnTo>
                      <a:lnTo>
                        <a:pt x="114" y="85"/>
                      </a:lnTo>
                      <a:lnTo>
                        <a:pt x="116" y="88"/>
                      </a:lnTo>
                      <a:lnTo>
                        <a:pt x="119" y="88"/>
                      </a:lnTo>
                      <a:lnTo>
                        <a:pt x="129" y="85"/>
                      </a:lnTo>
                      <a:lnTo>
                        <a:pt x="137" y="85"/>
                      </a:lnTo>
                      <a:lnTo>
                        <a:pt x="139" y="88"/>
                      </a:lnTo>
                      <a:lnTo>
                        <a:pt x="144" y="91"/>
                      </a:lnTo>
                      <a:lnTo>
                        <a:pt x="147" y="91"/>
                      </a:lnTo>
                      <a:lnTo>
                        <a:pt x="152" y="98"/>
                      </a:lnTo>
                      <a:lnTo>
                        <a:pt x="157" y="103"/>
                      </a:lnTo>
                      <a:lnTo>
                        <a:pt x="162" y="101"/>
                      </a:lnTo>
                      <a:lnTo>
                        <a:pt x="167" y="101"/>
                      </a:lnTo>
                      <a:lnTo>
                        <a:pt x="180" y="98"/>
                      </a:lnTo>
                      <a:lnTo>
                        <a:pt x="185" y="98"/>
                      </a:lnTo>
                      <a:lnTo>
                        <a:pt x="182" y="103"/>
                      </a:lnTo>
                      <a:lnTo>
                        <a:pt x="182" y="111"/>
                      </a:lnTo>
                      <a:lnTo>
                        <a:pt x="180" y="113"/>
                      </a:lnTo>
                      <a:lnTo>
                        <a:pt x="177" y="116"/>
                      </a:lnTo>
                      <a:lnTo>
                        <a:pt x="177" y="118"/>
                      </a:lnTo>
                      <a:lnTo>
                        <a:pt x="180" y="121"/>
                      </a:lnTo>
                      <a:lnTo>
                        <a:pt x="180" y="123"/>
                      </a:lnTo>
                      <a:lnTo>
                        <a:pt x="180" y="128"/>
                      </a:lnTo>
                      <a:lnTo>
                        <a:pt x="182" y="136"/>
                      </a:lnTo>
                      <a:lnTo>
                        <a:pt x="185" y="139"/>
                      </a:lnTo>
                      <a:lnTo>
                        <a:pt x="187" y="144"/>
                      </a:lnTo>
                      <a:lnTo>
                        <a:pt x="190" y="146"/>
                      </a:lnTo>
                      <a:lnTo>
                        <a:pt x="185" y="149"/>
                      </a:lnTo>
                      <a:lnTo>
                        <a:pt x="180" y="154"/>
                      </a:lnTo>
                      <a:lnTo>
                        <a:pt x="185" y="156"/>
                      </a:lnTo>
                      <a:lnTo>
                        <a:pt x="190" y="166"/>
                      </a:lnTo>
                      <a:lnTo>
                        <a:pt x="187" y="166"/>
                      </a:lnTo>
                      <a:lnTo>
                        <a:pt x="180" y="171"/>
                      </a:lnTo>
                      <a:lnTo>
                        <a:pt x="177" y="171"/>
                      </a:lnTo>
                      <a:lnTo>
                        <a:pt x="174" y="174"/>
                      </a:lnTo>
                      <a:lnTo>
                        <a:pt x="154" y="171"/>
                      </a:lnTo>
                      <a:lnTo>
                        <a:pt x="149" y="171"/>
                      </a:lnTo>
                      <a:lnTo>
                        <a:pt x="149" y="174"/>
                      </a:lnTo>
                      <a:lnTo>
                        <a:pt x="149" y="181"/>
                      </a:lnTo>
                      <a:lnTo>
                        <a:pt x="157" y="184"/>
                      </a:lnTo>
                      <a:lnTo>
                        <a:pt x="159" y="186"/>
                      </a:lnTo>
                      <a:lnTo>
                        <a:pt x="159" y="189"/>
                      </a:lnTo>
                      <a:lnTo>
                        <a:pt x="157" y="189"/>
                      </a:lnTo>
                      <a:lnTo>
                        <a:pt x="154" y="189"/>
                      </a:lnTo>
                      <a:lnTo>
                        <a:pt x="149" y="189"/>
                      </a:lnTo>
                      <a:lnTo>
                        <a:pt x="147" y="189"/>
                      </a:lnTo>
                      <a:lnTo>
                        <a:pt x="144" y="192"/>
                      </a:lnTo>
                      <a:lnTo>
                        <a:pt x="144" y="199"/>
                      </a:lnTo>
                      <a:lnTo>
                        <a:pt x="144" y="202"/>
                      </a:lnTo>
                      <a:lnTo>
                        <a:pt x="147" y="204"/>
                      </a:lnTo>
                      <a:lnTo>
                        <a:pt x="152" y="207"/>
                      </a:lnTo>
                      <a:lnTo>
                        <a:pt x="152" y="214"/>
                      </a:lnTo>
                      <a:lnTo>
                        <a:pt x="157" y="217"/>
                      </a:lnTo>
                      <a:lnTo>
                        <a:pt x="157" y="219"/>
                      </a:lnTo>
                      <a:lnTo>
                        <a:pt x="154" y="229"/>
                      </a:lnTo>
                      <a:lnTo>
                        <a:pt x="149" y="260"/>
                      </a:lnTo>
                      <a:lnTo>
                        <a:pt x="147" y="262"/>
                      </a:lnTo>
                      <a:lnTo>
                        <a:pt x="147" y="265"/>
                      </a:lnTo>
                      <a:lnTo>
                        <a:pt x="142" y="260"/>
                      </a:lnTo>
                      <a:lnTo>
                        <a:pt x="139" y="257"/>
                      </a:lnTo>
                      <a:lnTo>
                        <a:pt x="137" y="260"/>
                      </a:lnTo>
                      <a:lnTo>
                        <a:pt x="144" y="245"/>
                      </a:lnTo>
                      <a:lnTo>
                        <a:pt x="144" y="242"/>
                      </a:lnTo>
                      <a:lnTo>
                        <a:pt x="134" y="237"/>
                      </a:lnTo>
                      <a:lnTo>
                        <a:pt x="132" y="234"/>
                      </a:lnTo>
                      <a:lnTo>
                        <a:pt x="126" y="237"/>
                      </a:lnTo>
                      <a:lnTo>
                        <a:pt x="121" y="237"/>
                      </a:lnTo>
                      <a:lnTo>
                        <a:pt x="119" y="234"/>
                      </a:lnTo>
                      <a:lnTo>
                        <a:pt x="116" y="237"/>
                      </a:lnTo>
                      <a:lnTo>
                        <a:pt x="114" y="237"/>
                      </a:lnTo>
                      <a:lnTo>
                        <a:pt x="109" y="239"/>
                      </a:lnTo>
                      <a:lnTo>
                        <a:pt x="101" y="239"/>
                      </a:lnTo>
                      <a:lnTo>
                        <a:pt x="99" y="237"/>
                      </a:lnTo>
                      <a:lnTo>
                        <a:pt x="96" y="234"/>
                      </a:lnTo>
                      <a:lnTo>
                        <a:pt x="96" y="232"/>
                      </a:lnTo>
                      <a:lnTo>
                        <a:pt x="96" y="229"/>
                      </a:lnTo>
                      <a:lnTo>
                        <a:pt x="94" y="229"/>
                      </a:lnTo>
                      <a:lnTo>
                        <a:pt x="91" y="229"/>
                      </a:lnTo>
                      <a:lnTo>
                        <a:pt x="89" y="227"/>
                      </a:lnTo>
                      <a:lnTo>
                        <a:pt x="89" y="222"/>
                      </a:lnTo>
                      <a:lnTo>
                        <a:pt x="81" y="217"/>
                      </a:lnTo>
                      <a:lnTo>
                        <a:pt x="76" y="214"/>
                      </a:lnTo>
                      <a:lnTo>
                        <a:pt x="76" y="209"/>
                      </a:lnTo>
                      <a:lnTo>
                        <a:pt x="73" y="207"/>
                      </a:lnTo>
                      <a:lnTo>
                        <a:pt x="71" y="204"/>
                      </a:lnTo>
                      <a:lnTo>
                        <a:pt x="63" y="202"/>
                      </a:lnTo>
                      <a:lnTo>
                        <a:pt x="58" y="202"/>
                      </a:lnTo>
                      <a:lnTo>
                        <a:pt x="56" y="199"/>
                      </a:lnTo>
                      <a:lnTo>
                        <a:pt x="53" y="197"/>
                      </a:lnTo>
                      <a:lnTo>
                        <a:pt x="48" y="194"/>
                      </a:lnTo>
                      <a:lnTo>
                        <a:pt x="48" y="192"/>
                      </a:lnTo>
                      <a:lnTo>
                        <a:pt x="41" y="197"/>
                      </a:lnTo>
                      <a:lnTo>
                        <a:pt x="35" y="197"/>
                      </a:lnTo>
                      <a:lnTo>
                        <a:pt x="28" y="194"/>
                      </a:lnTo>
                      <a:lnTo>
                        <a:pt x="25" y="192"/>
                      </a:lnTo>
                      <a:lnTo>
                        <a:pt x="25" y="189"/>
                      </a:lnTo>
                      <a:lnTo>
                        <a:pt x="23" y="186"/>
                      </a:lnTo>
                      <a:lnTo>
                        <a:pt x="13" y="181"/>
                      </a:lnTo>
                      <a:lnTo>
                        <a:pt x="3" y="176"/>
                      </a:lnTo>
                      <a:lnTo>
                        <a:pt x="3" y="174"/>
                      </a:lnTo>
                      <a:lnTo>
                        <a:pt x="0" y="171"/>
                      </a:lnTo>
                      <a:lnTo>
                        <a:pt x="3" y="169"/>
                      </a:lnTo>
                      <a:lnTo>
                        <a:pt x="5" y="169"/>
                      </a:lnTo>
                      <a:lnTo>
                        <a:pt x="8" y="169"/>
                      </a:lnTo>
                      <a:lnTo>
                        <a:pt x="10" y="169"/>
                      </a:lnTo>
                      <a:lnTo>
                        <a:pt x="8" y="164"/>
                      </a:lnTo>
                      <a:lnTo>
                        <a:pt x="8" y="161"/>
                      </a:lnTo>
                      <a:lnTo>
                        <a:pt x="10" y="159"/>
                      </a:lnTo>
                      <a:lnTo>
                        <a:pt x="15" y="159"/>
                      </a:lnTo>
                      <a:lnTo>
                        <a:pt x="18" y="159"/>
                      </a:lnTo>
                      <a:lnTo>
                        <a:pt x="20" y="156"/>
                      </a:lnTo>
                      <a:lnTo>
                        <a:pt x="23" y="151"/>
                      </a:lnTo>
                      <a:lnTo>
                        <a:pt x="28" y="146"/>
                      </a:lnTo>
                      <a:lnTo>
                        <a:pt x="33" y="139"/>
                      </a:lnTo>
                      <a:lnTo>
                        <a:pt x="30" y="136"/>
                      </a:lnTo>
                      <a:lnTo>
                        <a:pt x="28" y="133"/>
                      </a:lnTo>
                      <a:lnTo>
                        <a:pt x="25" y="131"/>
                      </a:lnTo>
                      <a:lnTo>
                        <a:pt x="28" y="126"/>
                      </a:lnTo>
                      <a:lnTo>
                        <a:pt x="30" y="123"/>
                      </a:lnTo>
                      <a:lnTo>
                        <a:pt x="28" y="116"/>
                      </a:lnTo>
                      <a:lnTo>
                        <a:pt x="25" y="111"/>
                      </a:lnTo>
                      <a:lnTo>
                        <a:pt x="25" y="108"/>
                      </a:lnTo>
                      <a:lnTo>
                        <a:pt x="30" y="108"/>
                      </a:lnTo>
                      <a:lnTo>
                        <a:pt x="30" y="106"/>
                      </a:lnTo>
                      <a:lnTo>
                        <a:pt x="25" y="101"/>
                      </a:lnTo>
                      <a:lnTo>
                        <a:pt x="25" y="98"/>
                      </a:lnTo>
                      <a:lnTo>
                        <a:pt x="28" y="96"/>
                      </a:lnTo>
                      <a:lnTo>
                        <a:pt x="28" y="93"/>
                      </a:lnTo>
                      <a:lnTo>
                        <a:pt x="23" y="85"/>
                      </a:lnTo>
                      <a:lnTo>
                        <a:pt x="20" y="83"/>
                      </a:lnTo>
                      <a:lnTo>
                        <a:pt x="20" y="78"/>
                      </a:lnTo>
                      <a:lnTo>
                        <a:pt x="23" y="78"/>
                      </a:lnTo>
                      <a:lnTo>
                        <a:pt x="23" y="75"/>
                      </a:lnTo>
                      <a:lnTo>
                        <a:pt x="25" y="78"/>
                      </a:lnTo>
                      <a:lnTo>
                        <a:pt x="28" y="75"/>
                      </a:lnTo>
                      <a:lnTo>
                        <a:pt x="30" y="70"/>
                      </a:lnTo>
                      <a:lnTo>
                        <a:pt x="28" y="63"/>
                      </a:lnTo>
                      <a:lnTo>
                        <a:pt x="25" y="63"/>
                      </a:lnTo>
                      <a:lnTo>
                        <a:pt x="25" y="60"/>
                      </a:lnTo>
                      <a:lnTo>
                        <a:pt x="28" y="60"/>
                      </a:lnTo>
                      <a:lnTo>
                        <a:pt x="30" y="63"/>
                      </a:lnTo>
                      <a:lnTo>
                        <a:pt x="33" y="68"/>
                      </a:lnTo>
                      <a:lnTo>
                        <a:pt x="33" y="70"/>
                      </a:lnTo>
                      <a:lnTo>
                        <a:pt x="35" y="73"/>
                      </a:lnTo>
                      <a:lnTo>
                        <a:pt x="38" y="70"/>
                      </a:lnTo>
                      <a:lnTo>
                        <a:pt x="38" y="68"/>
                      </a:lnTo>
                      <a:lnTo>
                        <a:pt x="35" y="63"/>
                      </a:lnTo>
                      <a:lnTo>
                        <a:pt x="38" y="60"/>
                      </a:lnTo>
                      <a:lnTo>
                        <a:pt x="41" y="58"/>
                      </a:lnTo>
                      <a:lnTo>
                        <a:pt x="43" y="55"/>
                      </a:lnTo>
                      <a:lnTo>
                        <a:pt x="48" y="50"/>
                      </a:lnTo>
                      <a:lnTo>
                        <a:pt x="48" y="48"/>
                      </a:lnTo>
                      <a:lnTo>
                        <a:pt x="53" y="48"/>
                      </a:lnTo>
                      <a:lnTo>
                        <a:pt x="56" y="45"/>
                      </a:lnTo>
                      <a:lnTo>
                        <a:pt x="56" y="43"/>
                      </a:lnTo>
                      <a:lnTo>
                        <a:pt x="56" y="38"/>
                      </a:lnTo>
                      <a:lnTo>
                        <a:pt x="56" y="32"/>
                      </a:lnTo>
                      <a:lnTo>
                        <a:pt x="58" y="27"/>
                      </a:lnTo>
                      <a:lnTo>
                        <a:pt x="61" y="25"/>
                      </a:lnTo>
                      <a:lnTo>
                        <a:pt x="66" y="22"/>
                      </a:lnTo>
                      <a:lnTo>
                        <a:pt x="68" y="22"/>
                      </a:lnTo>
                      <a:lnTo>
                        <a:pt x="71" y="22"/>
                      </a:lnTo>
                      <a:lnTo>
                        <a:pt x="73" y="22"/>
                      </a:lnTo>
                      <a:lnTo>
                        <a:pt x="73" y="25"/>
                      </a:lnTo>
                      <a:lnTo>
                        <a:pt x="76" y="22"/>
                      </a:lnTo>
                      <a:lnTo>
                        <a:pt x="76" y="20"/>
                      </a:lnTo>
                      <a:lnTo>
                        <a:pt x="78" y="17"/>
                      </a:lnTo>
                      <a:lnTo>
                        <a:pt x="78" y="15"/>
                      </a:lnTo>
                      <a:lnTo>
                        <a:pt x="81" y="17"/>
                      </a:lnTo>
                      <a:lnTo>
                        <a:pt x="89" y="17"/>
                      </a:lnTo>
                      <a:lnTo>
                        <a:pt x="91" y="17"/>
                      </a:lnTo>
                      <a:lnTo>
                        <a:pt x="96" y="15"/>
                      </a:lnTo>
                      <a:lnTo>
                        <a:pt x="99" y="12"/>
                      </a:lnTo>
                      <a:lnTo>
                        <a:pt x="101" y="10"/>
                      </a:lnTo>
                      <a:lnTo>
                        <a:pt x="106" y="10"/>
                      </a:lnTo>
                      <a:lnTo>
                        <a:pt x="111" y="7"/>
                      </a:lnTo>
                      <a:lnTo>
                        <a:pt x="111" y="2"/>
                      </a:lnTo>
                      <a:lnTo>
                        <a:pt x="114" y="0"/>
                      </a:lnTo>
                      <a:lnTo>
                        <a:pt x="119" y="0"/>
                      </a:lnTo>
                      <a:lnTo>
                        <a:pt x="121" y="0"/>
                      </a:lnTo>
                      <a:lnTo>
                        <a:pt x="126" y="2"/>
                      </a:lnTo>
                      <a:lnTo>
                        <a:pt x="129" y="5"/>
                      </a:lnTo>
                      <a:lnTo>
                        <a:pt x="126" y="7"/>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71" name="Freeform 27"/>
                <p:cNvSpPr>
                  <a:spLocks/>
                </p:cNvSpPr>
                <p:nvPr/>
              </p:nvSpPr>
              <p:spPr bwMode="auto">
                <a:xfrm>
                  <a:off x="4475163" y="3335338"/>
                  <a:ext cx="90487" cy="130175"/>
                </a:xfrm>
                <a:custGeom>
                  <a:avLst/>
                  <a:gdLst>
                    <a:gd name="T0" fmla="*/ 2147483647 w 71"/>
                    <a:gd name="T1" fmla="*/ 2147483647 h 103"/>
                    <a:gd name="T2" fmla="*/ 2147483647 w 71"/>
                    <a:gd name="T3" fmla="*/ 2147483647 h 103"/>
                    <a:gd name="T4" fmla="*/ 2147483647 w 71"/>
                    <a:gd name="T5" fmla="*/ 2147483647 h 103"/>
                    <a:gd name="T6" fmla="*/ 2147483647 w 71"/>
                    <a:gd name="T7" fmla="*/ 2147483647 h 103"/>
                    <a:gd name="T8" fmla="*/ 2147483647 w 71"/>
                    <a:gd name="T9" fmla="*/ 2147483647 h 103"/>
                    <a:gd name="T10" fmla="*/ 2147483647 w 71"/>
                    <a:gd name="T11" fmla="*/ 2147483647 h 103"/>
                    <a:gd name="T12" fmla="*/ 2147483647 w 71"/>
                    <a:gd name="T13" fmla="*/ 2147483647 h 103"/>
                    <a:gd name="T14" fmla="*/ 2147483647 w 71"/>
                    <a:gd name="T15" fmla="*/ 2147483647 h 103"/>
                    <a:gd name="T16" fmla="*/ 2147483647 w 71"/>
                    <a:gd name="T17" fmla="*/ 2147483647 h 103"/>
                    <a:gd name="T18" fmla="*/ 2147483647 w 71"/>
                    <a:gd name="T19" fmla="*/ 2147483647 h 103"/>
                    <a:gd name="T20" fmla="*/ 2147483647 w 71"/>
                    <a:gd name="T21" fmla="*/ 2147483647 h 103"/>
                    <a:gd name="T22" fmla="*/ 2147483647 w 71"/>
                    <a:gd name="T23" fmla="*/ 2147483647 h 103"/>
                    <a:gd name="T24" fmla="*/ 2147483647 w 71"/>
                    <a:gd name="T25" fmla="*/ 2147483647 h 103"/>
                    <a:gd name="T26" fmla="*/ 0 w 71"/>
                    <a:gd name="T27" fmla="*/ 2147483647 h 103"/>
                    <a:gd name="T28" fmla="*/ 2147483647 w 71"/>
                    <a:gd name="T29" fmla="*/ 2147483647 h 103"/>
                    <a:gd name="T30" fmla="*/ 2147483647 w 71"/>
                    <a:gd name="T31" fmla="*/ 2147483647 h 103"/>
                    <a:gd name="T32" fmla="*/ 2147483647 w 71"/>
                    <a:gd name="T33" fmla="*/ 2147483647 h 103"/>
                    <a:gd name="T34" fmla="*/ 2147483647 w 71"/>
                    <a:gd name="T35" fmla="*/ 2147483647 h 103"/>
                    <a:gd name="T36" fmla="*/ 2147483647 w 71"/>
                    <a:gd name="T37" fmla="*/ 2147483647 h 103"/>
                    <a:gd name="T38" fmla="*/ 2147483647 w 71"/>
                    <a:gd name="T39" fmla="*/ 2147483647 h 103"/>
                    <a:gd name="T40" fmla="*/ 2147483647 w 71"/>
                    <a:gd name="T41" fmla="*/ 2147483647 h 103"/>
                    <a:gd name="T42" fmla="*/ 2147483647 w 71"/>
                    <a:gd name="T43" fmla="*/ 2147483647 h 103"/>
                    <a:gd name="T44" fmla="*/ 2147483647 w 71"/>
                    <a:gd name="T45" fmla="*/ 2147483647 h 103"/>
                    <a:gd name="T46" fmla="*/ 2147483647 w 71"/>
                    <a:gd name="T47" fmla="*/ 2147483647 h 103"/>
                    <a:gd name="T48" fmla="*/ 2147483647 w 71"/>
                    <a:gd name="T49" fmla="*/ 2147483647 h 103"/>
                    <a:gd name="T50" fmla="*/ 2147483647 w 71"/>
                    <a:gd name="T51" fmla="*/ 2147483647 h 103"/>
                    <a:gd name="T52" fmla="*/ 2147483647 w 71"/>
                    <a:gd name="T53" fmla="*/ 2147483647 h 103"/>
                    <a:gd name="T54" fmla="*/ 2147483647 w 71"/>
                    <a:gd name="T55" fmla="*/ 2147483647 h 103"/>
                    <a:gd name="T56" fmla="*/ 2147483647 w 71"/>
                    <a:gd name="T57" fmla="*/ 2147483647 h 103"/>
                    <a:gd name="T58" fmla="*/ 2147483647 w 71"/>
                    <a:gd name="T59" fmla="*/ 2147483647 h 103"/>
                    <a:gd name="T60" fmla="*/ 2147483647 w 71"/>
                    <a:gd name="T61" fmla="*/ 2147483647 h 103"/>
                    <a:gd name="T62" fmla="*/ 2147483647 w 71"/>
                    <a:gd name="T63" fmla="*/ 2147483647 h 103"/>
                    <a:gd name="T64" fmla="*/ 2147483647 w 71"/>
                    <a:gd name="T65" fmla="*/ 2147483647 h 103"/>
                    <a:gd name="T66" fmla="*/ 2147483647 w 71"/>
                    <a:gd name="T67" fmla="*/ 2147483647 h 103"/>
                    <a:gd name="T68" fmla="*/ 2147483647 w 71"/>
                    <a:gd name="T69" fmla="*/ 2147483647 h 103"/>
                    <a:gd name="T70" fmla="*/ 2147483647 w 71"/>
                    <a:gd name="T71" fmla="*/ 2147483647 h 103"/>
                    <a:gd name="T72" fmla="*/ 2147483647 w 71"/>
                    <a:gd name="T73" fmla="*/ 0 h 103"/>
                    <a:gd name="T74" fmla="*/ 2147483647 w 71"/>
                    <a:gd name="T75" fmla="*/ 2147483647 h 103"/>
                    <a:gd name="T76" fmla="*/ 2147483647 w 71"/>
                    <a:gd name="T77" fmla="*/ 2147483647 h 103"/>
                    <a:gd name="T78" fmla="*/ 2147483647 w 71"/>
                    <a:gd name="T79" fmla="*/ 2147483647 h 103"/>
                    <a:gd name="T80" fmla="*/ 2147483647 w 71"/>
                    <a:gd name="T81" fmla="*/ 2147483647 h 103"/>
                    <a:gd name="T82" fmla="*/ 2147483647 w 71"/>
                    <a:gd name="T83" fmla="*/ 2147483647 h 103"/>
                    <a:gd name="T84" fmla="*/ 2147483647 w 71"/>
                    <a:gd name="T85" fmla="*/ 2147483647 h 103"/>
                    <a:gd name="T86" fmla="*/ 2147483647 w 71"/>
                    <a:gd name="T87" fmla="*/ 2147483647 h 103"/>
                    <a:gd name="T88" fmla="*/ 2147483647 w 71"/>
                    <a:gd name="T89" fmla="*/ 2147483647 h 103"/>
                    <a:gd name="T90" fmla="*/ 2147483647 w 71"/>
                    <a:gd name="T91" fmla="*/ 2147483647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1"/>
                    <a:gd name="T139" fmla="*/ 0 h 103"/>
                    <a:gd name="T140" fmla="*/ 71 w 71"/>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1" h="103">
                      <a:moveTo>
                        <a:pt x="68" y="35"/>
                      </a:moveTo>
                      <a:lnTo>
                        <a:pt x="66" y="35"/>
                      </a:lnTo>
                      <a:lnTo>
                        <a:pt x="66" y="38"/>
                      </a:lnTo>
                      <a:lnTo>
                        <a:pt x="66" y="40"/>
                      </a:lnTo>
                      <a:lnTo>
                        <a:pt x="68" y="50"/>
                      </a:lnTo>
                      <a:lnTo>
                        <a:pt x="71" y="65"/>
                      </a:lnTo>
                      <a:lnTo>
                        <a:pt x="71" y="68"/>
                      </a:lnTo>
                      <a:lnTo>
                        <a:pt x="68" y="70"/>
                      </a:lnTo>
                      <a:lnTo>
                        <a:pt x="66" y="76"/>
                      </a:lnTo>
                      <a:lnTo>
                        <a:pt x="66" y="83"/>
                      </a:lnTo>
                      <a:lnTo>
                        <a:pt x="63" y="83"/>
                      </a:lnTo>
                      <a:lnTo>
                        <a:pt x="58" y="83"/>
                      </a:lnTo>
                      <a:lnTo>
                        <a:pt x="56" y="86"/>
                      </a:lnTo>
                      <a:lnTo>
                        <a:pt x="50" y="86"/>
                      </a:lnTo>
                      <a:lnTo>
                        <a:pt x="43" y="86"/>
                      </a:lnTo>
                      <a:lnTo>
                        <a:pt x="43" y="88"/>
                      </a:lnTo>
                      <a:lnTo>
                        <a:pt x="38" y="91"/>
                      </a:lnTo>
                      <a:lnTo>
                        <a:pt x="30" y="98"/>
                      </a:lnTo>
                      <a:lnTo>
                        <a:pt x="28" y="98"/>
                      </a:lnTo>
                      <a:lnTo>
                        <a:pt x="20" y="101"/>
                      </a:lnTo>
                      <a:lnTo>
                        <a:pt x="10" y="103"/>
                      </a:lnTo>
                      <a:lnTo>
                        <a:pt x="13" y="98"/>
                      </a:lnTo>
                      <a:lnTo>
                        <a:pt x="10" y="93"/>
                      </a:lnTo>
                      <a:lnTo>
                        <a:pt x="5" y="93"/>
                      </a:lnTo>
                      <a:lnTo>
                        <a:pt x="2" y="88"/>
                      </a:lnTo>
                      <a:lnTo>
                        <a:pt x="10" y="86"/>
                      </a:lnTo>
                      <a:lnTo>
                        <a:pt x="0" y="86"/>
                      </a:lnTo>
                      <a:lnTo>
                        <a:pt x="0" y="83"/>
                      </a:lnTo>
                      <a:lnTo>
                        <a:pt x="10" y="83"/>
                      </a:lnTo>
                      <a:lnTo>
                        <a:pt x="13" y="81"/>
                      </a:lnTo>
                      <a:lnTo>
                        <a:pt x="13" y="78"/>
                      </a:lnTo>
                      <a:lnTo>
                        <a:pt x="13" y="76"/>
                      </a:lnTo>
                      <a:lnTo>
                        <a:pt x="15" y="73"/>
                      </a:lnTo>
                      <a:lnTo>
                        <a:pt x="20" y="73"/>
                      </a:lnTo>
                      <a:lnTo>
                        <a:pt x="23" y="70"/>
                      </a:lnTo>
                      <a:lnTo>
                        <a:pt x="15" y="70"/>
                      </a:lnTo>
                      <a:lnTo>
                        <a:pt x="18" y="65"/>
                      </a:lnTo>
                      <a:lnTo>
                        <a:pt x="15" y="63"/>
                      </a:lnTo>
                      <a:lnTo>
                        <a:pt x="20" y="58"/>
                      </a:lnTo>
                      <a:lnTo>
                        <a:pt x="25" y="58"/>
                      </a:lnTo>
                      <a:lnTo>
                        <a:pt x="25" y="53"/>
                      </a:lnTo>
                      <a:lnTo>
                        <a:pt x="23" y="55"/>
                      </a:lnTo>
                      <a:lnTo>
                        <a:pt x="20" y="53"/>
                      </a:lnTo>
                      <a:lnTo>
                        <a:pt x="18" y="55"/>
                      </a:lnTo>
                      <a:lnTo>
                        <a:pt x="15" y="53"/>
                      </a:lnTo>
                      <a:lnTo>
                        <a:pt x="13" y="53"/>
                      </a:lnTo>
                      <a:lnTo>
                        <a:pt x="10" y="53"/>
                      </a:lnTo>
                      <a:lnTo>
                        <a:pt x="5" y="53"/>
                      </a:lnTo>
                      <a:lnTo>
                        <a:pt x="8" y="48"/>
                      </a:lnTo>
                      <a:lnTo>
                        <a:pt x="5" y="45"/>
                      </a:lnTo>
                      <a:lnTo>
                        <a:pt x="10" y="45"/>
                      </a:lnTo>
                      <a:lnTo>
                        <a:pt x="10" y="40"/>
                      </a:lnTo>
                      <a:lnTo>
                        <a:pt x="13" y="38"/>
                      </a:lnTo>
                      <a:lnTo>
                        <a:pt x="10" y="35"/>
                      </a:lnTo>
                      <a:lnTo>
                        <a:pt x="5" y="38"/>
                      </a:lnTo>
                      <a:lnTo>
                        <a:pt x="5" y="30"/>
                      </a:lnTo>
                      <a:lnTo>
                        <a:pt x="8" y="28"/>
                      </a:lnTo>
                      <a:lnTo>
                        <a:pt x="10" y="25"/>
                      </a:lnTo>
                      <a:lnTo>
                        <a:pt x="18" y="28"/>
                      </a:lnTo>
                      <a:lnTo>
                        <a:pt x="20" y="28"/>
                      </a:lnTo>
                      <a:lnTo>
                        <a:pt x="23" y="28"/>
                      </a:lnTo>
                      <a:lnTo>
                        <a:pt x="30" y="30"/>
                      </a:lnTo>
                      <a:lnTo>
                        <a:pt x="30" y="25"/>
                      </a:lnTo>
                      <a:lnTo>
                        <a:pt x="35" y="23"/>
                      </a:lnTo>
                      <a:lnTo>
                        <a:pt x="38" y="17"/>
                      </a:lnTo>
                      <a:lnTo>
                        <a:pt x="28" y="17"/>
                      </a:lnTo>
                      <a:lnTo>
                        <a:pt x="28" y="15"/>
                      </a:lnTo>
                      <a:lnTo>
                        <a:pt x="33" y="15"/>
                      </a:lnTo>
                      <a:lnTo>
                        <a:pt x="33" y="10"/>
                      </a:lnTo>
                      <a:lnTo>
                        <a:pt x="35" y="5"/>
                      </a:lnTo>
                      <a:lnTo>
                        <a:pt x="38" y="2"/>
                      </a:lnTo>
                      <a:lnTo>
                        <a:pt x="43" y="0"/>
                      </a:lnTo>
                      <a:lnTo>
                        <a:pt x="45" y="5"/>
                      </a:lnTo>
                      <a:lnTo>
                        <a:pt x="48" y="5"/>
                      </a:lnTo>
                      <a:lnTo>
                        <a:pt x="50" y="7"/>
                      </a:lnTo>
                      <a:lnTo>
                        <a:pt x="45" y="15"/>
                      </a:lnTo>
                      <a:lnTo>
                        <a:pt x="40" y="15"/>
                      </a:lnTo>
                      <a:lnTo>
                        <a:pt x="45" y="20"/>
                      </a:lnTo>
                      <a:lnTo>
                        <a:pt x="38" y="23"/>
                      </a:lnTo>
                      <a:lnTo>
                        <a:pt x="38" y="25"/>
                      </a:lnTo>
                      <a:lnTo>
                        <a:pt x="43" y="30"/>
                      </a:lnTo>
                      <a:lnTo>
                        <a:pt x="48" y="33"/>
                      </a:lnTo>
                      <a:lnTo>
                        <a:pt x="53" y="28"/>
                      </a:lnTo>
                      <a:lnTo>
                        <a:pt x="56" y="25"/>
                      </a:lnTo>
                      <a:lnTo>
                        <a:pt x="58" y="25"/>
                      </a:lnTo>
                      <a:lnTo>
                        <a:pt x="58" y="28"/>
                      </a:lnTo>
                      <a:lnTo>
                        <a:pt x="61" y="30"/>
                      </a:lnTo>
                      <a:lnTo>
                        <a:pt x="61" y="33"/>
                      </a:lnTo>
                      <a:lnTo>
                        <a:pt x="68" y="33"/>
                      </a:lnTo>
                      <a:lnTo>
                        <a:pt x="68" y="35"/>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72" name="Freeform 28"/>
                <p:cNvSpPr>
                  <a:spLocks/>
                </p:cNvSpPr>
                <p:nvPr/>
              </p:nvSpPr>
              <p:spPr bwMode="auto">
                <a:xfrm>
                  <a:off x="3446463" y="4510088"/>
                  <a:ext cx="93662" cy="147637"/>
                </a:xfrm>
                <a:custGeom>
                  <a:avLst/>
                  <a:gdLst>
                    <a:gd name="T0" fmla="*/ 2147483647 w 73"/>
                    <a:gd name="T1" fmla="*/ 2147483647 h 116"/>
                    <a:gd name="T2" fmla="*/ 0 w 73"/>
                    <a:gd name="T3" fmla="*/ 2147483647 h 116"/>
                    <a:gd name="T4" fmla="*/ 2147483647 w 73"/>
                    <a:gd name="T5" fmla="*/ 2147483647 h 116"/>
                    <a:gd name="T6" fmla="*/ 2147483647 w 73"/>
                    <a:gd name="T7" fmla="*/ 2147483647 h 116"/>
                    <a:gd name="T8" fmla="*/ 2147483647 w 73"/>
                    <a:gd name="T9" fmla="*/ 2147483647 h 116"/>
                    <a:gd name="T10" fmla="*/ 2147483647 w 73"/>
                    <a:gd name="T11" fmla="*/ 2147483647 h 116"/>
                    <a:gd name="T12" fmla="*/ 2147483647 w 73"/>
                    <a:gd name="T13" fmla="*/ 2147483647 h 116"/>
                    <a:gd name="T14" fmla="*/ 2147483647 w 73"/>
                    <a:gd name="T15" fmla="*/ 2147483647 h 116"/>
                    <a:gd name="T16" fmla="*/ 2147483647 w 73"/>
                    <a:gd name="T17" fmla="*/ 0 h 116"/>
                    <a:gd name="T18" fmla="*/ 2147483647 w 73"/>
                    <a:gd name="T19" fmla="*/ 2147483647 h 116"/>
                    <a:gd name="T20" fmla="*/ 2147483647 w 73"/>
                    <a:gd name="T21" fmla="*/ 2147483647 h 116"/>
                    <a:gd name="T22" fmla="*/ 2147483647 w 73"/>
                    <a:gd name="T23" fmla="*/ 2147483647 h 116"/>
                    <a:gd name="T24" fmla="*/ 2147483647 w 73"/>
                    <a:gd name="T25" fmla="*/ 2147483647 h 116"/>
                    <a:gd name="T26" fmla="*/ 2147483647 w 73"/>
                    <a:gd name="T27" fmla="*/ 2147483647 h 116"/>
                    <a:gd name="T28" fmla="*/ 2147483647 w 73"/>
                    <a:gd name="T29" fmla="*/ 2147483647 h 116"/>
                    <a:gd name="T30" fmla="*/ 2147483647 w 73"/>
                    <a:gd name="T31" fmla="*/ 2147483647 h 116"/>
                    <a:gd name="T32" fmla="*/ 2147483647 w 73"/>
                    <a:gd name="T33" fmla="*/ 2147483647 h 116"/>
                    <a:gd name="T34" fmla="*/ 2147483647 w 73"/>
                    <a:gd name="T35" fmla="*/ 2147483647 h 116"/>
                    <a:gd name="T36" fmla="*/ 2147483647 w 73"/>
                    <a:gd name="T37" fmla="*/ 2147483647 h 116"/>
                    <a:gd name="T38" fmla="*/ 2147483647 w 73"/>
                    <a:gd name="T39" fmla="*/ 2147483647 h 116"/>
                    <a:gd name="T40" fmla="*/ 2147483647 w 73"/>
                    <a:gd name="T41" fmla="*/ 2147483647 h 116"/>
                    <a:gd name="T42" fmla="*/ 2147483647 w 73"/>
                    <a:gd name="T43" fmla="*/ 2147483647 h 116"/>
                    <a:gd name="T44" fmla="*/ 2147483647 w 73"/>
                    <a:gd name="T45" fmla="*/ 2147483647 h 116"/>
                    <a:gd name="T46" fmla="*/ 2147483647 w 73"/>
                    <a:gd name="T47" fmla="*/ 2147483647 h 116"/>
                    <a:gd name="T48" fmla="*/ 2147483647 w 73"/>
                    <a:gd name="T49" fmla="*/ 2147483647 h 116"/>
                    <a:gd name="T50" fmla="*/ 2147483647 w 73"/>
                    <a:gd name="T51" fmla="*/ 2147483647 h 116"/>
                    <a:gd name="T52" fmla="*/ 2147483647 w 73"/>
                    <a:gd name="T53" fmla="*/ 2147483647 h 116"/>
                    <a:gd name="T54" fmla="*/ 2147483647 w 73"/>
                    <a:gd name="T55" fmla="*/ 2147483647 h 116"/>
                    <a:gd name="T56" fmla="*/ 2147483647 w 73"/>
                    <a:gd name="T57" fmla="*/ 2147483647 h 116"/>
                    <a:gd name="T58" fmla="*/ 2147483647 w 73"/>
                    <a:gd name="T59" fmla="*/ 2147483647 h 116"/>
                    <a:gd name="T60" fmla="*/ 2147483647 w 73"/>
                    <a:gd name="T61" fmla="*/ 2147483647 h 116"/>
                    <a:gd name="T62" fmla="*/ 2147483647 w 73"/>
                    <a:gd name="T63" fmla="*/ 2147483647 h 116"/>
                    <a:gd name="T64" fmla="*/ 2147483647 w 73"/>
                    <a:gd name="T65" fmla="*/ 2147483647 h 116"/>
                    <a:gd name="T66" fmla="*/ 2147483647 w 73"/>
                    <a:gd name="T67" fmla="*/ 2147483647 h 116"/>
                    <a:gd name="T68" fmla="*/ 2147483647 w 73"/>
                    <a:gd name="T69" fmla="*/ 2147483647 h 116"/>
                    <a:gd name="T70" fmla="*/ 2147483647 w 73"/>
                    <a:gd name="T71" fmla="*/ 2147483647 h 116"/>
                    <a:gd name="T72" fmla="*/ 2147483647 w 73"/>
                    <a:gd name="T73" fmla="*/ 2147483647 h 116"/>
                    <a:gd name="T74" fmla="*/ 2147483647 w 73"/>
                    <a:gd name="T75" fmla="*/ 2147483647 h 1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3"/>
                    <a:gd name="T115" fmla="*/ 0 h 116"/>
                    <a:gd name="T116" fmla="*/ 73 w 73"/>
                    <a:gd name="T117" fmla="*/ 116 h 11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3" h="116">
                      <a:moveTo>
                        <a:pt x="13" y="55"/>
                      </a:moveTo>
                      <a:lnTo>
                        <a:pt x="8" y="50"/>
                      </a:lnTo>
                      <a:lnTo>
                        <a:pt x="3" y="45"/>
                      </a:lnTo>
                      <a:lnTo>
                        <a:pt x="0" y="43"/>
                      </a:lnTo>
                      <a:lnTo>
                        <a:pt x="3" y="40"/>
                      </a:lnTo>
                      <a:lnTo>
                        <a:pt x="5" y="35"/>
                      </a:lnTo>
                      <a:lnTo>
                        <a:pt x="5" y="33"/>
                      </a:lnTo>
                      <a:lnTo>
                        <a:pt x="5" y="30"/>
                      </a:lnTo>
                      <a:lnTo>
                        <a:pt x="13" y="28"/>
                      </a:lnTo>
                      <a:lnTo>
                        <a:pt x="15" y="28"/>
                      </a:lnTo>
                      <a:lnTo>
                        <a:pt x="18" y="25"/>
                      </a:lnTo>
                      <a:lnTo>
                        <a:pt x="15" y="22"/>
                      </a:lnTo>
                      <a:lnTo>
                        <a:pt x="13" y="17"/>
                      </a:lnTo>
                      <a:lnTo>
                        <a:pt x="13" y="15"/>
                      </a:lnTo>
                      <a:lnTo>
                        <a:pt x="23" y="5"/>
                      </a:lnTo>
                      <a:lnTo>
                        <a:pt x="25" y="2"/>
                      </a:lnTo>
                      <a:lnTo>
                        <a:pt x="23" y="0"/>
                      </a:lnTo>
                      <a:lnTo>
                        <a:pt x="25" y="0"/>
                      </a:lnTo>
                      <a:lnTo>
                        <a:pt x="28" y="2"/>
                      </a:lnTo>
                      <a:lnTo>
                        <a:pt x="33" y="7"/>
                      </a:lnTo>
                      <a:lnTo>
                        <a:pt x="38" y="10"/>
                      </a:lnTo>
                      <a:lnTo>
                        <a:pt x="43" y="15"/>
                      </a:lnTo>
                      <a:lnTo>
                        <a:pt x="43" y="17"/>
                      </a:lnTo>
                      <a:lnTo>
                        <a:pt x="43" y="25"/>
                      </a:lnTo>
                      <a:lnTo>
                        <a:pt x="46" y="30"/>
                      </a:lnTo>
                      <a:lnTo>
                        <a:pt x="48" y="28"/>
                      </a:lnTo>
                      <a:lnTo>
                        <a:pt x="48" y="25"/>
                      </a:lnTo>
                      <a:lnTo>
                        <a:pt x="53" y="28"/>
                      </a:lnTo>
                      <a:lnTo>
                        <a:pt x="58" y="30"/>
                      </a:lnTo>
                      <a:lnTo>
                        <a:pt x="63" y="35"/>
                      </a:lnTo>
                      <a:lnTo>
                        <a:pt x="66" y="38"/>
                      </a:lnTo>
                      <a:lnTo>
                        <a:pt x="68" y="43"/>
                      </a:lnTo>
                      <a:lnTo>
                        <a:pt x="68" y="45"/>
                      </a:lnTo>
                      <a:lnTo>
                        <a:pt x="66" y="48"/>
                      </a:lnTo>
                      <a:lnTo>
                        <a:pt x="66" y="55"/>
                      </a:lnTo>
                      <a:lnTo>
                        <a:pt x="56" y="58"/>
                      </a:lnTo>
                      <a:lnTo>
                        <a:pt x="56" y="63"/>
                      </a:lnTo>
                      <a:lnTo>
                        <a:pt x="56" y="68"/>
                      </a:lnTo>
                      <a:lnTo>
                        <a:pt x="53" y="73"/>
                      </a:lnTo>
                      <a:lnTo>
                        <a:pt x="58" y="78"/>
                      </a:lnTo>
                      <a:lnTo>
                        <a:pt x="61" y="83"/>
                      </a:lnTo>
                      <a:lnTo>
                        <a:pt x="66" y="83"/>
                      </a:lnTo>
                      <a:lnTo>
                        <a:pt x="66" y="86"/>
                      </a:lnTo>
                      <a:lnTo>
                        <a:pt x="68" y="91"/>
                      </a:lnTo>
                      <a:lnTo>
                        <a:pt x="71" y="101"/>
                      </a:lnTo>
                      <a:lnTo>
                        <a:pt x="73" y="103"/>
                      </a:lnTo>
                      <a:lnTo>
                        <a:pt x="73" y="106"/>
                      </a:lnTo>
                      <a:lnTo>
                        <a:pt x="66" y="106"/>
                      </a:lnTo>
                      <a:lnTo>
                        <a:pt x="61" y="108"/>
                      </a:lnTo>
                      <a:lnTo>
                        <a:pt x="53" y="111"/>
                      </a:lnTo>
                      <a:lnTo>
                        <a:pt x="48" y="113"/>
                      </a:lnTo>
                      <a:lnTo>
                        <a:pt x="46" y="116"/>
                      </a:lnTo>
                      <a:lnTo>
                        <a:pt x="41" y="116"/>
                      </a:lnTo>
                      <a:lnTo>
                        <a:pt x="36" y="113"/>
                      </a:lnTo>
                      <a:lnTo>
                        <a:pt x="28" y="108"/>
                      </a:lnTo>
                      <a:lnTo>
                        <a:pt x="25" y="106"/>
                      </a:lnTo>
                      <a:lnTo>
                        <a:pt x="25" y="103"/>
                      </a:lnTo>
                      <a:lnTo>
                        <a:pt x="25" y="101"/>
                      </a:lnTo>
                      <a:lnTo>
                        <a:pt x="25" y="98"/>
                      </a:lnTo>
                      <a:lnTo>
                        <a:pt x="23" y="96"/>
                      </a:lnTo>
                      <a:lnTo>
                        <a:pt x="23" y="91"/>
                      </a:lnTo>
                      <a:lnTo>
                        <a:pt x="23" y="86"/>
                      </a:lnTo>
                      <a:lnTo>
                        <a:pt x="28" y="76"/>
                      </a:lnTo>
                      <a:lnTo>
                        <a:pt x="28" y="73"/>
                      </a:lnTo>
                      <a:lnTo>
                        <a:pt x="25" y="65"/>
                      </a:lnTo>
                      <a:lnTo>
                        <a:pt x="23" y="65"/>
                      </a:lnTo>
                      <a:lnTo>
                        <a:pt x="20" y="65"/>
                      </a:lnTo>
                      <a:lnTo>
                        <a:pt x="23" y="55"/>
                      </a:lnTo>
                      <a:lnTo>
                        <a:pt x="20" y="53"/>
                      </a:lnTo>
                      <a:lnTo>
                        <a:pt x="18" y="53"/>
                      </a:lnTo>
                      <a:lnTo>
                        <a:pt x="15" y="53"/>
                      </a:lnTo>
                      <a:lnTo>
                        <a:pt x="13" y="5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73" name="Freeform 29"/>
                <p:cNvSpPr>
                  <a:spLocks noEditPoints="1"/>
                </p:cNvSpPr>
                <p:nvPr/>
              </p:nvSpPr>
              <p:spPr bwMode="auto">
                <a:xfrm>
                  <a:off x="4524375" y="3213100"/>
                  <a:ext cx="198438" cy="298450"/>
                </a:xfrm>
                <a:custGeom>
                  <a:avLst/>
                  <a:gdLst>
                    <a:gd name="T0" fmla="*/ 2147483647 w 157"/>
                    <a:gd name="T1" fmla="*/ 2147483647 h 235"/>
                    <a:gd name="T2" fmla="*/ 2147483647 w 157"/>
                    <a:gd name="T3" fmla="*/ 2147483647 h 235"/>
                    <a:gd name="T4" fmla="*/ 2147483647 w 157"/>
                    <a:gd name="T5" fmla="*/ 2147483647 h 235"/>
                    <a:gd name="T6" fmla="*/ 2147483647 w 157"/>
                    <a:gd name="T7" fmla="*/ 2147483647 h 235"/>
                    <a:gd name="T8" fmla="*/ 2147483647 w 157"/>
                    <a:gd name="T9" fmla="*/ 2147483647 h 235"/>
                    <a:gd name="T10" fmla="*/ 2147483647 w 157"/>
                    <a:gd name="T11" fmla="*/ 2147483647 h 235"/>
                    <a:gd name="T12" fmla="*/ 2147483647 w 157"/>
                    <a:gd name="T13" fmla="*/ 2147483647 h 235"/>
                    <a:gd name="T14" fmla="*/ 2147483647 w 157"/>
                    <a:gd name="T15" fmla="*/ 2147483647 h 235"/>
                    <a:gd name="T16" fmla="*/ 2147483647 w 157"/>
                    <a:gd name="T17" fmla="*/ 2147483647 h 235"/>
                    <a:gd name="T18" fmla="*/ 2147483647 w 157"/>
                    <a:gd name="T19" fmla="*/ 2147483647 h 235"/>
                    <a:gd name="T20" fmla="*/ 2147483647 w 157"/>
                    <a:gd name="T21" fmla="*/ 2147483647 h 235"/>
                    <a:gd name="T22" fmla="*/ 2147483647 w 157"/>
                    <a:gd name="T23" fmla="*/ 2147483647 h 235"/>
                    <a:gd name="T24" fmla="*/ 2147483647 w 157"/>
                    <a:gd name="T25" fmla="*/ 2147483647 h 235"/>
                    <a:gd name="T26" fmla="*/ 2147483647 w 157"/>
                    <a:gd name="T27" fmla="*/ 2147483647 h 235"/>
                    <a:gd name="T28" fmla="*/ 2147483647 w 157"/>
                    <a:gd name="T29" fmla="*/ 2147483647 h 235"/>
                    <a:gd name="T30" fmla="*/ 2147483647 w 157"/>
                    <a:gd name="T31" fmla="*/ 2147483647 h 235"/>
                    <a:gd name="T32" fmla="*/ 2147483647 w 157"/>
                    <a:gd name="T33" fmla="*/ 2147483647 h 235"/>
                    <a:gd name="T34" fmla="*/ 2147483647 w 157"/>
                    <a:gd name="T35" fmla="*/ 2147483647 h 235"/>
                    <a:gd name="T36" fmla="*/ 2147483647 w 157"/>
                    <a:gd name="T37" fmla="*/ 2147483647 h 235"/>
                    <a:gd name="T38" fmla="*/ 2147483647 w 157"/>
                    <a:gd name="T39" fmla="*/ 2147483647 h 235"/>
                    <a:gd name="T40" fmla="*/ 2147483647 w 157"/>
                    <a:gd name="T41" fmla="*/ 2147483647 h 235"/>
                    <a:gd name="T42" fmla="*/ 2147483647 w 157"/>
                    <a:gd name="T43" fmla="*/ 2147483647 h 235"/>
                    <a:gd name="T44" fmla="*/ 2147483647 w 157"/>
                    <a:gd name="T45" fmla="*/ 2147483647 h 235"/>
                    <a:gd name="T46" fmla="*/ 2147483647 w 157"/>
                    <a:gd name="T47" fmla="*/ 2147483647 h 235"/>
                    <a:gd name="T48" fmla="*/ 2147483647 w 157"/>
                    <a:gd name="T49" fmla="*/ 2147483647 h 235"/>
                    <a:gd name="T50" fmla="*/ 2147483647 w 157"/>
                    <a:gd name="T51" fmla="*/ 2147483647 h 235"/>
                    <a:gd name="T52" fmla="*/ 2147483647 w 157"/>
                    <a:gd name="T53" fmla="*/ 2147483647 h 235"/>
                    <a:gd name="T54" fmla="*/ 2147483647 w 157"/>
                    <a:gd name="T55" fmla="*/ 2147483647 h 235"/>
                    <a:gd name="T56" fmla="*/ 2147483647 w 157"/>
                    <a:gd name="T57" fmla="*/ 2147483647 h 235"/>
                    <a:gd name="T58" fmla="*/ 2147483647 w 157"/>
                    <a:gd name="T59" fmla="*/ 2147483647 h 235"/>
                    <a:gd name="T60" fmla="*/ 2147483647 w 157"/>
                    <a:gd name="T61" fmla="*/ 2147483647 h 235"/>
                    <a:gd name="T62" fmla="*/ 2147483647 w 157"/>
                    <a:gd name="T63" fmla="*/ 2147483647 h 235"/>
                    <a:gd name="T64" fmla="*/ 2147483647 w 157"/>
                    <a:gd name="T65" fmla="*/ 2147483647 h 235"/>
                    <a:gd name="T66" fmla="*/ 2147483647 w 157"/>
                    <a:gd name="T67" fmla="*/ 2147483647 h 235"/>
                    <a:gd name="T68" fmla="*/ 2147483647 w 157"/>
                    <a:gd name="T69" fmla="*/ 2147483647 h 235"/>
                    <a:gd name="T70" fmla="*/ 2147483647 w 157"/>
                    <a:gd name="T71" fmla="*/ 2147483647 h 235"/>
                    <a:gd name="T72" fmla="*/ 2147483647 w 157"/>
                    <a:gd name="T73" fmla="*/ 2147483647 h 235"/>
                    <a:gd name="T74" fmla="*/ 2147483647 w 157"/>
                    <a:gd name="T75" fmla="*/ 2147483647 h 235"/>
                    <a:gd name="T76" fmla="*/ 2147483647 w 157"/>
                    <a:gd name="T77" fmla="*/ 2147483647 h 235"/>
                    <a:gd name="T78" fmla="*/ 2147483647 w 157"/>
                    <a:gd name="T79" fmla="*/ 2147483647 h 235"/>
                    <a:gd name="T80" fmla="*/ 2147483647 w 157"/>
                    <a:gd name="T81" fmla="*/ 2147483647 h 235"/>
                    <a:gd name="T82" fmla="*/ 2147483647 w 157"/>
                    <a:gd name="T83" fmla="*/ 2147483647 h 235"/>
                    <a:gd name="T84" fmla="*/ 2147483647 w 157"/>
                    <a:gd name="T85" fmla="*/ 2147483647 h 235"/>
                    <a:gd name="T86" fmla="*/ 2147483647 w 157"/>
                    <a:gd name="T87" fmla="*/ 2147483647 h 235"/>
                    <a:gd name="T88" fmla="*/ 2147483647 w 157"/>
                    <a:gd name="T89" fmla="*/ 2147483647 h 235"/>
                    <a:gd name="T90" fmla="*/ 2147483647 w 157"/>
                    <a:gd name="T91" fmla="*/ 2147483647 h 235"/>
                    <a:gd name="T92" fmla="*/ 2147483647 w 157"/>
                    <a:gd name="T93" fmla="*/ 2147483647 h 235"/>
                    <a:gd name="T94" fmla="*/ 2147483647 w 157"/>
                    <a:gd name="T95" fmla="*/ 2147483647 h 235"/>
                    <a:gd name="T96" fmla="*/ 2147483647 w 157"/>
                    <a:gd name="T97" fmla="*/ 2147483647 h 235"/>
                    <a:gd name="T98" fmla="*/ 2147483647 w 157"/>
                    <a:gd name="T99" fmla="*/ 2147483647 h 235"/>
                    <a:gd name="T100" fmla="*/ 2147483647 w 157"/>
                    <a:gd name="T101" fmla="*/ 2147483647 h 235"/>
                    <a:gd name="T102" fmla="*/ 2147483647 w 157"/>
                    <a:gd name="T103" fmla="*/ 2147483647 h 235"/>
                    <a:gd name="T104" fmla="*/ 2147483647 w 157"/>
                    <a:gd name="T105" fmla="*/ 2147483647 h 235"/>
                    <a:gd name="T106" fmla="*/ 2147483647 w 157"/>
                    <a:gd name="T107" fmla="*/ 2147483647 h 235"/>
                    <a:gd name="T108" fmla="*/ 2147483647 w 157"/>
                    <a:gd name="T109" fmla="*/ 2147483647 h 235"/>
                    <a:gd name="T110" fmla="*/ 2147483647 w 157"/>
                    <a:gd name="T111" fmla="*/ 2147483647 h 235"/>
                    <a:gd name="T112" fmla="*/ 2147483647 w 157"/>
                    <a:gd name="T113" fmla="*/ 2147483647 h 23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7"/>
                    <a:gd name="T172" fmla="*/ 0 h 235"/>
                    <a:gd name="T173" fmla="*/ 157 w 157"/>
                    <a:gd name="T174" fmla="*/ 235 h 23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7" h="235">
                      <a:moveTo>
                        <a:pt x="126" y="144"/>
                      </a:moveTo>
                      <a:lnTo>
                        <a:pt x="131" y="146"/>
                      </a:lnTo>
                      <a:lnTo>
                        <a:pt x="131" y="149"/>
                      </a:lnTo>
                      <a:lnTo>
                        <a:pt x="134" y="154"/>
                      </a:lnTo>
                      <a:lnTo>
                        <a:pt x="134" y="156"/>
                      </a:lnTo>
                      <a:lnTo>
                        <a:pt x="129" y="164"/>
                      </a:lnTo>
                      <a:lnTo>
                        <a:pt x="134" y="164"/>
                      </a:lnTo>
                      <a:lnTo>
                        <a:pt x="136" y="161"/>
                      </a:lnTo>
                      <a:lnTo>
                        <a:pt x="141" y="159"/>
                      </a:lnTo>
                      <a:lnTo>
                        <a:pt x="146" y="161"/>
                      </a:lnTo>
                      <a:lnTo>
                        <a:pt x="151" y="161"/>
                      </a:lnTo>
                      <a:lnTo>
                        <a:pt x="154" y="166"/>
                      </a:lnTo>
                      <a:lnTo>
                        <a:pt x="157" y="177"/>
                      </a:lnTo>
                      <a:lnTo>
                        <a:pt x="157" y="179"/>
                      </a:lnTo>
                      <a:lnTo>
                        <a:pt x="154" y="184"/>
                      </a:lnTo>
                      <a:lnTo>
                        <a:pt x="146" y="189"/>
                      </a:lnTo>
                      <a:lnTo>
                        <a:pt x="141" y="194"/>
                      </a:lnTo>
                      <a:lnTo>
                        <a:pt x="134" y="197"/>
                      </a:lnTo>
                      <a:lnTo>
                        <a:pt x="141" y="199"/>
                      </a:lnTo>
                      <a:lnTo>
                        <a:pt x="146" y="199"/>
                      </a:lnTo>
                      <a:lnTo>
                        <a:pt x="149" y="199"/>
                      </a:lnTo>
                      <a:lnTo>
                        <a:pt x="151" y="199"/>
                      </a:lnTo>
                      <a:lnTo>
                        <a:pt x="151" y="207"/>
                      </a:lnTo>
                      <a:lnTo>
                        <a:pt x="144" y="209"/>
                      </a:lnTo>
                      <a:lnTo>
                        <a:pt x="144" y="212"/>
                      </a:lnTo>
                      <a:lnTo>
                        <a:pt x="141" y="212"/>
                      </a:lnTo>
                      <a:lnTo>
                        <a:pt x="131" y="217"/>
                      </a:lnTo>
                      <a:lnTo>
                        <a:pt x="126" y="214"/>
                      </a:lnTo>
                      <a:lnTo>
                        <a:pt x="124" y="214"/>
                      </a:lnTo>
                      <a:lnTo>
                        <a:pt x="116" y="217"/>
                      </a:lnTo>
                      <a:lnTo>
                        <a:pt x="111" y="214"/>
                      </a:lnTo>
                      <a:lnTo>
                        <a:pt x="109" y="214"/>
                      </a:lnTo>
                      <a:lnTo>
                        <a:pt x="96" y="217"/>
                      </a:lnTo>
                      <a:lnTo>
                        <a:pt x="98" y="220"/>
                      </a:lnTo>
                      <a:lnTo>
                        <a:pt x="91" y="217"/>
                      </a:lnTo>
                      <a:lnTo>
                        <a:pt x="88" y="220"/>
                      </a:lnTo>
                      <a:lnTo>
                        <a:pt x="83" y="217"/>
                      </a:lnTo>
                      <a:lnTo>
                        <a:pt x="81" y="217"/>
                      </a:lnTo>
                      <a:lnTo>
                        <a:pt x="73" y="220"/>
                      </a:lnTo>
                      <a:lnTo>
                        <a:pt x="73" y="225"/>
                      </a:lnTo>
                      <a:lnTo>
                        <a:pt x="71" y="230"/>
                      </a:lnTo>
                      <a:lnTo>
                        <a:pt x="68" y="230"/>
                      </a:lnTo>
                      <a:lnTo>
                        <a:pt x="66" y="227"/>
                      </a:lnTo>
                      <a:lnTo>
                        <a:pt x="63" y="225"/>
                      </a:lnTo>
                      <a:lnTo>
                        <a:pt x="60" y="227"/>
                      </a:lnTo>
                      <a:lnTo>
                        <a:pt x="58" y="225"/>
                      </a:lnTo>
                      <a:lnTo>
                        <a:pt x="50" y="230"/>
                      </a:lnTo>
                      <a:lnTo>
                        <a:pt x="45" y="235"/>
                      </a:lnTo>
                      <a:lnTo>
                        <a:pt x="43" y="232"/>
                      </a:lnTo>
                      <a:lnTo>
                        <a:pt x="38" y="232"/>
                      </a:lnTo>
                      <a:lnTo>
                        <a:pt x="45" y="225"/>
                      </a:lnTo>
                      <a:lnTo>
                        <a:pt x="50" y="220"/>
                      </a:lnTo>
                      <a:lnTo>
                        <a:pt x="53" y="220"/>
                      </a:lnTo>
                      <a:lnTo>
                        <a:pt x="55" y="214"/>
                      </a:lnTo>
                      <a:lnTo>
                        <a:pt x="58" y="209"/>
                      </a:lnTo>
                      <a:lnTo>
                        <a:pt x="60" y="207"/>
                      </a:lnTo>
                      <a:lnTo>
                        <a:pt x="60" y="204"/>
                      </a:lnTo>
                      <a:lnTo>
                        <a:pt x="68" y="204"/>
                      </a:lnTo>
                      <a:lnTo>
                        <a:pt x="73" y="204"/>
                      </a:lnTo>
                      <a:lnTo>
                        <a:pt x="81" y="204"/>
                      </a:lnTo>
                      <a:lnTo>
                        <a:pt x="81" y="202"/>
                      </a:lnTo>
                      <a:lnTo>
                        <a:pt x="83" y="199"/>
                      </a:lnTo>
                      <a:lnTo>
                        <a:pt x="86" y="192"/>
                      </a:lnTo>
                      <a:lnTo>
                        <a:pt x="78" y="197"/>
                      </a:lnTo>
                      <a:lnTo>
                        <a:pt x="73" y="197"/>
                      </a:lnTo>
                      <a:lnTo>
                        <a:pt x="63" y="192"/>
                      </a:lnTo>
                      <a:lnTo>
                        <a:pt x="50" y="192"/>
                      </a:lnTo>
                      <a:lnTo>
                        <a:pt x="48" y="189"/>
                      </a:lnTo>
                      <a:lnTo>
                        <a:pt x="45" y="187"/>
                      </a:lnTo>
                      <a:lnTo>
                        <a:pt x="48" y="184"/>
                      </a:lnTo>
                      <a:lnTo>
                        <a:pt x="55" y="182"/>
                      </a:lnTo>
                      <a:lnTo>
                        <a:pt x="60" y="179"/>
                      </a:lnTo>
                      <a:lnTo>
                        <a:pt x="63" y="174"/>
                      </a:lnTo>
                      <a:lnTo>
                        <a:pt x="63" y="164"/>
                      </a:lnTo>
                      <a:lnTo>
                        <a:pt x="63" y="161"/>
                      </a:lnTo>
                      <a:lnTo>
                        <a:pt x="58" y="161"/>
                      </a:lnTo>
                      <a:lnTo>
                        <a:pt x="55" y="161"/>
                      </a:lnTo>
                      <a:lnTo>
                        <a:pt x="58" y="159"/>
                      </a:lnTo>
                      <a:lnTo>
                        <a:pt x="60" y="154"/>
                      </a:lnTo>
                      <a:lnTo>
                        <a:pt x="66" y="151"/>
                      </a:lnTo>
                      <a:lnTo>
                        <a:pt x="76" y="151"/>
                      </a:lnTo>
                      <a:lnTo>
                        <a:pt x="83" y="151"/>
                      </a:lnTo>
                      <a:lnTo>
                        <a:pt x="81" y="144"/>
                      </a:lnTo>
                      <a:lnTo>
                        <a:pt x="83" y="136"/>
                      </a:lnTo>
                      <a:lnTo>
                        <a:pt x="83" y="131"/>
                      </a:lnTo>
                      <a:lnTo>
                        <a:pt x="83" y="126"/>
                      </a:lnTo>
                      <a:lnTo>
                        <a:pt x="78" y="126"/>
                      </a:lnTo>
                      <a:lnTo>
                        <a:pt x="73" y="124"/>
                      </a:lnTo>
                      <a:lnTo>
                        <a:pt x="73" y="119"/>
                      </a:lnTo>
                      <a:lnTo>
                        <a:pt x="76" y="113"/>
                      </a:lnTo>
                      <a:lnTo>
                        <a:pt x="78" y="108"/>
                      </a:lnTo>
                      <a:lnTo>
                        <a:pt x="76" y="106"/>
                      </a:lnTo>
                      <a:lnTo>
                        <a:pt x="73" y="106"/>
                      </a:lnTo>
                      <a:lnTo>
                        <a:pt x="68" y="108"/>
                      </a:lnTo>
                      <a:lnTo>
                        <a:pt x="63" y="111"/>
                      </a:lnTo>
                      <a:lnTo>
                        <a:pt x="58" y="106"/>
                      </a:lnTo>
                      <a:lnTo>
                        <a:pt x="58" y="108"/>
                      </a:lnTo>
                      <a:lnTo>
                        <a:pt x="55" y="111"/>
                      </a:lnTo>
                      <a:lnTo>
                        <a:pt x="50" y="111"/>
                      </a:lnTo>
                      <a:lnTo>
                        <a:pt x="48" y="108"/>
                      </a:lnTo>
                      <a:lnTo>
                        <a:pt x="48" y="106"/>
                      </a:lnTo>
                      <a:lnTo>
                        <a:pt x="50" y="101"/>
                      </a:lnTo>
                      <a:lnTo>
                        <a:pt x="55" y="91"/>
                      </a:lnTo>
                      <a:lnTo>
                        <a:pt x="53" y="91"/>
                      </a:lnTo>
                      <a:lnTo>
                        <a:pt x="50" y="86"/>
                      </a:lnTo>
                      <a:lnTo>
                        <a:pt x="50" y="81"/>
                      </a:lnTo>
                      <a:lnTo>
                        <a:pt x="53" y="81"/>
                      </a:lnTo>
                      <a:lnTo>
                        <a:pt x="55" y="78"/>
                      </a:lnTo>
                      <a:lnTo>
                        <a:pt x="55" y="71"/>
                      </a:lnTo>
                      <a:lnTo>
                        <a:pt x="53" y="73"/>
                      </a:lnTo>
                      <a:lnTo>
                        <a:pt x="48" y="78"/>
                      </a:lnTo>
                      <a:lnTo>
                        <a:pt x="45" y="78"/>
                      </a:lnTo>
                      <a:lnTo>
                        <a:pt x="40" y="83"/>
                      </a:lnTo>
                      <a:lnTo>
                        <a:pt x="40" y="78"/>
                      </a:lnTo>
                      <a:lnTo>
                        <a:pt x="43" y="71"/>
                      </a:lnTo>
                      <a:lnTo>
                        <a:pt x="45" y="63"/>
                      </a:lnTo>
                      <a:lnTo>
                        <a:pt x="45" y="60"/>
                      </a:lnTo>
                      <a:lnTo>
                        <a:pt x="43" y="58"/>
                      </a:lnTo>
                      <a:lnTo>
                        <a:pt x="40" y="55"/>
                      </a:lnTo>
                      <a:lnTo>
                        <a:pt x="40" y="60"/>
                      </a:lnTo>
                      <a:lnTo>
                        <a:pt x="38" y="63"/>
                      </a:lnTo>
                      <a:lnTo>
                        <a:pt x="33" y="60"/>
                      </a:lnTo>
                      <a:lnTo>
                        <a:pt x="35" y="55"/>
                      </a:lnTo>
                      <a:lnTo>
                        <a:pt x="40" y="48"/>
                      </a:lnTo>
                      <a:lnTo>
                        <a:pt x="40" y="45"/>
                      </a:lnTo>
                      <a:lnTo>
                        <a:pt x="38" y="38"/>
                      </a:lnTo>
                      <a:lnTo>
                        <a:pt x="40" y="38"/>
                      </a:lnTo>
                      <a:lnTo>
                        <a:pt x="43" y="35"/>
                      </a:lnTo>
                      <a:lnTo>
                        <a:pt x="38" y="28"/>
                      </a:lnTo>
                      <a:lnTo>
                        <a:pt x="40" y="23"/>
                      </a:lnTo>
                      <a:lnTo>
                        <a:pt x="45" y="25"/>
                      </a:lnTo>
                      <a:lnTo>
                        <a:pt x="48" y="25"/>
                      </a:lnTo>
                      <a:lnTo>
                        <a:pt x="45" y="15"/>
                      </a:lnTo>
                      <a:lnTo>
                        <a:pt x="50" y="12"/>
                      </a:lnTo>
                      <a:lnTo>
                        <a:pt x="48" y="5"/>
                      </a:lnTo>
                      <a:lnTo>
                        <a:pt x="50" y="0"/>
                      </a:lnTo>
                      <a:lnTo>
                        <a:pt x="58" y="5"/>
                      </a:lnTo>
                      <a:lnTo>
                        <a:pt x="63" y="2"/>
                      </a:lnTo>
                      <a:lnTo>
                        <a:pt x="68" y="2"/>
                      </a:lnTo>
                      <a:lnTo>
                        <a:pt x="76" y="0"/>
                      </a:lnTo>
                      <a:lnTo>
                        <a:pt x="78" y="0"/>
                      </a:lnTo>
                      <a:lnTo>
                        <a:pt x="81" y="5"/>
                      </a:lnTo>
                      <a:lnTo>
                        <a:pt x="78" y="7"/>
                      </a:lnTo>
                      <a:lnTo>
                        <a:pt x="66" y="18"/>
                      </a:lnTo>
                      <a:lnTo>
                        <a:pt x="63" y="23"/>
                      </a:lnTo>
                      <a:lnTo>
                        <a:pt x="63" y="28"/>
                      </a:lnTo>
                      <a:lnTo>
                        <a:pt x="63" y="30"/>
                      </a:lnTo>
                      <a:lnTo>
                        <a:pt x="68" y="30"/>
                      </a:lnTo>
                      <a:lnTo>
                        <a:pt x="76" y="30"/>
                      </a:lnTo>
                      <a:lnTo>
                        <a:pt x="81" y="30"/>
                      </a:lnTo>
                      <a:lnTo>
                        <a:pt x="83" y="30"/>
                      </a:lnTo>
                      <a:lnTo>
                        <a:pt x="96" y="30"/>
                      </a:lnTo>
                      <a:lnTo>
                        <a:pt x="98" y="35"/>
                      </a:lnTo>
                      <a:lnTo>
                        <a:pt x="96" y="40"/>
                      </a:lnTo>
                      <a:lnTo>
                        <a:pt x="93" y="45"/>
                      </a:lnTo>
                      <a:lnTo>
                        <a:pt x="96" y="45"/>
                      </a:lnTo>
                      <a:lnTo>
                        <a:pt x="91" y="55"/>
                      </a:lnTo>
                      <a:lnTo>
                        <a:pt x="88" y="55"/>
                      </a:lnTo>
                      <a:lnTo>
                        <a:pt x="86" y="63"/>
                      </a:lnTo>
                      <a:lnTo>
                        <a:pt x="83" y="66"/>
                      </a:lnTo>
                      <a:lnTo>
                        <a:pt x="78" y="66"/>
                      </a:lnTo>
                      <a:lnTo>
                        <a:pt x="83" y="68"/>
                      </a:lnTo>
                      <a:lnTo>
                        <a:pt x="86" y="71"/>
                      </a:lnTo>
                      <a:lnTo>
                        <a:pt x="83" y="73"/>
                      </a:lnTo>
                      <a:lnTo>
                        <a:pt x="78" y="73"/>
                      </a:lnTo>
                      <a:lnTo>
                        <a:pt x="78" y="76"/>
                      </a:lnTo>
                      <a:lnTo>
                        <a:pt x="68" y="76"/>
                      </a:lnTo>
                      <a:lnTo>
                        <a:pt x="71" y="78"/>
                      </a:lnTo>
                      <a:lnTo>
                        <a:pt x="73" y="78"/>
                      </a:lnTo>
                      <a:lnTo>
                        <a:pt x="76" y="81"/>
                      </a:lnTo>
                      <a:lnTo>
                        <a:pt x="78" y="81"/>
                      </a:lnTo>
                      <a:lnTo>
                        <a:pt x="83" y="76"/>
                      </a:lnTo>
                      <a:lnTo>
                        <a:pt x="86" y="76"/>
                      </a:lnTo>
                      <a:lnTo>
                        <a:pt x="88" y="78"/>
                      </a:lnTo>
                      <a:lnTo>
                        <a:pt x="93" y="81"/>
                      </a:lnTo>
                      <a:lnTo>
                        <a:pt x="98" y="88"/>
                      </a:lnTo>
                      <a:lnTo>
                        <a:pt x="101" y="91"/>
                      </a:lnTo>
                      <a:lnTo>
                        <a:pt x="103" y="93"/>
                      </a:lnTo>
                      <a:lnTo>
                        <a:pt x="103" y="96"/>
                      </a:lnTo>
                      <a:lnTo>
                        <a:pt x="103" y="106"/>
                      </a:lnTo>
                      <a:lnTo>
                        <a:pt x="109" y="111"/>
                      </a:lnTo>
                      <a:lnTo>
                        <a:pt x="111" y="113"/>
                      </a:lnTo>
                      <a:lnTo>
                        <a:pt x="116" y="116"/>
                      </a:lnTo>
                      <a:lnTo>
                        <a:pt x="119" y="124"/>
                      </a:lnTo>
                      <a:lnTo>
                        <a:pt x="124" y="129"/>
                      </a:lnTo>
                      <a:lnTo>
                        <a:pt x="126" y="136"/>
                      </a:lnTo>
                      <a:lnTo>
                        <a:pt x="124" y="141"/>
                      </a:lnTo>
                      <a:lnTo>
                        <a:pt x="126" y="144"/>
                      </a:lnTo>
                      <a:close/>
                      <a:moveTo>
                        <a:pt x="30" y="131"/>
                      </a:moveTo>
                      <a:lnTo>
                        <a:pt x="30" y="129"/>
                      </a:lnTo>
                      <a:lnTo>
                        <a:pt x="23" y="129"/>
                      </a:lnTo>
                      <a:lnTo>
                        <a:pt x="23" y="126"/>
                      </a:lnTo>
                      <a:lnTo>
                        <a:pt x="20" y="124"/>
                      </a:lnTo>
                      <a:lnTo>
                        <a:pt x="20" y="121"/>
                      </a:lnTo>
                      <a:lnTo>
                        <a:pt x="18" y="121"/>
                      </a:lnTo>
                      <a:lnTo>
                        <a:pt x="15" y="124"/>
                      </a:lnTo>
                      <a:lnTo>
                        <a:pt x="10" y="129"/>
                      </a:lnTo>
                      <a:lnTo>
                        <a:pt x="5" y="126"/>
                      </a:lnTo>
                      <a:lnTo>
                        <a:pt x="0" y="121"/>
                      </a:lnTo>
                      <a:lnTo>
                        <a:pt x="0" y="119"/>
                      </a:lnTo>
                      <a:lnTo>
                        <a:pt x="7" y="116"/>
                      </a:lnTo>
                      <a:lnTo>
                        <a:pt x="2" y="111"/>
                      </a:lnTo>
                      <a:lnTo>
                        <a:pt x="7" y="111"/>
                      </a:lnTo>
                      <a:lnTo>
                        <a:pt x="12" y="103"/>
                      </a:lnTo>
                      <a:lnTo>
                        <a:pt x="10" y="101"/>
                      </a:lnTo>
                      <a:lnTo>
                        <a:pt x="15" y="101"/>
                      </a:lnTo>
                      <a:lnTo>
                        <a:pt x="18" y="98"/>
                      </a:lnTo>
                      <a:lnTo>
                        <a:pt x="23" y="98"/>
                      </a:lnTo>
                      <a:lnTo>
                        <a:pt x="28" y="98"/>
                      </a:lnTo>
                      <a:lnTo>
                        <a:pt x="30" y="98"/>
                      </a:lnTo>
                      <a:lnTo>
                        <a:pt x="33" y="98"/>
                      </a:lnTo>
                      <a:lnTo>
                        <a:pt x="33" y="101"/>
                      </a:lnTo>
                      <a:lnTo>
                        <a:pt x="38" y="111"/>
                      </a:lnTo>
                      <a:lnTo>
                        <a:pt x="38" y="113"/>
                      </a:lnTo>
                      <a:lnTo>
                        <a:pt x="38" y="116"/>
                      </a:lnTo>
                      <a:lnTo>
                        <a:pt x="40" y="121"/>
                      </a:lnTo>
                      <a:lnTo>
                        <a:pt x="38" y="126"/>
                      </a:lnTo>
                      <a:lnTo>
                        <a:pt x="35" y="131"/>
                      </a:lnTo>
                      <a:lnTo>
                        <a:pt x="33" y="131"/>
                      </a:lnTo>
                      <a:lnTo>
                        <a:pt x="30" y="131"/>
                      </a:lnTo>
                      <a:close/>
                      <a:moveTo>
                        <a:pt x="38" y="93"/>
                      </a:moveTo>
                      <a:lnTo>
                        <a:pt x="38" y="91"/>
                      </a:lnTo>
                      <a:lnTo>
                        <a:pt x="38" y="86"/>
                      </a:lnTo>
                      <a:lnTo>
                        <a:pt x="43" y="86"/>
                      </a:lnTo>
                      <a:lnTo>
                        <a:pt x="43" y="91"/>
                      </a:lnTo>
                      <a:lnTo>
                        <a:pt x="40" y="93"/>
                      </a:lnTo>
                      <a:lnTo>
                        <a:pt x="38" y="9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74" name="Freeform 30"/>
                <p:cNvSpPr>
                  <a:spLocks/>
                </p:cNvSpPr>
                <p:nvPr/>
              </p:nvSpPr>
              <p:spPr bwMode="auto">
                <a:xfrm>
                  <a:off x="3514725" y="4560888"/>
                  <a:ext cx="82550" cy="85725"/>
                </a:xfrm>
                <a:custGeom>
                  <a:avLst/>
                  <a:gdLst>
                    <a:gd name="T0" fmla="*/ 2147483647 w 66"/>
                    <a:gd name="T1" fmla="*/ 2147483647 h 68"/>
                    <a:gd name="T2" fmla="*/ 2147483647 w 66"/>
                    <a:gd name="T3" fmla="*/ 2147483647 h 68"/>
                    <a:gd name="T4" fmla="*/ 2147483647 w 66"/>
                    <a:gd name="T5" fmla="*/ 2147483647 h 68"/>
                    <a:gd name="T6" fmla="*/ 2147483647 w 66"/>
                    <a:gd name="T7" fmla="*/ 2147483647 h 68"/>
                    <a:gd name="T8" fmla="*/ 2147483647 w 66"/>
                    <a:gd name="T9" fmla="*/ 2147483647 h 68"/>
                    <a:gd name="T10" fmla="*/ 2147483647 w 66"/>
                    <a:gd name="T11" fmla="*/ 2147483647 h 68"/>
                    <a:gd name="T12" fmla="*/ 2147483647 w 66"/>
                    <a:gd name="T13" fmla="*/ 2147483647 h 68"/>
                    <a:gd name="T14" fmla="*/ 2147483647 w 66"/>
                    <a:gd name="T15" fmla="*/ 2147483647 h 68"/>
                    <a:gd name="T16" fmla="*/ 0 w 66"/>
                    <a:gd name="T17" fmla="*/ 2147483647 h 68"/>
                    <a:gd name="T18" fmla="*/ 2147483647 w 66"/>
                    <a:gd name="T19" fmla="*/ 2147483647 h 68"/>
                    <a:gd name="T20" fmla="*/ 2147483647 w 66"/>
                    <a:gd name="T21" fmla="*/ 2147483647 h 68"/>
                    <a:gd name="T22" fmla="*/ 2147483647 w 66"/>
                    <a:gd name="T23" fmla="*/ 2147483647 h 68"/>
                    <a:gd name="T24" fmla="*/ 2147483647 w 66"/>
                    <a:gd name="T25" fmla="*/ 2147483647 h 68"/>
                    <a:gd name="T26" fmla="*/ 2147483647 w 66"/>
                    <a:gd name="T27" fmla="*/ 2147483647 h 68"/>
                    <a:gd name="T28" fmla="*/ 2147483647 w 66"/>
                    <a:gd name="T29" fmla="*/ 2147483647 h 68"/>
                    <a:gd name="T30" fmla="*/ 2147483647 w 66"/>
                    <a:gd name="T31" fmla="*/ 2147483647 h 68"/>
                    <a:gd name="T32" fmla="*/ 2147483647 w 66"/>
                    <a:gd name="T33" fmla="*/ 2147483647 h 68"/>
                    <a:gd name="T34" fmla="*/ 2147483647 w 66"/>
                    <a:gd name="T35" fmla="*/ 2147483647 h 68"/>
                    <a:gd name="T36" fmla="*/ 2147483647 w 66"/>
                    <a:gd name="T37" fmla="*/ 0 h 68"/>
                    <a:gd name="T38" fmla="*/ 2147483647 w 66"/>
                    <a:gd name="T39" fmla="*/ 0 h 68"/>
                    <a:gd name="T40" fmla="*/ 2147483647 w 66"/>
                    <a:gd name="T41" fmla="*/ 2147483647 h 68"/>
                    <a:gd name="T42" fmla="*/ 2147483647 w 66"/>
                    <a:gd name="T43" fmla="*/ 2147483647 h 68"/>
                    <a:gd name="T44" fmla="*/ 2147483647 w 66"/>
                    <a:gd name="T45" fmla="*/ 0 h 68"/>
                    <a:gd name="T46" fmla="*/ 2147483647 w 66"/>
                    <a:gd name="T47" fmla="*/ 0 h 68"/>
                    <a:gd name="T48" fmla="*/ 2147483647 w 66"/>
                    <a:gd name="T49" fmla="*/ 0 h 68"/>
                    <a:gd name="T50" fmla="*/ 2147483647 w 66"/>
                    <a:gd name="T51" fmla="*/ 0 h 68"/>
                    <a:gd name="T52" fmla="*/ 2147483647 w 66"/>
                    <a:gd name="T53" fmla="*/ 0 h 68"/>
                    <a:gd name="T54" fmla="*/ 2147483647 w 66"/>
                    <a:gd name="T55" fmla="*/ 0 h 68"/>
                    <a:gd name="T56" fmla="*/ 2147483647 w 66"/>
                    <a:gd name="T57" fmla="*/ 2147483647 h 68"/>
                    <a:gd name="T58" fmla="*/ 2147483647 w 66"/>
                    <a:gd name="T59" fmla="*/ 2147483647 h 68"/>
                    <a:gd name="T60" fmla="*/ 2147483647 w 66"/>
                    <a:gd name="T61" fmla="*/ 2147483647 h 68"/>
                    <a:gd name="T62" fmla="*/ 2147483647 w 66"/>
                    <a:gd name="T63" fmla="*/ 2147483647 h 68"/>
                    <a:gd name="T64" fmla="*/ 2147483647 w 66"/>
                    <a:gd name="T65" fmla="*/ 2147483647 h 68"/>
                    <a:gd name="T66" fmla="*/ 2147483647 w 66"/>
                    <a:gd name="T67" fmla="*/ 2147483647 h 68"/>
                    <a:gd name="T68" fmla="*/ 2147483647 w 66"/>
                    <a:gd name="T69" fmla="*/ 2147483647 h 68"/>
                    <a:gd name="T70" fmla="*/ 2147483647 w 66"/>
                    <a:gd name="T71" fmla="*/ 2147483647 h 68"/>
                    <a:gd name="T72" fmla="*/ 2147483647 w 66"/>
                    <a:gd name="T73" fmla="*/ 2147483647 h 68"/>
                    <a:gd name="T74" fmla="*/ 2147483647 w 66"/>
                    <a:gd name="T75" fmla="*/ 2147483647 h 68"/>
                    <a:gd name="T76" fmla="*/ 2147483647 w 66"/>
                    <a:gd name="T77" fmla="*/ 2147483647 h 68"/>
                    <a:gd name="T78" fmla="*/ 2147483647 w 66"/>
                    <a:gd name="T79" fmla="*/ 2147483647 h 68"/>
                    <a:gd name="T80" fmla="*/ 2147483647 w 66"/>
                    <a:gd name="T81" fmla="*/ 2147483647 h 68"/>
                    <a:gd name="T82" fmla="*/ 2147483647 w 66"/>
                    <a:gd name="T83" fmla="*/ 2147483647 h 68"/>
                    <a:gd name="T84" fmla="*/ 2147483647 w 66"/>
                    <a:gd name="T85" fmla="*/ 2147483647 h 68"/>
                    <a:gd name="T86" fmla="*/ 2147483647 w 66"/>
                    <a:gd name="T87" fmla="*/ 2147483647 h 68"/>
                    <a:gd name="T88" fmla="*/ 2147483647 w 66"/>
                    <a:gd name="T89" fmla="*/ 2147483647 h 68"/>
                    <a:gd name="T90" fmla="*/ 2147483647 w 66"/>
                    <a:gd name="T91" fmla="*/ 2147483647 h 68"/>
                    <a:gd name="T92" fmla="*/ 2147483647 w 66"/>
                    <a:gd name="T93" fmla="*/ 2147483647 h 68"/>
                    <a:gd name="T94" fmla="*/ 2147483647 w 66"/>
                    <a:gd name="T95" fmla="*/ 2147483647 h 68"/>
                    <a:gd name="T96" fmla="*/ 2147483647 w 66"/>
                    <a:gd name="T97" fmla="*/ 2147483647 h 68"/>
                    <a:gd name="T98" fmla="*/ 2147483647 w 66"/>
                    <a:gd name="T99" fmla="*/ 2147483647 h 68"/>
                    <a:gd name="T100" fmla="*/ 2147483647 w 66"/>
                    <a:gd name="T101" fmla="*/ 2147483647 h 68"/>
                    <a:gd name="T102" fmla="*/ 2147483647 w 66"/>
                    <a:gd name="T103" fmla="*/ 2147483647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
                    <a:gd name="T157" fmla="*/ 0 h 68"/>
                    <a:gd name="T158" fmla="*/ 66 w 66"/>
                    <a:gd name="T159" fmla="*/ 68 h 6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 h="68">
                      <a:moveTo>
                        <a:pt x="20" y="66"/>
                      </a:moveTo>
                      <a:lnTo>
                        <a:pt x="20" y="63"/>
                      </a:lnTo>
                      <a:lnTo>
                        <a:pt x="18" y="61"/>
                      </a:lnTo>
                      <a:lnTo>
                        <a:pt x="15" y="51"/>
                      </a:lnTo>
                      <a:lnTo>
                        <a:pt x="13" y="46"/>
                      </a:lnTo>
                      <a:lnTo>
                        <a:pt x="13" y="43"/>
                      </a:lnTo>
                      <a:lnTo>
                        <a:pt x="8" y="43"/>
                      </a:lnTo>
                      <a:lnTo>
                        <a:pt x="5" y="38"/>
                      </a:lnTo>
                      <a:lnTo>
                        <a:pt x="0" y="33"/>
                      </a:lnTo>
                      <a:lnTo>
                        <a:pt x="3" y="28"/>
                      </a:lnTo>
                      <a:lnTo>
                        <a:pt x="3" y="23"/>
                      </a:lnTo>
                      <a:lnTo>
                        <a:pt x="3" y="18"/>
                      </a:lnTo>
                      <a:lnTo>
                        <a:pt x="13" y="15"/>
                      </a:lnTo>
                      <a:lnTo>
                        <a:pt x="13" y="8"/>
                      </a:lnTo>
                      <a:lnTo>
                        <a:pt x="15" y="5"/>
                      </a:lnTo>
                      <a:lnTo>
                        <a:pt x="15" y="3"/>
                      </a:lnTo>
                      <a:lnTo>
                        <a:pt x="18" y="0"/>
                      </a:lnTo>
                      <a:lnTo>
                        <a:pt x="20" y="0"/>
                      </a:lnTo>
                      <a:lnTo>
                        <a:pt x="31" y="3"/>
                      </a:lnTo>
                      <a:lnTo>
                        <a:pt x="33" y="3"/>
                      </a:lnTo>
                      <a:lnTo>
                        <a:pt x="33" y="0"/>
                      </a:lnTo>
                      <a:lnTo>
                        <a:pt x="36" y="0"/>
                      </a:lnTo>
                      <a:lnTo>
                        <a:pt x="38" y="0"/>
                      </a:lnTo>
                      <a:lnTo>
                        <a:pt x="43" y="0"/>
                      </a:lnTo>
                      <a:lnTo>
                        <a:pt x="48" y="0"/>
                      </a:lnTo>
                      <a:lnTo>
                        <a:pt x="56" y="0"/>
                      </a:lnTo>
                      <a:lnTo>
                        <a:pt x="58" y="3"/>
                      </a:lnTo>
                      <a:lnTo>
                        <a:pt x="66" y="5"/>
                      </a:lnTo>
                      <a:lnTo>
                        <a:pt x="61" y="10"/>
                      </a:lnTo>
                      <a:lnTo>
                        <a:pt x="58" y="15"/>
                      </a:lnTo>
                      <a:lnTo>
                        <a:pt x="58" y="20"/>
                      </a:lnTo>
                      <a:lnTo>
                        <a:pt x="58" y="23"/>
                      </a:lnTo>
                      <a:lnTo>
                        <a:pt x="58" y="28"/>
                      </a:lnTo>
                      <a:lnTo>
                        <a:pt x="61" y="33"/>
                      </a:lnTo>
                      <a:lnTo>
                        <a:pt x="63" y="38"/>
                      </a:lnTo>
                      <a:lnTo>
                        <a:pt x="63" y="41"/>
                      </a:lnTo>
                      <a:lnTo>
                        <a:pt x="61" y="53"/>
                      </a:lnTo>
                      <a:lnTo>
                        <a:pt x="58" y="58"/>
                      </a:lnTo>
                      <a:lnTo>
                        <a:pt x="51" y="56"/>
                      </a:lnTo>
                      <a:lnTo>
                        <a:pt x="48" y="56"/>
                      </a:lnTo>
                      <a:lnTo>
                        <a:pt x="43" y="58"/>
                      </a:lnTo>
                      <a:lnTo>
                        <a:pt x="41" y="58"/>
                      </a:lnTo>
                      <a:lnTo>
                        <a:pt x="38" y="58"/>
                      </a:lnTo>
                      <a:lnTo>
                        <a:pt x="33" y="58"/>
                      </a:lnTo>
                      <a:lnTo>
                        <a:pt x="31" y="61"/>
                      </a:lnTo>
                      <a:lnTo>
                        <a:pt x="36" y="68"/>
                      </a:lnTo>
                      <a:lnTo>
                        <a:pt x="31" y="68"/>
                      </a:lnTo>
                      <a:lnTo>
                        <a:pt x="23" y="66"/>
                      </a:lnTo>
                      <a:lnTo>
                        <a:pt x="20" y="66"/>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75" name="Freeform 31"/>
                <p:cNvSpPr>
                  <a:spLocks/>
                </p:cNvSpPr>
                <p:nvPr/>
              </p:nvSpPr>
              <p:spPr bwMode="auto">
                <a:xfrm>
                  <a:off x="3587750" y="4567238"/>
                  <a:ext cx="55563" cy="73025"/>
                </a:xfrm>
                <a:custGeom>
                  <a:avLst/>
                  <a:gdLst>
                    <a:gd name="T0" fmla="*/ 2147483647 w 43"/>
                    <a:gd name="T1" fmla="*/ 2147483647 h 58"/>
                    <a:gd name="T2" fmla="*/ 2147483647 w 43"/>
                    <a:gd name="T3" fmla="*/ 2147483647 h 58"/>
                    <a:gd name="T4" fmla="*/ 2147483647 w 43"/>
                    <a:gd name="T5" fmla="*/ 2147483647 h 58"/>
                    <a:gd name="T6" fmla="*/ 2147483647 w 43"/>
                    <a:gd name="T7" fmla="*/ 2147483647 h 58"/>
                    <a:gd name="T8" fmla="*/ 2147483647 w 43"/>
                    <a:gd name="T9" fmla="*/ 2147483647 h 58"/>
                    <a:gd name="T10" fmla="*/ 2147483647 w 43"/>
                    <a:gd name="T11" fmla="*/ 2147483647 h 58"/>
                    <a:gd name="T12" fmla="*/ 2147483647 w 43"/>
                    <a:gd name="T13" fmla="*/ 2147483647 h 58"/>
                    <a:gd name="T14" fmla="*/ 2147483647 w 43"/>
                    <a:gd name="T15" fmla="*/ 2147483647 h 58"/>
                    <a:gd name="T16" fmla="*/ 2147483647 w 43"/>
                    <a:gd name="T17" fmla="*/ 2147483647 h 58"/>
                    <a:gd name="T18" fmla="*/ 2147483647 w 43"/>
                    <a:gd name="T19" fmla="*/ 2147483647 h 58"/>
                    <a:gd name="T20" fmla="*/ 2147483647 w 43"/>
                    <a:gd name="T21" fmla="*/ 2147483647 h 58"/>
                    <a:gd name="T22" fmla="*/ 0 w 43"/>
                    <a:gd name="T23" fmla="*/ 2147483647 h 58"/>
                    <a:gd name="T24" fmla="*/ 2147483647 w 43"/>
                    <a:gd name="T25" fmla="*/ 2147483647 h 58"/>
                    <a:gd name="T26" fmla="*/ 2147483647 w 43"/>
                    <a:gd name="T27" fmla="*/ 2147483647 h 58"/>
                    <a:gd name="T28" fmla="*/ 2147483647 w 43"/>
                    <a:gd name="T29" fmla="*/ 2147483647 h 58"/>
                    <a:gd name="T30" fmla="*/ 2147483647 w 43"/>
                    <a:gd name="T31" fmla="*/ 2147483647 h 58"/>
                    <a:gd name="T32" fmla="*/ 0 w 43"/>
                    <a:gd name="T33" fmla="*/ 2147483647 h 58"/>
                    <a:gd name="T34" fmla="*/ 0 w 43"/>
                    <a:gd name="T35" fmla="*/ 2147483647 h 58"/>
                    <a:gd name="T36" fmla="*/ 0 w 43"/>
                    <a:gd name="T37" fmla="*/ 2147483647 h 58"/>
                    <a:gd name="T38" fmla="*/ 0 w 43"/>
                    <a:gd name="T39" fmla="*/ 2147483647 h 58"/>
                    <a:gd name="T40" fmla="*/ 2147483647 w 43"/>
                    <a:gd name="T41" fmla="*/ 2147483647 h 58"/>
                    <a:gd name="T42" fmla="*/ 2147483647 w 43"/>
                    <a:gd name="T43" fmla="*/ 0 h 58"/>
                    <a:gd name="T44" fmla="*/ 2147483647 w 43"/>
                    <a:gd name="T45" fmla="*/ 0 h 58"/>
                    <a:gd name="T46" fmla="*/ 2147483647 w 43"/>
                    <a:gd name="T47" fmla="*/ 2147483647 h 58"/>
                    <a:gd name="T48" fmla="*/ 2147483647 w 43"/>
                    <a:gd name="T49" fmla="*/ 2147483647 h 58"/>
                    <a:gd name="T50" fmla="*/ 2147483647 w 43"/>
                    <a:gd name="T51" fmla="*/ 2147483647 h 58"/>
                    <a:gd name="T52" fmla="*/ 2147483647 w 43"/>
                    <a:gd name="T53" fmla="*/ 2147483647 h 58"/>
                    <a:gd name="T54" fmla="*/ 2147483647 w 43"/>
                    <a:gd name="T55" fmla="*/ 2147483647 h 58"/>
                    <a:gd name="T56" fmla="*/ 2147483647 w 43"/>
                    <a:gd name="T57" fmla="*/ 2147483647 h 58"/>
                    <a:gd name="T58" fmla="*/ 2147483647 w 43"/>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
                    <a:gd name="T91" fmla="*/ 0 h 58"/>
                    <a:gd name="T92" fmla="*/ 43 w 43"/>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 h="58">
                      <a:moveTo>
                        <a:pt x="43" y="23"/>
                      </a:moveTo>
                      <a:lnTo>
                        <a:pt x="43" y="25"/>
                      </a:lnTo>
                      <a:lnTo>
                        <a:pt x="36" y="38"/>
                      </a:lnTo>
                      <a:lnTo>
                        <a:pt x="33" y="43"/>
                      </a:lnTo>
                      <a:lnTo>
                        <a:pt x="31" y="51"/>
                      </a:lnTo>
                      <a:lnTo>
                        <a:pt x="26" y="56"/>
                      </a:lnTo>
                      <a:lnTo>
                        <a:pt x="23" y="56"/>
                      </a:lnTo>
                      <a:lnTo>
                        <a:pt x="21" y="56"/>
                      </a:lnTo>
                      <a:lnTo>
                        <a:pt x="13" y="53"/>
                      </a:lnTo>
                      <a:lnTo>
                        <a:pt x="5" y="58"/>
                      </a:lnTo>
                      <a:lnTo>
                        <a:pt x="0" y="53"/>
                      </a:lnTo>
                      <a:lnTo>
                        <a:pt x="3" y="48"/>
                      </a:lnTo>
                      <a:lnTo>
                        <a:pt x="5" y="36"/>
                      </a:lnTo>
                      <a:lnTo>
                        <a:pt x="5" y="33"/>
                      </a:lnTo>
                      <a:lnTo>
                        <a:pt x="3" y="28"/>
                      </a:lnTo>
                      <a:lnTo>
                        <a:pt x="0" y="23"/>
                      </a:lnTo>
                      <a:lnTo>
                        <a:pt x="0" y="18"/>
                      </a:lnTo>
                      <a:lnTo>
                        <a:pt x="0" y="15"/>
                      </a:lnTo>
                      <a:lnTo>
                        <a:pt x="0" y="10"/>
                      </a:lnTo>
                      <a:lnTo>
                        <a:pt x="3" y="5"/>
                      </a:lnTo>
                      <a:lnTo>
                        <a:pt x="8" y="0"/>
                      </a:lnTo>
                      <a:lnTo>
                        <a:pt x="10" y="0"/>
                      </a:lnTo>
                      <a:lnTo>
                        <a:pt x="18" y="3"/>
                      </a:lnTo>
                      <a:lnTo>
                        <a:pt x="21" y="3"/>
                      </a:lnTo>
                      <a:lnTo>
                        <a:pt x="28" y="8"/>
                      </a:lnTo>
                      <a:lnTo>
                        <a:pt x="36" y="15"/>
                      </a:lnTo>
                      <a:lnTo>
                        <a:pt x="41" y="20"/>
                      </a:lnTo>
                      <a:lnTo>
                        <a:pt x="43" y="2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76" name="Freeform 32"/>
                <p:cNvSpPr>
                  <a:spLocks noEditPoints="1"/>
                </p:cNvSpPr>
                <p:nvPr/>
              </p:nvSpPr>
              <p:spPr bwMode="auto">
                <a:xfrm>
                  <a:off x="4791075" y="1781175"/>
                  <a:ext cx="525463" cy="1454150"/>
                </a:xfrm>
                <a:custGeom>
                  <a:avLst/>
                  <a:gdLst>
                    <a:gd name="T0" fmla="*/ 2147483647 w 414"/>
                    <a:gd name="T1" fmla="*/ 2147483647 h 1144"/>
                    <a:gd name="T2" fmla="*/ 2147483647 w 414"/>
                    <a:gd name="T3" fmla="*/ 2147483647 h 1144"/>
                    <a:gd name="T4" fmla="*/ 2147483647 w 414"/>
                    <a:gd name="T5" fmla="*/ 2147483647 h 1144"/>
                    <a:gd name="T6" fmla="*/ 2147483647 w 414"/>
                    <a:gd name="T7" fmla="*/ 2147483647 h 1144"/>
                    <a:gd name="T8" fmla="*/ 2147483647 w 414"/>
                    <a:gd name="T9" fmla="*/ 2147483647 h 1144"/>
                    <a:gd name="T10" fmla="*/ 2147483647 w 414"/>
                    <a:gd name="T11" fmla="*/ 2147483647 h 1144"/>
                    <a:gd name="T12" fmla="*/ 2147483647 w 414"/>
                    <a:gd name="T13" fmla="*/ 2147483647 h 1144"/>
                    <a:gd name="T14" fmla="*/ 2147483647 w 414"/>
                    <a:gd name="T15" fmla="*/ 2147483647 h 1144"/>
                    <a:gd name="T16" fmla="*/ 2147483647 w 414"/>
                    <a:gd name="T17" fmla="*/ 2147483647 h 1144"/>
                    <a:gd name="T18" fmla="*/ 2147483647 w 414"/>
                    <a:gd name="T19" fmla="*/ 2147483647 h 1144"/>
                    <a:gd name="T20" fmla="*/ 2147483647 w 414"/>
                    <a:gd name="T21" fmla="*/ 2147483647 h 1144"/>
                    <a:gd name="T22" fmla="*/ 2147483647 w 414"/>
                    <a:gd name="T23" fmla="*/ 2147483647 h 1144"/>
                    <a:gd name="T24" fmla="*/ 2147483647 w 414"/>
                    <a:gd name="T25" fmla="*/ 2147483647 h 1144"/>
                    <a:gd name="T26" fmla="*/ 2147483647 w 414"/>
                    <a:gd name="T27" fmla="*/ 2147483647 h 1144"/>
                    <a:gd name="T28" fmla="*/ 0 w 414"/>
                    <a:gd name="T29" fmla="*/ 2147483647 h 1144"/>
                    <a:gd name="T30" fmla="*/ 2147483647 w 414"/>
                    <a:gd name="T31" fmla="*/ 2147483647 h 1144"/>
                    <a:gd name="T32" fmla="*/ 2147483647 w 414"/>
                    <a:gd name="T33" fmla="*/ 2147483647 h 1144"/>
                    <a:gd name="T34" fmla="*/ 2147483647 w 414"/>
                    <a:gd name="T35" fmla="*/ 2147483647 h 1144"/>
                    <a:gd name="T36" fmla="*/ 2147483647 w 414"/>
                    <a:gd name="T37" fmla="*/ 2147483647 h 1144"/>
                    <a:gd name="T38" fmla="*/ 2147483647 w 414"/>
                    <a:gd name="T39" fmla="*/ 2147483647 h 1144"/>
                    <a:gd name="T40" fmla="*/ 2147483647 w 414"/>
                    <a:gd name="T41" fmla="*/ 2147483647 h 1144"/>
                    <a:gd name="T42" fmla="*/ 2147483647 w 414"/>
                    <a:gd name="T43" fmla="*/ 2147483647 h 1144"/>
                    <a:gd name="T44" fmla="*/ 2147483647 w 414"/>
                    <a:gd name="T45" fmla="*/ 2147483647 h 1144"/>
                    <a:gd name="T46" fmla="*/ 2147483647 w 414"/>
                    <a:gd name="T47" fmla="*/ 2147483647 h 1144"/>
                    <a:gd name="T48" fmla="*/ 2147483647 w 414"/>
                    <a:gd name="T49" fmla="*/ 2147483647 h 1144"/>
                    <a:gd name="T50" fmla="*/ 2147483647 w 414"/>
                    <a:gd name="T51" fmla="*/ 2147483647 h 1144"/>
                    <a:gd name="T52" fmla="*/ 2147483647 w 414"/>
                    <a:gd name="T53" fmla="*/ 2147483647 h 1144"/>
                    <a:gd name="T54" fmla="*/ 2147483647 w 414"/>
                    <a:gd name="T55" fmla="*/ 2147483647 h 1144"/>
                    <a:gd name="T56" fmla="*/ 2147483647 w 414"/>
                    <a:gd name="T57" fmla="*/ 2147483647 h 1144"/>
                    <a:gd name="T58" fmla="*/ 2147483647 w 414"/>
                    <a:gd name="T59" fmla="*/ 2147483647 h 1144"/>
                    <a:gd name="T60" fmla="*/ 2147483647 w 414"/>
                    <a:gd name="T61" fmla="*/ 2147483647 h 1144"/>
                    <a:gd name="T62" fmla="*/ 2147483647 w 414"/>
                    <a:gd name="T63" fmla="*/ 2147483647 h 1144"/>
                    <a:gd name="T64" fmla="*/ 2147483647 w 414"/>
                    <a:gd name="T65" fmla="*/ 2147483647 h 1144"/>
                    <a:gd name="T66" fmla="*/ 2147483647 w 414"/>
                    <a:gd name="T67" fmla="*/ 2147483647 h 1144"/>
                    <a:gd name="T68" fmla="*/ 2147483647 w 414"/>
                    <a:gd name="T69" fmla="*/ 2147483647 h 1144"/>
                    <a:gd name="T70" fmla="*/ 2147483647 w 414"/>
                    <a:gd name="T71" fmla="*/ 2147483647 h 1144"/>
                    <a:gd name="T72" fmla="*/ 2147483647 w 414"/>
                    <a:gd name="T73" fmla="*/ 2147483647 h 1144"/>
                    <a:gd name="T74" fmla="*/ 2147483647 w 414"/>
                    <a:gd name="T75" fmla="*/ 2147483647 h 1144"/>
                    <a:gd name="T76" fmla="*/ 2147483647 w 414"/>
                    <a:gd name="T77" fmla="*/ 2147483647 h 1144"/>
                    <a:gd name="T78" fmla="*/ 2147483647 w 414"/>
                    <a:gd name="T79" fmla="*/ 2147483647 h 1144"/>
                    <a:gd name="T80" fmla="*/ 2147483647 w 414"/>
                    <a:gd name="T81" fmla="*/ 2147483647 h 1144"/>
                    <a:gd name="T82" fmla="*/ 2147483647 w 414"/>
                    <a:gd name="T83" fmla="*/ 2147483647 h 1144"/>
                    <a:gd name="T84" fmla="*/ 2147483647 w 414"/>
                    <a:gd name="T85" fmla="*/ 2147483647 h 1144"/>
                    <a:gd name="T86" fmla="*/ 2147483647 w 414"/>
                    <a:gd name="T87" fmla="*/ 2147483647 h 1144"/>
                    <a:gd name="T88" fmla="*/ 2147483647 w 414"/>
                    <a:gd name="T89" fmla="*/ 2147483647 h 1144"/>
                    <a:gd name="T90" fmla="*/ 2147483647 w 414"/>
                    <a:gd name="T91" fmla="*/ 2147483647 h 1144"/>
                    <a:gd name="T92" fmla="*/ 2147483647 w 414"/>
                    <a:gd name="T93" fmla="*/ 2147483647 h 1144"/>
                    <a:gd name="T94" fmla="*/ 2147483647 w 414"/>
                    <a:gd name="T95" fmla="*/ 2147483647 h 1144"/>
                    <a:gd name="T96" fmla="*/ 2147483647 w 414"/>
                    <a:gd name="T97" fmla="*/ 2147483647 h 1144"/>
                    <a:gd name="T98" fmla="*/ 2147483647 w 414"/>
                    <a:gd name="T99" fmla="*/ 2147483647 h 1144"/>
                    <a:gd name="T100" fmla="*/ 2147483647 w 414"/>
                    <a:gd name="T101" fmla="*/ 2147483647 h 1144"/>
                    <a:gd name="T102" fmla="*/ 2147483647 w 414"/>
                    <a:gd name="T103" fmla="*/ 2147483647 h 1144"/>
                    <a:gd name="T104" fmla="*/ 2147483647 w 414"/>
                    <a:gd name="T105" fmla="*/ 2147483647 h 1144"/>
                    <a:gd name="T106" fmla="*/ 2147483647 w 414"/>
                    <a:gd name="T107" fmla="*/ 2147483647 h 1144"/>
                    <a:gd name="T108" fmla="*/ 2147483647 w 414"/>
                    <a:gd name="T109" fmla="*/ 2147483647 h 1144"/>
                    <a:gd name="T110" fmla="*/ 2147483647 w 414"/>
                    <a:gd name="T111" fmla="*/ 2147483647 h 1144"/>
                    <a:gd name="T112" fmla="*/ 2147483647 w 414"/>
                    <a:gd name="T113" fmla="*/ 2147483647 h 1144"/>
                    <a:gd name="T114" fmla="*/ 2147483647 w 414"/>
                    <a:gd name="T115" fmla="*/ 2147483647 h 1144"/>
                    <a:gd name="T116" fmla="*/ 2147483647 w 414"/>
                    <a:gd name="T117" fmla="*/ 2147483647 h 1144"/>
                    <a:gd name="T118" fmla="*/ 2147483647 w 414"/>
                    <a:gd name="T119" fmla="*/ 2147483647 h 11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14"/>
                    <a:gd name="T181" fmla="*/ 0 h 1144"/>
                    <a:gd name="T182" fmla="*/ 414 w 414"/>
                    <a:gd name="T183" fmla="*/ 1144 h 11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14" h="1144">
                      <a:moveTo>
                        <a:pt x="270" y="81"/>
                      </a:moveTo>
                      <a:lnTo>
                        <a:pt x="257" y="78"/>
                      </a:lnTo>
                      <a:lnTo>
                        <a:pt x="242" y="78"/>
                      </a:lnTo>
                      <a:lnTo>
                        <a:pt x="230" y="81"/>
                      </a:lnTo>
                      <a:lnTo>
                        <a:pt x="225" y="83"/>
                      </a:lnTo>
                      <a:lnTo>
                        <a:pt x="212" y="71"/>
                      </a:lnTo>
                      <a:lnTo>
                        <a:pt x="217" y="53"/>
                      </a:lnTo>
                      <a:lnTo>
                        <a:pt x="222" y="45"/>
                      </a:lnTo>
                      <a:lnTo>
                        <a:pt x="227" y="25"/>
                      </a:lnTo>
                      <a:lnTo>
                        <a:pt x="237" y="0"/>
                      </a:lnTo>
                      <a:lnTo>
                        <a:pt x="247" y="30"/>
                      </a:lnTo>
                      <a:lnTo>
                        <a:pt x="252" y="35"/>
                      </a:lnTo>
                      <a:lnTo>
                        <a:pt x="262" y="30"/>
                      </a:lnTo>
                      <a:lnTo>
                        <a:pt x="268" y="35"/>
                      </a:lnTo>
                      <a:lnTo>
                        <a:pt x="273" y="48"/>
                      </a:lnTo>
                      <a:lnTo>
                        <a:pt x="280" y="35"/>
                      </a:lnTo>
                      <a:lnTo>
                        <a:pt x="283" y="15"/>
                      </a:lnTo>
                      <a:lnTo>
                        <a:pt x="290" y="2"/>
                      </a:lnTo>
                      <a:lnTo>
                        <a:pt x="288" y="38"/>
                      </a:lnTo>
                      <a:lnTo>
                        <a:pt x="288" y="50"/>
                      </a:lnTo>
                      <a:lnTo>
                        <a:pt x="293" y="50"/>
                      </a:lnTo>
                      <a:lnTo>
                        <a:pt x="300" y="30"/>
                      </a:lnTo>
                      <a:lnTo>
                        <a:pt x="308" y="20"/>
                      </a:lnTo>
                      <a:lnTo>
                        <a:pt x="313" y="25"/>
                      </a:lnTo>
                      <a:lnTo>
                        <a:pt x="318" y="45"/>
                      </a:lnTo>
                      <a:lnTo>
                        <a:pt x="323" y="45"/>
                      </a:lnTo>
                      <a:lnTo>
                        <a:pt x="338" y="43"/>
                      </a:lnTo>
                      <a:lnTo>
                        <a:pt x="348" y="50"/>
                      </a:lnTo>
                      <a:lnTo>
                        <a:pt x="353" y="66"/>
                      </a:lnTo>
                      <a:lnTo>
                        <a:pt x="348" y="73"/>
                      </a:lnTo>
                      <a:lnTo>
                        <a:pt x="333" y="98"/>
                      </a:lnTo>
                      <a:lnTo>
                        <a:pt x="323" y="114"/>
                      </a:lnTo>
                      <a:lnTo>
                        <a:pt x="316" y="116"/>
                      </a:lnTo>
                      <a:lnTo>
                        <a:pt x="308" y="121"/>
                      </a:lnTo>
                      <a:lnTo>
                        <a:pt x="298" y="136"/>
                      </a:lnTo>
                      <a:lnTo>
                        <a:pt x="255" y="131"/>
                      </a:lnTo>
                      <a:lnTo>
                        <a:pt x="252" y="116"/>
                      </a:lnTo>
                      <a:lnTo>
                        <a:pt x="265" y="106"/>
                      </a:lnTo>
                      <a:lnTo>
                        <a:pt x="270" y="81"/>
                      </a:lnTo>
                      <a:close/>
                      <a:moveTo>
                        <a:pt x="98" y="1111"/>
                      </a:moveTo>
                      <a:lnTo>
                        <a:pt x="96" y="1108"/>
                      </a:lnTo>
                      <a:lnTo>
                        <a:pt x="91" y="1108"/>
                      </a:lnTo>
                      <a:lnTo>
                        <a:pt x="88" y="1106"/>
                      </a:lnTo>
                      <a:lnTo>
                        <a:pt x="88" y="1101"/>
                      </a:lnTo>
                      <a:lnTo>
                        <a:pt x="88" y="1098"/>
                      </a:lnTo>
                      <a:lnTo>
                        <a:pt x="88" y="1093"/>
                      </a:lnTo>
                      <a:lnTo>
                        <a:pt x="86" y="1098"/>
                      </a:lnTo>
                      <a:lnTo>
                        <a:pt x="86" y="1101"/>
                      </a:lnTo>
                      <a:lnTo>
                        <a:pt x="86" y="1103"/>
                      </a:lnTo>
                      <a:lnTo>
                        <a:pt x="86" y="1106"/>
                      </a:lnTo>
                      <a:lnTo>
                        <a:pt x="83" y="1111"/>
                      </a:lnTo>
                      <a:lnTo>
                        <a:pt x="80" y="1113"/>
                      </a:lnTo>
                      <a:lnTo>
                        <a:pt x="78" y="1113"/>
                      </a:lnTo>
                      <a:lnTo>
                        <a:pt x="73" y="1113"/>
                      </a:lnTo>
                      <a:lnTo>
                        <a:pt x="68" y="1118"/>
                      </a:lnTo>
                      <a:lnTo>
                        <a:pt x="65" y="1123"/>
                      </a:lnTo>
                      <a:lnTo>
                        <a:pt x="60" y="1126"/>
                      </a:lnTo>
                      <a:lnTo>
                        <a:pt x="50" y="1138"/>
                      </a:lnTo>
                      <a:lnTo>
                        <a:pt x="50" y="1141"/>
                      </a:lnTo>
                      <a:lnTo>
                        <a:pt x="48" y="1141"/>
                      </a:lnTo>
                      <a:lnTo>
                        <a:pt x="45" y="1141"/>
                      </a:lnTo>
                      <a:lnTo>
                        <a:pt x="30" y="1144"/>
                      </a:lnTo>
                      <a:lnTo>
                        <a:pt x="30" y="1141"/>
                      </a:lnTo>
                      <a:lnTo>
                        <a:pt x="27" y="1138"/>
                      </a:lnTo>
                      <a:lnTo>
                        <a:pt x="25" y="1141"/>
                      </a:lnTo>
                      <a:lnTo>
                        <a:pt x="22" y="1141"/>
                      </a:lnTo>
                      <a:lnTo>
                        <a:pt x="25" y="1138"/>
                      </a:lnTo>
                      <a:lnTo>
                        <a:pt x="20" y="1133"/>
                      </a:lnTo>
                      <a:lnTo>
                        <a:pt x="12" y="1131"/>
                      </a:lnTo>
                      <a:lnTo>
                        <a:pt x="10" y="1128"/>
                      </a:lnTo>
                      <a:lnTo>
                        <a:pt x="5" y="1121"/>
                      </a:lnTo>
                      <a:lnTo>
                        <a:pt x="7" y="1116"/>
                      </a:lnTo>
                      <a:lnTo>
                        <a:pt x="7" y="1113"/>
                      </a:lnTo>
                      <a:lnTo>
                        <a:pt x="10" y="1113"/>
                      </a:lnTo>
                      <a:lnTo>
                        <a:pt x="10" y="1118"/>
                      </a:lnTo>
                      <a:lnTo>
                        <a:pt x="12" y="1116"/>
                      </a:lnTo>
                      <a:lnTo>
                        <a:pt x="17" y="1118"/>
                      </a:lnTo>
                      <a:lnTo>
                        <a:pt x="15" y="1116"/>
                      </a:lnTo>
                      <a:lnTo>
                        <a:pt x="15" y="1113"/>
                      </a:lnTo>
                      <a:lnTo>
                        <a:pt x="20" y="1113"/>
                      </a:lnTo>
                      <a:lnTo>
                        <a:pt x="15" y="1113"/>
                      </a:lnTo>
                      <a:lnTo>
                        <a:pt x="12" y="1111"/>
                      </a:lnTo>
                      <a:lnTo>
                        <a:pt x="15" y="1106"/>
                      </a:lnTo>
                      <a:lnTo>
                        <a:pt x="20" y="1103"/>
                      </a:lnTo>
                      <a:lnTo>
                        <a:pt x="15" y="1106"/>
                      </a:lnTo>
                      <a:lnTo>
                        <a:pt x="12" y="1103"/>
                      </a:lnTo>
                      <a:lnTo>
                        <a:pt x="17" y="1098"/>
                      </a:lnTo>
                      <a:lnTo>
                        <a:pt x="17" y="1096"/>
                      </a:lnTo>
                      <a:lnTo>
                        <a:pt x="12" y="1103"/>
                      </a:lnTo>
                      <a:lnTo>
                        <a:pt x="12" y="1098"/>
                      </a:lnTo>
                      <a:lnTo>
                        <a:pt x="10" y="1096"/>
                      </a:lnTo>
                      <a:lnTo>
                        <a:pt x="10" y="1101"/>
                      </a:lnTo>
                      <a:lnTo>
                        <a:pt x="10" y="1103"/>
                      </a:lnTo>
                      <a:lnTo>
                        <a:pt x="7" y="1103"/>
                      </a:lnTo>
                      <a:lnTo>
                        <a:pt x="5" y="1103"/>
                      </a:lnTo>
                      <a:lnTo>
                        <a:pt x="5" y="1101"/>
                      </a:lnTo>
                      <a:lnTo>
                        <a:pt x="5" y="1103"/>
                      </a:lnTo>
                      <a:lnTo>
                        <a:pt x="2" y="1103"/>
                      </a:lnTo>
                      <a:lnTo>
                        <a:pt x="0" y="1096"/>
                      </a:lnTo>
                      <a:lnTo>
                        <a:pt x="5" y="1091"/>
                      </a:lnTo>
                      <a:lnTo>
                        <a:pt x="5" y="1096"/>
                      </a:lnTo>
                      <a:lnTo>
                        <a:pt x="7" y="1093"/>
                      </a:lnTo>
                      <a:lnTo>
                        <a:pt x="10" y="1093"/>
                      </a:lnTo>
                      <a:lnTo>
                        <a:pt x="10" y="1091"/>
                      </a:lnTo>
                      <a:lnTo>
                        <a:pt x="15" y="1091"/>
                      </a:lnTo>
                      <a:lnTo>
                        <a:pt x="17" y="1085"/>
                      </a:lnTo>
                      <a:lnTo>
                        <a:pt x="15" y="1088"/>
                      </a:lnTo>
                      <a:lnTo>
                        <a:pt x="10" y="1088"/>
                      </a:lnTo>
                      <a:lnTo>
                        <a:pt x="7" y="1085"/>
                      </a:lnTo>
                      <a:lnTo>
                        <a:pt x="10" y="1085"/>
                      </a:lnTo>
                      <a:lnTo>
                        <a:pt x="12" y="1083"/>
                      </a:lnTo>
                      <a:lnTo>
                        <a:pt x="12" y="1075"/>
                      </a:lnTo>
                      <a:lnTo>
                        <a:pt x="7" y="1075"/>
                      </a:lnTo>
                      <a:lnTo>
                        <a:pt x="5" y="1078"/>
                      </a:lnTo>
                      <a:lnTo>
                        <a:pt x="0" y="1073"/>
                      </a:lnTo>
                      <a:lnTo>
                        <a:pt x="2" y="1070"/>
                      </a:lnTo>
                      <a:lnTo>
                        <a:pt x="7" y="1065"/>
                      </a:lnTo>
                      <a:lnTo>
                        <a:pt x="7" y="1063"/>
                      </a:lnTo>
                      <a:lnTo>
                        <a:pt x="2" y="1063"/>
                      </a:lnTo>
                      <a:lnTo>
                        <a:pt x="0" y="1063"/>
                      </a:lnTo>
                      <a:lnTo>
                        <a:pt x="0" y="1058"/>
                      </a:lnTo>
                      <a:lnTo>
                        <a:pt x="0" y="1053"/>
                      </a:lnTo>
                      <a:lnTo>
                        <a:pt x="5" y="1048"/>
                      </a:lnTo>
                      <a:lnTo>
                        <a:pt x="2" y="1045"/>
                      </a:lnTo>
                      <a:lnTo>
                        <a:pt x="0" y="1038"/>
                      </a:lnTo>
                      <a:lnTo>
                        <a:pt x="2" y="1035"/>
                      </a:lnTo>
                      <a:lnTo>
                        <a:pt x="0" y="1025"/>
                      </a:lnTo>
                      <a:lnTo>
                        <a:pt x="2" y="1025"/>
                      </a:lnTo>
                      <a:lnTo>
                        <a:pt x="5" y="1022"/>
                      </a:lnTo>
                      <a:lnTo>
                        <a:pt x="10" y="1022"/>
                      </a:lnTo>
                      <a:lnTo>
                        <a:pt x="12" y="1022"/>
                      </a:lnTo>
                      <a:lnTo>
                        <a:pt x="10" y="1020"/>
                      </a:lnTo>
                      <a:lnTo>
                        <a:pt x="7" y="1017"/>
                      </a:lnTo>
                      <a:lnTo>
                        <a:pt x="5" y="1015"/>
                      </a:lnTo>
                      <a:lnTo>
                        <a:pt x="7" y="1012"/>
                      </a:lnTo>
                      <a:lnTo>
                        <a:pt x="7" y="1010"/>
                      </a:lnTo>
                      <a:lnTo>
                        <a:pt x="12" y="1010"/>
                      </a:lnTo>
                      <a:lnTo>
                        <a:pt x="15" y="1005"/>
                      </a:lnTo>
                      <a:lnTo>
                        <a:pt x="20" y="1005"/>
                      </a:lnTo>
                      <a:lnTo>
                        <a:pt x="22" y="1005"/>
                      </a:lnTo>
                      <a:lnTo>
                        <a:pt x="25" y="995"/>
                      </a:lnTo>
                      <a:lnTo>
                        <a:pt x="30" y="997"/>
                      </a:lnTo>
                      <a:lnTo>
                        <a:pt x="35" y="1000"/>
                      </a:lnTo>
                      <a:lnTo>
                        <a:pt x="40" y="995"/>
                      </a:lnTo>
                      <a:lnTo>
                        <a:pt x="32" y="992"/>
                      </a:lnTo>
                      <a:lnTo>
                        <a:pt x="30" y="987"/>
                      </a:lnTo>
                      <a:lnTo>
                        <a:pt x="32" y="985"/>
                      </a:lnTo>
                      <a:lnTo>
                        <a:pt x="40" y="985"/>
                      </a:lnTo>
                      <a:lnTo>
                        <a:pt x="48" y="982"/>
                      </a:lnTo>
                      <a:lnTo>
                        <a:pt x="50" y="987"/>
                      </a:lnTo>
                      <a:lnTo>
                        <a:pt x="50" y="979"/>
                      </a:lnTo>
                      <a:lnTo>
                        <a:pt x="55" y="974"/>
                      </a:lnTo>
                      <a:lnTo>
                        <a:pt x="55" y="969"/>
                      </a:lnTo>
                      <a:lnTo>
                        <a:pt x="63" y="967"/>
                      </a:lnTo>
                      <a:lnTo>
                        <a:pt x="65" y="969"/>
                      </a:lnTo>
                      <a:lnTo>
                        <a:pt x="65" y="972"/>
                      </a:lnTo>
                      <a:lnTo>
                        <a:pt x="70" y="964"/>
                      </a:lnTo>
                      <a:lnTo>
                        <a:pt x="75" y="957"/>
                      </a:lnTo>
                      <a:lnTo>
                        <a:pt x="75" y="949"/>
                      </a:lnTo>
                      <a:lnTo>
                        <a:pt x="80" y="944"/>
                      </a:lnTo>
                      <a:lnTo>
                        <a:pt x="91" y="931"/>
                      </a:lnTo>
                      <a:lnTo>
                        <a:pt x="93" y="929"/>
                      </a:lnTo>
                      <a:lnTo>
                        <a:pt x="96" y="926"/>
                      </a:lnTo>
                      <a:lnTo>
                        <a:pt x="98" y="929"/>
                      </a:lnTo>
                      <a:lnTo>
                        <a:pt x="101" y="929"/>
                      </a:lnTo>
                      <a:lnTo>
                        <a:pt x="103" y="926"/>
                      </a:lnTo>
                      <a:lnTo>
                        <a:pt x="101" y="921"/>
                      </a:lnTo>
                      <a:lnTo>
                        <a:pt x="103" y="921"/>
                      </a:lnTo>
                      <a:lnTo>
                        <a:pt x="106" y="916"/>
                      </a:lnTo>
                      <a:lnTo>
                        <a:pt x="108" y="911"/>
                      </a:lnTo>
                      <a:lnTo>
                        <a:pt x="113" y="904"/>
                      </a:lnTo>
                      <a:lnTo>
                        <a:pt x="118" y="904"/>
                      </a:lnTo>
                      <a:lnTo>
                        <a:pt x="118" y="894"/>
                      </a:lnTo>
                      <a:lnTo>
                        <a:pt x="116" y="891"/>
                      </a:lnTo>
                      <a:lnTo>
                        <a:pt x="118" y="884"/>
                      </a:lnTo>
                      <a:lnTo>
                        <a:pt x="121" y="873"/>
                      </a:lnTo>
                      <a:lnTo>
                        <a:pt x="129" y="873"/>
                      </a:lnTo>
                      <a:lnTo>
                        <a:pt x="129" y="868"/>
                      </a:lnTo>
                      <a:lnTo>
                        <a:pt x="129" y="863"/>
                      </a:lnTo>
                      <a:lnTo>
                        <a:pt x="136" y="863"/>
                      </a:lnTo>
                      <a:lnTo>
                        <a:pt x="134" y="856"/>
                      </a:lnTo>
                      <a:lnTo>
                        <a:pt x="131" y="853"/>
                      </a:lnTo>
                      <a:lnTo>
                        <a:pt x="129" y="851"/>
                      </a:lnTo>
                      <a:lnTo>
                        <a:pt x="131" y="848"/>
                      </a:lnTo>
                      <a:lnTo>
                        <a:pt x="134" y="843"/>
                      </a:lnTo>
                      <a:lnTo>
                        <a:pt x="136" y="843"/>
                      </a:lnTo>
                      <a:lnTo>
                        <a:pt x="141" y="843"/>
                      </a:lnTo>
                      <a:lnTo>
                        <a:pt x="139" y="833"/>
                      </a:lnTo>
                      <a:lnTo>
                        <a:pt x="141" y="831"/>
                      </a:lnTo>
                      <a:lnTo>
                        <a:pt x="144" y="831"/>
                      </a:lnTo>
                      <a:lnTo>
                        <a:pt x="149" y="825"/>
                      </a:lnTo>
                      <a:lnTo>
                        <a:pt x="151" y="825"/>
                      </a:lnTo>
                      <a:lnTo>
                        <a:pt x="154" y="820"/>
                      </a:lnTo>
                      <a:lnTo>
                        <a:pt x="151" y="820"/>
                      </a:lnTo>
                      <a:lnTo>
                        <a:pt x="151" y="815"/>
                      </a:lnTo>
                      <a:lnTo>
                        <a:pt x="154" y="815"/>
                      </a:lnTo>
                      <a:lnTo>
                        <a:pt x="159" y="808"/>
                      </a:lnTo>
                      <a:lnTo>
                        <a:pt x="161" y="810"/>
                      </a:lnTo>
                      <a:lnTo>
                        <a:pt x="164" y="810"/>
                      </a:lnTo>
                      <a:lnTo>
                        <a:pt x="166" y="805"/>
                      </a:lnTo>
                      <a:lnTo>
                        <a:pt x="169" y="805"/>
                      </a:lnTo>
                      <a:lnTo>
                        <a:pt x="171" y="803"/>
                      </a:lnTo>
                      <a:lnTo>
                        <a:pt x="166" y="795"/>
                      </a:lnTo>
                      <a:lnTo>
                        <a:pt x="171" y="793"/>
                      </a:lnTo>
                      <a:lnTo>
                        <a:pt x="174" y="785"/>
                      </a:lnTo>
                      <a:lnTo>
                        <a:pt x="177" y="788"/>
                      </a:lnTo>
                      <a:lnTo>
                        <a:pt x="179" y="793"/>
                      </a:lnTo>
                      <a:lnTo>
                        <a:pt x="182" y="793"/>
                      </a:lnTo>
                      <a:lnTo>
                        <a:pt x="184" y="788"/>
                      </a:lnTo>
                      <a:lnTo>
                        <a:pt x="182" y="775"/>
                      </a:lnTo>
                      <a:lnTo>
                        <a:pt x="187" y="775"/>
                      </a:lnTo>
                      <a:lnTo>
                        <a:pt x="192" y="775"/>
                      </a:lnTo>
                      <a:lnTo>
                        <a:pt x="192" y="770"/>
                      </a:lnTo>
                      <a:lnTo>
                        <a:pt x="187" y="765"/>
                      </a:lnTo>
                      <a:lnTo>
                        <a:pt x="192" y="760"/>
                      </a:lnTo>
                      <a:lnTo>
                        <a:pt x="197" y="755"/>
                      </a:lnTo>
                      <a:lnTo>
                        <a:pt x="197" y="750"/>
                      </a:lnTo>
                      <a:lnTo>
                        <a:pt x="199" y="747"/>
                      </a:lnTo>
                      <a:lnTo>
                        <a:pt x="204" y="742"/>
                      </a:lnTo>
                      <a:lnTo>
                        <a:pt x="204" y="745"/>
                      </a:lnTo>
                      <a:lnTo>
                        <a:pt x="207" y="745"/>
                      </a:lnTo>
                      <a:lnTo>
                        <a:pt x="207" y="742"/>
                      </a:lnTo>
                      <a:lnTo>
                        <a:pt x="212" y="730"/>
                      </a:lnTo>
                      <a:lnTo>
                        <a:pt x="214" y="735"/>
                      </a:lnTo>
                      <a:lnTo>
                        <a:pt x="222" y="732"/>
                      </a:lnTo>
                      <a:lnTo>
                        <a:pt x="225" y="735"/>
                      </a:lnTo>
                      <a:lnTo>
                        <a:pt x="227" y="735"/>
                      </a:lnTo>
                      <a:lnTo>
                        <a:pt x="232" y="737"/>
                      </a:lnTo>
                      <a:lnTo>
                        <a:pt x="235" y="730"/>
                      </a:lnTo>
                      <a:lnTo>
                        <a:pt x="240" y="712"/>
                      </a:lnTo>
                      <a:lnTo>
                        <a:pt x="242" y="709"/>
                      </a:lnTo>
                      <a:lnTo>
                        <a:pt x="245" y="712"/>
                      </a:lnTo>
                      <a:lnTo>
                        <a:pt x="242" y="719"/>
                      </a:lnTo>
                      <a:lnTo>
                        <a:pt x="240" y="730"/>
                      </a:lnTo>
                      <a:lnTo>
                        <a:pt x="247" y="722"/>
                      </a:lnTo>
                      <a:lnTo>
                        <a:pt x="250" y="709"/>
                      </a:lnTo>
                      <a:lnTo>
                        <a:pt x="255" y="707"/>
                      </a:lnTo>
                      <a:lnTo>
                        <a:pt x="260" y="699"/>
                      </a:lnTo>
                      <a:lnTo>
                        <a:pt x="262" y="702"/>
                      </a:lnTo>
                      <a:lnTo>
                        <a:pt x="268" y="709"/>
                      </a:lnTo>
                      <a:lnTo>
                        <a:pt x="273" y="694"/>
                      </a:lnTo>
                      <a:lnTo>
                        <a:pt x="275" y="689"/>
                      </a:lnTo>
                      <a:lnTo>
                        <a:pt x="283" y="692"/>
                      </a:lnTo>
                      <a:lnTo>
                        <a:pt x="288" y="702"/>
                      </a:lnTo>
                      <a:lnTo>
                        <a:pt x="290" y="699"/>
                      </a:lnTo>
                      <a:lnTo>
                        <a:pt x="293" y="687"/>
                      </a:lnTo>
                      <a:lnTo>
                        <a:pt x="298" y="677"/>
                      </a:lnTo>
                      <a:lnTo>
                        <a:pt x="300" y="677"/>
                      </a:lnTo>
                      <a:lnTo>
                        <a:pt x="305" y="677"/>
                      </a:lnTo>
                      <a:lnTo>
                        <a:pt x="308" y="671"/>
                      </a:lnTo>
                      <a:lnTo>
                        <a:pt x="310" y="664"/>
                      </a:lnTo>
                      <a:lnTo>
                        <a:pt x="316" y="661"/>
                      </a:lnTo>
                      <a:lnTo>
                        <a:pt x="323" y="656"/>
                      </a:lnTo>
                      <a:lnTo>
                        <a:pt x="331" y="656"/>
                      </a:lnTo>
                      <a:lnTo>
                        <a:pt x="321" y="674"/>
                      </a:lnTo>
                      <a:lnTo>
                        <a:pt x="321" y="679"/>
                      </a:lnTo>
                      <a:lnTo>
                        <a:pt x="318" y="692"/>
                      </a:lnTo>
                      <a:lnTo>
                        <a:pt x="321" y="694"/>
                      </a:lnTo>
                      <a:lnTo>
                        <a:pt x="326" y="682"/>
                      </a:lnTo>
                      <a:lnTo>
                        <a:pt x="338" y="661"/>
                      </a:lnTo>
                      <a:lnTo>
                        <a:pt x="343" y="656"/>
                      </a:lnTo>
                      <a:lnTo>
                        <a:pt x="343" y="661"/>
                      </a:lnTo>
                      <a:lnTo>
                        <a:pt x="343" y="682"/>
                      </a:lnTo>
                      <a:lnTo>
                        <a:pt x="348" y="677"/>
                      </a:lnTo>
                      <a:lnTo>
                        <a:pt x="351" y="671"/>
                      </a:lnTo>
                      <a:lnTo>
                        <a:pt x="359" y="654"/>
                      </a:lnTo>
                      <a:lnTo>
                        <a:pt x="364" y="651"/>
                      </a:lnTo>
                      <a:lnTo>
                        <a:pt x="369" y="651"/>
                      </a:lnTo>
                      <a:lnTo>
                        <a:pt x="371" y="654"/>
                      </a:lnTo>
                      <a:lnTo>
                        <a:pt x="369" y="659"/>
                      </a:lnTo>
                      <a:lnTo>
                        <a:pt x="366" y="666"/>
                      </a:lnTo>
                      <a:lnTo>
                        <a:pt x="366" y="671"/>
                      </a:lnTo>
                      <a:lnTo>
                        <a:pt x="364" y="679"/>
                      </a:lnTo>
                      <a:lnTo>
                        <a:pt x="369" y="682"/>
                      </a:lnTo>
                      <a:lnTo>
                        <a:pt x="371" y="671"/>
                      </a:lnTo>
                      <a:lnTo>
                        <a:pt x="379" y="659"/>
                      </a:lnTo>
                      <a:lnTo>
                        <a:pt x="381" y="659"/>
                      </a:lnTo>
                      <a:lnTo>
                        <a:pt x="394" y="671"/>
                      </a:lnTo>
                      <a:lnTo>
                        <a:pt x="399" y="674"/>
                      </a:lnTo>
                      <a:lnTo>
                        <a:pt x="404" y="674"/>
                      </a:lnTo>
                      <a:lnTo>
                        <a:pt x="409" y="679"/>
                      </a:lnTo>
                      <a:lnTo>
                        <a:pt x="409" y="684"/>
                      </a:lnTo>
                      <a:lnTo>
                        <a:pt x="401" y="694"/>
                      </a:lnTo>
                      <a:lnTo>
                        <a:pt x="394" y="694"/>
                      </a:lnTo>
                      <a:lnTo>
                        <a:pt x="376" y="694"/>
                      </a:lnTo>
                      <a:lnTo>
                        <a:pt x="379" y="694"/>
                      </a:lnTo>
                      <a:lnTo>
                        <a:pt x="381" y="702"/>
                      </a:lnTo>
                      <a:lnTo>
                        <a:pt x="389" y="707"/>
                      </a:lnTo>
                      <a:lnTo>
                        <a:pt x="394" y="714"/>
                      </a:lnTo>
                      <a:lnTo>
                        <a:pt x="399" y="712"/>
                      </a:lnTo>
                      <a:lnTo>
                        <a:pt x="404" y="709"/>
                      </a:lnTo>
                      <a:lnTo>
                        <a:pt x="409" y="712"/>
                      </a:lnTo>
                      <a:lnTo>
                        <a:pt x="414" y="717"/>
                      </a:lnTo>
                      <a:lnTo>
                        <a:pt x="412" y="722"/>
                      </a:lnTo>
                      <a:lnTo>
                        <a:pt x="407" y="727"/>
                      </a:lnTo>
                      <a:lnTo>
                        <a:pt x="401" y="727"/>
                      </a:lnTo>
                      <a:lnTo>
                        <a:pt x="396" y="730"/>
                      </a:lnTo>
                      <a:lnTo>
                        <a:pt x="389" y="740"/>
                      </a:lnTo>
                      <a:lnTo>
                        <a:pt x="381" y="752"/>
                      </a:lnTo>
                      <a:lnTo>
                        <a:pt x="376" y="757"/>
                      </a:lnTo>
                      <a:lnTo>
                        <a:pt x="376" y="755"/>
                      </a:lnTo>
                      <a:lnTo>
                        <a:pt x="376" y="747"/>
                      </a:lnTo>
                      <a:lnTo>
                        <a:pt x="384" y="730"/>
                      </a:lnTo>
                      <a:lnTo>
                        <a:pt x="384" y="722"/>
                      </a:lnTo>
                      <a:lnTo>
                        <a:pt x="376" y="717"/>
                      </a:lnTo>
                      <a:lnTo>
                        <a:pt x="371" y="714"/>
                      </a:lnTo>
                      <a:lnTo>
                        <a:pt x="364" y="704"/>
                      </a:lnTo>
                      <a:lnTo>
                        <a:pt x="359" y="704"/>
                      </a:lnTo>
                      <a:lnTo>
                        <a:pt x="356" y="707"/>
                      </a:lnTo>
                      <a:lnTo>
                        <a:pt x="341" y="709"/>
                      </a:lnTo>
                      <a:lnTo>
                        <a:pt x="336" y="717"/>
                      </a:lnTo>
                      <a:lnTo>
                        <a:pt x="331" y="724"/>
                      </a:lnTo>
                      <a:lnTo>
                        <a:pt x="328" y="735"/>
                      </a:lnTo>
                      <a:lnTo>
                        <a:pt x="328" y="745"/>
                      </a:lnTo>
                      <a:lnTo>
                        <a:pt x="328" y="752"/>
                      </a:lnTo>
                      <a:lnTo>
                        <a:pt x="318" y="762"/>
                      </a:lnTo>
                      <a:lnTo>
                        <a:pt x="313" y="770"/>
                      </a:lnTo>
                      <a:lnTo>
                        <a:pt x="313" y="767"/>
                      </a:lnTo>
                      <a:lnTo>
                        <a:pt x="303" y="757"/>
                      </a:lnTo>
                      <a:lnTo>
                        <a:pt x="290" y="762"/>
                      </a:lnTo>
                      <a:lnTo>
                        <a:pt x="280" y="760"/>
                      </a:lnTo>
                      <a:lnTo>
                        <a:pt x="278" y="757"/>
                      </a:lnTo>
                      <a:lnTo>
                        <a:pt x="270" y="747"/>
                      </a:lnTo>
                      <a:lnTo>
                        <a:pt x="262" y="735"/>
                      </a:lnTo>
                      <a:lnTo>
                        <a:pt x="260" y="732"/>
                      </a:lnTo>
                      <a:lnTo>
                        <a:pt x="257" y="735"/>
                      </a:lnTo>
                      <a:lnTo>
                        <a:pt x="250" y="747"/>
                      </a:lnTo>
                      <a:lnTo>
                        <a:pt x="247" y="747"/>
                      </a:lnTo>
                      <a:lnTo>
                        <a:pt x="240" y="747"/>
                      </a:lnTo>
                      <a:lnTo>
                        <a:pt x="240" y="767"/>
                      </a:lnTo>
                      <a:lnTo>
                        <a:pt x="237" y="777"/>
                      </a:lnTo>
                      <a:lnTo>
                        <a:pt x="235" y="783"/>
                      </a:lnTo>
                      <a:lnTo>
                        <a:pt x="232" y="780"/>
                      </a:lnTo>
                      <a:lnTo>
                        <a:pt x="227" y="777"/>
                      </a:lnTo>
                      <a:lnTo>
                        <a:pt x="222" y="775"/>
                      </a:lnTo>
                      <a:lnTo>
                        <a:pt x="209" y="767"/>
                      </a:lnTo>
                      <a:lnTo>
                        <a:pt x="207" y="772"/>
                      </a:lnTo>
                      <a:lnTo>
                        <a:pt x="207" y="785"/>
                      </a:lnTo>
                      <a:lnTo>
                        <a:pt x="207" y="788"/>
                      </a:lnTo>
                      <a:lnTo>
                        <a:pt x="204" y="795"/>
                      </a:lnTo>
                      <a:lnTo>
                        <a:pt x="199" y="795"/>
                      </a:lnTo>
                      <a:lnTo>
                        <a:pt x="194" y="793"/>
                      </a:lnTo>
                      <a:lnTo>
                        <a:pt x="192" y="793"/>
                      </a:lnTo>
                      <a:lnTo>
                        <a:pt x="189" y="795"/>
                      </a:lnTo>
                      <a:lnTo>
                        <a:pt x="177" y="818"/>
                      </a:lnTo>
                      <a:lnTo>
                        <a:pt x="177" y="820"/>
                      </a:lnTo>
                      <a:lnTo>
                        <a:pt x="179" y="831"/>
                      </a:lnTo>
                      <a:lnTo>
                        <a:pt x="177" y="838"/>
                      </a:lnTo>
                      <a:lnTo>
                        <a:pt x="174" y="843"/>
                      </a:lnTo>
                      <a:lnTo>
                        <a:pt x="164" y="861"/>
                      </a:lnTo>
                      <a:lnTo>
                        <a:pt x="159" y="868"/>
                      </a:lnTo>
                      <a:lnTo>
                        <a:pt x="151" y="868"/>
                      </a:lnTo>
                      <a:lnTo>
                        <a:pt x="151" y="873"/>
                      </a:lnTo>
                      <a:lnTo>
                        <a:pt x="151" y="889"/>
                      </a:lnTo>
                      <a:lnTo>
                        <a:pt x="149" y="899"/>
                      </a:lnTo>
                      <a:lnTo>
                        <a:pt x="146" y="906"/>
                      </a:lnTo>
                      <a:lnTo>
                        <a:pt x="141" y="916"/>
                      </a:lnTo>
                      <a:lnTo>
                        <a:pt x="139" y="924"/>
                      </a:lnTo>
                      <a:lnTo>
                        <a:pt x="141" y="926"/>
                      </a:lnTo>
                      <a:lnTo>
                        <a:pt x="144" y="931"/>
                      </a:lnTo>
                      <a:lnTo>
                        <a:pt x="144" y="942"/>
                      </a:lnTo>
                      <a:lnTo>
                        <a:pt x="144" y="944"/>
                      </a:lnTo>
                      <a:lnTo>
                        <a:pt x="141" y="947"/>
                      </a:lnTo>
                      <a:lnTo>
                        <a:pt x="136" y="947"/>
                      </a:lnTo>
                      <a:lnTo>
                        <a:pt x="129" y="947"/>
                      </a:lnTo>
                      <a:lnTo>
                        <a:pt x="123" y="949"/>
                      </a:lnTo>
                      <a:lnTo>
                        <a:pt x="118" y="954"/>
                      </a:lnTo>
                      <a:lnTo>
                        <a:pt x="116" y="962"/>
                      </a:lnTo>
                      <a:lnTo>
                        <a:pt x="113" y="969"/>
                      </a:lnTo>
                      <a:lnTo>
                        <a:pt x="111" y="979"/>
                      </a:lnTo>
                      <a:lnTo>
                        <a:pt x="108" y="997"/>
                      </a:lnTo>
                      <a:lnTo>
                        <a:pt x="113" y="1007"/>
                      </a:lnTo>
                      <a:lnTo>
                        <a:pt x="111" y="1025"/>
                      </a:lnTo>
                      <a:lnTo>
                        <a:pt x="116" y="1032"/>
                      </a:lnTo>
                      <a:lnTo>
                        <a:pt x="121" y="1035"/>
                      </a:lnTo>
                      <a:lnTo>
                        <a:pt x="123" y="1038"/>
                      </a:lnTo>
                      <a:lnTo>
                        <a:pt x="121" y="1048"/>
                      </a:lnTo>
                      <a:lnTo>
                        <a:pt x="113" y="1050"/>
                      </a:lnTo>
                      <a:lnTo>
                        <a:pt x="118" y="1060"/>
                      </a:lnTo>
                      <a:lnTo>
                        <a:pt x="118" y="1068"/>
                      </a:lnTo>
                      <a:lnTo>
                        <a:pt x="118" y="1073"/>
                      </a:lnTo>
                      <a:lnTo>
                        <a:pt x="118" y="1080"/>
                      </a:lnTo>
                      <a:lnTo>
                        <a:pt x="111" y="1085"/>
                      </a:lnTo>
                      <a:lnTo>
                        <a:pt x="108" y="1085"/>
                      </a:lnTo>
                      <a:lnTo>
                        <a:pt x="108" y="1091"/>
                      </a:lnTo>
                      <a:lnTo>
                        <a:pt x="103" y="1096"/>
                      </a:lnTo>
                      <a:lnTo>
                        <a:pt x="106" y="1106"/>
                      </a:lnTo>
                      <a:lnTo>
                        <a:pt x="103" y="1116"/>
                      </a:lnTo>
                      <a:lnTo>
                        <a:pt x="101" y="1116"/>
                      </a:lnTo>
                      <a:lnTo>
                        <a:pt x="101" y="1113"/>
                      </a:lnTo>
                      <a:lnTo>
                        <a:pt x="98" y="1111"/>
                      </a:lnTo>
                      <a:close/>
                      <a:moveTo>
                        <a:pt x="131" y="78"/>
                      </a:moveTo>
                      <a:lnTo>
                        <a:pt x="131" y="106"/>
                      </a:lnTo>
                      <a:lnTo>
                        <a:pt x="134" y="111"/>
                      </a:lnTo>
                      <a:lnTo>
                        <a:pt x="144" y="116"/>
                      </a:lnTo>
                      <a:lnTo>
                        <a:pt x="146" y="101"/>
                      </a:lnTo>
                      <a:lnTo>
                        <a:pt x="146" y="86"/>
                      </a:lnTo>
                      <a:lnTo>
                        <a:pt x="151" y="81"/>
                      </a:lnTo>
                      <a:lnTo>
                        <a:pt x="156" y="78"/>
                      </a:lnTo>
                      <a:lnTo>
                        <a:pt x="161" y="98"/>
                      </a:lnTo>
                      <a:lnTo>
                        <a:pt x="171" y="126"/>
                      </a:lnTo>
                      <a:lnTo>
                        <a:pt x="177" y="136"/>
                      </a:lnTo>
                      <a:lnTo>
                        <a:pt x="182" y="129"/>
                      </a:lnTo>
                      <a:lnTo>
                        <a:pt x="179" y="116"/>
                      </a:lnTo>
                      <a:lnTo>
                        <a:pt x="177" y="103"/>
                      </a:lnTo>
                      <a:lnTo>
                        <a:pt x="174" y="83"/>
                      </a:lnTo>
                      <a:lnTo>
                        <a:pt x="174" y="76"/>
                      </a:lnTo>
                      <a:lnTo>
                        <a:pt x="179" y="58"/>
                      </a:lnTo>
                      <a:lnTo>
                        <a:pt x="187" y="63"/>
                      </a:lnTo>
                      <a:lnTo>
                        <a:pt x="189" y="71"/>
                      </a:lnTo>
                      <a:lnTo>
                        <a:pt x="199" y="71"/>
                      </a:lnTo>
                      <a:lnTo>
                        <a:pt x="204" y="78"/>
                      </a:lnTo>
                      <a:lnTo>
                        <a:pt x="202" y="93"/>
                      </a:lnTo>
                      <a:lnTo>
                        <a:pt x="202" y="106"/>
                      </a:lnTo>
                      <a:lnTo>
                        <a:pt x="202" y="114"/>
                      </a:lnTo>
                      <a:lnTo>
                        <a:pt x="207" y="116"/>
                      </a:lnTo>
                      <a:lnTo>
                        <a:pt x="212" y="103"/>
                      </a:lnTo>
                      <a:lnTo>
                        <a:pt x="214" y="101"/>
                      </a:lnTo>
                      <a:lnTo>
                        <a:pt x="219" y="116"/>
                      </a:lnTo>
                      <a:lnTo>
                        <a:pt x="225" y="129"/>
                      </a:lnTo>
                      <a:lnTo>
                        <a:pt x="230" y="134"/>
                      </a:lnTo>
                      <a:lnTo>
                        <a:pt x="237" y="139"/>
                      </a:lnTo>
                      <a:lnTo>
                        <a:pt x="250" y="154"/>
                      </a:lnTo>
                      <a:lnTo>
                        <a:pt x="252" y="164"/>
                      </a:lnTo>
                      <a:lnTo>
                        <a:pt x="242" y="174"/>
                      </a:lnTo>
                      <a:lnTo>
                        <a:pt x="230" y="182"/>
                      </a:lnTo>
                      <a:lnTo>
                        <a:pt x="225" y="192"/>
                      </a:lnTo>
                      <a:lnTo>
                        <a:pt x="219" y="232"/>
                      </a:lnTo>
                      <a:lnTo>
                        <a:pt x="212" y="263"/>
                      </a:lnTo>
                      <a:lnTo>
                        <a:pt x="204" y="265"/>
                      </a:lnTo>
                      <a:lnTo>
                        <a:pt x="197" y="283"/>
                      </a:lnTo>
                      <a:lnTo>
                        <a:pt x="194" y="303"/>
                      </a:lnTo>
                      <a:lnTo>
                        <a:pt x="194" y="316"/>
                      </a:lnTo>
                      <a:lnTo>
                        <a:pt x="189" y="321"/>
                      </a:lnTo>
                      <a:lnTo>
                        <a:pt x="184" y="321"/>
                      </a:lnTo>
                      <a:lnTo>
                        <a:pt x="174" y="310"/>
                      </a:lnTo>
                      <a:lnTo>
                        <a:pt x="159" y="293"/>
                      </a:lnTo>
                      <a:lnTo>
                        <a:pt x="151" y="275"/>
                      </a:lnTo>
                      <a:lnTo>
                        <a:pt x="154" y="263"/>
                      </a:lnTo>
                      <a:lnTo>
                        <a:pt x="166" y="260"/>
                      </a:lnTo>
                      <a:lnTo>
                        <a:pt x="179" y="257"/>
                      </a:lnTo>
                      <a:lnTo>
                        <a:pt x="187" y="245"/>
                      </a:lnTo>
                      <a:lnTo>
                        <a:pt x="182" y="235"/>
                      </a:lnTo>
                      <a:lnTo>
                        <a:pt x="169" y="240"/>
                      </a:lnTo>
                      <a:lnTo>
                        <a:pt x="156" y="245"/>
                      </a:lnTo>
                      <a:lnTo>
                        <a:pt x="144" y="245"/>
                      </a:lnTo>
                      <a:lnTo>
                        <a:pt x="141" y="227"/>
                      </a:lnTo>
                      <a:lnTo>
                        <a:pt x="149" y="225"/>
                      </a:lnTo>
                      <a:lnTo>
                        <a:pt x="156" y="217"/>
                      </a:lnTo>
                      <a:lnTo>
                        <a:pt x="174" y="207"/>
                      </a:lnTo>
                      <a:lnTo>
                        <a:pt x="184" y="192"/>
                      </a:lnTo>
                      <a:lnTo>
                        <a:pt x="166" y="177"/>
                      </a:lnTo>
                      <a:lnTo>
                        <a:pt x="159" y="167"/>
                      </a:lnTo>
                      <a:lnTo>
                        <a:pt x="156" y="172"/>
                      </a:lnTo>
                      <a:lnTo>
                        <a:pt x="149" y="194"/>
                      </a:lnTo>
                      <a:lnTo>
                        <a:pt x="141" y="204"/>
                      </a:lnTo>
                      <a:lnTo>
                        <a:pt x="136" y="207"/>
                      </a:lnTo>
                      <a:lnTo>
                        <a:pt x="129" y="202"/>
                      </a:lnTo>
                      <a:lnTo>
                        <a:pt x="126" y="194"/>
                      </a:lnTo>
                      <a:lnTo>
                        <a:pt x="118" y="182"/>
                      </a:lnTo>
                      <a:lnTo>
                        <a:pt x="111" y="172"/>
                      </a:lnTo>
                      <a:lnTo>
                        <a:pt x="106" y="156"/>
                      </a:lnTo>
                      <a:lnTo>
                        <a:pt x="118" y="144"/>
                      </a:lnTo>
                      <a:lnTo>
                        <a:pt x="113" y="121"/>
                      </a:lnTo>
                      <a:lnTo>
                        <a:pt x="103" y="134"/>
                      </a:lnTo>
                      <a:lnTo>
                        <a:pt x="101" y="131"/>
                      </a:lnTo>
                      <a:lnTo>
                        <a:pt x="93" y="101"/>
                      </a:lnTo>
                      <a:lnTo>
                        <a:pt x="98" y="86"/>
                      </a:lnTo>
                      <a:lnTo>
                        <a:pt x="103" y="86"/>
                      </a:lnTo>
                      <a:lnTo>
                        <a:pt x="111" y="81"/>
                      </a:lnTo>
                      <a:lnTo>
                        <a:pt x="118" y="83"/>
                      </a:lnTo>
                      <a:lnTo>
                        <a:pt x="121" y="81"/>
                      </a:lnTo>
                      <a:lnTo>
                        <a:pt x="131" y="78"/>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77" name="Freeform 33"/>
                <p:cNvSpPr>
                  <a:spLocks/>
                </p:cNvSpPr>
                <p:nvPr/>
              </p:nvSpPr>
              <p:spPr bwMode="auto">
                <a:xfrm>
                  <a:off x="3038475" y="4686300"/>
                  <a:ext cx="260350" cy="374650"/>
                </a:xfrm>
                <a:custGeom>
                  <a:avLst/>
                  <a:gdLst>
                    <a:gd name="T0" fmla="*/ 2147483647 w 205"/>
                    <a:gd name="T1" fmla="*/ 2147483647 h 295"/>
                    <a:gd name="T2" fmla="*/ 2147483647 w 205"/>
                    <a:gd name="T3" fmla="*/ 2147483647 h 295"/>
                    <a:gd name="T4" fmla="*/ 2147483647 w 205"/>
                    <a:gd name="T5" fmla="*/ 2147483647 h 295"/>
                    <a:gd name="T6" fmla="*/ 2147483647 w 205"/>
                    <a:gd name="T7" fmla="*/ 2147483647 h 295"/>
                    <a:gd name="T8" fmla="*/ 2147483647 w 205"/>
                    <a:gd name="T9" fmla="*/ 2147483647 h 295"/>
                    <a:gd name="T10" fmla="*/ 2147483647 w 205"/>
                    <a:gd name="T11" fmla="*/ 2147483647 h 295"/>
                    <a:gd name="T12" fmla="*/ 2147483647 w 205"/>
                    <a:gd name="T13" fmla="*/ 2147483647 h 295"/>
                    <a:gd name="T14" fmla="*/ 2147483647 w 205"/>
                    <a:gd name="T15" fmla="*/ 2147483647 h 295"/>
                    <a:gd name="T16" fmla="*/ 2147483647 w 205"/>
                    <a:gd name="T17" fmla="*/ 2147483647 h 295"/>
                    <a:gd name="T18" fmla="*/ 2147483647 w 205"/>
                    <a:gd name="T19" fmla="*/ 2147483647 h 295"/>
                    <a:gd name="T20" fmla="*/ 2147483647 w 205"/>
                    <a:gd name="T21" fmla="*/ 2147483647 h 295"/>
                    <a:gd name="T22" fmla="*/ 2147483647 w 205"/>
                    <a:gd name="T23" fmla="*/ 2147483647 h 295"/>
                    <a:gd name="T24" fmla="*/ 2147483647 w 205"/>
                    <a:gd name="T25" fmla="*/ 2147483647 h 295"/>
                    <a:gd name="T26" fmla="*/ 2147483647 w 205"/>
                    <a:gd name="T27" fmla="*/ 2147483647 h 295"/>
                    <a:gd name="T28" fmla="*/ 2147483647 w 205"/>
                    <a:gd name="T29" fmla="*/ 2147483647 h 295"/>
                    <a:gd name="T30" fmla="*/ 2147483647 w 205"/>
                    <a:gd name="T31" fmla="*/ 2147483647 h 295"/>
                    <a:gd name="T32" fmla="*/ 2147483647 w 205"/>
                    <a:gd name="T33" fmla="*/ 2147483647 h 295"/>
                    <a:gd name="T34" fmla="*/ 2147483647 w 205"/>
                    <a:gd name="T35" fmla="*/ 2147483647 h 295"/>
                    <a:gd name="T36" fmla="*/ 2147483647 w 205"/>
                    <a:gd name="T37" fmla="*/ 2147483647 h 295"/>
                    <a:gd name="T38" fmla="*/ 2147483647 w 205"/>
                    <a:gd name="T39" fmla="*/ 2147483647 h 295"/>
                    <a:gd name="T40" fmla="*/ 2147483647 w 205"/>
                    <a:gd name="T41" fmla="*/ 2147483647 h 295"/>
                    <a:gd name="T42" fmla="*/ 2147483647 w 205"/>
                    <a:gd name="T43" fmla="*/ 2147483647 h 295"/>
                    <a:gd name="T44" fmla="*/ 2147483647 w 205"/>
                    <a:gd name="T45" fmla="*/ 2147483647 h 295"/>
                    <a:gd name="T46" fmla="*/ 2147483647 w 205"/>
                    <a:gd name="T47" fmla="*/ 2147483647 h 295"/>
                    <a:gd name="T48" fmla="*/ 2147483647 w 205"/>
                    <a:gd name="T49" fmla="*/ 2147483647 h 295"/>
                    <a:gd name="T50" fmla="*/ 0 w 205"/>
                    <a:gd name="T51" fmla="*/ 2147483647 h 295"/>
                    <a:gd name="T52" fmla="*/ 2147483647 w 205"/>
                    <a:gd name="T53" fmla="*/ 2147483647 h 295"/>
                    <a:gd name="T54" fmla="*/ 2147483647 w 205"/>
                    <a:gd name="T55" fmla="*/ 2147483647 h 295"/>
                    <a:gd name="T56" fmla="*/ 2147483647 w 205"/>
                    <a:gd name="T57" fmla="*/ 2147483647 h 295"/>
                    <a:gd name="T58" fmla="*/ 2147483647 w 205"/>
                    <a:gd name="T59" fmla="*/ 2147483647 h 295"/>
                    <a:gd name="T60" fmla="*/ 2147483647 w 205"/>
                    <a:gd name="T61" fmla="*/ 2147483647 h 295"/>
                    <a:gd name="T62" fmla="*/ 2147483647 w 205"/>
                    <a:gd name="T63" fmla="*/ 2147483647 h 295"/>
                    <a:gd name="T64" fmla="*/ 2147483647 w 205"/>
                    <a:gd name="T65" fmla="*/ 2147483647 h 295"/>
                    <a:gd name="T66" fmla="*/ 2147483647 w 205"/>
                    <a:gd name="T67" fmla="*/ 2147483647 h 295"/>
                    <a:gd name="T68" fmla="*/ 2147483647 w 205"/>
                    <a:gd name="T69" fmla="*/ 2147483647 h 295"/>
                    <a:gd name="T70" fmla="*/ 2147483647 w 205"/>
                    <a:gd name="T71" fmla="*/ 2147483647 h 295"/>
                    <a:gd name="T72" fmla="*/ 2147483647 w 205"/>
                    <a:gd name="T73" fmla="*/ 2147483647 h 295"/>
                    <a:gd name="T74" fmla="*/ 2147483647 w 205"/>
                    <a:gd name="T75" fmla="*/ 2147483647 h 295"/>
                    <a:gd name="T76" fmla="*/ 2147483647 w 205"/>
                    <a:gd name="T77" fmla="*/ 2147483647 h 295"/>
                    <a:gd name="T78" fmla="*/ 2147483647 w 205"/>
                    <a:gd name="T79" fmla="*/ 2147483647 h 295"/>
                    <a:gd name="T80" fmla="*/ 2147483647 w 205"/>
                    <a:gd name="T81" fmla="*/ 2147483647 h 295"/>
                    <a:gd name="T82" fmla="*/ 2147483647 w 205"/>
                    <a:gd name="T83" fmla="*/ 2147483647 h 295"/>
                    <a:gd name="T84" fmla="*/ 2147483647 w 205"/>
                    <a:gd name="T85" fmla="*/ 2147483647 h 295"/>
                    <a:gd name="T86" fmla="*/ 2147483647 w 205"/>
                    <a:gd name="T87" fmla="*/ 2147483647 h 295"/>
                    <a:gd name="T88" fmla="*/ 2147483647 w 205"/>
                    <a:gd name="T89" fmla="*/ 2147483647 h 295"/>
                    <a:gd name="T90" fmla="*/ 2147483647 w 205"/>
                    <a:gd name="T91" fmla="*/ 2147483647 h 295"/>
                    <a:gd name="T92" fmla="*/ 2147483647 w 205"/>
                    <a:gd name="T93" fmla="*/ 2147483647 h 295"/>
                    <a:gd name="T94" fmla="*/ 2147483647 w 205"/>
                    <a:gd name="T95" fmla="*/ 2147483647 h 295"/>
                    <a:gd name="T96" fmla="*/ 2147483647 w 205"/>
                    <a:gd name="T97" fmla="*/ 2147483647 h 295"/>
                    <a:gd name="T98" fmla="*/ 2147483647 w 205"/>
                    <a:gd name="T99" fmla="*/ 2147483647 h 295"/>
                    <a:gd name="T100" fmla="*/ 2147483647 w 205"/>
                    <a:gd name="T101" fmla="*/ 2147483647 h 295"/>
                    <a:gd name="T102" fmla="*/ 2147483647 w 205"/>
                    <a:gd name="T103" fmla="*/ 2147483647 h 295"/>
                    <a:gd name="T104" fmla="*/ 2147483647 w 205"/>
                    <a:gd name="T105" fmla="*/ 2147483647 h 295"/>
                    <a:gd name="T106" fmla="*/ 2147483647 w 205"/>
                    <a:gd name="T107" fmla="*/ 2147483647 h 295"/>
                    <a:gd name="T108" fmla="*/ 2147483647 w 205"/>
                    <a:gd name="T109" fmla="*/ 2147483647 h 295"/>
                    <a:gd name="T110" fmla="*/ 2147483647 w 205"/>
                    <a:gd name="T111" fmla="*/ 2147483647 h 295"/>
                    <a:gd name="T112" fmla="*/ 2147483647 w 205"/>
                    <a:gd name="T113" fmla="*/ 2147483647 h 295"/>
                    <a:gd name="T114" fmla="*/ 2147483647 w 205"/>
                    <a:gd name="T115" fmla="*/ 2147483647 h 295"/>
                    <a:gd name="T116" fmla="*/ 2147483647 w 205"/>
                    <a:gd name="T117" fmla="*/ 2147483647 h 295"/>
                    <a:gd name="T118" fmla="*/ 2147483647 w 205"/>
                    <a:gd name="T119" fmla="*/ 2147483647 h 295"/>
                    <a:gd name="T120" fmla="*/ 2147483647 w 205"/>
                    <a:gd name="T121" fmla="*/ 2147483647 h 295"/>
                    <a:gd name="T122" fmla="*/ 2147483647 w 205"/>
                    <a:gd name="T123" fmla="*/ 2147483647 h 29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5"/>
                    <a:gd name="T187" fmla="*/ 0 h 295"/>
                    <a:gd name="T188" fmla="*/ 205 w 205"/>
                    <a:gd name="T189" fmla="*/ 295 h 29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5" h="295">
                      <a:moveTo>
                        <a:pt x="190" y="171"/>
                      </a:moveTo>
                      <a:lnTo>
                        <a:pt x="197" y="184"/>
                      </a:lnTo>
                      <a:lnTo>
                        <a:pt x="205" y="197"/>
                      </a:lnTo>
                      <a:lnTo>
                        <a:pt x="205" y="199"/>
                      </a:lnTo>
                      <a:lnTo>
                        <a:pt x="202" y="204"/>
                      </a:lnTo>
                      <a:lnTo>
                        <a:pt x="200" y="207"/>
                      </a:lnTo>
                      <a:lnTo>
                        <a:pt x="200" y="214"/>
                      </a:lnTo>
                      <a:lnTo>
                        <a:pt x="200" y="217"/>
                      </a:lnTo>
                      <a:lnTo>
                        <a:pt x="202" y="224"/>
                      </a:lnTo>
                      <a:lnTo>
                        <a:pt x="200" y="227"/>
                      </a:lnTo>
                      <a:lnTo>
                        <a:pt x="200" y="229"/>
                      </a:lnTo>
                      <a:lnTo>
                        <a:pt x="195" y="234"/>
                      </a:lnTo>
                      <a:lnTo>
                        <a:pt x="195" y="237"/>
                      </a:lnTo>
                      <a:lnTo>
                        <a:pt x="197" y="242"/>
                      </a:lnTo>
                      <a:lnTo>
                        <a:pt x="195" y="244"/>
                      </a:lnTo>
                      <a:lnTo>
                        <a:pt x="195" y="247"/>
                      </a:lnTo>
                      <a:lnTo>
                        <a:pt x="195" y="252"/>
                      </a:lnTo>
                      <a:lnTo>
                        <a:pt x="200" y="260"/>
                      </a:lnTo>
                      <a:lnTo>
                        <a:pt x="200" y="265"/>
                      </a:lnTo>
                      <a:lnTo>
                        <a:pt x="197" y="267"/>
                      </a:lnTo>
                      <a:lnTo>
                        <a:pt x="192" y="272"/>
                      </a:lnTo>
                      <a:lnTo>
                        <a:pt x="190" y="275"/>
                      </a:lnTo>
                      <a:lnTo>
                        <a:pt x="192" y="277"/>
                      </a:lnTo>
                      <a:lnTo>
                        <a:pt x="192" y="280"/>
                      </a:lnTo>
                      <a:lnTo>
                        <a:pt x="187" y="282"/>
                      </a:lnTo>
                      <a:lnTo>
                        <a:pt x="185" y="290"/>
                      </a:lnTo>
                      <a:lnTo>
                        <a:pt x="182" y="292"/>
                      </a:lnTo>
                      <a:lnTo>
                        <a:pt x="177" y="295"/>
                      </a:lnTo>
                      <a:lnTo>
                        <a:pt x="175" y="290"/>
                      </a:lnTo>
                      <a:lnTo>
                        <a:pt x="175" y="287"/>
                      </a:lnTo>
                      <a:lnTo>
                        <a:pt x="164" y="285"/>
                      </a:lnTo>
                      <a:lnTo>
                        <a:pt x="162" y="282"/>
                      </a:lnTo>
                      <a:lnTo>
                        <a:pt x="159" y="277"/>
                      </a:lnTo>
                      <a:lnTo>
                        <a:pt x="157" y="275"/>
                      </a:lnTo>
                      <a:lnTo>
                        <a:pt x="154" y="272"/>
                      </a:lnTo>
                      <a:lnTo>
                        <a:pt x="149" y="270"/>
                      </a:lnTo>
                      <a:lnTo>
                        <a:pt x="147" y="270"/>
                      </a:lnTo>
                      <a:lnTo>
                        <a:pt x="142" y="267"/>
                      </a:lnTo>
                      <a:lnTo>
                        <a:pt x="137" y="262"/>
                      </a:lnTo>
                      <a:lnTo>
                        <a:pt x="132" y="260"/>
                      </a:lnTo>
                      <a:lnTo>
                        <a:pt x="124" y="257"/>
                      </a:lnTo>
                      <a:lnTo>
                        <a:pt x="119" y="255"/>
                      </a:lnTo>
                      <a:lnTo>
                        <a:pt x="109" y="250"/>
                      </a:lnTo>
                      <a:lnTo>
                        <a:pt x="99" y="242"/>
                      </a:lnTo>
                      <a:lnTo>
                        <a:pt x="91" y="232"/>
                      </a:lnTo>
                      <a:lnTo>
                        <a:pt x="86" y="227"/>
                      </a:lnTo>
                      <a:lnTo>
                        <a:pt x="84" y="222"/>
                      </a:lnTo>
                      <a:lnTo>
                        <a:pt x="84" y="219"/>
                      </a:lnTo>
                      <a:lnTo>
                        <a:pt x="84" y="212"/>
                      </a:lnTo>
                      <a:lnTo>
                        <a:pt x="81" y="209"/>
                      </a:lnTo>
                      <a:lnTo>
                        <a:pt x="76" y="202"/>
                      </a:lnTo>
                      <a:lnTo>
                        <a:pt x="66" y="181"/>
                      </a:lnTo>
                      <a:lnTo>
                        <a:pt x="63" y="179"/>
                      </a:lnTo>
                      <a:lnTo>
                        <a:pt x="61" y="176"/>
                      </a:lnTo>
                      <a:lnTo>
                        <a:pt x="61" y="171"/>
                      </a:lnTo>
                      <a:lnTo>
                        <a:pt x="61" y="169"/>
                      </a:lnTo>
                      <a:lnTo>
                        <a:pt x="58" y="166"/>
                      </a:lnTo>
                      <a:lnTo>
                        <a:pt x="51" y="151"/>
                      </a:lnTo>
                      <a:lnTo>
                        <a:pt x="43" y="136"/>
                      </a:lnTo>
                      <a:lnTo>
                        <a:pt x="38" y="128"/>
                      </a:lnTo>
                      <a:lnTo>
                        <a:pt x="28" y="113"/>
                      </a:lnTo>
                      <a:lnTo>
                        <a:pt x="28" y="111"/>
                      </a:lnTo>
                      <a:lnTo>
                        <a:pt x="23" y="103"/>
                      </a:lnTo>
                      <a:lnTo>
                        <a:pt x="20" y="101"/>
                      </a:lnTo>
                      <a:lnTo>
                        <a:pt x="15" y="98"/>
                      </a:lnTo>
                      <a:lnTo>
                        <a:pt x="8" y="96"/>
                      </a:lnTo>
                      <a:lnTo>
                        <a:pt x="3" y="93"/>
                      </a:lnTo>
                      <a:lnTo>
                        <a:pt x="5" y="90"/>
                      </a:lnTo>
                      <a:lnTo>
                        <a:pt x="10" y="90"/>
                      </a:lnTo>
                      <a:lnTo>
                        <a:pt x="10" y="88"/>
                      </a:lnTo>
                      <a:lnTo>
                        <a:pt x="10" y="85"/>
                      </a:lnTo>
                      <a:lnTo>
                        <a:pt x="5" y="78"/>
                      </a:lnTo>
                      <a:lnTo>
                        <a:pt x="3" y="75"/>
                      </a:lnTo>
                      <a:lnTo>
                        <a:pt x="0" y="70"/>
                      </a:lnTo>
                      <a:lnTo>
                        <a:pt x="0" y="68"/>
                      </a:lnTo>
                      <a:lnTo>
                        <a:pt x="3" y="65"/>
                      </a:lnTo>
                      <a:lnTo>
                        <a:pt x="8" y="60"/>
                      </a:lnTo>
                      <a:lnTo>
                        <a:pt x="15" y="55"/>
                      </a:lnTo>
                      <a:lnTo>
                        <a:pt x="18" y="53"/>
                      </a:lnTo>
                      <a:lnTo>
                        <a:pt x="20" y="53"/>
                      </a:lnTo>
                      <a:lnTo>
                        <a:pt x="20" y="55"/>
                      </a:lnTo>
                      <a:lnTo>
                        <a:pt x="20" y="60"/>
                      </a:lnTo>
                      <a:lnTo>
                        <a:pt x="18" y="63"/>
                      </a:lnTo>
                      <a:lnTo>
                        <a:pt x="18" y="65"/>
                      </a:lnTo>
                      <a:lnTo>
                        <a:pt x="20" y="65"/>
                      </a:lnTo>
                      <a:lnTo>
                        <a:pt x="23" y="68"/>
                      </a:lnTo>
                      <a:lnTo>
                        <a:pt x="28" y="68"/>
                      </a:lnTo>
                      <a:lnTo>
                        <a:pt x="30" y="68"/>
                      </a:lnTo>
                      <a:lnTo>
                        <a:pt x="33" y="73"/>
                      </a:lnTo>
                      <a:lnTo>
                        <a:pt x="36" y="75"/>
                      </a:lnTo>
                      <a:lnTo>
                        <a:pt x="38" y="75"/>
                      </a:lnTo>
                      <a:lnTo>
                        <a:pt x="41" y="75"/>
                      </a:lnTo>
                      <a:lnTo>
                        <a:pt x="41" y="73"/>
                      </a:lnTo>
                      <a:lnTo>
                        <a:pt x="48" y="55"/>
                      </a:lnTo>
                      <a:lnTo>
                        <a:pt x="51" y="53"/>
                      </a:lnTo>
                      <a:lnTo>
                        <a:pt x="56" y="48"/>
                      </a:lnTo>
                      <a:lnTo>
                        <a:pt x="61" y="45"/>
                      </a:lnTo>
                      <a:lnTo>
                        <a:pt x="68" y="40"/>
                      </a:lnTo>
                      <a:lnTo>
                        <a:pt x="73" y="40"/>
                      </a:lnTo>
                      <a:lnTo>
                        <a:pt x="76" y="37"/>
                      </a:lnTo>
                      <a:lnTo>
                        <a:pt x="84" y="32"/>
                      </a:lnTo>
                      <a:lnTo>
                        <a:pt x="89" y="27"/>
                      </a:lnTo>
                      <a:lnTo>
                        <a:pt x="94" y="22"/>
                      </a:lnTo>
                      <a:lnTo>
                        <a:pt x="96" y="15"/>
                      </a:lnTo>
                      <a:lnTo>
                        <a:pt x="99" y="12"/>
                      </a:lnTo>
                      <a:lnTo>
                        <a:pt x="101" y="10"/>
                      </a:lnTo>
                      <a:lnTo>
                        <a:pt x="99" y="5"/>
                      </a:lnTo>
                      <a:lnTo>
                        <a:pt x="96" y="0"/>
                      </a:lnTo>
                      <a:lnTo>
                        <a:pt x="101" y="0"/>
                      </a:lnTo>
                      <a:lnTo>
                        <a:pt x="109" y="2"/>
                      </a:lnTo>
                      <a:lnTo>
                        <a:pt x="111" y="5"/>
                      </a:lnTo>
                      <a:lnTo>
                        <a:pt x="114" y="7"/>
                      </a:lnTo>
                      <a:lnTo>
                        <a:pt x="114" y="12"/>
                      </a:lnTo>
                      <a:lnTo>
                        <a:pt x="119" y="15"/>
                      </a:lnTo>
                      <a:lnTo>
                        <a:pt x="127" y="20"/>
                      </a:lnTo>
                      <a:lnTo>
                        <a:pt x="127" y="25"/>
                      </a:lnTo>
                      <a:lnTo>
                        <a:pt x="129" y="27"/>
                      </a:lnTo>
                      <a:lnTo>
                        <a:pt x="132" y="27"/>
                      </a:lnTo>
                      <a:lnTo>
                        <a:pt x="134" y="27"/>
                      </a:lnTo>
                      <a:lnTo>
                        <a:pt x="134" y="30"/>
                      </a:lnTo>
                      <a:lnTo>
                        <a:pt x="134" y="32"/>
                      </a:lnTo>
                      <a:lnTo>
                        <a:pt x="137" y="35"/>
                      </a:lnTo>
                      <a:lnTo>
                        <a:pt x="139" y="37"/>
                      </a:lnTo>
                      <a:lnTo>
                        <a:pt x="147" y="37"/>
                      </a:lnTo>
                      <a:lnTo>
                        <a:pt x="152" y="35"/>
                      </a:lnTo>
                      <a:lnTo>
                        <a:pt x="154" y="35"/>
                      </a:lnTo>
                      <a:lnTo>
                        <a:pt x="157" y="32"/>
                      </a:lnTo>
                      <a:lnTo>
                        <a:pt x="159" y="35"/>
                      </a:lnTo>
                      <a:lnTo>
                        <a:pt x="164" y="35"/>
                      </a:lnTo>
                      <a:lnTo>
                        <a:pt x="170" y="32"/>
                      </a:lnTo>
                      <a:lnTo>
                        <a:pt x="172" y="35"/>
                      </a:lnTo>
                      <a:lnTo>
                        <a:pt x="182" y="40"/>
                      </a:lnTo>
                      <a:lnTo>
                        <a:pt x="182" y="43"/>
                      </a:lnTo>
                      <a:lnTo>
                        <a:pt x="175" y="58"/>
                      </a:lnTo>
                      <a:lnTo>
                        <a:pt x="177" y="55"/>
                      </a:lnTo>
                      <a:lnTo>
                        <a:pt x="180" y="58"/>
                      </a:lnTo>
                      <a:lnTo>
                        <a:pt x="185" y="63"/>
                      </a:lnTo>
                      <a:lnTo>
                        <a:pt x="187" y="65"/>
                      </a:lnTo>
                      <a:lnTo>
                        <a:pt x="185" y="65"/>
                      </a:lnTo>
                      <a:lnTo>
                        <a:pt x="177" y="65"/>
                      </a:lnTo>
                      <a:lnTo>
                        <a:pt x="175" y="65"/>
                      </a:lnTo>
                      <a:lnTo>
                        <a:pt x="172" y="65"/>
                      </a:lnTo>
                      <a:lnTo>
                        <a:pt x="167" y="68"/>
                      </a:lnTo>
                      <a:lnTo>
                        <a:pt x="164" y="68"/>
                      </a:lnTo>
                      <a:lnTo>
                        <a:pt x="159" y="68"/>
                      </a:lnTo>
                      <a:lnTo>
                        <a:pt x="147" y="73"/>
                      </a:lnTo>
                      <a:lnTo>
                        <a:pt x="142" y="78"/>
                      </a:lnTo>
                      <a:lnTo>
                        <a:pt x="139" y="78"/>
                      </a:lnTo>
                      <a:lnTo>
                        <a:pt x="134" y="88"/>
                      </a:lnTo>
                      <a:lnTo>
                        <a:pt x="132" y="93"/>
                      </a:lnTo>
                      <a:lnTo>
                        <a:pt x="134" y="98"/>
                      </a:lnTo>
                      <a:lnTo>
                        <a:pt x="134" y="101"/>
                      </a:lnTo>
                      <a:lnTo>
                        <a:pt x="129" y="103"/>
                      </a:lnTo>
                      <a:lnTo>
                        <a:pt x="127" y="106"/>
                      </a:lnTo>
                      <a:lnTo>
                        <a:pt x="124" y="108"/>
                      </a:lnTo>
                      <a:lnTo>
                        <a:pt x="121" y="113"/>
                      </a:lnTo>
                      <a:lnTo>
                        <a:pt x="121" y="118"/>
                      </a:lnTo>
                      <a:lnTo>
                        <a:pt x="127" y="123"/>
                      </a:lnTo>
                      <a:lnTo>
                        <a:pt x="137" y="138"/>
                      </a:lnTo>
                      <a:lnTo>
                        <a:pt x="137" y="141"/>
                      </a:lnTo>
                      <a:lnTo>
                        <a:pt x="134" y="144"/>
                      </a:lnTo>
                      <a:lnTo>
                        <a:pt x="134" y="146"/>
                      </a:lnTo>
                      <a:lnTo>
                        <a:pt x="142" y="146"/>
                      </a:lnTo>
                      <a:lnTo>
                        <a:pt x="144" y="149"/>
                      </a:lnTo>
                      <a:lnTo>
                        <a:pt x="147" y="149"/>
                      </a:lnTo>
                      <a:lnTo>
                        <a:pt x="149" y="151"/>
                      </a:lnTo>
                      <a:lnTo>
                        <a:pt x="149" y="156"/>
                      </a:lnTo>
                      <a:lnTo>
                        <a:pt x="162" y="156"/>
                      </a:lnTo>
                      <a:lnTo>
                        <a:pt x="167" y="154"/>
                      </a:lnTo>
                      <a:lnTo>
                        <a:pt x="172" y="149"/>
                      </a:lnTo>
                      <a:lnTo>
                        <a:pt x="175" y="149"/>
                      </a:lnTo>
                      <a:lnTo>
                        <a:pt x="175" y="159"/>
                      </a:lnTo>
                      <a:lnTo>
                        <a:pt x="172" y="169"/>
                      </a:lnTo>
                      <a:lnTo>
                        <a:pt x="175" y="171"/>
                      </a:lnTo>
                      <a:lnTo>
                        <a:pt x="177" y="174"/>
                      </a:lnTo>
                      <a:lnTo>
                        <a:pt x="180" y="174"/>
                      </a:lnTo>
                      <a:lnTo>
                        <a:pt x="182" y="174"/>
                      </a:lnTo>
                      <a:lnTo>
                        <a:pt x="187" y="171"/>
                      </a:lnTo>
                      <a:lnTo>
                        <a:pt x="190" y="171"/>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78" name="Freeform 35"/>
                <p:cNvSpPr>
                  <a:spLocks/>
                </p:cNvSpPr>
                <p:nvPr/>
              </p:nvSpPr>
              <p:spPr bwMode="auto">
                <a:xfrm>
                  <a:off x="4757738" y="3398838"/>
                  <a:ext cx="77787" cy="90487"/>
                </a:xfrm>
                <a:custGeom>
                  <a:avLst/>
                  <a:gdLst>
                    <a:gd name="T0" fmla="*/ 2147483647 w 61"/>
                    <a:gd name="T1" fmla="*/ 2147483647 h 71"/>
                    <a:gd name="T2" fmla="*/ 2147483647 w 61"/>
                    <a:gd name="T3" fmla="*/ 2147483647 h 71"/>
                    <a:gd name="T4" fmla="*/ 2147483647 w 61"/>
                    <a:gd name="T5" fmla="*/ 2147483647 h 71"/>
                    <a:gd name="T6" fmla="*/ 2147483647 w 61"/>
                    <a:gd name="T7" fmla="*/ 2147483647 h 71"/>
                    <a:gd name="T8" fmla="*/ 2147483647 w 61"/>
                    <a:gd name="T9" fmla="*/ 2147483647 h 71"/>
                    <a:gd name="T10" fmla="*/ 2147483647 w 61"/>
                    <a:gd name="T11" fmla="*/ 2147483647 h 71"/>
                    <a:gd name="T12" fmla="*/ 2147483647 w 61"/>
                    <a:gd name="T13" fmla="*/ 2147483647 h 71"/>
                    <a:gd name="T14" fmla="*/ 2147483647 w 61"/>
                    <a:gd name="T15" fmla="*/ 2147483647 h 71"/>
                    <a:gd name="T16" fmla="*/ 2147483647 w 61"/>
                    <a:gd name="T17" fmla="*/ 2147483647 h 71"/>
                    <a:gd name="T18" fmla="*/ 2147483647 w 61"/>
                    <a:gd name="T19" fmla="*/ 2147483647 h 71"/>
                    <a:gd name="T20" fmla="*/ 2147483647 w 61"/>
                    <a:gd name="T21" fmla="*/ 2147483647 h 71"/>
                    <a:gd name="T22" fmla="*/ 2147483647 w 61"/>
                    <a:gd name="T23" fmla="*/ 2147483647 h 71"/>
                    <a:gd name="T24" fmla="*/ 2147483647 w 61"/>
                    <a:gd name="T25" fmla="*/ 2147483647 h 71"/>
                    <a:gd name="T26" fmla="*/ 2147483647 w 61"/>
                    <a:gd name="T27" fmla="*/ 2147483647 h 71"/>
                    <a:gd name="T28" fmla="*/ 2147483647 w 61"/>
                    <a:gd name="T29" fmla="*/ 2147483647 h 71"/>
                    <a:gd name="T30" fmla="*/ 2147483647 w 61"/>
                    <a:gd name="T31" fmla="*/ 2147483647 h 71"/>
                    <a:gd name="T32" fmla="*/ 2147483647 w 61"/>
                    <a:gd name="T33" fmla="*/ 2147483647 h 71"/>
                    <a:gd name="T34" fmla="*/ 2147483647 w 61"/>
                    <a:gd name="T35" fmla="*/ 2147483647 h 71"/>
                    <a:gd name="T36" fmla="*/ 2147483647 w 61"/>
                    <a:gd name="T37" fmla="*/ 2147483647 h 71"/>
                    <a:gd name="T38" fmla="*/ 2147483647 w 61"/>
                    <a:gd name="T39" fmla="*/ 2147483647 h 71"/>
                    <a:gd name="T40" fmla="*/ 2147483647 w 61"/>
                    <a:gd name="T41" fmla="*/ 2147483647 h 71"/>
                    <a:gd name="T42" fmla="*/ 2147483647 w 61"/>
                    <a:gd name="T43" fmla="*/ 2147483647 h 71"/>
                    <a:gd name="T44" fmla="*/ 2147483647 w 61"/>
                    <a:gd name="T45" fmla="*/ 2147483647 h 71"/>
                    <a:gd name="T46" fmla="*/ 2147483647 w 61"/>
                    <a:gd name="T47" fmla="*/ 2147483647 h 71"/>
                    <a:gd name="T48" fmla="*/ 0 w 61"/>
                    <a:gd name="T49" fmla="*/ 2147483647 h 71"/>
                    <a:gd name="T50" fmla="*/ 2147483647 w 61"/>
                    <a:gd name="T51" fmla="*/ 2147483647 h 71"/>
                    <a:gd name="T52" fmla="*/ 2147483647 w 61"/>
                    <a:gd name="T53" fmla="*/ 2147483647 h 71"/>
                    <a:gd name="T54" fmla="*/ 2147483647 w 61"/>
                    <a:gd name="T55" fmla="*/ 2147483647 h 71"/>
                    <a:gd name="T56" fmla="*/ 2147483647 w 61"/>
                    <a:gd name="T57" fmla="*/ 2147483647 h 71"/>
                    <a:gd name="T58" fmla="*/ 2147483647 w 61"/>
                    <a:gd name="T59" fmla="*/ 2147483647 h 71"/>
                    <a:gd name="T60" fmla="*/ 2147483647 w 61"/>
                    <a:gd name="T61" fmla="*/ 2147483647 h 71"/>
                    <a:gd name="T62" fmla="*/ 2147483647 w 61"/>
                    <a:gd name="T63" fmla="*/ 2147483647 h 71"/>
                    <a:gd name="T64" fmla="*/ 2147483647 w 61"/>
                    <a:gd name="T65" fmla="*/ 2147483647 h 71"/>
                    <a:gd name="T66" fmla="*/ 2147483647 w 61"/>
                    <a:gd name="T67" fmla="*/ 2147483647 h 71"/>
                    <a:gd name="T68" fmla="*/ 2147483647 w 61"/>
                    <a:gd name="T69" fmla="*/ 2147483647 h 71"/>
                    <a:gd name="T70" fmla="*/ 2147483647 w 61"/>
                    <a:gd name="T71" fmla="*/ 2147483647 h 71"/>
                    <a:gd name="T72" fmla="*/ 2147483647 w 61"/>
                    <a:gd name="T73" fmla="*/ 2147483647 h 71"/>
                    <a:gd name="T74" fmla="*/ 2147483647 w 61"/>
                    <a:gd name="T75" fmla="*/ 2147483647 h 71"/>
                    <a:gd name="T76" fmla="*/ 2147483647 w 61"/>
                    <a:gd name="T77" fmla="*/ 2147483647 h 71"/>
                    <a:gd name="T78" fmla="*/ 2147483647 w 61"/>
                    <a:gd name="T79" fmla="*/ 0 h 71"/>
                    <a:gd name="T80" fmla="*/ 2147483647 w 61"/>
                    <a:gd name="T81" fmla="*/ 2147483647 h 71"/>
                    <a:gd name="T82" fmla="*/ 2147483647 w 61"/>
                    <a:gd name="T83" fmla="*/ 2147483647 h 7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
                    <a:gd name="T127" fmla="*/ 0 h 71"/>
                    <a:gd name="T128" fmla="*/ 61 w 61"/>
                    <a:gd name="T129" fmla="*/ 71 h 7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 h="71">
                      <a:moveTo>
                        <a:pt x="58" y="8"/>
                      </a:moveTo>
                      <a:lnTo>
                        <a:pt x="61" y="13"/>
                      </a:lnTo>
                      <a:lnTo>
                        <a:pt x="58" y="15"/>
                      </a:lnTo>
                      <a:lnTo>
                        <a:pt x="58" y="20"/>
                      </a:lnTo>
                      <a:lnTo>
                        <a:pt x="53" y="20"/>
                      </a:lnTo>
                      <a:lnTo>
                        <a:pt x="53" y="23"/>
                      </a:lnTo>
                      <a:lnTo>
                        <a:pt x="53" y="26"/>
                      </a:lnTo>
                      <a:lnTo>
                        <a:pt x="56" y="28"/>
                      </a:lnTo>
                      <a:lnTo>
                        <a:pt x="56" y="26"/>
                      </a:lnTo>
                      <a:lnTo>
                        <a:pt x="58" y="28"/>
                      </a:lnTo>
                      <a:lnTo>
                        <a:pt x="58" y="33"/>
                      </a:lnTo>
                      <a:lnTo>
                        <a:pt x="56" y="33"/>
                      </a:lnTo>
                      <a:lnTo>
                        <a:pt x="53" y="38"/>
                      </a:lnTo>
                      <a:lnTo>
                        <a:pt x="51" y="41"/>
                      </a:lnTo>
                      <a:lnTo>
                        <a:pt x="46" y="43"/>
                      </a:lnTo>
                      <a:lnTo>
                        <a:pt x="43" y="41"/>
                      </a:lnTo>
                      <a:lnTo>
                        <a:pt x="41" y="43"/>
                      </a:lnTo>
                      <a:lnTo>
                        <a:pt x="41" y="46"/>
                      </a:lnTo>
                      <a:lnTo>
                        <a:pt x="43" y="46"/>
                      </a:lnTo>
                      <a:lnTo>
                        <a:pt x="43" y="51"/>
                      </a:lnTo>
                      <a:lnTo>
                        <a:pt x="43" y="53"/>
                      </a:lnTo>
                      <a:lnTo>
                        <a:pt x="43" y="56"/>
                      </a:lnTo>
                      <a:lnTo>
                        <a:pt x="43" y="58"/>
                      </a:lnTo>
                      <a:lnTo>
                        <a:pt x="43" y="61"/>
                      </a:lnTo>
                      <a:lnTo>
                        <a:pt x="41" y="63"/>
                      </a:lnTo>
                      <a:lnTo>
                        <a:pt x="43" y="66"/>
                      </a:lnTo>
                      <a:lnTo>
                        <a:pt x="41" y="68"/>
                      </a:lnTo>
                      <a:lnTo>
                        <a:pt x="36" y="71"/>
                      </a:lnTo>
                      <a:lnTo>
                        <a:pt x="36" y="66"/>
                      </a:lnTo>
                      <a:lnTo>
                        <a:pt x="38" y="66"/>
                      </a:lnTo>
                      <a:lnTo>
                        <a:pt x="38" y="61"/>
                      </a:lnTo>
                      <a:lnTo>
                        <a:pt x="33" y="56"/>
                      </a:lnTo>
                      <a:lnTo>
                        <a:pt x="28" y="58"/>
                      </a:lnTo>
                      <a:lnTo>
                        <a:pt x="26" y="53"/>
                      </a:lnTo>
                      <a:lnTo>
                        <a:pt x="23" y="53"/>
                      </a:lnTo>
                      <a:lnTo>
                        <a:pt x="21" y="51"/>
                      </a:lnTo>
                      <a:lnTo>
                        <a:pt x="21" y="53"/>
                      </a:lnTo>
                      <a:lnTo>
                        <a:pt x="18" y="53"/>
                      </a:lnTo>
                      <a:lnTo>
                        <a:pt x="16" y="53"/>
                      </a:lnTo>
                      <a:lnTo>
                        <a:pt x="13" y="56"/>
                      </a:lnTo>
                      <a:lnTo>
                        <a:pt x="8" y="53"/>
                      </a:lnTo>
                      <a:lnTo>
                        <a:pt x="5" y="53"/>
                      </a:lnTo>
                      <a:lnTo>
                        <a:pt x="5" y="51"/>
                      </a:lnTo>
                      <a:lnTo>
                        <a:pt x="0" y="48"/>
                      </a:lnTo>
                      <a:lnTo>
                        <a:pt x="8" y="43"/>
                      </a:lnTo>
                      <a:lnTo>
                        <a:pt x="13" y="36"/>
                      </a:lnTo>
                      <a:lnTo>
                        <a:pt x="16" y="31"/>
                      </a:lnTo>
                      <a:lnTo>
                        <a:pt x="21" y="18"/>
                      </a:lnTo>
                      <a:lnTo>
                        <a:pt x="21" y="15"/>
                      </a:lnTo>
                      <a:lnTo>
                        <a:pt x="26" y="15"/>
                      </a:lnTo>
                      <a:lnTo>
                        <a:pt x="28" y="18"/>
                      </a:lnTo>
                      <a:lnTo>
                        <a:pt x="28" y="20"/>
                      </a:lnTo>
                      <a:lnTo>
                        <a:pt x="26" y="23"/>
                      </a:lnTo>
                      <a:lnTo>
                        <a:pt x="26" y="28"/>
                      </a:lnTo>
                      <a:lnTo>
                        <a:pt x="23" y="31"/>
                      </a:lnTo>
                      <a:lnTo>
                        <a:pt x="33" y="33"/>
                      </a:lnTo>
                      <a:lnTo>
                        <a:pt x="33" y="31"/>
                      </a:lnTo>
                      <a:lnTo>
                        <a:pt x="38" y="28"/>
                      </a:lnTo>
                      <a:lnTo>
                        <a:pt x="38" y="23"/>
                      </a:lnTo>
                      <a:lnTo>
                        <a:pt x="36" y="23"/>
                      </a:lnTo>
                      <a:lnTo>
                        <a:pt x="33" y="23"/>
                      </a:lnTo>
                      <a:lnTo>
                        <a:pt x="33" y="20"/>
                      </a:lnTo>
                      <a:lnTo>
                        <a:pt x="36" y="18"/>
                      </a:lnTo>
                      <a:lnTo>
                        <a:pt x="33" y="18"/>
                      </a:lnTo>
                      <a:lnTo>
                        <a:pt x="31" y="18"/>
                      </a:lnTo>
                      <a:lnTo>
                        <a:pt x="31" y="13"/>
                      </a:lnTo>
                      <a:lnTo>
                        <a:pt x="31" y="10"/>
                      </a:lnTo>
                      <a:lnTo>
                        <a:pt x="31" y="8"/>
                      </a:lnTo>
                      <a:lnTo>
                        <a:pt x="36" y="5"/>
                      </a:lnTo>
                      <a:lnTo>
                        <a:pt x="41" y="3"/>
                      </a:lnTo>
                      <a:lnTo>
                        <a:pt x="46" y="3"/>
                      </a:lnTo>
                      <a:lnTo>
                        <a:pt x="53" y="0"/>
                      </a:lnTo>
                      <a:lnTo>
                        <a:pt x="53" y="5"/>
                      </a:lnTo>
                      <a:lnTo>
                        <a:pt x="56" y="5"/>
                      </a:lnTo>
                      <a:lnTo>
                        <a:pt x="58" y="8"/>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79" name="Freeform 36"/>
                <p:cNvSpPr>
                  <a:spLocks/>
                </p:cNvSpPr>
                <p:nvPr/>
              </p:nvSpPr>
              <p:spPr bwMode="auto">
                <a:xfrm>
                  <a:off x="4738688" y="3463925"/>
                  <a:ext cx="77787" cy="63500"/>
                </a:xfrm>
                <a:custGeom>
                  <a:avLst/>
                  <a:gdLst>
                    <a:gd name="T0" fmla="*/ 2147483647 w 61"/>
                    <a:gd name="T1" fmla="*/ 2147483647 h 50"/>
                    <a:gd name="T2" fmla="*/ 2147483647 w 61"/>
                    <a:gd name="T3" fmla="*/ 2147483647 h 50"/>
                    <a:gd name="T4" fmla="*/ 2147483647 w 61"/>
                    <a:gd name="T5" fmla="*/ 2147483647 h 50"/>
                    <a:gd name="T6" fmla="*/ 2147483647 w 61"/>
                    <a:gd name="T7" fmla="*/ 2147483647 h 50"/>
                    <a:gd name="T8" fmla="*/ 2147483647 w 61"/>
                    <a:gd name="T9" fmla="*/ 2147483647 h 50"/>
                    <a:gd name="T10" fmla="*/ 2147483647 w 61"/>
                    <a:gd name="T11" fmla="*/ 2147483647 h 50"/>
                    <a:gd name="T12" fmla="*/ 2147483647 w 61"/>
                    <a:gd name="T13" fmla="*/ 2147483647 h 50"/>
                    <a:gd name="T14" fmla="*/ 2147483647 w 61"/>
                    <a:gd name="T15" fmla="*/ 2147483647 h 50"/>
                    <a:gd name="T16" fmla="*/ 2147483647 w 61"/>
                    <a:gd name="T17" fmla="*/ 2147483647 h 50"/>
                    <a:gd name="T18" fmla="*/ 2147483647 w 61"/>
                    <a:gd name="T19" fmla="*/ 2147483647 h 50"/>
                    <a:gd name="T20" fmla="*/ 2147483647 w 61"/>
                    <a:gd name="T21" fmla="*/ 2147483647 h 50"/>
                    <a:gd name="T22" fmla="*/ 2147483647 w 61"/>
                    <a:gd name="T23" fmla="*/ 2147483647 h 50"/>
                    <a:gd name="T24" fmla="*/ 2147483647 w 61"/>
                    <a:gd name="T25" fmla="*/ 2147483647 h 50"/>
                    <a:gd name="T26" fmla="*/ 2147483647 w 61"/>
                    <a:gd name="T27" fmla="*/ 2147483647 h 50"/>
                    <a:gd name="T28" fmla="*/ 2147483647 w 61"/>
                    <a:gd name="T29" fmla="*/ 2147483647 h 50"/>
                    <a:gd name="T30" fmla="*/ 2147483647 w 61"/>
                    <a:gd name="T31" fmla="*/ 2147483647 h 50"/>
                    <a:gd name="T32" fmla="*/ 2147483647 w 61"/>
                    <a:gd name="T33" fmla="*/ 2147483647 h 50"/>
                    <a:gd name="T34" fmla="*/ 2147483647 w 61"/>
                    <a:gd name="T35" fmla="*/ 2147483647 h 50"/>
                    <a:gd name="T36" fmla="*/ 2147483647 w 61"/>
                    <a:gd name="T37" fmla="*/ 2147483647 h 50"/>
                    <a:gd name="T38" fmla="*/ 2147483647 w 61"/>
                    <a:gd name="T39" fmla="*/ 2147483647 h 50"/>
                    <a:gd name="T40" fmla="*/ 2147483647 w 61"/>
                    <a:gd name="T41" fmla="*/ 2147483647 h 50"/>
                    <a:gd name="T42" fmla="*/ 2147483647 w 61"/>
                    <a:gd name="T43" fmla="*/ 2147483647 h 50"/>
                    <a:gd name="T44" fmla="*/ 2147483647 w 61"/>
                    <a:gd name="T45" fmla="*/ 2147483647 h 50"/>
                    <a:gd name="T46" fmla="*/ 2147483647 w 61"/>
                    <a:gd name="T47" fmla="*/ 2147483647 h 50"/>
                    <a:gd name="T48" fmla="*/ 2147483647 w 61"/>
                    <a:gd name="T49" fmla="*/ 2147483647 h 50"/>
                    <a:gd name="T50" fmla="*/ 2147483647 w 61"/>
                    <a:gd name="T51" fmla="*/ 2147483647 h 50"/>
                    <a:gd name="T52" fmla="*/ 2147483647 w 61"/>
                    <a:gd name="T53" fmla="*/ 2147483647 h 50"/>
                    <a:gd name="T54" fmla="*/ 2147483647 w 61"/>
                    <a:gd name="T55" fmla="*/ 2147483647 h 50"/>
                    <a:gd name="T56" fmla="*/ 2147483647 w 61"/>
                    <a:gd name="T57" fmla="*/ 2147483647 h 50"/>
                    <a:gd name="T58" fmla="*/ 2147483647 w 61"/>
                    <a:gd name="T59" fmla="*/ 2147483647 h 50"/>
                    <a:gd name="T60" fmla="*/ 2147483647 w 61"/>
                    <a:gd name="T61" fmla="*/ 2147483647 h 50"/>
                    <a:gd name="T62" fmla="*/ 0 w 61"/>
                    <a:gd name="T63" fmla="*/ 2147483647 h 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
                    <a:gd name="T97" fmla="*/ 0 h 50"/>
                    <a:gd name="T98" fmla="*/ 61 w 61"/>
                    <a:gd name="T99" fmla="*/ 50 h 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 h="50">
                      <a:moveTo>
                        <a:pt x="0" y="10"/>
                      </a:moveTo>
                      <a:lnTo>
                        <a:pt x="8" y="5"/>
                      </a:lnTo>
                      <a:lnTo>
                        <a:pt x="13" y="2"/>
                      </a:lnTo>
                      <a:lnTo>
                        <a:pt x="15" y="5"/>
                      </a:lnTo>
                      <a:lnTo>
                        <a:pt x="18" y="5"/>
                      </a:lnTo>
                      <a:lnTo>
                        <a:pt x="20" y="2"/>
                      </a:lnTo>
                      <a:lnTo>
                        <a:pt x="23" y="2"/>
                      </a:lnTo>
                      <a:lnTo>
                        <a:pt x="28" y="5"/>
                      </a:lnTo>
                      <a:lnTo>
                        <a:pt x="31" y="2"/>
                      </a:lnTo>
                      <a:lnTo>
                        <a:pt x="33" y="2"/>
                      </a:lnTo>
                      <a:lnTo>
                        <a:pt x="36" y="2"/>
                      </a:lnTo>
                      <a:lnTo>
                        <a:pt x="36" y="0"/>
                      </a:lnTo>
                      <a:lnTo>
                        <a:pt x="38" y="2"/>
                      </a:lnTo>
                      <a:lnTo>
                        <a:pt x="41" y="2"/>
                      </a:lnTo>
                      <a:lnTo>
                        <a:pt x="43" y="7"/>
                      </a:lnTo>
                      <a:lnTo>
                        <a:pt x="48" y="5"/>
                      </a:lnTo>
                      <a:lnTo>
                        <a:pt x="53" y="10"/>
                      </a:lnTo>
                      <a:lnTo>
                        <a:pt x="53" y="15"/>
                      </a:lnTo>
                      <a:lnTo>
                        <a:pt x="51" y="15"/>
                      </a:lnTo>
                      <a:lnTo>
                        <a:pt x="51" y="20"/>
                      </a:lnTo>
                      <a:lnTo>
                        <a:pt x="56" y="17"/>
                      </a:lnTo>
                      <a:lnTo>
                        <a:pt x="58" y="20"/>
                      </a:lnTo>
                      <a:lnTo>
                        <a:pt x="61" y="25"/>
                      </a:lnTo>
                      <a:lnTo>
                        <a:pt x="61" y="30"/>
                      </a:lnTo>
                      <a:lnTo>
                        <a:pt x="58" y="35"/>
                      </a:lnTo>
                      <a:lnTo>
                        <a:pt x="56" y="33"/>
                      </a:lnTo>
                      <a:lnTo>
                        <a:pt x="56" y="35"/>
                      </a:lnTo>
                      <a:lnTo>
                        <a:pt x="53" y="35"/>
                      </a:lnTo>
                      <a:lnTo>
                        <a:pt x="51" y="40"/>
                      </a:lnTo>
                      <a:lnTo>
                        <a:pt x="51" y="43"/>
                      </a:lnTo>
                      <a:lnTo>
                        <a:pt x="53" y="45"/>
                      </a:lnTo>
                      <a:lnTo>
                        <a:pt x="53" y="50"/>
                      </a:lnTo>
                      <a:lnTo>
                        <a:pt x="53" y="48"/>
                      </a:lnTo>
                      <a:lnTo>
                        <a:pt x="48" y="50"/>
                      </a:lnTo>
                      <a:lnTo>
                        <a:pt x="46" y="48"/>
                      </a:lnTo>
                      <a:lnTo>
                        <a:pt x="43" y="45"/>
                      </a:lnTo>
                      <a:lnTo>
                        <a:pt x="41" y="43"/>
                      </a:lnTo>
                      <a:lnTo>
                        <a:pt x="38" y="43"/>
                      </a:lnTo>
                      <a:lnTo>
                        <a:pt x="38" y="40"/>
                      </a:lnTo>
                      <a:lnTo>
                        <a:pt x="38" y="38"/>
                      </a:lnTo>
                      <a:lnTo>
                        <a:pt x="38" y="35"/>
                      </a:lnTo>
                      <a:lnTo>
                        <a:pt x="36" y="35"/>
                      </a:lnTo>
                      <a:lnTo>
                        <a:pt x="36" y="38"/>
                      </a:lnTo>
                      <a:lnTo>
                        <a:pt x="31" y="38"/>
                      </a:lnTo>
                      <a:lnTo>
                        <a:pt x="28" y="40"/>
                      </a:lnTo>
                      <a:lnTo>
                        <a:pt x="25" y="38"/>
                      </a:lnTo>
                      <a:lnTo>
                        <a:pt x="28" y="35"/>
                      </a:lnTo>
                      <a:lnTo>
                        <a:pt x="25" y="35"/>
                      </a:lnTo>
                      <a:lnTo>
                        <a:pt x="28" y="30"/>
                      </a:lnTo>
                      <a:lnTo>
                        <a:pt x="25" y="30"/>
                      </a:lnTo>
                      <a:lnTo>
                        <a:pt x="20" y="28"/>
                      </a:lnTo>
                      <a:lnTo>
                        <a:pt x="18" y="30"/>
                      </a:lnTo>
                      <a:lnTo>
                        <a:pt x="18" y="25"/>
                      </a:lnTo>
                      <a:lnTo>
                        <a:pt x="15" y="25"/>
                      </a:lnTo>
                      <a:lnTo>
                        <a:pt x="13" y="25"/>
                      </a:lnTo>
                      <a:lnTo>
                        <a:pt x="10" y="20"/>
                      </a:lnTo>
                      <a:lnTo>
                        <a:pt x="10" y="17"/>
                      </a:lnTo>
                      <a:lnTo>
                        <a:pt x="8" y="20"/>
                      </a:lnTo>
                      <a:lnTo>
                        <a:pt x="5" y="20"/>
                      </a:lnTo>
                      <a:lnTo>
                        <a:pt x="3" y="15"/>
                      </a:lnTo>
                      <a:lnTo>
                        <a:pt x="0" y="10"/>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0" name="Freeform 37"/>
                <p:cNvSpPr>
                  <a:spLocks noEditPoints="1"/>
                </p:cNvSpPr>
                <p:nvPr/>
              </p:nvSpPr>
              <p:spPr bwMode="auto">
                <a:xfrm>
                  <a:off x="4591050" y="3476625"/>
                  <a:ext cx="288925" cy="285750"/>
                </a:xfrm>
                <a:custGeom>
                  <a:avLst/>
                  <a:gdLst>
                    <a:gd name="T0" fmla="*/ 2147483647 w 227"/>
                    <a:gd name="T1" fmla="*/ 2147483647 h 225"/>
                    <a:gd name="T2" fmla="*/ 2147483647 w 227"/>
                    <a:gd name="T3" fmla="*/ 2147483647 h 225"/>
                    <a:gd name="T4" fmla="*/ 2147483647 w 227"/>
                    <a:gd name="T5" fmla="*/ 2147483647 h 225"/>
                    <a:gd name="T6" fmla="*/ 2147483647 w 227"/>
                    <a:gd name="T7" fmla="*/ 2147483647 h 225"/>
                    <a:gd name="T8" fmla="*/ 2147483647 w 227"/>
                    <a:gd name="T9" fmla="*/ 2147483647 h 225"/>
                    <a:gd name="T10" fmla="*/ 2147483647 w 227"/>
                    <a:gd name="T11" fmla="*/ 2147483647 h 225"/>
                    <a:gd name="T12" fmla="*/ 2147483647 w 227"/>
                    <a:gd name="T13" fmla="*/ 2147483647 h 225"/>
                    <a:gd name="T14" fmla="*/ 2147483647 w 227"/>
                    <a:gd name="T15" fmla="*/ 2147483647 h 225"/>
                    <a:gd name="T16" fmla="*/ 2147483647 w 227"/>
                    <a:gd name="T17" fmla="*/ 2147483647 h 225"/>
                    <a:gd name="T18" fmla="*/ 2147483647 w 227"/>
                    <a:gd name="T19" fmla="*/ 2147483647 h 225"/>
                    <a:gd name="T20" fmla="*/ 2147483647 w 227"/>
                    <a:gd name="T21" fmla="*/ 2147483647 h 225"/>
                    <a:gd name="T22" fmla="*/ 2147483647 w 227"/>
                    <a:gd name="T23" fmla="*/ 2147483647 h 225"/>
                    <a:gd name="T24" fmla="*/ 2147483647 w 227"/>
                    <a:gd name="T25" fmla="*/ 2147483647 h 225"/>
                    <a:gd name="T26" fmla="*/ 2147483647 w 227"/>
                    <a:gd name="T27" fmla="*/ 2147483647 h 225"/>
                    <a:gd name="T28" fmla="*/ 2147483647 w 227"/>
                    <a:gd name="T29" fmla="*/ 2147483647 h 225"/>
                    <a:gd name="T30" fmla="*/ 2147483647 w 227"/>
                    <a:gd name="T31" fmla="*/ 2147483647 h 225"/>
                    <a:gd name="T32" fmla="*/ 2147483647 w 227"/>
                    <a:gd name="T33" fmla="*/ 2147483647 h 225"/>
                    <a:gd name="T34" fmla="*/ 2147483647 w 227"/>
                    <a:gd name="T35" fmla="*/ 2147483647 h 225"/>
                    <a:gd name="T36" fmla="*/ 2147483647 w 227"/>
                    <a:gd name="T37" fmla="*/ 2147483647 h 225"/>
                    <a:gd name="T38" fmla="*/ 2147483647 w 227"/>
                    <a:gd name="T39" fmla="*/ 2147483647 h 225"/>
                    <a:gd name="T40" fmla="*/ 2147483647 w 227"/>
                    <a:gd name="T41" fmla="*/ 2147483647 h 225"/>
                    <a:gd name="T42" fmla="*/ 2147483647 w 227"/>
                    <a:gd name="T43" fmla="*/ 2147483647 h 225"/>
                    <a:gd name="T44" fmla="*/ 2147483647 w 227"/>
                    <a:gd name="T45" fmla="*/ 2147483647 h 225"/>
                    <a:gd name="T46" fmla="*/ 2147483647 w 227"/>
                    <a:gd name="T47" fmla="*/ 2147483647 h 225"/>
                    <a:gd name="T48" fmla="*/ 2147483647 w 227"/>
                    <a:gd name="T49" fmla="*/ 2147483647 h 225"/>
                    <a:gd name="T50" fmla="*/ 2147483647 w 227"/>
                    <a:gd name="T51" fmla="*/ 2147483647 h 225"/>
                    <a:gd name="T52" fmla="*/ 2147483647 w 227"/>
                    <a:gd name="T53" fmla="*/ 2147483647 h 225"/>
                    <a:gd name="T54" fmla="*/ 2147483647 w 227"/>
                    <a:gd name="T55" fmla="*/ 0 h 225"/>
                    <a:gd name="T56" fmla="*/ 2147483647 w 227"/>
                    <a:gd name="T57" fmla="*/ 2147483647 h 225"/>
                    <a:gd name="T58" fmla="*/ 2147483647 w 227"/>
                    <a:gd name="T59" fmla="*/ 2147483647 h 225"/>
                    <a:gd name="T60" fmla="*/ 2147483647 w 227"/>
                    <a:gd name="T61" fmla="*/ 2147483647 h 225"/>
                    <a:gd name="T62" fmla="*/ 2147483647 w 227"/>
                    <a:gd name="T63" fmla="*/ 2147483647 h 225"/>
                    <a:gd name="T64" fmla="*/ 2147483647 w 227"/>
                    <a:gd name="T65" fmla="*/ 2147483647 h 225"/>
                    <a:gd name="T66" fmla="*/ 2147483647 w 227"/>
                    <a:gd name="T67" fmla="*/ 2147483647 h 225"/>
                    <a:gd name="T68" fmla="*/ 2147483647 w 227"/>
                    <a:gd name="T69" fmla="*/ 2147483647 h 225"/>
                    <a:gd name="T70" fmla="*/ 2147483647 w 227"/>
                    <a:gd name="T71" fmla="*/ 2147483647 h 225"/>
                    <a:gd name="T72" fmla="*/ 2147483647 w 227"/>
                    <a:gd name="T73" fmla="*/ 2147483647 h 225"/>
                    <a:gd name="T74" fmla="*/ 2147483647 w 227"/>
                    <a:gd name="T75" fmla="*/ 2147483647 h 225"/>
                    <a:gd name="T76" fmla="*/ 2147483647 w 227"/>
                    <a:gd name="T77" fmla="*/ 2147483647 h 225"/>
                    <a:gd name="T78" fmla="*/ 2147483647 w 227"/>
                    <a:gd name="T79" fmla="*/ 2147483647 h 225"/>
                    <a:gd name="T80" fmla="*/ 2147483647 w 227"/>
                    <a:gd name="T81" fmla="*/ 2147483647 h 225"/>
                    <a:gd name="T82" fmla="*/ 2147483647 w 227"/>
                    <a:gd name="T83" fmla="*/ 2147483647 h 225"/>
                    <a:gd name="T84" fmla="*/ 2147483647 w 227"/>
                    <a:gd name="T85" fmla="*/ 2147483647 h 225"/>
                    <a:gd name="T86" fmla="*/ 2147483647 w 227"/>
                    <a:gd name="T87" fmla="*/ 2147483647 h 225"/>
                    <a:gd name="T88" fmla="*/ 2147483647 w 227"/>
                    <a:gd name="T89" fmla="*/ 2147483647 h 225"/>
                    <a:gd name="T90" fmla="*/ 2147483647 w 227"/>
                    <a:gd name="T91" fmla="*/ 2147483647 h 225"/>
                    <a:gd name="T92" fmla="*/ 2147483647 w 227"/>
                    <a:gd name="T93" fmla="*/ 2147483647 h 225"/>
                    <a:gd name="T94" fmla="*/ 2147483647 w 227"/>
                    <a:gd name="T95" fmla="*/ 2147483647 h 225"/>
                    <a:gd name="T96" fmla="*/ 2147483647 w 227"/>
                    <a:gd name="T97" fmla="*/ 2147483647 h 225"/>
                    <a:gd name="T98" fmla="*/ 2147483647 w 227"/>
                    <a:gd name="T99" fmla="*/ 2147483647 h 225"/>
                    <a:gd name="T100" fmla="*/ 2147483647 w 227"/>
                    <a:gd name="T101" fmla="*/ 2147483647 h 225"/>
                    <a:gd name="T102" fmla="*/ 2147483647 w 227"/>
                    <a:gd name="T103" fmla="*/ 2147483647 h 225"/>
                    <a:gd name="T104" fmla="*/ 2147483647 w 227"/>
                    <a:gd name="T105" fmla="*/ 2147483647 h 225"/>
                    <a:gd name="T106" fmla="*/ 2147483647 w 227"/>
                    <a:gd name="T107" fmla="*/ 2147483647 h 225"/>
                    <a:gd name="T108" fmla="*/ 2147483647 w 227"/>
                    <a:gd name="T109" fmla="*/ 2147483647 h 225"/>
                    <a:gd name="T110" fmla="*/ 2147483647 w 227"/>
                    <a:gd name="T111" fmla="*/ 2147483647 h 225"/>
                    <a:gd name="T112" fmla="*/ 2147483647 w 227"/>
                    <a:gd name="T113" fmla="*/ 2147483647 h 225"/>
                    <a:gd name="T114" fmla="*/ 2147483647 w 227"/>
                    <a:gd name="T115" fmla="*/ 2147483647 h 2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27"/>
                    <a:gd name="T175" fmla="*/ 0 h 225"/>
                    <a:gd name="T176" fmla="*/ 227 w 227"/>
                    <a:gd name="T177" fmla="*/ 225 h 22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27" h="225">
                      <a:moveTo>
                        <a:pt x="225" y="189"/>
                      </a:moveTo>
                      <a:lnTo>
                        <a:pt x="227" y="192"/>
                      </a:lnTo>
                      <a:lnTo>
                        <a:pt x="227" y="194"/>
                      </a:lnTo>
                      <a:lnTo>
                        <a:pt x="227" y="199"/>
                      </a:lnTo>
                      <a:lnTo>
                        <a:pt x="227" y="202"/>
                      </a:lnTo>
                      <a:lnTo>
                        <a:pt x="227" y="209"/>
                      </a:lnTo>
                      <a:lnTo>
                        <a:pt x="225" y="212"/>
                      </a:lnTo>
                      <a:lnTo>
                        <a:pt x="225" y="220"/>
                      </a:lnTo>
                      <a:lnTo>
                        <a:pt x="222" y="225"/>
                      </a:lnTo>
                      <a:lnTo>
                        <a:pt x="220" y="225"/>
                      </a:lnTo>
                      <a:lnTo>
                        <a:pt x="220" y="222"/>
                      </a:lnTo>
                      <a:lnTo>
                        <a:pt x="217" y="222"/>
                      </a:lnTo>
                      <a:lnTo>
                        <a:pt x="215" y="220"/>
                      </a:lnTo>
                      <a:lnTo>
                        <a:pt x="217" y="217"/>
                      </a:lnTo>
                      <a:lnTo>
                        <a:pt x="215" y="217"/>
                      </a:lnTo>
                      <a:lnTo>
                        <a:pt x="215" y="214"/>
                      </a:lnTo>
                      <a:lnTo>
                        <a:pt x="215" y="212"/>
                      </a:lnTo>
                      <a:lnTo>
                        <a:pt x="212" y="214"/>
                      </a:lnTo>
                      <a:lnTo>
                        <a:pt x="212" y="212"/>
                      </a:lnTo>
                      <a:lnTo>
                        <a:pt x="215" y="209"/>
                      </a:lnTo>
                      <a:lnTo>
                        <a:pt x="212" y="207"/>
                      </a:lnTo>
                      <a:lnTo>
                        <a:pt x="215" y="204"/>
                      </a:lnTo>
                      <a:lnTo>
                        <a:pt x="212" y="204"/>
                      </a:lnTo>
                      <a:lnTo>
                        <a:pt x="215" y="199"/>
                      </a:lnTo>
                      <a:lnTo>
                        <a:pt x="217" y="197"/>
                      </a:lnTo>
                      <a:lnTo>
                        <a:pt x="220" y="197"/>
                      </a:lnTo>
                      <a:lnTo>
                        <a:pt x="222" y="197"/>
                      </a:lnTo>
                      <a:lnTo>
                        <a:pt x="225" y="194"/>
                      </a:lnTo>
                      <a:lnTo>
                        <a:pt x="225" y="192"/>
                      </a:lnTo>
                      <a:lnTo>
                        <a:pt x="225" y="189"/>
                      </a:lnTo>
                      <a:close/>
                      <a:moveTo>
                        <a:pt x="45" y="182"/>
                      </a:moveTo>
                      <a:lnTo>
                        <a:pt x="48" y="182"/>
                      </a:lnTo>
                      <a:lnTo>
                        <a:pt x="50" y="177"/>
                      </a:lnTo>
                      <a:lnTo>
                        <a:pt x="56" y="154"/>
                      </a:lnTo>
                      <a:lnTo>
                        <a:pt x="58" y="154"/>
                      </a:lnTo>
                      <a:lnTo>
                        <a:pt x="58" y="151"/>
                      </a:lnTo>
                      <a:lnTo>
                        <a:pt x="56" y="154"/>
                      </a:lnTo>
                      <a:lnTo>
                        <a:pt x="56" y="141"/>
                      </a:lnTo>
                      <a:lnTo>
                        <a:pt x="58" y="134"/>
                      </a:lnTo>
                      <a:lnTo>
                        <a:pt x="58" y="136"/>
                      </a:lnTo>
                      <a:lnTo>
                        <a:pt x="63" y="139"/>
                      </a:lnTo>
                      <a:lnTo>
                        <a:pt x="63" y="141"/>
                      </a:lnTo>
                      <a:lnTo>
                        <a:pt x="66" y="144"/>
                      </a:lnTo>
                      <a:lnTo>
                        <a:pt x="63" y="139"/>
                      </a:lnTo>
                      <a:lnTo>
                        <a:pt x="58" y="131"/>
                      </a:lnTo>
                      <a:lnTo>
                        <a:pt x="56" y="129"/>
                      </a:lnTo>
                      <a:lnTo>
                        <a:pt x="56" y="126"/>
                      </a:lnTo>
                      <a:lnTo>
                        <a:pt x="61" y="121"/>
                      </a:lnTo>
                      <a:lnTo>
                        <a:pt x="58" y="119"/>
                      </a:lnTo>
                      <a:lnTo>
                        <a:pt x="56" y="116"/>
                      </a:lnTo>
                      <a:lnTo>
                        <a:pt x="53" y="113"/>
                      </a:lnTo>
                      <a:lnTo>
                        <a:pt x="50" y="111"/>
                      </a:lnTo>
                      <a:lnTo>
                        <a:pt x="45" y="106"/>
                      </a:lnTo>
                      <a:lnTo>
                        <a:pt x="43" y="103"/>
                      </a:lnTo>
                      <a:lnTo>
                        <a:pt x="45" y="98"/>
                      </a:lnTo>
                      <a:lnTo>
                        <a:pt x="43" y="96"/>
                      </a:lnTo>
                      <a:lnTo>
                        <a:pt x="40" y="96"/>
                      </a:lnTo>
                      <a:lnTo>
                        <a:pt x="38" y="93"/>
                      </a:lnTo>
                      <a:lnTo>
                        <a:pt x="35" y="91"/>
                      </a:lnTo>
                      <a:lnTo>
                        <a:pt x="38" y="88"/>
                      </a:lnTo>
                      <a:lnTo>
                        <a:pt x="35" y="86"/>
                      </a:lnTo>
                      <a:lnTo>
                        <a:pt x="30" y="88"/>
                      </a:lnTo>
                      <a:lnTo>
                        <a:pt x="28" y="86"/>
                      </a:lnTo>
                      <a:lnTo>
                        <a:pt x="23" y="83"/>
                      </a:lnTo>
                      <a:lnTo>
                        <a:pt x="18" y="81"/>
                      </a:lnTo>
                      <a:lnTo>
                        <a:pt x="15" y="81"/>
                      </a:lnTo>
                      <a:lnTo>
                        <a:pt x="13" y="78"/>
                      </a:lnTo>
                      <a:lnTo>
                        <a:pt x="7" y="81"/>
                      </a:lnTo>
                      <a:lnTo>
                        <a:pt x="7" y="78"/>
                      </a:lnTo>
                      <a:lnTo>
                        <a:pt x="5" y="76"/>
                      </a:lnTo>
                      <a:lnTo>
                        <a:pt x="2" y="76"/>
                      </a:lnTo>
                      <a:lnTo>
                        <a:pt x="2" y="73"/>
                      </a:lnTo>
                      <a:lnTo>
                        <a:pt x="7" y="73"/>
                      </a:lnTo>
                      <a:lnTo>
                        <a:pt x="7" y="71"/>
                      </a:lnTo>
                      <a:lnTo>
                        <a:pt x="2" y="71"/>
                      </a:lnTo>
                      <a:lnTo>
                        <a:pt x="7" y="68"/>
                      </a:lnTo>
                      <a:lnTo>
                        <a:pt x="7" y="66"/>
                      </a:lnTo>
                      <a:lnTo>
                        <a:pt x="5" y="66"/>
                      </a:lnTo>
                      <a:lnTo>
                        <a:pt x="2" y="66"/>
                      </a:lnTo>
                      <a:lnTo>
                        <a:pt x="0" y="68"/>
                      </a:lnTo>
                      <a:lnTo>
                        <a:pt x="0" y="63"/>
                      </a:lnTo>
                      <a:lnTo>
                        <a:pt x="2" y="63"/>
                      </a:lnTo>
                      <a:lnTo>
                        <a:pt x="5" y="60"/>
                      </a:lnTo>
                      <a:lnTo>
                        <a:pt x="7" y="60"/>
                      </a:lnTo>
                      <a:lnTo>
                        <a:pt x="13" y="58"/>
                      </a:lnTo>
                      <a:lnTo>
                        <a:pt x="15" y="60"/>
                      </a:lnTo>
                      <a:lnTo>
                        <a:pt x="15" y="58"/>
                      </a:lnTo>
                      <a:lnTo>
                        <a:pt x="20" y="58"/>
                      </a:lnTo>
                      <a:lnTo>
                        <a:pt x="20" y="55"/>
                      </a:lnTo>
                      <a:lnTo>
                        <a:pt x="23" y="55"/>
                      </a:lnTo>
                      <a:lnTo>
                        <a:pt x="28" y="55"/>
                      </a:lnTo>
                      <a:lnTo>
                        <a:pt x="30" y="58"/>
                      </a:lnTo>
                      <a:lnTo>
                        <a:pt x="33" y="60"/>
                      </a:lnTo>
                      <a:lnTo>
                        <a:pt x="35" y="63"/>
                      </a:lnTo>
                      <a:lnTo>
                        <a:pt x="40" y="60"/>
                      </a:lnTo>
                      <a:lnTo>
                        <a:pt x="43" y="60"/>
                      </a:lnTo>
                      <a:lnTo>
                        <a:pt x="45" y="58"/>
                      </a:lnTo>
                      <a:lnTo>
                        <a:pt x="48" y="60"/>
                      </a:lnTo>
                      <a:lnTo>
                        <a:pt x="50" y="60"/>
                      </a:lnTo>
                      <a:lnTo>
                        <a:pt x="53" y="60"/>
                      </a:lnTo>
                      <a:lnTo>
                        <a:pt x="50" y="58"/>
                      </a:lnTo>
                      <a:lnTo>
                        <a:pt x="50" y="55"/>
                      </a:lnTo>
                      <a:lnTo>
                        <a:pt x="50" y="50"/>
                      </a:lnTo>
                      <a:lnTo>
                        <a:pt x="50" y="45"/>
                      </a:lnTo>
                      <a:lnTo>
                        <a:pt x="45" y="38"/>
                      </a:lnTo>
                      <a:lnTo>
                        <a:pt x="45" y="35"/>
                      </a:lnTo>
                      <a:lnTo>
                        <a:pt x="53" y="35"/>
                      </a:lnTo>
                      <a:lnTo>
                        <a:pt x="56" y="35"/>
                      </a:lnTo>
                      <a:lnTo>
                        <a:pt x="56" y="38"/>
                      </a:lnTo>
                      <a:lnTo>
                        <a:pt x="58" y="43"/>
                      </a:lnTo>
                      <a:lnTo>
                        <a:pt x="61" y="43"/>
                      </a:lnTo>
                      <a:lnTo>
                        <a:pt x="68" y="43"/>
                      </a:lnTo>
                      <a:lnTo>
                        <a:pt x="73" y="45"/>
                      </a:lnTo>
                      <a:lnTo>
                        <a:pt x="76" y="43"/>
                      </a:lnTo>
                      <a:lnTo>
                        <a:pt x="81" y="40"/>
                      </a:lnTo>
                      <a:lnTo>
                        <a:pt x="78" y="40"/>
                      </a:lnTo>
                      <a:lnTo>
                        <a:pt x="78" y="38"/>
                      </a:lnTo>
                      <a:lnTo>
                        <a:pt x="78" y="35"/>
                      </a:lnTo>
                      <a:lnTo>
                        <a:pt x="86" y="33"/>
                      </a:lnTo>
                      <a:lnTo>
                        <a:pt x="91" y="30"/>
                      </a:lnTo>
                      <a:lnTo>
                        <a:pt x="96" y="28"/>
                      </a:lnTo>
                      <a:lnTo>
                        <a:pt x="98" y="25"/>
                      </a:lnTo>
                      <a:lnTo>
                        <a:pt x="101" y="23"/>
                      </a:lnTo>
                      <a:lnTo>
                        <a:pt x="101" y="13"/>
                      </a:lnTo>
                      <a:lnTo>
                        <a:pt x="101" y="7"/>
                      </a:lnTo>
                      <a:lnTo>
                        <a:pt x="106" y="5"/>
                      </a:lnTo>
                      <a:lnTo>
                        <a:pt x="109" y="2"/>
                      </a:lnTo>
                      <a:lnTo>
                        <a:pt x="116" y="0"/>
                      </a:lnTo>
                      <a:lnTo>
                        <a:pt x="119" y="5"/>
                      </a:lnTo>
                      <a:lnTo>
                        <a:pt x="121" y="10"/>
                      </a:lnTo>
                      <a:lnTo>
                        <a:pt x="124" y="10"/>
                      </a:lnTo>
                      <a:lnTo>
                        <a:pt x="126" y="7"/>
                      </a:lnTo>
                      <a:lnTo>
                        <a:pt x="126" y="10"/>
                      </a:lnTo>
                      <a:lnTo>
                        <a:pt x="129" y="15"/>
                      </a:lnTo>
                      <a:lnTo>
                        <a:pt x="131" y="15"/>
                      </a:lnTo>
                      <a:lnTo>
                        <a:pt x="134" y="15"/>
                      </a:lnTo>
                      <a:lnTo>
                        <a:pt x="134" y="20"/>
                      </a:lnTo>
                      <a:lnTo>
                        <a:pt x="136" y="18"/>
                      </a:lnTo>
                      <a:lnTo>
                        <a:pt x="141" y="20"/>
                      </a:lnTo>
                      <a:lnTo>
                        <a:pt x="144" y="20"/>
                      </a:lnTo>
                      <a:lnTo>
                        <a:pt x="141" y="25"/>
                      </a:lnTo>
                      <a:lnTo>
                        <a:pt x="144" y="25"/>
                      </a:lnTo>
                      <a:lnTo>
                        <a:pt x="141" y="28"/>
                      </a:lnTo>
                      <a:lnTo>
                        <a:pt x="144" y="30"/>
                      </a:lnTo>
                      <a:lnTo>
                        <a:pt x="147" y="28"/>
                      </a:lnTo>
                      <a:lnTo>
                        <a:pt x="152" y="28"/>
                      </a:lnTo>
                      <a:lnTo>
                        <a:pt x="152" y="25"/>
                      </a:lnTo>
                      <a:lnTo>
                        <a:pt x="154" y="25"/>
                      </a:lnTo>
                      <a:lnTo>
                        <a:pt x="154" y="28"/>
                      </a:lnTo>
                      <a:lnTo>
                        <a:pt x="154" y="30"/>
                      </a:lnTo>
                      <a:lnTo>
                        <a:pt x="154" y="33"/>
                      </a:lnTo>
                      <a:lnTo>
                        <a:pt x="157" y="33"/>
                      </a:lnTo>
                      <a:lnTo>
                        <a:pt x="159" y="35"/>
                      </a:lnTo>
                      <a:lnTo>
                        <a:pt x="162" y="38"/>
                      </a:lnTo>
                      <a:lnTo>
                        <a:pt x="164" y="40"/>
                      </a:lnTo>
                      <a:lnTo>
                        <a:pt x="169" y="38"/>
                      </a:lnTo>
                      <a:lnTo>
                        <a:pt x="169" y="40"/>
                      </a:lnTo>
                      <a:lnTo>
                        <a:pt x="174" y="40"/>
                      </a:lnTo>
                      <a:lnTo>
                        <a:pt x="177" y="40"/>
                      </a:lnTo>
                      <a:lnTo>
                        <a:pt x="179" y="40"/>
                      </a:lnTo>
                      <a:lnTo>
                        <a:pt x="182" y="45"/>
                      </a:lnTo>
                      <a:lnTo>
                        <a:pt x="184" y="48"/>
                      </a:lnTo>
                      <a:lnTo>
                        <a:pt x="187" y="48"/>
                      </a:lnTo>
                      <a:lnTo>
                        <a:pt x="192" y="48"/>
                      </a:lnTo>
                      <a:lnTo>
                        <a:pt x="195" y="48"/>
                      </a:lnTo>
                      <a:lnTo>
                        <a:pt x="195" y="50"/>
                      </a:lnTo>
                      <a:lnTo>
                        <a:pt x="200" y="50"/>
                      </a:lnTo>
                      <a:lnTo>
                        <a:pt x="202" y="50"/>
                      </a:lnTo>
                      <a:lnTo>
                        <a:pt x="207" y="53"/>
                      </a:lnTo>
                      <a:lnTo>
                        <a:pt x="200" y="60"/>
                      </a:lnTo>
                      <a:lnTo>
                        <a:pt x="200" y="63"/>
                      </a:lnTo>
                      <a:lnTo>
                        <a:pt x="200" y="68"/>
                      </a:lnTo>
                      <a:lnTo>
                        <a:pt x="197" y="71"/>
                      </a:lnTo>
                      <a:lnTo>
                        <a:pt x="197" y="73"/>
                      </a:lnTo>
                      <a:lnTo>
                        <a:pt x="197" y="76"/>
                      </a:lnTo>
                      <a:lnTo>
                        <a:pt x="195" y="83"/>
                      </a:lnTo>
                      <a:lnTo>
                        <a:pt x="197" y="86"/>
                      </a:lnTo>
                      <a:lnTo>
                        <a:pt x="192" y="88"/>
                      </a:lnTo>
                      <a:lnTo>
                        <a:pt x="189" y="88"/>
                      </a:lnTo>
                      <a:lnTo>
                        <a:pt x="187" y="88"/>
                      </a:lnTo>
                      <a:lnTo>
                        <a:pt x="184" y="91"/>
                      </a:lnTo>
                      <a:lnTo>
                        <a:pt x="187" y="91"/>
                      </a:lnTo>
                      <a:lnTo>
                        <a:pt x="182" y="98"/>
                      </a:lnTo>
                      <a:lnTo>
                        <a:pt x="177" y="101"/>
                      </a:lnTo>
                      <a:lnTo>
                        <a:pt x="177" y="103"/>
                      </a:lnTo>
                      <a:lnTo>
                        <a:pt x="172" y="108"/>
                      </a:lnTo>
                      <a:lnTo>
                        <a:pt x="172" y="111"/>
                      </a:lnTo>
                      <a:lnTo>
                        <a:pt x="172" y="113"/>
                      </a:lnTo>
                      <a:lnTo>
                        <a:pt x="172" y="116"/>
                      </a:lnTo>
                      <a:lnTo>
                        <a:pt x="172" y="119"/>
                      </a:lnTo>
                      <a:lnTo>
                        <a:pt x="174" y="119"/>
                      </a:lnTo>
                      <a:lnTo>
                        <a:pt x="179" y="113"/>
                      </a:lnTo>
                      <a:lnTo>
                        <a:pt x="184" y="111"/>
                      </a:lnTo>
                      <a:lnTo>
                        <a:pt x="187" y="119"/>
                      </a:lnTo>
                      <a:lnTo>
                        <a:pt x="187" y="124"/>
                      </a:lnTo>
                      <a:lnTo>
                        <a:pt x="182" y="126"/>
                      </a:lnTo>
                      <a:lnTo>
                        <a:pt x="187" y="131"/>
                      </a:lnTo>
                      <a:lnTo>
                        <a:pt x="187" y="134"/>
                      </a:lnTo>
                      <a:lnTo>
                        <a:pt x="189" y="136"/>
                      </a:lnTo>
                      <a:lnTo>
                        <a:pt x="189" y="139"/>
                      </a:lnTo>
                      <a:lnTo>
                        <a:pt x="184" y="141"/>
                      </a:lnTo>
                      <a:lnTo>
                        <a:pt x="179" y="141"/>
                      </a:lnTo>
                      <a:lnTo>
                        <a:pt x="182" y="146"/>
                      </a:lnTo>
                      <a:lnTo>
                        <a:pt x="187" y="149"/>
                      </a:lnTo>
                      <a:lnTo>
                        <a:pt x="187" y="151"/>
                      </a:lnTo>
                      <a:lnTo>
                        <a:pt x="184" y="156"/>
                      </a:lnTo>
                      <a:lnTo>
                        <a:pt x="187" y="159"/>
                      </a:lnTo>
                      <a:lnTo>
                        <a:pt x="192" y="164"/>
                      </a:lnTo>
                      <a:lnTo>
                        <a:pt x="197" y="164"/>
                      </a:lnTo>
                      <a:lnTo>
                        <a:pt x="197" y="167"/>
                      </a:lnTo>
                      <a:lnTo>
                        <a:pt x="197" y="169"/>
                      </a:lnTo>
                      <a:lnTo>
                        <a:pt x="195" y="172"/>
                      </a:lnTo>
                      <a:lnTo>
                        <a:pt x="192" y="174"/>
                      </a:lnTo>
                      <a:lnTo>
                        <a:pt x="187" y="179"/>
                      </a:lnTo>
                      <a:lnTo>
                        <a:pt x="179" y="187"/>
                      </a:lnTo>
                      <a:lnTo>
                        <a:pt x="177" y="187"/>
                      </a:lnTo>
                      <a:lnTo>
                        <a:pt x="174" y="187"/>
                      </a:lnTo>
                      <a:lnTo>
                        <a:pt x="169" y="189"/>
                      </a:lnTo>
                      <a:lnTo>
                        <a:pt x="167" y="189"/>
                      </a:lnTo>
                      <a:lnTo>
                        <a:pt x="164" y="187"/>
                      </a:lnTo>
                      <a:lnTo>
                        <a:pt x="157" y="182"/>
                      </a:lnTo>
                      <a:lnTo>
                        <a:pt x="154" y="182"/>
                      </a:lnTo>
                      <a:lnTo>
                        <a:pt x="152" y="182"/>
                      </a:lnTo>
                      <a:lnTo>
                        <a:pt x="147" y="182"/>
                      </a:lnTo>
                      <a:lnTo>
                        <a:pt x="141" y="179"/>
                      </a:lnTo>
                      <a:lnTo>
                        <a:pt x="136" y="179"/>
                      </a:lnTo>
                      <a:lnTo>
                        <a:pt x="131" y="182"/>
                      </a:lnTo>
                      <a:lnTo>
                        <a:pt x="129" y="184"/>
                      </a:lnTo>
                      <a:lnTo>
                        <a:pt x="126" y="189"/>
                      </a:lnTo>
                      <a:lnTo>
                        <a:pt x="124" y="194"/>
                      </a:lnTo>
                      <a:lnTo>
                        <a:pt x="124" y="199"/>
                      </a:lnTo>
                      <a:lnTo>
                        <a:pt x="126" y="202"/>
                      </a:lnTo>
                      <a:lnTo>
                        <a:pt x="124" y="202"/>
                      </a:lnTo>
                      <a:lnTo>
                        <a:pt x="119" y="204"/>
                      </a:lnTo>
                      <a:lnTo>
                        <a:pt x="114" y="204"/>
                      </a:lnTo>
                      <a:lnTo>
                        <a:pt x="111" y="202"/>
                      </a:lnTo>
                      <a:lnTo>
                        <a:pt x="109" y="204"/>
                      </a:lnTo>
                      <a:lnTo>
                        <a:pt x="106" y="204"/>
                      </a:lnTo>
                      <a:lnTo>
                        <a:pt x="106" y="202"/>
                      </a:lnTo>
                      <a:lnTo>
                        <a:pt x="104" y="202"/>
                      </a:lnTo>
                      <a:lnTo>
                        <a:pt x="101" y="202"/>
                      </a:lnTo>
                      <a:lnTo>
                        <a:pt x="98" y="202"/>
                      </a:lnTo>
                      <a:lnTo>
                        <a:pt x="98" y="199"/>
                      </a:lnTo>
                      <a:lnTo>
                        <a:pt x="98" y="197"/>
                      </a:lnTo>
                      <a:lnTo>
                        <a:pt x="88" y="194"/>
                      </a:lnTo>
                      <a:lnTo>
                        <a:pt x="86" y="194"/>
                      </a:lnTo>
                      <a:lnTo>
                        <a:pt x="86" y="197"/>
                      </a:lnTo>
                      <a:lnTo>
                        <a:pt x="81" y="197"/>
                      </a:lnTo>
                      <a:lnTo>
                        <a:pt x="78" y="197"/>
                      </a:lnTo>
                      <a:lnTo>
                        <a:pt x="73" y="197"/>
                      </a:lnTo>
                      <a:lnTo>
                        <a:pt x="73" y="194"/>
                      </a:lnTo>
                      <a:lnTo>
                        <a:pt x="71" y="194"/>
                      </a:lnTo>
                      <a:lnTo>
                        <a:pt x="68" y="194"/>
                      </a:lnTo>
                      <a:lnTo>
                        <a:pt x="66" y="194"/>
                      </a:lnTo>
                      <a:lnTo>
                        <a:pt x="63" y="192"/>
                      </a:lnTo>
                      <a:lnTo>
                        <a:pt x="53" y="189"/>
                      </a:lnTo>
                      <a:lnTo>
                        <a:pt x="50" y="189"/>
                      </a:lnTo>
                      <a:lnTo>
                        <a:pt x="53" y="187"/>
                      </a:lnTo>
                      <a:lnTo>
                        <a:pt x="53" y="184"/>
                      </a:lnTo>
                      <a:lnTo>
                        <a:pt x="50" y="184"/>
                      </a:lnTo>
                      <a:lnTo>
                        <a:pt x="45" y="182"/>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1" name="Freeform 39"/>
                <p:cNvSpPr>
                  <a:spLocks noEditPoints="1"/>
                </p:cNvSpPr>
                <p:nvPr/>
              </p:nvSpPr>
              <p:spPr bwMode="auto">
                <a:xfrm>
                  <a:off x="4851400" y="3244850"/>
                  <a:ext cx="88900" cy="103188"/>
                </a:xfrm>
                <a:custGeom>
                  <a:avLst/>
                  <a:gdLst>
                    <a:gd name="T0" fmla="*/ 2147483647 w 70"/>
                    <a:gd name="T1" fmla="*/ 2147483647 h 81"/>
                    <a:gd name="T2" fmla="*/ 2147483647 w 70"/>
                    <a:gd name="T3" fmla="*/ 2147483647 h 81"/>
                    <a:gd name="T4" fmla="*/ 2147483647 w 70"/>
                    <a:gd name="T5" fmla="*/ 2147483647 h 81"/>
                    <a:gd name="T6" fmla="*/ 2147483647 w 70"/>
                    <a:gd name="T7" fmla="*/ 2147483647 h 81"/>
                    <a:gd name="T8" fmla="*/ 2147483647 w 70"/>
                    <a:gd name="T9" fmla="*/ 2147483647 h 81"/>
                    <a:gd name="T10" fmla="*/ 2147483647 w 70"/>
                    <a:gd name="T11" fmla="*/ 0 h 81"/>
                    <a:gd name="T12" fmla="*/ 2147483647 w 70"/>
                    <a:gd name="T13" fmla="*/ 2147483647 h 81"/>
                    <a:gd name="T14" fmla="*/ 2147483647 w 70"/>
                    <a:gd name="T15" fmla="*/ 2147483647 h 81"/>
                    <a:gd name="T16" fmla="*/ 2147483647 w 70"/>
                    <a:gd name="T17" fmla="*/ 2147483647 h 81"/>
                    <a:gd name="T18" fmla="*/ 2147483647 w 70"/>
                    <a:gd name="T19" fmla="*/ 2147483647 h 81"/>
                    <a:gd name="T20" fmla="*/ 2147483647 w 70"/>
                    <a:gd name="T21" fmla="*/ 2147483647 h 81"/>
                    <a:gd name="T22" fmla="*/ 2147483647 w 70"/>
                    <a:gd name="T23" fmla="*/ 2147483647 h 81"/>
                    <a:gd name="T24" fmla="*/ 2147483647 w 70"/>
                    <a:gd name="T25" fmla="*/ 2147483647 h 81"/>
                    <a:gd name="T26" fmla="*/ 2147483647 w 70"/>
                    <a:gd name="T27" fmla="*/ 2147483647 h 81"/>
                    <a:gd name="T28" fmla="*/ 2147483647 w 70"/>
                    <a:gd name="T29" fmla="*/ 2147483647 h 81"/>
                    <a:gd name="T30" fmla="*/ 2147483647 w 70"/>
                    <a:gd name="T31" fmla="*/ 2147483647 h 81"/>
                    <a:gd name="T32" fmla="*/ 2147483647 w 70"/>
                    <a:gd name="T33" fmla="*/ 2147483647 h 81"/>
                    <a:gd name="T34" fmla="*/ 2147483647 w 70"/>
                    <a:gd name="T35" fmla="*/ 2147483647 h 81"/>
                    <a:gd name="T36" fmla="*/ 2147483647 w 70"/>
                    <a:gd name="T37" fmla="*/ 2147483647 h 81"/>
                    <a:gd name="T38" fmla="*/ 2147483647 w 70"/>
                    <a:gd name="T39" fmla="*/ 2147483647 h 81"/>
                    <a:gd name="T40" fmla="*/ 2147483647 w 70"/>
                    <a:gd name="T41" fmla="*/ 2147483647 h 81"/>
                    <a:gd name="T42" fmla="*/ 2147483647 w 70"/>
                    <a:gd name="T43" fmla="*/ 2147483647 h 81"/>
                    <a:gd name="T44" fmla="*/ 2147483647 w 70"/>
                    <a:gd name="T45" fmla="*/ 2147483647 h 81"/>
                    <a:gd name="T46" fmla="*/ 2147483647 w 70"/>
                    <a:gd name="T47" fmla="*/ 2147483647 h 81"/>
                    <a:gd name="T48" fmla="*/ 2147483647 w 70"/>
                    <a:gd name="T49" fmla="*/ 2147483647 h 81"/>
                    <a:gd name="T50" fmla="*/ 2147483647 w 70"/>
                    <a:gd name="T51" fmla="*/ 2147483647 h 81"/>
                    <a:gd name="T52" fmla="*/ 2147483647 w 70"/>
                    <a:gd name="T53" fmla="*/ 2147483647 h 81"/>
                    <a:gd name="T54" fmla="*/ 2147483647 w 70"/>
                    <a:gd name="T55" fmla="*/ 2147483647 h 81"/>
                    <a:gd name="T56" fmla="*/ 2147483647 w 70"/>
                    <a:gd name="T57" fmla="*/ 2147483647 h 81"/>
                    <a:gd name="T58" fmla="*/ 2147483647 w 70"/>
                    <a:gd name="T59" fmla="*/ 2147483647 h 81"/>
                    <a:gd name="T60" fmla="*/ 0 w 70"/>
                    <a:gd name="T61" fmla="*/ 2147483647 h 81"/>
                    <a:gd name="T62" fmla="*/ 2147483647 w 70"/>
                    <a:gd name="T63" fmla="*/ 2147483647 h 81"/>
                    <a:gd name="T64" fmla="*/ 0 w 70"/>
                    <a:gd name="T65" fmla="*/ 2147483647 h 81"/>
                    <a:gd name="T66" fmla="*/ 2147483647 w 70"/>
                    <a:gd name="T67" fmla="*/ 2147483647 h 81"/>
                    <a:gd name="T68" fmla="*/ 2147483647 w 70"/>
                    <a:gd name="T69" fmla="*/ 2147483647 h 81"/>
                    <a:gd name="T70" fmla="*/ 2147483647 w 70"/>
                    <a:gd name="T71" fmla="*/ 2147483647 h 81"/>
                    <a:gd name="T72" fmla="*/ 2147483647 w 70"/>
                    <a:gd name="T73" fmla="*/ 2147483647 h 81"/>
                    <a:gd name="T74" fmla="*/ 2147483647 w 70"/>
                    <a:gd name="T75" fmla="*/ 2147483647 h 81"/>
                    <a:gd name="T76" fmla="*/ 2147483647 w 70"/>
                    <a:gd name="T77" fmla="*/ 2147483647 h 81"/>
                    <a:gd name="T78" fmla="*/ 2147483647 w 70"/>
                    <a:gd name="T79" fmla="*/ 2147483647 h 81"/>
                    <a:gd name="T80" fmla="*/ 2147483647 w 70"/>
                    <a:gd name="T81" fmla="*/ 2147483647 h 81"/>
                    <a:gd name="T82" fmla="*/ 2147483647 w 70"/>
                    <a:gd name="T83" fmla="*/ 2147483647 h 81"/>
                    <a:gd name="T84" fmla="*/ 2147483647 w 70"/>
                    <a:gd name="T85" fmla="*/ 2147483647 h 81"/>
                    <a:gd name="T86" fmla="*/ 2147483647 w 70"/>
                    <a:gd name="T87" fmla="*/ 2147483647 h 81"/>
                    <a:gd name="T88" fmla="*/ 2147483647 w 70"/>
                    <a:gd name="T89" fmla="*/ 2147483647 h 81"/>
                    <a:gd name="T90" fmla="*/ 2147483647 w 70"/>
                    <a:gd name="T91" fmla="*/ 2147483647 h 81"/>
                    <a:gd name="T92" fmla="*/ 2147483647 w 70"/>
                    <a:gd name="T93" fmla="*/ 2147483647 h 81"/>
                    <a:gd name="T94" fmla="*/ 2147483647 w 70"/>
                    <a:gd name="T95" fmla="*/ 2147483647 h 81"/>
                    <a:gd name="T96" fmla="*/ 2147483647 w 70"/>
                    <a:gd name="T97" fmla="*/ 2147483647 h 8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0"/>
                    <a:gd name="T148" fmla="*/ 0 h 81"/>
                    <a:gd name="T149" fmla="*/ 70 w 70"/>
                    <a:gd name="T150" fmla="*/ 81 h 8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0" h="81">
                      <a:moveTo>
                        <a:pt x="2" y="28"/>
                      </a:moveTo>
                      <a:lnTo>
                        <a:pt x="5" y="20"/>
                      </a:lnTo>
                      <a:lnTo>
                        <a:pt x="7" y="18"/>
                      </a:lnTo>
                      <a:lnTo>
                        <a:pt x="10" y="18"/>
                      </a:lnTo>
                      <a:lnTo>
                        <a:pt x="15" y="18"/>
                      </a:lnTo>
                      <a:lnTo>
                        <a:pt x="20" y="18"/>
                      </a:lnTo>
                      <a:lnTo>
                        <a:pt x="22" y="15"/>
                      </a:lnTo>
                      <a:lnTo>
                        <a:pt x="27" y="5"/>
                      </a:lnTo>
                      <a:lnTo>
                        <a:pt x="35" y="3"/>
                      </a:lnTo>
                      <a:lnTo>
                        <a:pt x="38" y="3"/>
                      </a:lnTo>
                      <a:lnTo>
                        <a:pt x="38" y="0"/>
                      </a:lnTo>
                      <a:lnTo>
                        <a:pt x="40" y="0"/>
                      </a:lnTo>
                      <a:lnTo>
                        <a:pt x="38" y="8"/>
                      </a:lnTo>
                      <a:lnTo>
                        <a:pt x="38" y="15"/>
                      </a:lnTo>
                      <a:lnTo>
                        <a:pt x="35" y="15"/>
                      </a:lnTo>
                      <a:lnTo>
                        <a:pt x="35" y="20"/>
                      </a:lnTo>
                      <a:lnTo>
                        <a:pt x="22" y="23"/>
                      </a:lnTo>
                      <a:lnTo>
                        <a:pt x="20" y="20"/>
                      </a:lnTo>
                      <a:lnTo>
                        <a:pt x="17" y="20"/>
                      </a:lnTo>
                      <a:lnTo>
                        <a:pt x="15" y="20"/>
                      </a:lnTo>
                      <a:lnTo>
                        <a:pt x="12" y="23"/>
                      </a:lnTo>
                      <a:lnTo>
                        <a:pt x="12" y="28"/>
                      </a:lnTo>
                      <a:lnTo>
                        <a:pt x="10" y="30"/>
                      </a:lnTo>
                      <a:lnTo>
                        <a:pt x="7" y="33"/>
                      </a:lnTo>
                      <a:lnTo>
                        <a:pt x="5" y="30"/>
                      </a:lnTo>
                      <a:lnTo>
                        <a:pt x="2" y="28"/>
                      </a:lnTo>
                      <a:close/>
                      <a:moveTo>
                        <a:pt x="63" y="78"/>
                      </a:moveTo>
                      <a:lnTo>
                        <a:pt x="60" y="78"/>
                      </a:lnTo>
                      <a:lnTo>
                        <a:pt x="58" y="73"/>
                      </a:lnTo>
                      <a:lnTo>
                        <a:pt x="55" y="73"/>
                      </a:lnTo>
                      <a:lnTo>
                        <a:pt x="50" y="73"/>
                      </a:lnTo>
                      <a:lnTo>
                        <a:pt x="50" y="68"/>
                      </a:lnTo>
                      <a:lnTo>
                        <a:pt x="48" y="61"/>
                      </a:lnTo>
                      <a:lnTo>
                        <a:pt x="50" y="61"/>
                      </a:lnTo>
                      <a:lnTo>
                        <a:pt x="55" y="53"/>
                      </a:lnTo>
                      <a:lnTo>
                        <a:pt x="58" y="61"/>
                      </a:lnTo>
                      <a:lnTo>
                        <a:pt x="63" y="63"/>
                      </a:lnTo>
                      <a:lnTo>
                        <a:pt x="63" y="58"/>
                      </a:lnTo>
                      <a:lnTo>
                        <a:pt x="63" y="51"/>
                      </a:lnTo>
                      <a:lnTo>
                        <a:pt x="65" y="51"/>
                      </a:lnTo>
                      <a:lnTo>
                        <a:pt x="70" y="51"/>
                      </a:lnTo>
                      <a:lnTo>
                        <a:pt x="70" y="58"/>
                      </a:lnTo>
                      <a:lnTo>
                        <a:pt x="68" y="63"/>
                      </a:lnTo>
                      <a:lnTo>
                        <a:pt x="65" y="68"/>
                      </a:lnTo>
                      <a:lnTo>
                        <a:pt x="70" y="71"/>
                      </a:lnTo>
                      <a:lnTo>
                        <a:pt x="68" y="73"/>
                      </a:lnTo>
                      <a:lnTo>
                        <a:pt x="63" y="78"/>
                      </a:lnTo>
                      <a:close/>
                      <a:moveTo>
                        <a:pt x="22" y="81"/>
                      </a:moveTo>
                      <a:lnTo>
                        <a:pt x="10" y="81"/>
                      </a:lnTo>
                      <a:lnTo>
                        <a:pt x="10" y="76"/>
                      </a:lnTo>
                      <a:lnTo>
                        <a:pt x="7" y="68"/>
                      </a:lnTo>
                      <a:lnTo>
                        <a:pt x="5" y="66"/>
                      </a:lnTo>
                      <a:lnTo>
                        <a:pt x="2" y="68"/>
                      </a:lnTo>
                      <a:lnTo>
                        <a:pt x="0" y="66"/>
                      </a:lnTo>
                      <a:lnTo>
                        <a:pt x="0" y="61"/>
                      </a:lnTo>
                      <a:lnTo>
                        <a:pt x="5" y="56"/>
                      </a:lnTo>
                      <a:lnTo>
                        <a:pt x="0" y="48"/>
                      </a:lnTo>
                      <a:lnTo>
                        <a:pt x="0" y="46"/>
                      </a:lnTo>
                      <a:lnTo>
                        <a:pt x="2" y="38"/>
                      </a:lnTo>
                      <a:lnTo>
                        <a:pt x="5" y="35"/>
                      </a:lnTo>
                      <a:lnTo>
                        <a:pt x="7" y="38"/>
                      </a:lnTo>
                      <a:lnTo>
                        <a:pt x="10" y="41"/>
                      </a:lnTo>
                      <a:lnTo>
                        <a:pt x="12" y="33"/>
                      </a:lnTo>
                      <a:lnTo>
                        <a:pt x="15" y="30"/>
                      </a:lnTo>
                      <a:lnTo>
                        <a:pt x="17" y="38"/>
                      </a:lnTo>
                      <a:lnTo>
                        <a:pt x="20" y="35"/>
                      </a:lnTo>
                      <a:lnTo>
                        <a:pt x="20" y="30"/>
                      </a:lnTo>
                      <a:lnTo>
                        <a:pt x="20" y="25"/>
                      </a:lnTo>
                      <a:lnTo>
                        <a:pt x="27" y="25"/>
                      </a:lnTo>
                      <a:lnTo>
                        <a:pt x="35" y="25"/>
                      </a:lnTo>
                      <a:lnTo>
                        <a:pt x="35" y="33"/>
                      </a:lnTo>
                      <a:lnTo>
                        <a:pt x="35" y="38"/>
                      </a:lnTo>
                      <a:lnTo>
                        <a:pt x="43" y="38"/>
                      </a:lnTo>
                      <a:lnTo>
                        <a:pt x="45" y="41"/>
                      </a:lnTo>
                      <a:lnTo>
                        <a:pt x="43" y="48"/>
                      </a:lnTo>
                      <a:lnTo>
                        <a:pt x="38" y="48"/>
                      </a:lnTo>
                      <a:lnTo>
                        <a:pt x="38" y="46"/>
                      </a:lnTo>
                      <a:lnTo>
                        <a:pt x="35" y="46"/>
                      </a:lnTo>
                      <a:lnTo>
                        <a:pt x="32" y="48"/>
                      </a:lnTo>
                      <a:lnTo>
                        <a:pt x="35" y="51"/>
                      </a:lnTo>
                      <a:lnTo>
                        <a:pt x="32" y="58"/>
                      </a:lnTo>
                      <a:lnTo>
                        <a:pt x="30" y="58"/>
                      </a:lnTo>
                      <a:lnTo>
                        <a:pt x="30" y="61"/>
                      </a:lnTo>
                      <a:lnTo>
                        <a:pt x="25" y="61"/>
                      </a:lnTo>
                      <a:lnTo>
                        <a:pt x="27" y="63"/>
                      </a:lnTo>
                      <a:lnTo>
                        <a:pt x="25" y="66"/>
                      </a:lnTo>
                      <a:lnTo>
                        <a:pt x="22" y="68"/>
                      </a:lnTo>
                      <a:lnTo>
                        <a:pt x="22" y="73"/>
                      </a:lnTo>
                      <a:lnTo>
                        <a:pt x="22" y="76"/>
                      </a:lnTo>
                      <a:lnTo>
                        <a:pt x="22" y="78"/>
                      </a:lnTo>
                      <a:lnTo>
                        <a:pt x="22" y="81"/>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2" name="Freeform 40"/>
                <p:cNvSpPr>
                  <a:spLocks/>
                </p:cNvSpPr>
                <p:nvPr/>
              </p:nvSpPr>
              <p:spPr bwMode="auto">
                <a:xfrm>
                  <a:off x="4803775" y="3505200"/>
                  <a:ext cx="14288" cy="22225"/>
                </a:xfrm>
                <a:custGeom>
                  <a:avLst/>
                  <a:gdLst>
                    <a:gd name="T0" fmla="*/ 2147483647 w 12"/>
                    <a:gd name="T1" fmla="*/ 2147483647 h 17"/>
                    <a:gd name="T2" fmla="*/ 2147483647 w 12"/>
                    <a:gd name="T3" fmla="*/ 2147483647 h 17"/>
                    <a:gd name="T4" fmla="*/ 0 w 12"/>
                    <a:gd name="T5" fmla="*/ 2147483647 h 17"/>
                    <a:gd name="T6" fmla="*/ 0 w 12"/>
                    <a:gd name="T7" fmla="*/ 2147483647 h 17"/>
                    <a:gd name="T8" fmla="*/ 2147483647 w 12"/>
                    <a:gd name="T9" fmla="*/ 2147483647 h 17"/>
                    <a:gd name="T10" fmla="*/ 2147483647 w 12"/>
                    <a:gd name="T11" fmla="*/ 2147483647 h 17"/>
                    <a:gd name="T12" fmla="*/ 2147483647 w 12"/>
                    <a:gd name="T13" fmla="*/ 0 h 17"/>
                    <a:gd name="T14" fmla="*/ 2147483647 w 12"/>
                    <a:gd name="T15" fmla="*/ 2147483647 h 17"/>
                    <a:gd name="T16" fmla="*/ 2147483647 w 12"/>
                    <a:gd name="T17" fmla="*/ 2147483647 h 17"/>
                    <a:gd name="T18" fmla="*/ 2147483647 w 12"/>
                    <a:gd name="T19" fmla="*/ 2147483647 h 17"/>
                    <a:gd name="T20" fmla="*/ 2147483647 w 12"/>
                    <a:gd name="T21" fmla="*/ 2147483647 h 17"/>
                    <a:gd name="T22" fmla="*/ 2147483647 w 12"/>
                    <a:gd name="T23" fmla="*/ 2147483647 h 17"/>
                    <a:gd name="T24" fmla="*/ 2147483647 w 12"/>
                    <a:gd name="T25" fmla="*/ 2147483647 h 17"/>
                    <a:gd name="T26" fmla="*/ 2147483647 w 12"/>
                    <a:gd name="T27" fmla="*/ 2147483647 h 17"/>
                    <a:gd name="T28" fmla="*/ 2147483647 w 12"/>
                    <a:gd name="T29" fmla="*/ 2147483647 h 17"/>
                    <a:gd name="T30" fmla="*/ 2147483647 w 12"/>
                    <a:gd name="T31" fmla="*/ 2147483647 h 17"/>
                    <a:gd name="T32" fmla="*/ 2147483647 w 12"/>
                    <a:gd name="T33" fmla="*/ 2147483647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7"/>
                    <a:gd name="T53" fmla="*/ 12 w 12"/>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7">
                      <a:moveTo>
                        <a:pt x="2" y="17"/>
                      </a:moveTo>
                      <a:lnTo>
                        <a:pt x="2" y="12"/>
                      </a:lnTo>
                      <a:lnTo>
                        <a:pt x="0" y="10"/>
                      </a:lnTo>
                      <a:lnTo>
                        <a:pt x="0" y="7"/>
                      </a:lnTo>
                      <a:lnTo>
                        <a:pt x="2" y="2"/>
                      </a:lnTo>
                      <a:lnTo>
                        <a:pt x="5" y="2"/>
                      </a:lnTo>
                      <a:lnTo>
                        <a:pt x="5" y="0"/>
                      </a:lnTo>
                      <a:lnTo>
                        <a:pt x="7" y="2"/>
                      </a:lnTo>
                      <a:lnTo>
                        <a:pt x="7" y="5"/>
                      </a:lnTo>
                      <a:lnTo>
                        <a:pt x="10" y="7"/>
                      </a:lnTo>
                      <a:lnTo>
                        <a:pt x="12" y="10"/>
                      </a:lnTo>
                      <a:lnTo>
                        <a:pt x="12" y="12"/>
                      </a:lnTo>
                      <a:lnTo>
                        <a:pt x="12" y="15"/>
                      </a:lnTo>
                      <a:lnTo>
                        <a:pt x="12" y="17"/>
                      </a:lnTo>
                      <a:lnTo>
                        <a:pt x="10" y="17"/>
                      </a:lnTo>
                      <a:lnTo>
                        <a:pt x="7" y="17"/>
                      </a:lnTo>
                      <a:lnTo>
                        <a:pt x="2" y="17"/>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83" name="Freeform 41"/>
                <p:cNvSpPr>
                  <a:spLocks/>
                </p:cNvSpPr>
                <p:nvPr/>
              </p:nvSpPr>
              <p:spPr bwMode="auto">
                <a:xfrm>
                  <a:off x="4913313" y="2730500"/>
                  <a:ext cx="258762" cy="604838"/>
                </a:xfrm>
                <a:custGeom>
                  <a:avLst/>
                  <a:gdLst>
                    <a:gd name="T0" fmla="*/ 2147483647 w 204"/>
                    <a:gd name="T1" fmla="*/ 2147483647 h 475"/>
                    <a:gd name="T2" fmla="*/ 2147483647 w 204"/>
                    <a:gd name="T3" fmla="*/ 2147483647 h 475"/>
                    <a:gd name="T4" fmla="*/ 2147483647 w 204"/>
                    <a:gd name="T5" fmla="*/ 2147483647 h 475"/>
                    <a:gd name="T6" fmla="*/ 2147483647 w 204"/>
                    <a:gd name="T7" fmla="*/ 2147483647 h 475"/>
                    <a:gd name="T8" fmla="*/ 2147483647 w 204"/>
                    <a:gd name="T9" fmla="*/ 2147483647 h 475"/>
                    <a:gd name="T10" fmla="*/ 2147483647 w 204"/>
                    <a:gd name="T11" fmla="*/ 2147483647 h 475"/>
                    <a:gd name="T12" fmla="*/ 2147483647 w 204"/>
                    <a:gd name="T13" fmla="*/ 2147483647 h 475"/>
                    <a:gd name="T14" fmla="*/ 2147483647 w 204"/>
                    <a:gd name="T15" fmla="*/ 2147483647 h 475"/>
                    <a:gd name="T16" fmla="*/ 2147483647 w 204"/>
                    <a:gd name="T17" fmla="*/ 2147483647 h 475"/>
                    <a:gd name="T18" fmla="*/ 2147483647 w 204"/>
                    <a:gd name="T19" fmla="*/ 2147483647 h 475"/>
                    <a:gd name="T20" fmla="*/ 2147483647 w 204"/>
                    <a:gd name="T21" fmla="*/ 2147483647 h 475"/>
                    <a:gd name="T22" fmla="*/ 2147483647 w 204"/>
                    <a:gd name="T23" fmla="*/ 2147483647 h 475"/>
                    <a:gd name="T24" fmla="*/ 2147483647 w 204"/>
                    <a:gd name="T25" fmla="*/ 2147483647 h 475"/>
                    <a:gd name="T26" fmla="*/ 2147483647 w 204"/>
                    <a:gd name="T27" fmla="*/ 2147483647 h 475"/>
                    <a:gd name="T28" fmla="*/ 2147483647 w 204"/>
                    <a:gd name="T29" fmla="*/ 2147483647 h 475"/>
                    <a:gd name="T30" fmla="*/ 2147483647 w 204"/>
                    <a:gd name="T31" fmla="*/ 2147483647 h 475"/>
                    <a:gd name="T32" fmla="*/ 2147483647 w 204"/>
                    <a:gd name="T33" fmla="*/ 2147483647 h 475"/>
                    <a:gd name="T34" fmla="*/ 2147483647 w 204"/>
                    <a:gd name="T35" fmla="*/ 2147483647 h 475"/>
                    <a:gd name="T36" fmla="*/ 2147483647 w 204"/>
                    <a:gd name="T37" fmla="*/ 2147483647 h 475"/>
                    <a:gd name="T38" fmla="*/ 2147483647 w 204"/>
                    <a:gd name="T39" fmla="*/ 2147483647 h 475"/>
                    <a:gd name="T40" fmla="*/ 2147483647 w 204"/>
                    <a:gd name="T41" fmla="*/ 2147483647 h 475"/>
                    <a:gd name="T42" fmla="*/ 2147483647 w 204"/>
                    <a:gd name="T43" fmla="*/ 2147483647 h 475"/>
                    <a:gd name="T44" fmla="*/ 2147483647 w 204"/>
                    <a:gd name="T45" fmla="*/ 2147483647 h 475"/>
                    <a:gd name="T46" fmla="*/ 2147483647 w 204"/>
                    <a:gd name="T47" fmla="*/ 2147483647 h 475"/>
                    <a:gd name="T48" fmla="*/ 2147483647 w 204"/>
                    <a:gd name="T49" fmla="*/ 2147483647 h 475"/>
                    <a:gd name="T50" fmla="*/ 2147483647 w 204"/>
                    <a:gd name="T51" fmla="*/ 2147483647 h 475"/>
                    <a:gd name="T52" fmla="*/ 2147483647 w 204"/>
                    <a:gd name="T53" fmla="*/ 2147483647 h 475"/>
                    <a:gd name="T54" fmla="*/ 2147483647 w 204"/>
                    <a:gd name="T55" fmla="*/ 2147483647 h 475"/>
                    <a:gd name="T56" fmla="*/ 2147483647 w 204"/>
                    <a:gd name="T57" fmla="*/ 2147483647 h 475"/>
                    <a:gd name="T58" fmla="*/ 2147483647 w 204"/>
                    <a:gd name="T59" fmla="*/ 2147483647 h 475"/>
                    <a:gd name="T60" fmla="*/ 2147483647 w 204"/>
                    <a:gd name="T61" fmla="*/ 2147483647 h 475"/>
                    <a:gd name="T62" fmla="*/ 2147483647 w 204"/>
                    <a:gd name="T63" fmla="*/ 2147483647 h 475"/>
                    <a:gd name="T64" fmla="*/ 2147483647 w 204"/>
                    <a:gd name="T65" fmla="*/ 2147483647 h 475"/>
                    <a:gd name="T66" fmla="*/ 2147483647 w 204"/>
                    <a:gd name="T67" fmla="*/ 2147483647 h 475"/>
                    <a:gd name="T68" fmla="*/ 2147483647 w 204"/>
                    <a:gd name="T69" fmla="*/ 2147483647 h 475"/>
                    <a:gd name="T70" fmla="*/ 2147483647 w 204"/>
                    <a:gd name="T71" fmla="*/ 2147483647 h 475"/>
                    <a:gd name="T72" fmla="*/ 2147483647 w 204"/>
                    <a:gd name="T73" fmla="*/ 2147483647 h 475"/>
                    <a:gd name="T74" fmla="*/ 0 w 204"/>
                    <a:gd name="T75" fmla="*/ 2147483647 h 475"/>
                    <a:gd name="T76" fmla="*/ 2147483647 w 204"/>
                    <a:gd name="T77" fmla="*/ 2147483647 h 475"/>
                    <a:gd name="T78" fmla="*/ 2147483647 w 204"/>
                    <a:gd name="T79" fmla="*/ 2147483647 h 475"/>
                    <a:gd name="T80" fmla="*/ 2147483647 w 204"/>
                    <a:gd name="T81" fmla="*/ 2147483647 h 475"/>
                    <a:gd name="T82" fmla="*/ 2147483647 w 204"/>
                    <a:gd name="T83" fmla="*/ 2147483647 h 475"/>
                    <a:gd name="T84" fmla="*/ 2147483647 w 204"/>
                    <a:gd name="T85" fmla="*/ 2147483647 h 475"/>
                    <a:gd name="T86" fmla="*/ 2147483647 w 204"/>
                    <a:gd name="T87" fmla="*/ 2147483647 h 475"/>
                    <a:gd name="T88" fmla="*/ 2147483647 w 204"/>
                    <a:gd name="T89" fmla="*/ 2147483647 h 475"/>
                    <a:gd name="T90" fmla="*/ 2147483647 w 204"/>
                    <a:gd name="T91" fmla="*/ 2147483647 h 475"/>
                    <a:gd name="T92" fmla="*/ 2147483647 w 204"/>
                    <a:gd name="T93" fmla="*/ 2147483647 h 475"/>
                    <a:gd name="T94" fmla="*/ 2147483647 w 204"/>
                    <a:gd name="T95" fmla="*/ 2147483647 h 475"/>
                    <a:gd name="T96" fmla="*/ 2147483647 w 204"/>
                    <a:gd name="T97" fmla="*/ 2147483647 h 475"/>
                    <a:gd name="T98" fmla="*/ 2147483647 w 204"/>
                    <a:gd name="T99" fmla="*/ 2147483647 h 475"/>
                    <a:gd name="T100" fmla="*/ 2147483647 w 204"/>
                    <a:gd name="T101" fmla="*/ 2147483647 h 475"/>
                    <a:gd name="T102" fmla="*/ 2147483647 w 204"/>
                    <a:gd name="T103" fmla="*/ 2147483647 h 475"/>
                    <a:gd name="T104" fmla="*/ 2147483647 w 204"/>
                    <a:gd name="T105" fmla="*/ 2147483647 h 475"/>
                    <a:gd name="T106" fmla="*/ 2147483647 w 204"/>
                    <a:gd name="T107" fmla="*/ 0 h 475"/>
                    <a:gd name="T108" fmla="*/ 2147483647 w 204"/>
                    <a:gd name="T109" fmla="*/ 2147483647 h 475"/>
                    <a:gd name="T110" fmla="*/ 2147483647 w 204"/>
                    <a:gd name="T111" fmla="*/ 2147483647 h 475"/>
                    <a:gd name="T112" fmla="*/ 2147483647 w 204"/>
                    <a:gd name="T113" fmla="*/ 2147483647 h 475"/>
                    <a:gd name="T114" fmla="*/ 2147483647 w 204"/>
                    <a:gd name="T115" fmla="*/ 2147483647 h 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4"/>
                    <a:gd name="T175" fmla="*/ 0 h 475"/>
                    <a:gd name="T176" fmla="*/ 204 w 204"/>
                    <a:gd name="T177" fmla="*/ 475 h 47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4" h="475">
                      <a:moveTo>
                        <a:pt x="204" y="131"/>
                      </a:moveTo>
                      <a:lnTo>
                        <a:pt x="202" y="131"/>
                      </a:lnTo>
                      <a:lnTo>
                        <a:pt x="197" y="134"/>
                      </a:lnTo>
                      <a:lnTo>
                        <a:pt x="192" y="137"/>
                      </a:lnTo>
                      <a:lnTo>
                        <a:pt x="187" y="129"/>
                      </a:lnTo>
                      <a:lnTo>
                        <a:pt x="184" y="126"/>
                      </a:lnTo>
                      <a:lnTo>
                        <a:pt x="182" y="126"/>
                      </a:lnTo>
                      <a:lnTo>
                        <a:pt x="177" y="134"/>
                      </a:lnTo>
                      <a:lnTo>
                        <a:pt x="174" y="144"/>
                      </a:lnTo>
                      <a:lnTo>
                        <a:pt x="172" y="147"/>
                      </a:lnTo>
                      <a:lnTo>
                        <a:pt x="166" y="147"/>
                      </a:lnTo>
                      <a:lnTo>
                        <a:pt x="161" y="154"/>
                      </a:lnTo>
                      <a:lnTo>
                        <a:pt x="164" y="157"/>
                      </a:lnTo>
                      <a:lnTo>
                        <a:pt x="166" y="162"/>
                      </a:lnTo>
                      <a:lnTo>
                        <a:pt x="164" y="164"/>
                      </a:lnTo>
                      <a:lnTo>
                        <a:pt x="156" y="172"/>
                      </a:lnTo>
                      <a:lnTo>
                        <a:pt x="159" y="177"/>
                      </a:lnTo>
                      <a:lnTo>
                        <a:pt x="161" y="179"/>
                      </a:lnTo>
                      <a:lnTo>
                        <a:pt x="164" y="184"/>
                      </a:lnTo>
                      <a:lnTo>
                        <a:pt x="159" y="190"/>
                      </a:lnTo>
                      <a:lnTo>
                        <a:pt x="156" y="197"/>
                      </a:lnTo>
                      <a:lnTo>
                        <a:pt x="154" y="205"/>
                      </a:lnTo>
                      <a:lnTo>
                        <a:pt x="141" y="215"/>
                      </a:lnTo>
                      <a:lnTo>
                        <a:pt x="136" y="220"/>
                      </a:lnTo>
                      <a:lnTo>
                        <a:pt x="134" y="217"/>
                      </a:lnTo>
                      <a:lnTo>
                        <a:pt x="131" y="217"/>
                      </a:lnTo>
                      <a:lnTo>
                        <a:pt x="126" y="227"/>
                      </a:lnTo>
                      <a:lnTo>
                        <a:pt x="123" y="230"/>
                      </a:lnTo>
                      <a:lnTo>
                        <a:pt x="118" y="235"/>
                      </a:lnTo>
                      <a:lnTo>
                        <a:pt x="116" y="240"/>
                      </a:lnTo>
                      <a:lnTo>
                        <a:pt x="108" y="243"/>
                      </a:lnTo>
                      <a:lnTo>
                        <a:pt x="108" y="240"/>
                      </a:lnTo>
                      <a:lnTo>
                        <a:pt x="108" y="250"/>
                      </a:lnTo>
                      <a:lnTo>
                        <a:pt x="106" y="255"/>
                      </a:lnTo>
                      <a:lnTo>
                        <a:pt x="98" y="253"/>
                      </a:lnTo>
                      <a:lnTo>
                        <a:pt x="101" y="263"/>
                      </a:lnTo>
                      <a:lnTo>
                        <a:pt x="101" y="265"/>
                      </a:lnTo>
                      <a:lnTo>
                        <a:pt x="101" y="280"/>
                      </a:lnTo>
                      <a:lnTo>
                        <a:pt x="96" y="280"/>
                      </a:lnTo>
                      <a:lnTo>
                        <a:pt x="96" y="283"/>
                      </a:lnTo>
                      <a:lnTo>
                        <a:pt x="96" y="296"/>
                      </a:lnTo>
                      <a:lnTo>
                        <a:pt x="96" y="303"/>
                      </a:lnTo>
                      <a:lnTo>
                        <a:pt x="98" y="311"/>
                      </a:lnTo>
                      <a:lnTo>
                        <a:pt x="98" y="313"/>
                      </a:lnTo>
                      <a:lnTo>
                        <a:pt x="103" y="313"/>
                      </a:lnTo>
                      <a:lnTo>
                        <a:pt x="106" y="316"/>
                      </a:lnTo>
                      <a:lnTo>
                        <a:pt x="108" y="316"/>
                      </a:lnTo>
                      <a:lnTo>
                        <a:pt x="113" y="323"/>
                      </a:lnTo>
                      <a:lnTo>
                        <a:pt x="116" y="328"/>
                      </a:lnTo>
                      <a:lnTo>
                        <a:pt x="123" y="331"/>
                      </a:lnTo>
                      <a:lnTo>
                        <a:pt x="123" y="336"/>
                      </a:lnTo>
                      <a:lnTo>
                        <a:pt x="126" y="338"/>
                      </a:lnTo>
                      <a:lnTo>
                        <a:pt x="126" y="344"/>
                      </a:lnTo>
                      <a:lnTo>
                        <a:pt x="123" y="344"/>
                      </a:lnTo>
                      <a:lnTo>
                        <a:pt x="121" y="349"/>
                      </a:lnTo>
                      <a:lnTo>
                        <a:pt x="113" y="351"/>
                      </a:lnTo>
                      <a:lnTo>
                        <a:pt x="111" y="354"/>
                      </a:lnTo>
                      <a:lnTo>
                        <a:pt x="106" y="354"/>
                      </a:lnTo>
                      <a:lnTo>
                        <a:pt x="101" y="351"/>
                      </a:lnTo>
                      <a:lnTo>
                        <a:pt x="96" y="349"/>
                      </a:lnTo>
                      <a:lnTo>
                        <a:pt x="91" y="349"/>
                      </a:lnTo>
                      <a:lnTo>
                        <a:pt x="86" y="346"/>
                      </a:lnTo>
                      <a:lnTo>
                        <a:pt x="86" y="351"/>
                      </a:lnTo>
                      <a:lnTo>
                        <a:pt x="91" y="351"/>
                      </a:lnTo>
                      <a:lnTo>
                        <a:pt x="93" y="354"/>
                      </a:lnTo>
                      <a:lnTo>
                        <a:pt x="98" y="354"/>
                      </a:lnTo>
                      <a:lnTo>
                        <a:pt x="101" y="359"/>
                      </a:lnTo>
                      <a:lnTo>
                        <a:pt x="103" y="359"/>
                      </a:lnTo>
                      <a:lnTo>
                        <a:pt x="103" y="356"/>
                      </a:lnTo>
                      <a:lnTo>
                        <a:pt x="108" y="359"/>
                      </a:lnTo>
                      <a:lnTo>
                        <a:pt x="111" y="356"/>
                      </a:lnTo>
                      <a:lnTo>
                        <a:pt x="116" y="354"/>
                      </a:lnTo>
                      <a:lnTo>
                        <a:pt x="116" y="356"/>
                      </a:lnTo>
                      <a:lnTo>
                        <a:pt x="116" y="354"/>
                      </a:lnTo>
                      <a:lnTo>
                        <a:pt x="118" y="354"/>
                      </a:lnTo>
                      <a:lnTo>
                        <a:pt x="121" y="356"/>
                      </a:lnTo>
                      <a:lnTo>
                        <a:pt x="118" y="356"/>
                      </a:lnTo>
                      <a:lnTo>
                        <a:pt x="113" y="356"/>
                      </a:lnTo>
                      <a:lnTo>
                        <a:pt x="116" y="361"/>
                      </a:lnTo>
                      <a:lnTo>
                        <a:pt x="111" y="364"/>
                      </a:lnTo>
                      <a:lnTo>
                        <a:pt x="108" y="369"/>
                      </a:lnTo>
                      <a:lnTo>
                        <a:pt x="106" y="369"/>
                      </a:lnTo>
                      <a:lnTo>
                        <a:pt x="106" y="366"/>
                      </a:lnTo>
                      <a:lnTo>
                        <a:pt x="106" y="361"/>
                      </a:lnTo>
                      <a:lnTo>
                        <a:pt x="103" y="361"/>
                      </a:lnTo>
                      <a:lnTo>
                        <a:pt x="103" y="369"/>
                      </a:lnTo>
                      <a:lnTo>
                        <a:pt x="101" y="374"/>
                      </a:lnTo>
                      <a:lnTo>
                        <a:pt x="98" y="374"/>
                      </a:lnTo>
                      <a:lnTo>
                        <a:pt x="96" y="374"/>
                      </a:lnTo>
                      <a:lnTo>
                        <a:pt x="96" y="376"/>
                      </a:lnTo>
                      <a:lnTo>
                        <a:pt x="86" y="376"/>
                      </a:lnTo>
                      <a:lnTo>
                        <a:pt x="86" y="384"/>
                      </a:lnTo>
                      <a:lnTo>
                        <a:pt x="91" y="386"/>
                      </a:lnTo>
                      <a:lnTo>
                        <a:pt x="91" y="394"/>
                      </a:lnTo>
                      <a:lnTo>
                        <a:pt x="91" y="399"/>
                      </a:lnTo>
                      <a:lnTo>
                        <a:pt x="88" y="399"/>
                      </a:lnTo>
                      <a:lnTo>
                        <a:pt x="86" y="399"/>
                      </a:lnTo>
                      <a:lnTo>
                        <a:pt x="86" y="404"/>
                      </a:lnTo>
                      <a:lnTo>
                        <a:pt x="88" y="407"/>
                      </a:lnTo>
                      <a:lnTo>
                        <a:pt x="88" y="409"/>
                      </a:lnTo>
                      <a:lnTo>
                        <a:pt x="88" y="412"/>
                      </a:lnTo>
                      <a:lnTo>
                        <a:pt x="86" y="417"/>
                      </a:lnTo>
                      <a:lnTo>
                        <a:pt x="86" y="424"/>
                      </a:lnTo>
                      <a:lnTo>
                        <a:pt x="83" y="429"/>
                      </a:lnTo>
                      <a:lnTo>
                        <a:pt x="78" y="445"/>
                      </a:lnTo>
                      <a:lnTo>
                        <a:pt x="75" y="452"/>
                      </a:lnTo>
                      <a:lnTo>
                        <a:pt x="73" y="452"/>
                      </a:lnTo>
                      <a:lnTo>
                        <a:pt x="70" y="450"/>
                      </a:lnTo>
                      <a:lnTo>
                        <a:pt x="65" y="452"/>
                      </a:lnTo>
                      <a:lnTo>
                        <a:pt x="58" y="452"/>
                      </a:lnTo>
                      <a:lnTo>
                        <a:pt x="55" y="455"/>
                      </a:lnTo>
                      <a:lnTo>
                        <a:pt x="50" y="457"/>
                      </a:lnTo>
                      <a:lnTo>
                        <a:pt x="48" y="465"/>
                      </a:lnTo>
                      <a:lnTo>
                        <a:pt x="50" y="467"/>
                      </a:lnTo>
                      <a:lnTo>
                        <a:pt x="48" y="472"/>
                      </a:lnTo>
                      <a:lnTo>
                        <a:pt x="45" y="472"/>
                      </a:lnTo>
                      <a:lnTo>
                        <a:pt x="43" y="470"/>
                      </a:lnTo>
                      <a:lnTo>
                        <a:pt x="35" y="475"/>
                      </a:lnTo>
                      <a:lnTo>
                        <a:pt x="27" y="472"/>
                      </a:lnTo>
                      <a:lnTo>
                        <a:pt x="27" y="470"/>
                      </a:lnTo>
                      <a:lnTo>
                        <a:pt x="27" y="467"/>
                      </a:lnTo>
                      <a:lnTo>
                        <a:pt x="30" y="465"/>
                      </a:lnTo>
                      <a:lnTo>
                        <a:pt x="25" y="457"/>
                      </a:lnTo>
                      <a:lnTo>
                        <a:pt x="22" y="452"/>
                      </a:lnTo>
                      <a:lnTo>
                        <a:pt x="20" y="447"/>
                      </a:lnTo>
                      <a:lnTo>
                        <a:pt x="25" y="447"/>
                      </a:lnTo>
                      <a:lnTo>
                        <a:pt x="25" y="442"/>
                      </a:lnTo>
                      <a:lnTo>
                        <a:pt x="27" y="442"/>
                      </a:lnTo>
                      <a:lnTo>
                        <a:pt x="27" y="439"/>
                      </a:lnTo>
                      <a:lnTo>
                        <a:pt x="27" y="437"/>
                      </a:lnTo>
                      <a:lnTo>
                        <a:pt x="25" y="437"/>
                      </a:lnTo>
                      <a:lnTo>
                        <a:pt x="22" y="432"/>
                      </a:lnTo>
                      <a:lnTo>
                        <a:pt x="20" y="429"/>
                      </a:lnTo>
                      <a:lnTo>
                        <a:pt x="15" y="417"/>
                      </a:lnTo>
                      <a:lnTo>
                        <a:pt x="12" y="417"/>
                      </a:lnTo>
                      <a:lnTo>
                        <a:pt x="12" y="412"/>
                      </a:lnTo>
                      <a:lnTo>
                        <a:pt x="10" y="407"/>
                      </a:lnTo>
                      <a:lnTo>
                        <a:pt x="7" y="402"/>
                      </a:lnTo>
                      <a:lnTo>
                        <a:pt x="10" y="394"/>
                      </a:lnTo>
                      <a:lnTo>
                        <a:pt x="12" y="391"/>
                      </a:lnTo>
                      <a:lnTo>
                        <a:pt x="7" y="389"/>
                      </a:lnTo>
                      <a:lnTo>
                        <a:pt x="5" y="389"/>
                      </a:lnTo>
                      <a:lnTo>
                        <a:pt x="5" y="386"/>
                      </a:lnTo>
                      <a:lnTo>
                        <a:pt x="2" y="386"/>
                      </a:lnTo>
                      <a:lnTo>
                        <a:pt x="0" y="369"/>
                      </a:lnTo>
                      <a:lnTo>
                        <a:pt x="2" y="364"/>
                      </a:lnTo>
                      <a:lnTo>
                        <a:pt x="5" y="366"/>
                      </a:lnTo>
                      <a:lnTo>
                        <a:pt x="5" y="369"/>
                      </a:lnTo>
                      <a:lnTo>
                        <a:pt x="7" y="369"/>
                      </a:lnTo>
                      <a:lnTo>
                        <a:pt x="10" y="359"/>
                      </a:lnTo>
                      <a:lnTo>
                        <a:pt x="7" y="349"/>
                      </a:lnTo>
                      <a:lnTo>
                        <a:pt x="12" y="344"/>
                      </a:lnTo>
                      <a:lnTo>
                        <a:pt x="12" y="338"/>
                      </a:lnTo>
                      <a:lnTo>
                        <a:pt x="15" y="338"/>
                      </a:lnTo>
                      <a:lnTo>
                        <a:pt x="22" y="333"/>
                      </a:lnTo>
                      <a:lnTo>
                        <a:pt x="22" y="326"/>
                      </a:lnTo>
                      <a:lnTo>
                        <a:pt x="22" y="321"/>
                      </a:lnTo>
                      <a:lnTo>
                        <a:pt x="22" y="313"/>
                      </a:lnTo>
                      <a:lnTo>
                        <a:pt x="17" y="303"/>
                      </a:lnTo>
                      <a:lnTo>
                        <a:pt x="25" y="301"/>
                      </a:lnTo>
                      <a:lnTo>
                        <a:pt x="27" y="291"/>
                      </a:lnTo>
                      <a:lnTo>
                        <a:pt x="25" y="288"/>
                      </a:lnTo>
                      <a:lnTo>
                        <a:pt x="20" y="285"/>
                      </a:lnTo>
                      <a:lnTo>
                        <a:pt x="15" y="278"/>
                      </a:lnTo>
                      <a:lnTo>
                        <a:pt x="17" y="260"/>
                      </a:lnTo>
                      <a:lnTo>
                        <a:pt x="12" y="250"/>
                      </a:lnTo>
                      <a:lnTo>
                        <a:pt x="15" y="232"/>
                      </a:lnTo>
                      <a:lnTo>
                        <a:pt x="17" y="222"/>
                      </a:lnTo>
                      <a:lnTo>
                        <a:pt x="20" y="215"/>
                      </a:lnTo>
                      <a:lnTo>
                        <a:pt x="22" y="207"/>
                      </a:lnTo>
                      <a:lnTo>
                        <a:pt x="27" y="202"/>
                      </a:lnTo>
                      <a:lnTo>
                        <a:pt x="33" y="200"/>
                      </a:lnTo>
                      <a:lnTo>
                        <a:pt x="40" y="200"/>
                      </a:lnTo>
                      <a:lnTo>
                        <a:pt x="45" y="200"/>
                      </a:lnTo>
                      <a:lnTo>
                        <a:pt x="48" y="197"/>
                      </a:lnTo>
                      <a:lnTo>
                        <a:pt x="48" y="195"/>
                      </a:lnTo>
                      <a:lnTo>
                        <a:pt x="48" y="184"/>
                      </a:lnTo>
                      <a:lnTo>
                        <a:pt x="45" y="179"/>
                      </a:lnTo>
                      <a:lnTo>
                        <a:pt x="43" y="177"/>
                      </a:lnTo>
                      <a:lnTo>
                        <a:pt x="45" y="169"/>
                      </a:lnTo>
                      <a:lnTo>
                        <a:pt x="50" y="159"/>
                      </a:lnTo>
                      <a:lnTo>
                        <a:pt x="53" y="152"/>
                      </a:lnTo>
                      <a:lnTo>
                        <a:pt x="55" y="142"/>
                      </a:lnTo>
                      <a:lnTo>
                        <a:pt x="55" y="126"/>
                      </a:lnTo>
                      <a:lnTo>
                        <a:pt x="55" y="121"/>
                      </a:lnTo>
                      <a:lnTo>
                        <a:pt x="63" y="121"/>
                      </a:lnTo>
                      <a:lnTo>
                        <a:pt x="68" y="114"/>
                      </a:lnTo>
                      <a:lnTo>
                        <a:pt x="78" y="96"/>
                      </a:lnTo>
                      <a:lnTo>
                        <a:pt x="81" y="91"/>
                      </a:lnTo>
                      <a:lnTo>
                        <a:pt x="83" y="84"/>
                      </a:lnTo>
                      <a:lnTo>
                        <a:pt x="81" y="73"/>
                      </a:lnTo>
                      <a:lnTo>
                        <a:pt x="81" y="71"/>
                      </a:lnTo>
                      <a:lnTo>
                        <a:pt x="93" y="48"/>
                      </a:lnTo>
                      <a:lnTo>
                        <a:pt x="96" y="46"/>
                      </a:lnTo>
                      <a:lnTo>
                        <a:pt x="98" y="46"/>
                      </a:lnTo>
                      <a:lnTo>
                        <a:pt x="103" y="48"/>
                      </a:lnTo>
                      <a:lnTo>
                        <a:pt x="108" y="48"/>
                      </a:lnTo>
                      <a:lnTo>
                        <a:pt x="111" y="41"/>
                      </a:lnTo>
                      <a:lnTo>
                        <a:pt x="111" y="38"/>
                      </a:lnTo>
                      <a:lnTo>
                        <a:pt x="111" y="25"/>
                      </a:lnTo>
                      <a:lnTo>
                        <a:pt x="113" y="20"/>
                      </a:lnTo>
                      <a:lnTo>
                        <a:pt x="126" y="28"/>
                      </a:lnTo>
                      <a:lnTo>
                        <a:pt x="131" y="30"/>
                      </a:lnTo>
                      <a:lnTo>
                        <a:pt x="136" y="33"/>
                      </a:lnTo>
                      <a:lnTo>
                        <a:pt x="139" y="36"/>
                      </a:lnTo>
                      <a:lnTo>
                        <a:pt x="141" y="30"/>
                      </a:lnTo>
                      <a:lnTo>
                        <a:pt x="141" y="20"/>
                      </a:lnTo>
                      <a:lnTo>
                        <a:pt x="144" y="0"/>
                      </a:lnTo>
                      <a:lnTo>
                        <a:pt x="151" y="0"/>
                      </a:lnTo>
                      <a:lnTo>
                        <a:pt x="154" y="0"/>
                      </a:lnTo>
                      <a:lnTo>
                        <a:pt x="156" y="3"/>
                      </a:lnTo>
                      <a:lnTo>
                        <a:pt x="159" y="10"/>
                      </a:lnTo>
                      <a:lnTo>
                        <a:pt x="169" y="23"/>
                      </a:lnTo>
                      <a:lnTo>
                        <a:pt x="177" y="30"/>
                      </a:lnTo>
                      <a:lnTo>
                        <a:pt x="189" y="33"/>
                      </a:lnTo>
                      <a:lnTo>
                        <a:pt x="192" y="38"/>
                      </a:lnTo>
                      <a:lnTo>
                        <a:pt x="197" y="48"/>
                      </a:lnTo>
                      <a:lnTo>
                        <a:pt x="197" y="56"/>
                      </a:lnTo>
                      <a:lnTo>
                        <a:pt x="197" y="66"/>
                      </a:lnTo>
                      <a:lnTo>
                        <a:pt x="199" y="78"/>
                      </a:lnTo>
                      <a:lnTo>
                        <a:pt x="204" y="91"/>
                      </a:lnTo>
                      <a:lnTo>
                        <a:pt x="204" y="99"/>
                      </a:lnTo>
                      <a:lnTo>
                        <a:pt x="199" y="111"/>
                      </a:lnTo>
                      <a:lnTo>
                        <a:pt x="202" y="121"/>
                      </a:lnTo>
                      <a:lnTo>
                        <a:pt x="204" y="126"/>
                      </a:lnTo>
                      <a:lnTo>
                        <a:pt x="204" y="131"/>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4" name="Freeform 43"/>
                <p:cNvSpPr>
                  <a:spLocks noEditPoints="1"/>
                </p:cNvSpPr>
                <p:nvPr/>
              </p:nvSpPr>
              <p:spPr bwMode="auto">
                <a:xfrm>
                  <a:off x="4810125" y="3348038"/>
                  <a:ext cx="182563" cy="246062"/>
                </a:xfrm>
                <a:custGeom>
                  <a:avLst/>
                  <a:gdLst>
                    <a:gd name="T0" fmla="*/ 2147483647 w 144"/>
                    <a:gd name="T1" fmla="*/ 2147483647 h 194"/>
                    <a:gd name="T2" fmla="*/ 2147483647 w 144"/>
                    <a:gd name="T3" fmla="*/ 2147483647 h 194"/>
                    <a:gd name="T4" fmla="*/ 2147483647 w 144"/>
                    <a:gd name="T5" fmla="*/ 2147483647 h 194"/>
                    <a:gd name="T6" fmla="*/ 2147483647 w 144"/>
                    <a:gd name="T7" fmla="*/ 2147483647 h 194"/>
                    <a:gd name="T8" fmla="*/ 2147483647 w 144"/>
                    <a:gd name="T9" fmla="*/ 2147483647 h 194"/>
                    <a:gd name="T10" fmla="*/ 0 w 144"/>
                    <a:gd name="T11" fmla="*/ 2147483647 h 194"/>
                    <a:gd name="T12" fmla="*/ 2147483647 w 144"/>
                    <a:gd name="T13" fmla="*/ 2147483647 h 194"/>
                    <a:gd name="T14" fmla="*/ 2147483647 w 144"/>
                    <a:gd name="T15" fmla="*/ 2147483647 h 194"/>
                    <a:gd name="T16" fmla="*/ 2147483647 w 144"/>
                    <a:gd name="T17" fmla="*/ 2147483647 h 194"/>
                    <a:gd name="T18" fmla="*/ 2147483647 w 144"/>
                    <a:gd name="T19" fmla="*/ 2147483647 h 194"/>
                    <a:gd name="T20" fmla="*/ 2147483647 w 144"/>
                    <a:gd name="T21" fmla="*/ 2147483647 h 194"/>
                    <a:gd name="T22" fmla="*/ 2147483647 w 144"/>
                    <a:gd name="T23" fmla="*/ 2147483647 h 194"/>
                    <a:gd name="T24" fmla="*/ 2147483647 w 144"/>
                    <a:gd name="T25" fmla="*/ 2147483647 h 194"/>
                    <a:gd name="T26" fmla="*/ 2147483647 w 144"/>
                    <a:gd name="T27" fmla="*/ 2147483647 h 194"/>
                    <a:gd name="T28" fmla="*/ 2147483647 w 144"/>
                    <a:gd name="T29" fmla="*/ 2147483647 h 194"/>
                    <a:gd name="T30" fmla="*/ 2147483647 w 144"/>
                    <a:gd name="T31" fmla="*/ 2147483647 h 194"/>
                    <a:gd name="T32" fmla="*/ 2147483647 w 144"/>
                    <a:gd name="T33" fmla="*/ 2147483647 h 194"/>
                    <a:gd name="T34" fmla="*/ 2147483647 w 144"/>
                    <a:gd name="T35" fmla="*/ 2147483647 h 194"/>
                    <a:gd name="T36" fmla="*/ 2147483647 w 144"/>
                    <a:gd name="T37" fmla="*/ 0 h 194"/>
                    <a:gd name="T38" fmla="*/ 2147483647 w 144"/>
                    <a:gd name="T39" fmla="*/ 2147483647 h 194"/>
                    <a:gd name="T40" fmla="*/ 2147483647 w 144"/>
                    <a:gd name="T41" fmla="*/ 2147483647 h 194"/>
                    <a:gd name="T42" fmla="*/ 2147483647 w 144"/>
                    <a:gd name="T43" fmla="*/ 2147483647 h 194"/>
                    <a:gd name="T44" fmla="*/ 2147483647 w 144"/>
                    <a:gd name="T45" fmla="*/ 2147483647 h 194"/>
                    <a:gd name="T46" fmla="*/ 2147483647 w 144"/>
                    <a:gd name="T47" fmla="*/ 2147483647 h 194"/>
                    <a:gd name="T48" fmla="*/ 2147483647 w 144"/>
                    <a:gd name="T49" fmla="*/ 2147483647 h 194"/>
                    <a:gd name="T50" fmla="*/ 2147483647 w 144"/>
                    <a:gd name="T51" fmla="*/ 2147483647 h 194"/>
                    <a:gd name="T52" fmla="*/ 2147483647 w 144"/>
                    <a:gd name="T53" fmla="*/ 2147483647 h 194"/>
                    <a:gd name="T54" fmla="*/ 2147483647 w 144"/>
                    <a:gd name="T55" fmla="*/ 2147483647 h 194"/>
                    <a:gd name="T56" fmla="*/ 2147483647 w 144"/>
                    <a:gd name="T57" fmla="*/ 2147483647 h 194"/>
                    <a:gd name="T58" fmla="*/ 2147483647 w 144"/>
                    <a:gd name="T59" fmla="*/ 2147483647 h 194"/>
                    <a:gd name="T60" fmla="*/ 2147483647 w 144"/>
                    <a:gd name="T61" fmla="*/ 2147483647 h 194"/>
                    <a:gd name="T62" fmla="*/ 2147483647 w 144"/>
                    <a:gd name="T63" fmla="*/ 2147483647 h 194"/>
                    <a:gd name="T64" fmla="*/ 2147483647 w 144"/>
                    <a:gd name="T65" fmla="*/ 2147483647 h 194"/>
                    <a:gd name="T66" fmla="*/ 2147483647 w 144"/>
                    <a:gd name="T67" fmla="*/ 2147483647 h 194"/>
                    <a:gd name="T68" fmla="*/ 2147483647 w 144"/>
                    <a:gd name="T69" fmla="*/ 2147483647 h 194"/>
                    <a:gd name="T70" fmla="*/ 2147483647 w 144"/>
                    <a:gd name="T71" fmla="*/ 2147483647 h 194"/>
                    <a:gd name="T72" fmla="*/ 2147483647 w 144"/>
                    <a:gd name="T73" fmla="*/ 2147483647 h 194"/>
                    <a:gd name="T74" fmla="*/ 2147483647 w 144"/>
                    <a:gd name="T75" fmla="*/ 2147483647 h 194"/>
                    <a:gd name="T76" fmla="*/ 2147483647 w 144"/>
                    <a:gd name="T77" fmla="*/ 2147483647 h 194"/>
                    <a:gd name="T78" fmla="*/ 2147483647 w 144"/>
                    <a:gd name="T79" fmla="*/ 2147483647 h 194"/>
                    <a:gd name="T80" fmla="*/ 2147483647 w 144"/>
                    <a:gd name="T81" fmla="*/ 2147483647 h 194"/>
                    <a:gd name="T82" fmla="*/ 2147483647 w 144"/>
                    <a:gd name="T83" fmla="*/ 2147483647 h 194"/>
                    <a:gd name="T84" fmla="*/ 2147483647 w 144"/>
                    <a:gd name="T85" fmla="*/ 2147483647 h 194"/>
                    <a:gd name="T86" fmla="*/ 2147483647 w 144"/>
                    <a:gd name="T87" fmla="*/ 2147483647 h 194"/>
                    <a:gd name="T88" fmla="*/ 2147483647 w 144"/>
                    <a:gd name="T89" fmla="*/ 2147483647 h 194"/>
                    <a:gd name="T90" fmla="*/ 2147483647 w 144"/>
                    <a:gd name="T91" fmla="*/ 2147483647 h 194"/>
                    <a:gd name="T92" fmla="*/ 2147483647 w 144"/>
                    <a:gd name="T93" fmla="*/ 2147483647 h 194"/>
                    <a:gd name="T94" fmla="*/ 2147483647 w 144"/>
                    <a:gd name="T95" fmla="*/ 2147483647 h 194"/>
                    <a:gd name="T96" fmla="*/ 2147483647 w 144"/>
                    <a:gd name="T97" fmla="*/ 2147483647 h 194"/>
                    <a:gd name="T98" fmla="*/ 2147483647 w 144"/>
                    <a:gd name="T99" fmla="*/ 2147483647 h 194"/>
                    <a:gd name="T100" fmla="*/ 2147483647 w 144"/>
                    <a:gd name="T101" fmla="*/ 2147483647 h 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4"/>
                    <a:gd name="T154" fmla="*/ 0 h 194"/>
                    <a:gd name="T155" fmla="*/ 144 w 144"/>
                    <a:gd name="T156" fmla="*/ 194 h 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4" h="194">
                      <a:moveTo>
                        <a:pt x="25" y="187"/>
                      </a:moveTo>
                      <a:lnTo>
                        <a:pt x="23" y="184"/>
                      </a:lnTo>
                      <a:lnTo>
                        <a:pt x="25" y="177"/>
                      </a:lnTo>
                      <a:lnTo>
                        <a:pt x="25" y="174"/>
                      </a:lnTo>
                      <a:lnTo>
                        <a:pt x="25" y="172"/>
                      </a:lnTo>
                      <a:lnTo>
                        <a:pt x="28" y="169"/>
                      </a:lnTo>
                      <a:lnTo>
                        <a:pt x="28" y="164"/>
                      </a:lnTo>
                      <a:lnTo>
                        <a:pt x="28" y="161"/>
                      </a:lnTo>
                      <a:lnTo>
                        <a:pt x="35" y="154"/>
                      </a:lnTo>
                      <a:lnTo>
                        <a:pt x="30" y="151"/>
                      </a:lnTo>
                      <a:lnTo>
                        <a:pt x="28" y="151"/>
                      </a:lnTo>
                      <a:lnTo>
                        <a:pt x="23" y="151"/>
                      </a:lnTo>
                      <a:lnTo>
                        <a:pt x="23" y="149"/>
                      </a:lnTo>
                      <a:lnTo>
                        <a:pt x="20" y="149"/>
                      </a:lnTo>
                      <a:lnTo>
                        <a:pt x="15" y="149"/>
                      </a:lnTo>
                      <a:lnTo>
                        <a:pt x="12" y="149"/>
                      </a:lnTo>
                      <a:lnTo>
                        <a:pt x="10" y="146"/>
                      </a:lnTo>
                      <a:lnTo>
                        <a:pt x="7" y="141"/>
                      </a:lnTo>
                      <a:lnTo>
                        <a:pt x="7" y="139"/>
                      </a:lnTo>
                      <a:lnTo>
                        <a:pt x="7" y="136"/>
                      </a:lnTo>
                      <a:lnTo>
                        <a:pt x="7" y="134"/>
                      </a:lnTo>
                      <a:lnTo>
                        <a:pt x="5" y="131"/>
                      </a:lnTo>
                      <a:lnTo>
                        <a:pt x="2" y="129"/>
                      </a:lnTo>
                      <a:lnTo>
                        <a:pt x="2" y="126"/>
                      </a:lnTo>
                      <a:lnTo>
                        <a:pt x="5" y="121"/>
                      </a:lnTo>
                      <a:lnTo>
                        <a:pt x="5" y="116"/>
                      </a:lnTo>
                      <a:lnTo>
                        <a:pt x="2" y="111"/>
                      </a:lnTo>
                      <a:lnTo>
                        <a:pt x="0" y="108"/>
                      </a:lnTo>
                      <a:lnTo>
                        <a:pt x="2" y="106"/>
                      </a:lnTo>
                      <a:lnTo>
                        <a:pt x="0" y="103"/>
                      </a:lnTo>
                      <a:lnTo>
                        <a:pt x="2" y="101"/>
                      </a:lnTo>
                      <a:lnTo>
                        <a:pt x="2" y="98"/>
                      </a:lnTo>
                      <a:lnTo>
                        <a:pt x="2" y="96"/>
                      </a:lnTo>
                      <a:lnTo>
                        <a:pt x="2" y="93"/>
                      </a:lnTo>
                      <a:lnTo>
                        <a:pt x="2" y="91"/>
                      </a:lnTo>
                      <a:lnTo>
                        <a:pt x="2" y="86"/>
                      </a:lnTo>
                      <a:lnTo>
                        <a:pt x="0" y="86"/>
                      </a:lnTo>
                      <a:lnTo>
                        <a:pt x="0" y="83"/>
                      </a:lnTo>
                      <a:lnTo>
                        <a:pt x="2" y="81"/>
                      </a:lnTo>
                      <a:lnTo>
                        <a:pt x="5" y="83"/>
                      </a:lnTo>
                      <a:lnTo>
                        <a:pt x="10" y="81"/>
                      </a:lnTo>
                      <a:lnTo>
                        <a:pt x="12" y="78"/>
                      </a:lnTo>
                      <a:lnTo>
                        <a:pt x="15" y="73"/>
                      </a:lnTo>
                      <a:lnTo>
                        <a:pt x="17" y="73"/>
                      </a:lnTo>
                      <a:lnTo>
                        <a:pt x="17" y="68"/>
                      </a:lnTo>
                      <a:lnTo>
                        <a:pt x="15" y="66"/>
                      </a:lnTo>
                      <a:lnTo>
                        <a:pt x="15" y="68"/>
                      </a:lnTo>
                      <a:lnTo>
                        <a:pt x="12" y="66"/>
                      </a:lnTo>
                      <a:lnTo>
                        <a:pt x="12" y="63"/>
                      </a:lnTo>
                      <a:lnTo>
                        <a:pt x="12" y="60"/>
                      </a:lnTo>
                      <a:lnTo>
                        <a:pt x="17" y="60"/>
                      </a:lnTo>
                      <a:lnTo>
                        <a:pt x="17" y="55"/>
                      </a:lnTo>
                      <a:lnTo>
                        <a:pt x="20" y="53"/>
                      </a:lnTo>
                      <a:lnTo>
                        <a:pt x="17" y="48"/>
                      </a:lnTo>
                      <a:lnTo>
                        <a:pt x="20" y="45"/>
                      </a:lnTo>
                      <a:lnTo>
                        <a:pt x="15" y="43"/>
                      </a:lnTo>
                      <a:lnTo>
                        <a:pt x="17" y="38"/>
                      </a:lnTo>
                      <a:lnTo>
                        <a:pt x="17" y="35"/>
                      </a:lnTo>
                      <a:lnTo>
                        <a:pt x="20" y="35"/>
                      </a:lnTo>
                      <a:lnTo>
                        <a:pt x="30" y="35"/>
                      </a:lnTo>
                      <a:lnTo>
                        <a:pt x="33" y="35"/>
                      </a:lnTo>
                      <a:lnTo>
                        <a:pt x="33" y="40"/>
                      </a:lnTo>
                      <a:lnTo>
                        <a:pt x="33" y="43"/>
                      </a:lnTo>
                      <a:lnTo>
                        <a:pt x="35" y="43"/>
                      </a:lnTo>
                      <a:lnTo>
                        <a:pt x="35" y="40"/>
                      </a:lnTo>
                      <a:lnTo>
                        <a:pt x="35" y="38"/>
                      </a:lnTo>
                      <a:lnTo>
                        <a:pt x="38" y="38"/>
                      </a:lnTo>
                      <a:lnTo>
                        <a:pt x="40" y="40"/>
                      </a:lnTo>
                      <a:lnTo>
                        <a:pt x="38" y="35"/>
                      </a:lnTo>
                      <a:lnTo>
                        <a:pt x="40" y="30"/>
                      </a:lnTo>
                      <a:lnTo>
                        <a:pt x="45" y="33"/>
                      </a:lnTo>
                      <a:lnTo>
                        <a:pt x="50" y="30"/>
                      </a:lnTo>
                      <a:lnTo>
                        <a:pt x="45" y="28"/>
                      </a:lnTo>
                      <a:lnTo>
                        <a:pt x="45" y="25"/>
                      </a:lnTo>
                      <a:lnTo>
                        <a:pt x="48" y="25"/>
                      </a:lnTo>
                      <a:lnTo>
                        <a:pt x="45" y="23"/>
                      </a:lnTo>
                      <a:lnTo>
                        <a:pt x="45" y="20"/>
                      </a:lnTo>
                      <a:lnTo>
                        <a:pt x="45" y="18"/>
                      </a:lnTo>
                      <a:lnTo>
                        <a:pt x="40" y="20"/>
                      </a:lnTo>
                      <a:lnTo>
                        <a:pt x="40" y="18"/>
                      </a:lnTo>
                      <a:lnTo>
                        <a:pt x="45" y="15"/>
                      </a:lnTo>
                      <a:lnTo>
                        <a:pt x="48" y="13"/>
                      </a:lnTo>
                      <a:lnTo>
                        <a:pt x="43" y="7"/>
                      </a:lnTo>
                      <a:lnTo>
                        <a:pt x="40" y="5"/>
                      </a:lnTo>
                      <a:lnTo>
                        <a:pt x="43" y="0"/>
                      </a:lnTo>
                      <a:lnTo>
                        <a:pt x="55" y="0"/>
                      </a:lnTo>
                      <a:lnTo>
                        <a:pt x="58" y="0"/>
                      </a:lnTo>
                      <a:lnTo>
                        <a:pt x="60" y="5"/>
                      </a:lnTo>
                      <a:lnTo>
                        <a:pt x="63" y="7"/>
                      </a:lnTo>
                      <a:lnTo>
                        <a:pt x="63" y="13"/>
                      </a:lnTo>
                      <a:lnTo>
                        <a:pt x="60" y="13"/>
                      </a:lnTo>
                      <a:lnTo>
                        <a:pt x="65" y="13"/>
                      </a:lnTo>
                      <a:lnTo>
                        <a:pt x="65" y="15"/>
                      </a:lnTo>
                      <a:lnTo>
                        <a:pt x="68" y="15"/>
                      </a:lnTo>
                      <a:lnTo>
                        <a:pt x="71" y="18"/>
                      </a:lnTo>
                      <a:lnTo>
                        <a:pt x="73" y="18"/>
                      </a:lnTo>
                      <a:lnTo>
                        <a:pt x="81" y="15"/>
                      </a:lnTo>
                      <a:lnTo>
                        <a:pt x="81" y="18"/>
                      </a:lnTo>
                      <a:lnTo>
                        <a:pt x="81" y="20"/>
                      </a:lnTo>
                      <a:lnTo>
                        <a:pt x="81" y="23"/>
                      </a:lnTo>
                      <a:lnTo>
                        <a:pt x="76" y="25"/>
                      </a:lnTo>
                      <a:lnTo>
                        <a:pt x="78" y="28"/>
                      </a:lnTo>
                      <a:lnTo>
                        <a:pt x="83" y="28"/>
                      </a:lnTo>
                      <a:lnTo>
                        <a:pt x="86" y="28"/>
                      </a:lnTo>
                      <a:lnTo>
                        <a:pt x="88" y="23"/>
                      </a:lnTo>
                      <a:lnTo>
                        <a:pt x="96" y="23"/>
                      </a:lnTo>
                      <a:lnTo>
                        <a:pt x="101" y="20"/>
                      </a:lnTo>
                      <a:lnTo>
                        <a:pt x="106" y="15"/>
                      </a:lnTo>
                      <a:lnTo>
                        <a:pt x="108" y="18"/>
                      </a:lnTo>
                      <a:lnTo>
                        <a:pt x="111" y="15"/>
                      </a:lnTo>
                      <a:lnTo>
                        <a:pt x="111" y="18"/>
                      </a:lnTo>
                      <a:lnTo>
                        <a:pt x="114" y="20"/>
                      </a:lnTo>
                      <a:lnTo>
                        <a:pt x="116" y="23"/>
                      </a:lnTo>
                      <a:lnTo>
                        <a:pt x="119" y="25"/>
                      </a:lnTo>
                      <a:lnTo>
                        <a:pt x="121" y="23"/>
                      </a:lnTo>
                      <a:lnTo>
                        <a:pt x="124" y="25"/>
                      </a:lnTo>
                      <a:lnTo>
                        <a:pt x="124" y="28"/>
                      </a:lnTo>
                      <a:lnTo>
                        <a:pt x="124" y="30"/>
                      </a:lnTo>
                      <a:lnTo>
                        <a:pt x="126" y="33"/>
                      </a:lnTo>
                      <a:lnTo>
                        <a:pt x="129" y="33"/>
                      </a:lnTo>
                      <a:lnTo>
                        <a:pt x="131" y="33"/>
                      </a:lnTo>
                      <a:lnTo>
                        <a:pt x="131" y="35"/>
                      </a:lnTo>
                      <a:lnTo>
                        <a:pt x="134" y="45"/>
                      </a:lnTo>
                      <a:lnTo>
                        <a:pt x="134" y="50"/>
                      </a:lnTo>
                      <a:lnTo>
                        <a:pt x="129" y="53"/>
                      </a:lnTo>
                      <a:lnTo>
                        <a:pt x="129" y="58"/>
                      </a:lnTo>
                      <a:lnTo>
                        <a:pt x="131" y="58"/>
                      </a:lnTo>
                      <a:lnTo>
                        <a:pt x="136" y="63"/>
                      </a:lnTo>
                      <a:lnTo>
                        <a:pt x="136" y="68"/>
                      </a:lnTo>
                      <a:lnTo>
                        <a:pt x="136" y="71"/>
                      </a:lnTo>
                      <a:lnTo>
                        <a:pt x="139" y="71"/>
                      </a:lnTo>
                      <a:lnTo>
                        <a:pt x="139" y="76"/>
                      </a:lnTo>
                      <a:lnTo>
                        <a:pt x="139" y="81"/>
                      </a:lnTo>
                      <a:lnTo>
                        <a:pt x="136" y="81"/>
                      </a:lnTo>
                      <a:lnTo>
                        <a:pt x="136" y="83"/>
                      </a:lnTo>
                      <a:lnTo>
                        <a:pt x="139" y="86"/>
                      </a:lnTo>
                      <a:lnTo>
                        <a:pt x="139" y="91"/>
                      </a:lnTo>
                      <a:lnTo>
                        <a:pt x="141" y="91"/>
                      </a:lnTo>
                      <a:lnTo>
                        <a:pt x="144" y="98"/>
                      </a:lnTo>
                      <a:lnTo>
                        <a:pt x="141" y="106"/>
                      </a:lnTo>
                      <a:lnTo>
                        <a:pt x="139" y="106"/>
                      </a:lnTo>
                      <a:lnTo>
                        <a:pt x="136" y="106"/>
                      </a:lnTo>
                      <a:lnTo>
                        <a:pt x="136" y="103"/>
                      </a:lnTo>
                      <a:lnTo>
                        <a:pt x="134" y="101"/>
                      </a:lnTo>
                      <a:lnTo>
                        <a:pt x="131" y="101"/>
                      </a:lnTo>
                      <a:lnTo>
                        <a:pt x="134" y="103"/>
                      </a:lnTo>
                      <a:lnTo>
                        <a:pt x="131" y="106"/>
                      </a:lnTo>
                      <a:lnTo>
                        <a:pt x="129" y="106"/>
                      </a:lnTo>
                      <a:lnTo>
                        <a:pt x="126" y="106"/>
                      </a:lnTo>
                      <a:lnTo>
                        <a:pt x="126" y="108"/>
                      </a:lnTo>
                      <a:lnTo>
                        <a:pt x="119" y="108"/>
                      </a:lnTo>
                      <a:lnTo>
                        <a:pt x="119" y="111"/>
                      </a:lnTo>
                      <a:lnTo>
                        <a:pt x="116" y="111"/>
                      </a:lnTo>
                      <a:lnTo>
                        <a:pt x="114" y="114"/>
                      </a:lnTo>
                      <a:lnTo>
                        <a:pt x="111" y="114"/>
                      </a:lnTo>
                      <a:lnTo>
                        <a:pt x="111" y="116"/>
                      </a:lnTo>
                      <a:lnTo>
                        <a:pt x="108" y="116"/>
                      </a:lnTo>
                      <a:lnTo>
                        <a:pt x="106" y="119"/>
                      </a:lnTo>
                      <a:lnTo>
                        <a:pt x="103" y="119"/>
                      </a:lnTo>
                      <a:lnTo>
                        <a:pt x="101" y="121"/>
                      </a:lnTo>
                      <a:lnTo>
                        <a:pt x="98" y="121"/>
                      </a:lnTo>
                      <a:lnTo>
                        <a:pt x="98" y="124"/>
                      </a:lnTo>
                      <a:lnTo>
                        <a:pt x="101" y="126"/>
                      </a:lnTo>
                      <a:lnTo>
                        <a:pt x="103" y="129"/>
                      </a:lnTo>
                      <a:lnTo>
                        <a:pt x="103" y="131"/>
                      </a:lnTo>
                      <a:lnTo>
                        <a:pt x="103" y="136"/>
                      </a:lnTo>
                      <a:lnTo>
                        <a:pt x="103" y="139"/>
                      </a:lnTo>
                      <a:lnTo>
                        <a:pt x="106" y="141"/>
                      </a:lnTo>
                      <a:lnTo>
                        <a:pt x="108" y="144"/>
                      </a:lnTo>
                      <a:lnTo>
                        <a:pt x="111" y="144"/>
                      </a:lnTo>
                      <a:lnTo>
                        <a:pt x="114" y="149"/>
                      </a:lnTo>
                      <a:lnTo>
                        <a:pt x="119" y="151"/>
                      </a:lnTo>
                      <a:lnTo>
                        <a:pt x="119" y="154"/>
                      </a:lnTo>
                      <a:lnTo>
                        <a:pt x="121" y="151"/>
                      </a:lnTo>
                      <a:lnTo>
                        <a:pt x="121" y="154"/>
                      </a:lnTo>
                      <a:lnTo>
                        <a:pt x="124" y="154"/>
                      </a:lnTo>
                      <a:lnTo>
                        <a:pt x="126" y="161"/>
                      </a:lnTo>
                      <a:lnTo>
                        <a:pt x="121" y="164"/>
                      </a:lnTo>
                      <a:lnTo>
                        <a:pt x="119" y="161"/>
                      </a:lnTo>
                      <a:lnTo>
                        <a:pt x="116" y="167"/>
                      </a:lnTo>
                      <a:lnTo>
                        <a:pt x="116" y="169"/>
                      </a:lnTo>
                      <a:lnTo>
                        <a:pt x="108" y="172"/>
                      </a:lnTo>
                      <a:lnTo>
                        <a:pt x="106" y="174"/>
                      </a:lnTo>
                      <a:lnTo>
                        <a:pt x="111" y="179"/>
                      </a:lnTo>
                      <a:lnTo>
                        <a:pt x="108" y="182"/>
                      </a:lnTo>
                      <a:lnTo>
                        <a:pt x="111" y="184"/>
                      </a:lnTo>
                      <a:lnTo>
                        <a:pt x="111" y="189"/>
                      </a:lnTo>
                      <a:lnTo>
                        <a:pt x="108" y="187"/>
                      </a:lnTo>
                      <a:lnTo>
                        <a:pt x="108" y="184"/>
                      </a:lnTo>
                      <a:lnTo>
                        <a:pt x="106" y="184"/>
                      </a:lnTo>
                      <a:lnTo>
                        <a:pt x="103" y="184"/>
                      </a:lnTo>
                      <a:lnTo>
                        <a:pt x="101" y="184"/>
                      </a:lnTo>
                      <a:lnTo>
                        <a:pt x="98" y="184"/>
                      </a:lnTo>
                      <a:lnTo>
                        <a:pt x="98" y="187"/>
                      </a:lnTo>
                      <a:lnTo>
                        <a:pt x="88" y="187"/>
                      </a:lnTo>
                      <a:lnTo>
                        <a:pt x="86" y="187"/>
                      </a:lnTo>
                      <a:lnTo>
                        <a:pt x="86" y="189"/>
                      </a:lnTo>
                      <a:lnTo>
                        <a:pt x="83" y="189"/>
                      </a:lnTo>
                      <a:lnTo>
                        <a:pt x="78" y="192"/>
                      </a:lnTo>
                      <a:lnTo>
                        <a:pt x="78" y="189"/>
                      </a:lnTo>
                      <a:lnTo>
                        <a:pt x="78" y="187"/>
                      </a:lnTo>
                      <a:lnTo>
                        <a:pt x="73" y="187"/>
                      </a:lnTo>
                      <a:lnTo>
                        <a:pt x="71" y="187"/>
                      </a:lnTo>
                      <a:lnTo>
                        <a:pt x="71" y="189"/>
                      </a:lnTo>
                      <a:lnTo>
                        <a:pt x="68" y="194"/>
                      </a:lnTo>
                      <a:lnTo>
                        <a:pt x="65" y="194"/>
                      </a:lnTo>
                      <a:lnTo>
                        <a:pt x="65" y="192"/>
                      </a:lnTo>
                      <a:lnTo>
                        <a:pt x="63" y="192"/>
                      </a:lnTo>
                      <a:lnTo>
                        <a:pt x="63" y="189"/>
                      </a:lnTo>
                      <a:lnTo>
                        <a:pt x="63" y="187"/>
                      </a:lnTo>
                      <a:lnTo>
                        <a:pt x="60" y="187"/>
                      </a:lnTo>
                      <a:lnTo>
                        <a:pt x="58" y="187"/>
                      </a:lnTo>
                      <a:lnTo>
                        <a:pt x="55" y="187"/>
                      </a:lnTo>
                      <a:lnTo>
                        <a:pt x="50" y="184"/>
                      </a:lnTo>
                      <a:lnTo>
                        <a:pt x="45" y="184"/>
                      </a:lnTo>
                      <a:lnTo>
                        <a:pt x="43" y="184"/>
                      </a:lnTo>
                      <a:lnTo>
                        <a:pt x="43" y="182"/>
                      </a:lnTo>
                      <a:lnTo>
                        <a:pt x="38" y="184"/>
                      </a:lnTo>
                      <a:lnTo>
                        <a:pt x="38" y="187"/>
                      </a:lnTo>
                      <a:lnTo>
                        <a:pt x="35" y="187"/>
                      </a:lnTo>
                      <a:lnTo>
                        <a:pt x="33" y="184"/>
                      </a:lnTo>
                      <a:lnTo>
                        <a:pt x="30" y="187"/>
                      </a:lnTo>
                      <a:lnTo>
                        <a:pt x="28" y="187"/>
                      </a:lnTo>
                      <a:lnTo>
                        <a:pt x="25" y="187"/>
                      </a:lnTo>
                      <a:close/>
                      <a:moveTo>
                        <a:pt x="129" y="30"/>
                      </a:moveTo>
                      <a:lnTo>
                        <a:pt x="129" y="30"/>
                      </a:lnTo>
                      <a:lnTo>
                        <a:pt x="129" y="28"/>
                      </a:lnTo>
                      <a:lnTo>
                        <a:pt x="124" y="30"/>
                      </a:lnTo>
                      <a:lnTo>
                        <a:pt x="124" y="25"/>
                      </a:lnTo>
                      <a:lnTo>
                        <a:pt x="124" y="23"/>
                      </a:lnTo>
                      <a:lnTo>
                        <a:pt x="129" y="28"/>
                      </a:lnTo>
                      <a:lnTo>
                        <a:pt x="129" y="30"/>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5" name="Freeform 45"/>
                <p:cNvSpPr>
                  <a:spLocks/>
                </p:cNvSpPr>
                <p:nvPr/>
              </p:nvSpPr>
              <p:spPr bwMode="auto">
                <a:xfrm>
                  <a:off x="4810125" y="3579813"/>
                  <a:ext cx="90488" cy="57150"/>
                </a:xfrm>
                <a:custGeom>
                  <a:avLst/>
                  <a:gdLst>
                    <a:gd name="T0" fmla="*/ 2147483647 w 71"/>
                    <a:gd name="T1" fmla="*/ 2147483647 h 45"/>
                    <a:gd name="T2" fmla="*/ 2147483647 w 71"/>
                    <a:gd name="T3" fmla="*/ 2147483647 h 45"/>
                    <a:gd name="T4" fmla="*/ 2147483647 w 71"/>
                    <a:gd name="T5" fmla="*/ 2147483647 h 45"/>
                    <a:gd name="T6" fmla="*/ 2147483647 w 71"/>
                    <a:gd name="T7" fmla="*/ 2147483647 h 45"/>
                    <a:gd name="T8" fmla="*/ 2147483647 w 71"/>
                    <a:gd name="T9" fmla="*/ 2147483647 h 45"/>
                    <a:gd name="T10" fmla="*/ 2147483647 w 71"/>
                    <a:gd name="T11" fmla="*/ 2147483647 h 45"/>
                    <a:gd name="T12" fmla="*/ 2147483647 w 71"/>
                    <a:gd name="T13" fmla="*/ 2147483647 h 45"/>
                    <a:gd name="T14" fmla="*/ 2147483647 w 71"/>
                    <a:gd name="T15" fmla="*/ 2147483647 h 45"/>
                    <a:gd name="T16" fmla="*/ 2147483647 w 71"/>
                    <a:gd name="T17" fmla="*/ 2147483647 h 45"/>
                    <a:gd name="T18" fmla="*/ 2147483647 w 71"/>
                    <a:gd name="T19" fmla="*/ 2147483647 h 45"/>
                    <a:gd name="T20" fmla="*/ 2147483647 w 71"/>
                    <a:gd name="T21" fmla="*/ 2147483647 h 45"/>
                    <a:gd name="T22" fmla="*/ 2147483647 w 71"/>
                    <a:gd name="T23" fmla="*/ 2147483647 h 45"/>
                    <a:gd name="T24" fmla="*/ 2147483647 w 71"/>
                    <a:gd name="T25" fmla="*/ 2147483647 h 45"/>
                    <a:gd name="T26" fmla="*/ 2147483647 w 71"/>
                    <a:gd name="T27" fmla="*/ 2147483647 h 45"/>
                    <a:gd name="T28" fmla="*/ 2147483647 w 71"/>
                    <a:gd name="T29" fmla="*/ 2147483647 h 45"/>
                    <a:gd name="T30" fmla="*/ 2147483647 w 71"/>
                    <a:gd name="T31" fmla="*/ 2147483647 h 45"/>
                    <a:gd name="T32" fmla="*/ 2147483647 w 71"/>
                    <a:gd name="T33" fmla="*/ 2147483647 h 45"/>
                    <a:gd name="T34" fmla="*/ 2147483647 w 71"/>
                    <a:gd name="T35" fmla="*/ 2147483647 h 45"/>
                    <a:gd name="T36" fmla="*/ 2147483647 w 71"/>
                    <a:gd name="T37" fmla="*/ 2147483647 h 45"/>
                    <a:gd name="T38" fmla="*/ 2147483647 w 71"/>
                    <a:gd name="T39" fmla="*/ 2147483647 h 45"/>
                    <a:gd name="T40" fmla="*/ 2147483647 w 71"/>
                    <a:gd name="T41" fmla="*/ 2147483647 h 45"/>
                    <a:gd name="T42" fmla="*/ 2147483647 w 71"/>
                    <a:gd name="T43" fmla="*/ 2147483647 h 45"/>
                    <a:gd name="T44" fmla="*/ 2147483647 w 71"/>
                    <a:gd name="T45" fmla="*/ 2147483647 h 45"/>
                    <a:gd name="T46" fmla="*/ 0 w 71"/>
                    <a:gd name="T47" fmla="*/ 2147483647 h 45"/>
                    <a:gd name="T48" fmla="*/ 0 w 71"/>
                    <a:gd name="T49" fmla="*/ 2147483647 h 45"/>
                    <a:gd name="T50" fmla="*/ 0 w 71"/>
                    <a:gd name="T51" fmla="*/ 2147483647 h 45"/>
                    <a:gd name="T52" fmla="*/ 2147483647 w 71"/>
                    <a:gd name="T53" fmla="*/ 2147483647 h 45"/>
                    <a:gd name="T54" fmla="*/ 2147483647 w 71"/>
                    <a:gd name="T55" fmla="*/ 2147483647 h 45"/>
                    <a:gd name="T56" fmla="*/ 2147483647 w 71"/>
                    <a:gd name="T57" fmla="*/ 2147483647 h 45"/>
                    <a:gd name="T58" fmla="*/ 2147483647 w 71"/>
                    <a:gd name="T59" fmla="*/ 2147483647 h 45"/>
                    <a:gd name="T60" fmla="*/ 2147483647 w 71"/>
                    <a:gd name="T61" fmla="*/ 2147483647 h 45"/>
                    <a:gd name="T62" fmla="*/ 2147483647 w 71"/>
                    <a:gd name="T63" fmla="*/ 2147483647 h 45"/>
                    <a:gd name="T64" fmla="*/ 2147483647 w 71"/>
                    <a:gd name="T65" fmla="*/ 2147483647 h 45"/>
                    <a:gd name="T66" fmla="*/ 2147483647 w 71"/>
                    <a:gd name="T67" fmla="*/ 2147483647 h 45"/>
                    <a:gd name="T68" fmla="*/ 2147483647 w 71"/>
                    <a:gd name="T69" fmla="*/ 2147483647 h 45"/>
                    <a:gd name="T70" fmla="*/ 2147483647 w 71"/>
                    <a:gd name="T71" fmla="*/ 2147483647 h 45"/>
                    <a:gd name="T72" fmla="*/ 2147483647 w 71"/>
                    <a:gd name="T73" fmla="*/ 2147483647 h 45"/>
                    <a:gd name="T74" fmla="*/ 2147483647 w 71"/>
                    <a:gd name="T75" fmla="*/ 2147483647 h 45"/>
                    <a:gd name="T76" fmla="*/ 2147483647 w 71"/>
                    <a:gd name="T77" fmla="*/ 2147483647 h 4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1"/>
                    <a:gd name="T118" fmla="*/ 0 h 45"/>
                    <a:gd name="T119" fmla="*/ 71 w 71"/>
                    <a:gd name="T120" fmla="*/ 45 h 4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1" h="45">
                      <a:moveTo>
                        <a:pt x="55" y="5"/>
                      </a:moveTo>
                      <a:lnTo>
                        <a:pt x="58" y="10"/>
                      </a:lnTo>
                      <a:lnTo>
                        <a:pt x="55" y="12"/>
                      </a:lnTo>
                      <a:lnTo>
                        <a:pt x="55" y="15"/>
                      </a:lnTo>
                      <a:lnTo>
                        <a:pt x="55" y="17"/>
                      </a:lnTo>
                      <a:lnTo>
                        <a:pt x="60" y="17"/>
                      </a:lnTo>
                      <a:lnTo>
                        <a:pt x="60" y="20"/>
                      </a:lnTo>
                      <a:lnTo>
                        <a:pt x="65" y="22"/>
                      </a:lnTo>
                      <a:lnTo>
                        <a:pt x="68" y="17"/>
                      </a:lnTo>
                      <a:lnTo>
                        <a:pt x="71" y="20"/>
                      </a:lnTo>
                      <a:lnTo>
                        <a:pt x="68" y="25"/>
                      </a:lnTo>
                      <a:lnTo>
                        <a:pt x="71" y="27"/>
                      </a:lnTo>
                      <a:lnTo>
                        <a:pt x="68" y="27"/>
                      </a:lnTo>
                      <a:lnTo>
                        <a:pt x="65" y="25"/>
                      </a:lnTo>
                      <a:lnTo>
                        <a:pt x="63" y="27"/>
                      </a:lnTo>
                      <a:lnTo>
                        <a:pt x="63" y="30"/>
                      </a:lnTo>
                      <a:lnTo>
                        <a:pt x="65" y="32"/>
                      </a:lnTo>
                      <a:lnTo>
                        <a:pt x="63" y="35"/>
                      </a:lnTo>
                      <a:lnTo>
                        <a:pt x="63" y="32"/>
                      </a:lnTo>
                      <a:lnTo>
                        <a:pt x="58" y="32"/>
                      </a:lnTo>
                      <a:lnTo>
                        <a:pt x="58" y="35"/>
                      </a:lnTo>
                      <a:lnTo>
                        <a:pt x="55" y="35"/>
                      </a:lnTo>
                      <a:lnTo>
                        <a:pt x="55" y="32"/>
                      </a:lnTo>
                      <a:lnTo>
                        <a:pt x="53" y="30"/>
                      </a:lnTo>
                      <a:lnTo>
                        <a:pt x="50" y="30"/>
                      </a:lnTo>
                      <a:lnTo>
                        <a:pt x="50" y="32"/>
                      </a:lnTo>
                      <a:lnTo>
                        <a:pt x="48" y="38"/>
                      </a:lnTo>
                      <a:lnTo>
                        <a:pt x="48" y="43"/>
                      </a:lnTo>
                      <a:lnTo>
                        <a:pt x="45" y="45"/>
                      </a:lnTo>
                      <a:lnTo>
                        <a:pt x="43" y="40"/>
                      </a:lnTo>
                      <a:lnTo>
                        <a:pt x="43" y="38"/>
                      </a:lnTo>
                      <a:lnTo>
                        <a:pt x="38" y="35"/>
                      </a:lnTo>
                      <a:lnTo>
                        <a:pt x="38" y="30"/>
                      </a:lnTo>
                      <a:lnTo>
                        <a:pt x="33" y="35"/>
                      </a:lnTo>
                      <a:lnTo>
                        <a:pt x="33" y="38"/>
                      </a:lnTo>
                      <a:lnTo>
                        <a:pt x="30" y="43"/>
                      </a:lnTo>
                      <a:lnTo>
                        <a:pt x="28" y="43"/>
                      </a:lnTo>
                      <a:lnTo>
                        <a:pt x="25" y="40"/>
                      </a:lnTo>
                      <a:lnTo>
                        <a:pt x="20" y="43"/>
                      </a:lnTo>
                      <a:lnTo>
                        <a:pt x="15" y="43"/>
                      </a:lnTo>
                      <a:lnTo>
                        <a:pt x="15" y="38"/>
                      </a:lnTo>
                      <a:lnTo>
                        <a:pt x="12" y="30"/>
                      </a:lnTo>
                      <a:lnTo>
                        <a:pt x="7" y="32"/>
                      </a:lnTo>
                      <a:lnTo>
                        <a:pt x="2" y="38"/>
                      </a:lnTo>
                      <a:lnTo>
                        <a:pt x="0" y="38"/>
                      </a:lnTo>
                      <a:lnTo>
                        <a:pt x="0" y="35"/>
                      </a:lnTo>
                      <a:lnTo>
                        <a:pt x="0" y="32"/>
                      </a:lnTo>
                      <a:lnTo>
                        <a:pt x="0" y="30"/>
                      </a:lnTo>
                      <a:lnTo>
                        <a:pt x="0" y="27"/>
                      </a:lnTo>
                      <a:lnTo>
                        <a:pt x="5" y="22"/>
                      </a:lnTo>
                      <a:lnTo>
                        <a:pt x="5" y="20"/>
                      </a:lnTo>
                      <a:lnTo>
                        <a:pt x="10" y="17"/>
                      </a:lnTo>
                      <a:lnTo>
                        <a:pt x="15" y="10"/>
                      </a:lnTo>
                      <a:lnTo>
                        <a:pt x="12" y="10"/>
                      </a:lnTo>
                      <a:lnTo>
                        <a:pt x="15" y="7"/>
                      </a:lnTo>
                      <a:lnTo>
                        <a:pt x="17" y="7"/>
                      </a:lnTo>
                      <a:lnTo>
                        <a:pt x="20" y="7"/>
                      </a:lnTo>
                      <a:lnTo>
                        <a:pt x="25" y="5"/>
                      </a:lnTo>
                      <a:lnTo>
                        <a:pt x="28" y="5"/>
                      </a:lnTo>
                      <a:lnTo>
                        <a:pt x="30" y="5"/>
                      </a:lnTo>
                      <a:lnTo>
                        <a:pt x="33" y="2"/>
                      </a:lnTo>
                      <a:lnTo>
                        <a:pt x="35" y="5"/>
                      </a:lnTo>
                      <a:lnTo>
                        <a:pt x="38" y="5"/>
                      </a:lnTo>
                      <a:lnTo>
                        <a:pt x="38" y="2"/>
                      </a:lnTo>
                      <a:lnTo>
                        <a:pt x="43" y="0"/>
                      </a:lnTo>
                      <a:lnTo>
                        <a:pt x="43" y="2"/>
                      </a:lnTo>
                      <a:lnTo>
                        <a:pt x="45" y="2"/>
                      </a:lnTo>
                      <a:lnTo>
                        <a:pt x="50" y="2"/>
                      </a:lnTo>
                      <a:lnTo>
                        <a:pt x="55" y="5"/>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6" name="Freeform 46"/>
                <p:cNvSpPr>
                  <a:spLocks/>
                </p:cNvSpPr>
                <p:nvPr/>
              </p:nvSpPr>
              <p:spPr bwMode="auto">
                <a:xfrm>
                  <a:off x="3279775" y="4881563"/>
                  <a:ext cx="244475" cy="276225"/>
                </a:xfrm>
                <a:custGeom>
                  <a:avLst/>
                  <a:gdLst>
                    <a:gd name="T0" fmla="*/ 2147483647 w 192"/>
                    <a:gd name="T1" fmla="*/ 2147483647 h 217"/>
                    <a:gd name="T2" fmla="*/ 2147483647 w 192"/>
                    <a:gd name="T3" fmla="*/ 2147483647 h 217"/>
                    <a:gd name="T4" fmla="*/ 2147483647 w 192"/>
                    <a:gd name="T5" fmla="*/ 2147483647 h 217"/>
                    <a:gd name="T6" fmla="*/ 2147483647 w 192"/>
                    <a:gd name="T7" fmla="*/ 0 h 217"/>
                    <a:gd name="T8" fmla="*/ 2147483647 w 192"/>
                    <a:gd name="T9" fmla="*/ 2147483647 h 217"/>
                    <a:gd name="T10" fmla="*/ 2147483647 w 192"/>
                    <a:gd name="T11" fmla="*/ 2147483647 h 217"/>
                    <a:gd name="T12" fmla="*/ 2147483647 w 192"/>
                    <a:gd name="T13" fmla="*/ 2147483647 h 217"/>
                    <a:gd name="T14" fmla="*/ 2147483647 w 192"/>
                    <a:gd name="T15" fmla="*/ 2147483647 h 217"/>
                    <a:gd name="T16" fmla="*/ 2147483647 w 192"/>
                    <a:gd name="T17" fmla="*/ 2147483647 h 217"/>
                    <a:gd name="T18" fmla="*/ 2147483647 w 192"/>
                    <a:gd name="T19" fmla="*/ 2147483647 h 217"/>
                    <a:gd name="T20" fmla="*/ 2147483647 w 192"/>
                    <a:gd name="T21" fmla="*/ 2147483647 h 217"/>
                    <a:gd name="T22" fmla="*/ 2147483647 w 192"/>
                    <a:gd name="T23" fmla="*/ 2147483647 h 217"/>
                    <a:gd name="T24" fmla="*/ 2147483647 w 192"/>
                    <a:gd name="T25" fmla="*/ 2147483647 h 217"/>
                    <a:gd name="T26" fmla="*/ 2147483647 w 192"/>
                    <a:gd name="T27" fmla="*/ 2147483647 h 217"/>
                    <a:gd name="T28" fmla="*/ 2147483647 w 192"/>
                    <a:gd name="T29" fmla="*/ 2147483647 h 217"/>
                    <a:gd name="T30" fmla="*/ 2147483647 w 192"/>
                    <a:gd name="T31" fmla="*/ 2147483647 h 217"/>
                    <a:gd name="T32" fmla="*/ 2147483647 w 192"/>
                    <a:gd name="T33" fmla="*/ 2147483647 h 217"/>
                    <a:gd name="T34" fmla="*/ 2147483647 w 192"/>
                    <a:gd name="T35" fmla="*/ 2147483647 h 217"/>
                    <a:gd name="T36" fmla="*/ 2147483647 w 192"/>
                    <a:gd name="T37" fmla="*/ 2147483647 h 217"/>
                    <a:gd name="T38" fmla="*/ 2147483647 w 192"/>
                    <a:gd name="T39" fmla="*/ 2147483647 h 217"/>
                    <a:gd name="T40" fmla="*/ 2147483647 w 192"/>
                    <a:gd name="T41" fmla="*/ 2147483647 h 217"/>
                    <a:gd name="T42" fmla="*/ 2147483647 w 192"/>
                    <a:gd name="T43" fmla="*/ 2147483647 h 217"/>
                    <a:gd name="T44" fmla="*/ 2147483647 w 192"/>
                    <a:gd name="T45" fmla="*/ 2147483647 h 217"/>
                    <a:gd name="T46" fmla="*/ 2147483647 w 192"/>
                    <a:gd name="T47" fmla="*/ 2147483647 h 217"/>
                    <a:gd name="T48" fmla="*/ 2147483647 w 192"/>
                    <a:gd name="T49" fmla="*/ 2147483647 h 217"/>
                    <a:gd name="T50" fmla="*/ 2147483647 w 192"/>
                    <a:gd name="T51" fmla="*/ 2147483647 h 217"/>
                    <a:gd name="T52" fmla="*/ 2147483647 w 192"/>
                    <a:gd name="T53" fmla="*/ 2147483647 h 217"/>
                    <a:gd name="T54" fmla="*/ 2147483647 w 192"/>
                    <a:gd name="T55" fmla="*/ 2147483647 h 217"/>
                    <a:gd name="T56" fmla="*/ 2147483647 w 192"/>
                    <a:gd name="T57" fmla="*/ 2147483647 h 217"/>
                    <a:gd name="T58" fmla="*/ 2147483647 w 192"/>
                    <a:gd name="T59" fmla="*/ 2147483647 h 217"/>
                    <a:gd name="T60" fmla="*/ 2147483647 w 192"/>
                    <a:gd name="T61" fmla="*/ 2147483647 h 217"/>
                    <a:gd name="T62" fmla="*/ 2147483647 w 192"/>
                    <a:gd name="T63" fmla="*/ 2147483647 h 217"/>
                    <a:gd name="T64" fmla="*/ 2147483647 w 192"/>
                    <a:gd name="T65" fmla="*/ 2147483647 h 217"/>
                    <a:gd name="T66" fmla="*/ 2147483647 w 192"/>
                    <a:gd name="T67" fmla="*/ 2147483647 h 217"/>
                    <a:gd name="T68" fmla="*/ 2147483647 w 192"/>
                    <a:gd name="T69" fmla="*/ 2147483647 h 217"/>
                    <a:gd name="T70" fmla="*/ 2147483647 w 192"/>
                    <a:gd name="T71" fmla="*/ 2147483647 h 217"/>
                    <a:gd name="T72" fmla="*/ 2147483647 w 192"/>
                    <a:gd name="T73" fmla="*/ 2147483647 h 217"/>
                    <a:gd name="T74" fmla="*/ 2147483647 w 192"/>
                    <a:gd name="T75" fmla="*/ 2147483647 h 217"/>
                    <a:gd name="T76" fmla="*/ 2147483647 w 192"/>
                    <a:gd name="T77" fmla="*/ 2147483647 h 217"/>
                    <a:gd name="T78" fmla="*/ 2147483647 w 192"/>
                    <a:gd name="T79" fmla="*/ 2147483647 h 217"/>
                    <a:gd name="T80" fmla="*/ 2147483647 w 192"/>
                    <a:gd name="T81" fmla="*/ 2147483647 h 217"/>
                    <a:gd name="T82" fmla="*/ 2147483647 w 192"/>
                    <a:gd name="T83" fmla="*/ 2147483647 h 217"/>
                    <a:gd name="T84" fmla="*/ 2147483647 w 192"/>
                    <a:gd name="T85" fmla="*/ 2147483647 h 217"/>
                    <a:gd name="T86" fmla="*/ 2147483647 w 192"/>
                    <a:gd name="T87" fmla="*/ 2147483647 h 2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2"/>
                    <a:gd name="T133" fmla="*/ 0 h 217"/>
                    <a:gd name="T134" fmla="*/ 192 w 192"/>
                    <a:gd name="T135" fmla="*/ 217 h 2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2" h="217">
                      <a:moveTo>
                        <a:pt x="0" y="17"/>
                      </a:moveTo>
                      <a:lnTo>
                        <a:pt x="7" y="17"/>
                      </a:lnTo>
                      <a:lnTo>
                        <a:pt x="15" y="20"/>
                      </a:lnTo>
                      <a:lnTo>
                        <a:pt x="17" y="20"/>
                      </a:lnTo>
                      <a:lnTo>
                        <a:pt x="22" y="15"/>
                      </a:lnTo>
                      <a:lnTo>
                        <a:pt x="25" y="15"/>
                      </a:lnTo>
                      <a:lnTo>
                        <a:pt x="30" y="15"/>
                      </a:lnTo>
                      <a:lnTo>
                        <a:pt x="33" y="12"/>
                      </a:lnTo>
                      <a:lnTo>
                        <a:pt x="43" y="5"/>
                      </a:lnTo>
                      <a:lnTo>
                        <a:pt x="50" y="0"/>
                      </a:lnTo>
                      <a:lnTo>
                        <a:pt x="53" y="0"/>
                      </a:lnTo>
                      <a:lnTo>
                        <a:pt x="58" y="0"/>
                      </a:lnTo>
                      <a:lnTo>
                        <a:pt x="68" y="0"/>
                      </a:lnTo>
                      <a:lnTo>
                        <a:pt x="68" y="5"/>
                      </a:lnTo>
                      <a:lnTo>
                        <a:pt x="68" y="10"/>
                      </a:lnTo>
                      <a:lnTo>
                        <a:pt x="68" y="15"/>
                      </a:lnTo>
                      <a:lnTo>
                        <a:pt x="68" y="20"/>
                      </a:lnTo>
                      <a:lnTo>
                        <a:pt x="68" y="25"/>
                      </a:lnTo>
                      <a:lnTo>
                        <a:pt x="70" y="27"/>
                      </a:lnTo>
                      <a:lnTo>
                        <a:pt x="76" y="35"/>
                      </a:lnTo>
                      <a:lnTo>
                        <a:pt x="83" y="43"/>
                      </a:lnTo>
                      <a:lnTo>
                        <a:pt x="86" y="43"/>
                      </a:lnTo>
                      <a:lnTo>
                        <a:pt x="93" y="43"/>
                      </a:lnTo>
                      <a:lnTo>
                        <a:pt x="96" y="43"/>
                      </a:lnTo>
                      <a:lnTo>
                        <a:pt x="101" y="45"/>
                      </a:lnTo>
                      <a:lnTo>
                        <a:pt x="103" y="48"/>
                      </a:lnTo>
                      <a:lnTo>
                        <a:pt x="111" y="50"/>
                      </a:lnTo>
                      <a:lnTo>
                        <a:pt x="111" y="53"/>
                      </a:lnTo>
                      <a:lnTo>
                        <a:pt x="119" y="53"/>
                      </a:lnTo>
                      <a:lnTo>
                        <a:pt x="121" y="58"/>
                      </a:lnTo>
                      <a:lnTo>
                        <a:pt x="124" y="60"/>
                      </a:lnTo>
                      <a:lnTo>
                        <a:pt x="126" y="60"/>
                      </a:lnTo>
                      <a:lnTo>
                        <a:pt x="134" y="60"/>
                      </a:lnTo>
                      <a:lnTo>
                        <a:pt x="139" y="60"/>
                      </a:lnTo>
                      <a:lnTo>
                        <a:pt x="144" y="63"/>
                      </a:lnTo>
                      <a:lnTo>
                        <a:pt x="146" y="65"/>
                      </a:lnTo>
                      <a:lnTo>
                        <a:pt x="146" y="70"/>
                      </a:lnTo>
                      <a:lnTo>
                        <a:pt x="149" y="78"/>
                      </a:lnTo>
                      <a:lnTo>
                        <a:pt x="149" y="83"/>
                      </a:lnTo>
                      <a:lnTo>
                        <a:pt x="149" y="98"/>
                      </a:lnTo>
                      <a:lnTo>
                        <a:pt x="151" y="106"/>
                      </a:lnTo>
                      <a:lnTo>
                        <a:pt x="159" y="106"/>
                      </a:lnTo>
                      <a:lnTo>
                        <a:pt x="161" y="106"/>
                      </a:lnTo>
                      <a:lnTo>
                        <a:pt x="174" y="106"/>
                      </a:lnTo>
                      <a:lnTo>
                        <a:pt x="179" y="106"/>
                      </a:lnTo>
                      <a:lnTo>
                        <a:pt x="179" y="108"/>
                      </a:lnTo>
                      <a:lnTo>
                        <a:pt x="177" y="116"/>
                      </a:lnTo>
                      <a:lnTo>
                        <a:pt x="177" y="118"/>
                      </a:lnTo>
                      <a:lnTo>
                        <a:pt x="182" y="121"/>
                      </a:lnTo>
                      <a:lnTo>
                        <a:pt x="187" y="123"/>
                      </a:lnTo>
                      <a:lnTo>
                        <a:pt x="189" y="128"/>
                      </a:lnTo>
                      <a:lnTo>
                        <a:pt x="189" y="133"/>
                      </a:lnTo>
                      <a:lnTo>
                        <a:pt x="192" y="138"/>
                      </a:lnTo>
                      <a:lnTo>
                        <a:pt x="189" y="146"/>
                      </a:lnTo>
                      <a:lnTo>
                        <a:pt x="187" y="154"/>
                      </a:lnTo>
                      <a:lnTo>
                        <a:pt x="184" y="159"/>
                      </a:lnTo>
                      <a:lnTo>
                        <a:pt x="182" y="164"/>
                      </a:lnTo>
                      <a:lnTo>
                        <a:pt x="167" y="156"/>
                      </a:lnTo>
                      <a:lnTo>
                        <a:pt x="164" y="156"/>
                      </a:lnTo>
                      <a:lnTo>
                        <a:pt x="159" y="156"/>
                      </a:lnTo>
                      <a:lnTo>
                        <a:pt x="151" y="156"/>
                      </a:lnTo>
                      <a:lnTo>
                        <a:pt x="144" y="159"/>
                      </a:lnTo>
                      <a:lnTo>
                        <a:pt x="136" y="159"/>
                      </a:lnTo>
                      <a:lnTo>
                        <a:pt x="131" y="161"/>
                      </a:lnTo>
                      <a:lnTo>
                        <a:pt x="129" y="161"/>
                      </a:lnTo>
                      <a:lnTo>
                        <a:pt x="126" y="164"/>
                      </a:lnTo>
                      <a:lnTo>
                        <a:pt x="121" y="171"/>
                      </a:lnTo>
                      <a:lnTo>
                        <a:pt x="119" y="174"/>
                      </a:lnTo>
                      <a:lnTo>
                        <a:pt x="116" y="179"/>
                      </a:lnTo>
                      <a:lnTo>
                        <a:pt x="119" y="184"/>
                      </a:lnTo>
                      <a:lnTo>
                        <a:pt x="113" y="191"/>
                      </a:lnTo>
                      <a:lnTo>
                        <a:pt x="111" y="202"/>
                      </a:lnTo>
                      <a:lnTo>
                        <a:pt x="111" y="204"/>
                      </a:lnTo>
                      <a:lnTo>
                        <a:pt x="106" y="202"/>
                      </a:lnTo>
                      <a:lnTo>
                        <a:pt x="96" y="202"/>
                      </a:lnTo>
                      <a:lnTo>
                        <a:pt x="93" y="202"/>
                      </a:lnTo>
                      <a:lnTo>
                        <a:pt x="86" y="217"/>
                      </a:lnTo>
                      <a:lnTo>
                        <a:pt x="81" y="207"/>
                      </a:lnTo>
                      <a:lnTo>
                        <a:pt x="78" y="204"/>
                      </a:lnTo>
                      <a:lnTo>
                        <a:pt x="76" y="204"/>
                      </a:lnTo>
                      <a:lnTo>
                        <a:pt x="73" y="204"/>
                      </a:lnTo>
                      <a:lnTo>
                        <a:pt x="68" y="204"/>
                      </a:lnTo>
                      <a:lnTo>
                        <a:pt x="63" y="204"/>
                      </a:lnTo>
                      <a:lnTo>
                        <a:pt x="58" y="202"/>
                      </a:lnTo>
                      <a:lnTo>
                        <a:pt x="55" y="199"/>
                      </a:lnTo>
                      <a:lnTo>
                        <a:pt x="53" y="202"/>
                      </a:lnTo>
                      <a:lnTo>
                        <a:pt x="38" y="217"/>
                      </a:lnTo>
                      <a:lnTo>
                        <a:pt x="30" y="217"/>
                      </a:lnTo>
                      <a:lnTo>
                        <a:pt x="28" y="217"/>
                      </a:lnTo>
                      <a:lnTo>
                        <a:pt x="25" y="199"/>
                      </a:lnTo>
                      <a:lnTo>
                        <a:pt x="22" y="191"/>
                      </a:lnTo>
                      <a:lnTo>
                        <a:pt x="22" y="189"/>
                      </a:lnTo>
                      <a:lnTo>
                        <a:pt x="17" y="179"/>
                      </a:lnTo>
                      <a:lnTo>
                        <a:pt x="15" y="174"/>
                      </a:lnTo>
                      <a:lnTo>
                        <a:pt x="15" y="171"/>
                      </a:lnTo>
                      <a:lnTo>
                        <a:pt x="17" y="159"/>
                      </a:lnTo>
                      <a:lnTo>
                        <a:pt x="12" y="151"/>
                      </a:lnTo>
                      <a:lnTo>
                        <a:pt x="10" y="149"/>
                      </a:lnTo>
                      <a:lnTo>
                        <a:pt x="10" y="138"/>
                      </a:lnTo>
                      <a:lnTo>
                        <a:pt x="7" y="133"/>
                      </a:lnTo>
                      <a:lnTo>
                        <a:pt x="2" y="128"/>
                      </a:lnTo>
                      <a:lnTo>
                        <a:pt x="2" y="126"/>
                      </a:lnTo>
                      <a:lnTo>
                        <a:pt x="2" y="123"/>
                      </a:lnTo>
                      <a:lnTo>
                        <a:pt x="0" y="121"/>
                      </a:lnTo>
                      <a:lnTo>
                        <a:pt x="2" y="118"/>
                      </a:lnTo>
                      <a:lnTo>
                        <a:pt x="7" y="113"/>
                      </a:lnTo>
                      <a:lnTo>
                        <a:pt x="10" y="111"/>
                      </a:lnTo>
                      <a:lnTo>
                        <a:pt x="10" y="106"/>
                      </a:lnTo>
                      <a:lnTo>
                        <a:pt x="5" y="98"/>
                      </a:lnTo>
                      <a:lnTo>
                        <a:pt x="5" y="93"/>
                      </a:lnTo>
                      <a:lnTo>
                        <a:pt x="5" y="90"/>
                      </a:lnTo>
                      <a:lnTo>
                        <a:pt x="7" y="88"/>
                      </a:lnTo>
                      <a:lnTo>
                        <a:pt x="5" y="83"/>
                      </a:lnTo>
                      <a:lnTo>
                        <a:pt x="5" y="80"/>
                      </a:lnTo>
                      <a:lnTo>
                        <a:pt x="10" y="75"/>
                      </a:lnTo>
                      <a:lnTo>
                        <a:pt x="10" y="73"/>
                      </a:lnTo>
                      <a:lnTo>
                        <a:pt x="12" y="70"/>
                      </a:lnTo>
                      <a:lnTo>
                        <a:pt x="10" y="63"/>
                      </a:lnTo>
                      <a:lnTo>
                        <a:pt x="10" y="60"/>
                      </a:lnTo>
                      <a:lnTo>
                        <a:pt x="10" y="53"/>
                      </a:lnTo>
                      <a:lnTo>
                        <a:pt x="12" y="50"/>
                      </a:lnTo>
                      <a:lnTo>
                        <a:pt x="15" y="45"/>
                      </a:lnTo>
                      <a:lnTo>
                        <a:pt x="15" y="43"/>
                      </a:lnTo>
                      <a:lnTo>
                        <a:pt x="7" y="30"/>
                      </a:lnTo>
                      <a:lnTo>
                        <a:pt x="0" y="17"/>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7" name="Freeform 47"/>
                <p:cNvSpPr>
                  <a:spLocks/>
                </p:cNvSpPr>
                <p:nvPr/>
              </p:nvSpPr>
              <p:spPr bwMode="auto">
                <a:xfrm>
                  <a:off x="5108575" y="2676525"/>
                  <a:ext cx="214313" cy="487363"/>
                </a:xfrm>
                <a:custGeom>
                  <a:avLst/>
                  <a:gdLst>
                    <a:gd name="T0" fmla="*/ 2147483647 w 169"/>
                    <a:gd name="T1" fmla="*/ 2147483647 h 384"/>
                    <a:gd name="T2" fmla="*/ 2147483647 w 169"/>
                    <a:gd name="T3" fmla="*/ 2147483647 h 384"/>
                    <a:gd name="T4" fmla="*/ 2147483647 w 169"/>
                    <a:gd name="T5" fmla="*/ 2147483647 h 384"/>
                    <a:gd name="T6" fmla="*/ 2147483647 w 169"/>
                    <a:gd name="T7" fmla="*/ 2147483647 h 384"/>
                    <a:gd name="T8" fmla="*/ 2147483647 w 169"/>
                    <a:gd name="T9" fmla="*/ 2147483647 h 384"/>
                    <a:gd name="T10" fmla="*/ 2147483647 w 169"/>
                    <a:gd name="T11" fmla="*/ 2147483647 h 384"/>
                    <a:gd name="T12" fmla="*/ 2147483647 w 169"/>
                    <a:gd name="T13" fmla="*/ 2147483647 h 384"/>
                    <a:gd name="T14" fmla="*/ 2147483647 w 169"/>
                    <a:gd name="T15" fmla="*/ 2147483647 h 384"/>
                    <a:gd name="T16" fmla="*/ 2147483647 w 169"/>
                    <a:gd name="T17" fmla="*/ 2147483647 h 384"/>
                    <a:gd name="T18" fmla="*/ 2147483647 w 169"/>
                    <a:gd name="T19" fmla="*/ 2147483647 h 384"/>
                    <a:gd name="T20" fmla="*/ 2147483647 w 169"/>
                    <a:gd name="T21" fmla="*/ 2147483647 h 384"/>
                    <a:gd name="T22" fmla="*/ 2147483647 w 169"/>
                    <a:gd name="T23" fmla="*/ 2147483647 h 384"/>
                    <a:gd name="T24" fmla="*/ 2147483647 w 169"/>
                    <a:gd name="T25" fmla="*/ 2147483647 h 384"/>
                    <a:gd name="T26" fmla="*/ 2147483647 w 169"/>
                    <a:gd name="T27" fmla="*/ 2147483647 h 384"/>
                    <a:gd name="T28" fmla="*/ 2147483647 w 169"/>
                    <a:gd name="T29" fmla="*/ 2147483647 h 384"/>
                    <a:gd name="T30" fmla="*/ 2147483647 w 169"/>
                    <a:gd name="T31" fmla="*/ 2147483647 h 384"/>
                    <a:gd name="T32" fmla="*/ 2147483647 w 169"/>
                    <a:gd name="T33" fmla="*/ 2147483647 h 384"/>
                    <a:gd name="T34" fmla="*/ 2147483647 w 169"/>
                    <a:gd name="T35" fmla="*/ 2147483647 h 384"/>
                    <a:gd name="T36" fmla="*/ 2147483647 w 169"/>
                    <a:gd name="T37" fmla="*/ 2147483647 h 384"/>
                    <a:gd name="T38" fmla="*/ 2147483647 w 169"/>
                    <a:gd name="T39" fmla="*/ 2147483647 h 384"/>
                    <a:gd name="T40" fmla="*/ 2147483647 w 169"/>
                    <a:gd name="T41" fmla="*/ 2147483647 h 384"/>
                    <a:gd name="T42" fmla="*/ 2147483647 w 169"/>
                    <a:gd name="T43" fmla="*/ 2147483647 h 384"/>
                    <a:gd name="T44" fmla="*/ 2147483647 w 169"/>
                    <a:gd name="T45" fmla="*/ 2147483647 h 384"/>
                    <a:gd name="T46" fmla="*/ 2147483647 w 169"/>
                    <a:gd name="T47" fmla="*/ 2147483647 h 384"/>
                    <a:gd name="T48" fmla="*/ 2147483647 w 169"/>
                    <a:gd name="T49" fmla="*/ 2147483647 h 384"/>
                    <a:gd name="T50" fmla="*/ 2147483647 w 169"/>
                    <a:gd name="T51" fmla="*/ 2147483647 h 384"/>
                    <a:gd name="T52" fmla="*/ 2147483647 w 169"/>
                    <a:gd name="T53" fmla="*/ 2147483647 h 384"/>
                    <a:gd name="T54" fmla="*/ 2147483647 w 169"/>
                    <a:gd name="T55" fmla="*/ 2147483647 h 384"/>
                    <a:gd name="T56" fmla="*/ 2147483647 w 169"/>
                    <a:gd name="T57" fmla="*/ 2147483647 h 384"/>
                    <a:gd name="T58" fmla="*/ 2147483647 w 169"/>
                    <a:gd name="T59" fmla="*/ 2147483647 h 384"/>
                    <a:gd name="T60" fmla="*/ 2147483647 w 169"/>
                    <a:gd name="T61" fmla="*/ 2147483647 h 384"/>
                    <a:gd name="T62" fmla="*/ 2147483647 w 169"/>
                    <a:gd name="T63" fmla="*/ 2147483647 h 384"/>
                    <a:gd name="T64" fmla="*/ 2147483647 w 169"/>
                    <a:gd name="T65" fmla="*/ 2147483647 h 384"/>
                    <a:gd name="T66" fmla="*/ 2147483647 w 169"/>
                    <a:gd name="T67" fmla="*/ 2147483647 h 384"/>
                    <a:gd name="T68" fmla="*/ 2147483647 w 169"/>
                    <a:gd name="T69" fmla="*/ 2147483647 h 384"/>
                    <a:gd name="T70" fmla="*/ 2147483647 w 169"/>
                    <a:gd name="T71" fmla="*/ 2147483647 h 384"/>
                    <a:gd name="T72" fmla="*/ 2147483647 w 169"/>
                    <a:gd name="T73" fmla="*/ 2147483647 h 384"/>
                    <a:gd name="T74" fmla="*/ 2147483647 w 169"/>
                    <a:gd name="T75" fmla="*/ 2147483647 h 384"/>
                    <a:gd name="T76" fmla="*/ 2147483647 w 169"/>
                    <a:gd name="T77" fmla="*/ 2147483647 h 384"/>
                    <a:gd name="T78" fmla="*/ 2147483647 w 169"/>
                    <a:gd name="T79" fmla="*/ 2147483647 h 384"/>
                    <a:gd name="T80" fmla="*/ 2147483647 w 169"/>
                    <a:gd name="T81" fmla="*/ 2147483647 h 384"/>
                    <a:gd name="T82" fmla="*/ 2147483647 w 169"/>
                    <a:gd name="T83" fmla="*/ 2147483647 h 384"/>
                    <a:gd name="T84" fmla="*/ 2147483647 w 169"/>
                    <a:gd name="T85" fmla="*/ 2147483647 h 384"/>
                    <a:gd name="T86" fmla="*/ 2147483647 w 169"/>
                    <a:gd name="T87" fmla="*/ 2147483647 h 384"/>
                    <a:gd name="T88" fmla="*/ 2147483647 w 169"/>
                    <a:gd name="T89" fmla="*/ 2147483647 h 384"/>
                    <a:gd name="T90" fmla="*/ 2147483647 w 169"/>
                    <a:gd name="T91" fmla="*/ 2147483647 h 384"/>
                    <a:gd name="T92" fmla="*/ 2147483647 w 169"/>
                    <a:gd name="T93" fmla="*/ 2147483647 h 384"/>
                    <a:gd name="T94" fmla="*/ 2147483647 w 169"/>
                    <a:gd name="T95" fmla="*/ 2147483647 h 384"/>
                    <a:gd name="T96" fmla="*/ 2147483647 w 169"/>
                    <a:gd name="T97" fmla="*/ 0 h 384"/>
                    <a:gd name="T98" fmla="*/ 2147483647 w 169"/>
                    <a:gd name="T99" fmla="*/ 2147483647 h 384"/>
                    <a:gd name="T100" fmla="*/ 2147483647 w 169"/>
                    <a:gd name="T101" fmla="*/ 2147483647 h 38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9"/>
                    <a:gd name="T154" fmla="*/ 0 h 384"/>
                    <a:gd name="T155" fmla="*/ 169 w 169"/>
                    <a:gd name="T156" fmla="*/ 384 h 38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9" h="384">
                      <a:moveTo>
                        <a:pt x="126" y="53"/>
                      </a:moveTo>
                      <a:lnTo>
                        <a:pt x="126" y="61"/>
                      </a:lnTo>
                      <a:lnTo>
                        <a:pt x="124" y="68"/>
                      </a:lnTo>
                      <a:lnTo>
                        <a:pt x="126" y="79"/>
                      </a:lnTo>
                      <a:lnTo>
                        <a:pt x="129" y="84"/>
                      </a:lnTo>
                      <a:lnTo>
                        <a:pt x="136" y="86"/>
                      </a:lnTo>
                      <a:lnTo>
                        <a:pt x="141" y="96"/>
                      </a:lnTo>
                      <a:lnTo>
                        <a:pt x="146" y="104"/>
                      </a:lnTo>
                      <a:lnTo>
                        <a:pt x="144" y="111"/>
                      </a:lnTo>
                      <a:lnTo>
                        <a:pt x="134" y="124"/>
                      </a:lnTo>
                      <a:lnTo>
                        <a:pt x="131" y="132"/>
                      </a:lnTo>
                      <a:lnTo>
                        <a:pt x="141" y="157"/>
                      </a:lnTo>
                      <a:lnTo>
                        <a:pt x="146" y="177"/>
                      </a:lnTo>
                      <a:lnTo>
                        <a:pt x="146" y="182"/>
                      </a:lnTo>
                      <a:lnTo>
                        <a:pt x="141" y="192"/>
                      </a:lnTo>
                      <a:lnTo>
                        <a:pt x="141" y="200"/>
                      </a:lnTo>
                      <a:lnTo>
                        <a:pt x="141" y="205"/>
                      </a:lnTo>
                      <a:lnTo>
                        <a:pt x="144" y="215"/>
                      </a:lnTo>
                      <a:lnTo>
                        <a:pt x="154" y="238"/>
                      </a:lnTo>
                      <a:lnTo>
                        <a:pt x="154" y="240"/>
                      </a:lnTo>
                      <a:lnTo>
                        <a:pt x="154" y="245"/>
                      </a:lnTo>
                      <a:lnTo>
                        <a:pt x="149" y="253"/>
                      </a:lnTo>
                      <a:lnTo>
                        <a:pt x="146" y="255"/>
                      </a:lnTo>
                      <a:lnTo>
                        <a:pt x="151" y="260"/>
                      </a:lnTo>
                      <a:lnTo>
                        <a:pt x="159" y="268"/>
                      </a:lnTo>
                      <a:lnTo>
                        <a:pt x="164" y="273"/>
                      </a:lnTo>
                      <a:lnTo>
                        <a:pt x="169" y="278"/>
                      </a:lnTo>
                      <a:lnTo>
                        <a:pt x="169" y="283"/>
                      </a:lnTo>
                      <a:lnTo>
                        <a:pt x="169" y="291"/>
                      </a:lnTo>
                      <a:lnTo>
                        <a:pt x="167" y="298"/>
                      </a:lnTo>
                      <a:lnTo>
                        <a:pt x="162" y="308"/>
                      </a:lnTo>
                      <a:lnTo>
                        <a:pt x="151" y="318"/>
                      </a:lnTo>
                      <a:lnTo>
                        <a:pt x="136" y="336"/>
                      </a:lnTo>
                      <a:lnTo>
                        <a:pt x="124" y="354"/>
                      </a:lnTo>
                      <a:lnTo>
                        <a:pt x="121" y="359"/>
                      </a:lnTo>
                      <a:lnTo>
                        <a:pt x="116" y="361"/>
                      </a:lnTo>
                      <a:lnTo>
                        <a:pt x="106" y="364"/>
                      </a:lnTo>
                      <a:lnTo>
                        <a:pt x="106" y="366"/>
                      </a:lnTo>
                      <a:lnTo>
                        <a:pt x="101" y="364"/>
                      </a:lnTo>
                      <a:lnTo>
                        <a:pt x="98" y="364"/>
                      </a:lnTo>
                      <a:lnTo>
                        <a:pt x="98" y="366"/>
                      </a:lnTo>
                      <a:lnTo>
                        <a:pt x="93" y="366"/>
                      </a:lnTo>
                      <a:lnTo>
                        <a:pt x="91" y="364"/>
                      </a:lnTo>
                      <a:lnTo>
                        <a:pt x="93" y="359"/>
                      </a:lnTo>
                      <a:lnTo>
                        <a:pt x="91" y="366"/>
                      </a:lnTo>
                      <a:lnTo>
                        <a:pt x="88" y="369"/>
                      </a:lnTo>
                      <a:lnTo>
                        <a:pt x="83" y="369"/>
                      </a:lnTo>
                      <a:lnTo>
                        <a:pt x="81" y="369"/>
                      </a:lnTo>
                      <a:lnTo>
                        <a:pt x="81" y="374"/>
                      </a:lnTo>
                      <a:lnTo>
                        <a:pt x="76" y="369"/>
                      </a:lnTo>
                      <a:lnTo>
                        <a:pt x="76" y="371"/>
                      </a:lnTo>
                      <a:lnTo>
                        <a:pt x="71" y="374"/>
                      </a:lnTo>
                      <a:lnTo>
                        <a:pt x="68" y="376"/>
                      </a:lnTo>
                      <a:lnTo>
                        <a:pt x="68" y="374"/>
                      </a:lnTo>
                      <a:lnTo>
                        <a:pt x="63" y="376"/>
                      </a:lnTo>
                      <a:lnTo>
                        <a:pt x="60" y="376"/>
                      </a:lnTo>
                      <a:lnTo>
                        <a:pt x="58" y="381"/>
                      </a:lnTo>
                      <a:lnTo>
                        <a:pt x="55" y="379"/>
                      </a:lnTo>
                      <a:lnTo>
                        <a:pt x="50" y="381"/>
                      </a:lnTo>
                      <a:lnTo>
                        <a:pt x="50" y="379"/>
                      </a:lnTo>
                      <a:lnTo>
                        <a:pt x="45" y="381"/>
                      </a:lnTo>
                      <a:lnTo>
                        <a:pt x="43" y="381"/>
                      </a:lnTo>
                      <a:lnTo>
                        <a:pt x="38" y="384"/>
                      </a:lnTo>
                      <a:lnTo>
                        <a:pt x="35" y="379"/>
                      </a:lnTo>
                      <a:lnTo>
                        <a:pt x="33" y="376"/>
                      </a:lnTo>
                      <a:lnTo>
                        <a:pt x="35" y="371"/>
                      </a:lnTo>
                      <a:lnTo>
                        <a:pt x="30" y="371"/>
                      </a:lnTo>
                      <a:lnTo>
                        <a:pt x="25" y="374"/>
                      </a:lnTo>
                      <a:lnTo>
                        <a:pt x="28" y="369"/>
                      </a:lnTo>
                      <a:lnTo>
                        <a:pt x="23" y="369"/>
                      </a:lnTo>
                      <a:lnTo>
                        <a:pt x="18" y="364"/>
                      </a:lnTo>
                      <a:lnTo>
                        <a:pt x="15" y="364"/>
                      </a:lnTo>
                      <a:lnTo>
                        <a:pt x="12" y="361"/>
                      </a:lnTo>
                      <a:lnTo>
                        <a:pt x="10" y="354"/>
                      </a:lnTo>
                      <a:lnTo>
                        <a:pt x="10" y="344"/>
                      </a:lnTo>
                      <a:lnTo>
                        <a:pt x="12" y="339"/>
                      </a:lnTo>
                      <a:lnTo>
                        <a:pt x="12" y="331"/>
                      </a:lnTo>
                      <a:lnTo>
                        <a:pt x="12" y="328"/>
                      </a:lnTo>
                      <a:lnTo>
                        <a:pt x="10" y="321"/>
                      </a:lnTo>
                      <a:lnTo>
                        <a:pt x="7" y="316"/>
                      </a:lnTo>
                      <a:lnTo>
                        <a:pt x="10" y="306"/>
                      </a:lnTo>
                      <a:lnTo>
                        <a:pt x="10" y="301"/>
                      </a:lnTo>
                      <a:lnTo>
                        <a:pt x="7" y="296"/>
                      </a:lnTo>
                      <a:lnTo>
                        <a:pt x="5" y="296"/>
                      </a:lnTo>
                      <a:lnTo>
                        <a:pt x="5" y="291"/>
                      </a:lnTo>
                      <a:lnTo>
                        <a:pt x="7" y="286"/>
                      </a:lnTo>
                      <a:lnTo>
                        <a:pt x="12" y="281"/>
                      </a:lnTo>
                      <a:lnTo>
                        <a:pt x="12" y="278"/>
                      </a:lnTo>
                      <a:lnTo>
                        <a:pt x="12" y="273"/>
                      </a:lnTo>
                      <a:lnTo>
                        <a:pt x="15" y="270"/>
                      </a:lnTo>
                      <a:lnTo>
                        <a:pt x="20" y="273"/>
                      </a:lnTo>
                      <a:lnTo>
                        <a:pt x="25" y="270"/>
                      </a:lnTo>
                      <a:lnTo>
                        <a:pt x="28" y="263"/>
                      </a:lnTo>
                      <a:lnTo>
                        <a:pt x="28" y="255"/>
                      </a:lnTo>
                      <a:lnTo>
                        <a:pt x="28" y="250"/>
                      </a:lnTo>
                      <a:lnTo>
                        <a:pt x="30" y="255"/>
                      </a:lnTo>
                      <a:lnTo>
                        <a:pt x="33" y="255"/>
                      </a:lnTo>
                      <a:lnTo>
                        <a:pt x="45" y="238"/>
                      </a:lnTo>
                      <a:lnTo>
                        <a:pt x="53" y="227"/>
                      </a:lnTo>
                      <a:lnTo>
                        <a:pt x="58" y="217"/>
                      </a:lnTo>
                      <a:lnTo>
                        <a:pt x="66" y="212"/>
                      </a:lnTo>
                      <a:lnTo>
                        <a:pt x="73" y="212"/>
                      </a:lnTo>
                      <a:lnTo>
                        <a:pt x="73" y="207"/>
                      </a:lnTo>
                      <a:lnTo>
                        <a:pt x="73" y="205"/>
                      </a:lnTo>
                      <a:lnTo>
                        <a:pt x="71" y="202"/>
                      </a:lnTo>
                      <a:lnTo>
                        <a:pt x="71" y="195"/>
                      </a:lnTo>
                      <a:lnTo>
                        <a:pt x="71" y="190"/>
                      </a:lnTo>
                      <a:lnTo>
                        <a:pt x="68" y="185"/>
                      </a:lnTo>
                      <a:lnTo>
                        <a:pt x="60" y="182"/>
                      </a:lnTo>
                      <a:lnTo>
                        <a:pt x="55" y="174"/>
                      </a:lnTo>
                      <a:lnTo>
                        <a:pt x="50" y="174"/>
                      </a:lnTo>
                      <a:lnTo>
                        <a:pt x="50" y="169"/>
                      </a:lnTo>
                      <a:lnTo>
                        <a:pt x="48" y="164"/>
                      </a:lnTo>
                      <a:lnTo>
                        <a:pt x="45" y="154"/>
                      </a:lnTo>
                      <a:lnTo>
                        <a:pt x="50" y="142"/>
                      </a:lnTo>
                      <a:lnTo>
                        <a:pt x="50" y="134"/>
                      </a:lnTo>
                      <a:lnTo>
                        <a:pt x="45" y="121"/>
                      </a:lnTo>
                      <a:lnTo>
                        <a:pt x="43" y="109"/>
                      </a:lnTo>
                      <a:lnTo>
                        <a:pt x="43" y="99"/>
                      </a:lnTo>
                      <a:lnTo>
                        <a:pt x="43" y="91"/>
                      </a:lnTo>
                      <a:lnTo>
                        <a:pt x="38" y="81"/>
                      </a:lnTo>
                      <a:lnTo>
                        <a:pt x="35" y="76"/>
                      </a:lnTo>
                      <a:lnTo>
                        <a:pt x="23" y="73"/>
                      </a:lnTo>
                      <a:lnTo>
                        <a:pt x="15" y="66"/>
                      </a:lnTo>
                      <a:lnTo>
                        <a:pt x="5" y="53"/>
                      </a:lnTo>
                      <a:lnTo>
                        <a:pt x="2" y="46"/>
                      </a:lnTo>
                      <a:lnTo>
                        <a:pt x="0" y="43"/>
                      </a:lnTo>
                      <a:lnTo>
                        <a:pt x="7" y="31"/>
                      </a:lnTo>
                      <a:lnTo>
                        <a:pt x="10" y="28"/>
                      </a:lnTo>
                      <a:lnTo>
                        <a:pt x="12" y="31"/>
                      </a:lnTo>
                      <a:lnTo>
                        <a:pt x="20" y="43"/>
                      </a:lnTo>
                      <a:lnTo>
                        <a:pt x="28" y="53"/>
                      </a:lnTo>
                      <a:lnTo>
                        <a:pt x="30" y="56"/>
                      </a:lnTo>
                      <a:lnTo>
                        <a:pt x="40" y="58"/>
                      </a:lnTo>
                      <a:lnTo>
                        <a:pt x="53" y="53"/>
                      </a:lnTo>
                      <a:lnTo>
                        <a:pt x="63" y="63"/>
                      </a:lnTo>
                      <a:lnTo>
                        <a:pt x="63" y="66"/>
                      </a:lnTo>
                      <a:lnTo>
                        <a:pt x="68" y="58"/>
                      </a:lnTo>
                      <a:lnTo>
                        <a:pt x="78" y="48"/>
                      </a:lnTo>
                      <a:lnTo>
                        <a:pt x="78" y="41"/>
                      </a:lnTo>
                      <a:lnTo>
                        <a:pt x="78" y="31"/>
                      </a:lnTo>
                      <a:lnTo>
                        <a:pt x="81" y="20"/>
                      </a:lnTo>
                      <a:lnTo>
                        <a:pt x="86" y="13"/>
                      </a:lnTo>
                      <a:lnTo>
                        <a:pt x="91" y="5"/>
                      </a:lnTo>
                      <a:lnTo>
                        <a:pt x="106" y="3"/>
                      </a:lnTo>
                      <a:lnTo>
                        <a:pt x="109" y="0"/>
                      </a:lnTo>
                      <a:lnTo>
                        <a:pt x="114" y="0"/>
                      </a:lnTo>
                      <a:lnTo>
                        <a:pt x="121" y="10"/>
                      </a:lnTo>
                      <a:lnTo>
                        <a:pt x="126" y="13"/>
                      </a:lnTo>
                      <a:lnTo>
                        <a:pt x="134" y="18"/>
                      </a:lnTo>
                      <a:lnTo>
                        <a:pt x="134" y="26"/>
                      </a:lnTo>
                      <a:lnTo>
                        <a:pt x="126" y="43"/>
                      </a:lnTo>
                      <a:lnTo>
                        <a:pt x="126" y="51"/>
                      </a:lnTo>
                      <a:lnTo>
                        <a:pt x="126" y="53"/>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8" name="Freeform 48"/>
                <p:cNvSpPr>
                  <a:spLocks/>
                </p:cNvSpPr>
                <p:nvPr/>
              </p:nvSpPr>
              <p:spPr bwMode="auto">
                <a:xfrm>
                  <a:off x="4879975" y="3543300"/>
                  <a:ext cx="157163" cy="76200"/>
                </a:xfrm>
                <a:custGeom>
                  <a:avLst/>
                  <a:gdLst>
                    <a:gd name="T0" fmla="*/ 2147483647 w 124"/>
                    <a:gd name="T1" fmla="*/ 2147483647 h 60"/>
                    <a:gd name="T2" fmla="*/ 2147483647 w 124"/>
                    <a:gd name="T3" fmla="*/ 2147483647 h 60"/>
                    <a:gd name="T4" fmla="*/ 2147483647 w 124"/>
                    <a:gd name="T5" fmla="*/ 2147483647 h 60"/>
                    <a:gd name="T6" fmla="*/ 2147483647 w 124"/>
                    <a:gd name="T7" fmla="*/ 2147483647 h 60"/>
                    <a:gd name="T8" fmla="*/ 2147483647 w 124"/>
                    <a:gd name="T9" fmla="*/ 2147483647 h 60"/>
                    <a:gd name="T10" fmla="*/ 2147483647 w 124"/>
                    <a:gd name="T11" fmla="*/ 2147483647 h 60"/>
                    <a:gd name="T12" fmla="*/ 2147483647 w 124"/>
                    <a:gd name="T13" fmla="*/ 2147483647 h 60"/>
                    <a:gd name="T14" fmla="*/ 2147483647 w 124"/>
                    <a:gd name="T15" fmla="*/ 2147483647 h 60"/>
                    <a:gd name="T16" fmla="*/ 2147483647 w 124"/>
                    <a:gd name="T17" fmla="*/ 2147483647 h 60"/>
                    <a:gd name="T18" fmla="*/ 2147483647 w 124"/>
                    <a:gd name="T19" fmla="*/ 2147483647 h 60"/>
                    <a:gd name="T20" fmla="*/ 2147483647 w 124"/>
                    <a:gd name="T21" fmla="*/ 2147483647 h 60"/>
                    <a:gd name="T22" fmla="*/ 2147483647 w 124"/>
                    <a:gd name="T23" fmla="*/ 2147483647 h 60"/>
                    <a:gd name="T24" fmla="*/ 2147483647 w 124"/>
                    <a:gd name="T25" fmla="*/ 2147483647 h 60"/>
                    <a:gd name="T26" fmla="*/ 2147483647 w 124"/>
                    <a:gd name="T27" fmla="*/ 2147483647 h 60"/>
                    <a:gd name="T28" fmla="*/ 2147483647 w 124"/>
                    <a:gd name="T29" fmla="*/ 2147483647 h 60"/>
                    <a:gd name="T30" fmla="*/ 2147483647 w 124"/>
                    <a:gd name="T31" fmla="*/ 2147483647 h 60"/>
                    <a:gd name="T32" fmla="*/ 2147483647 w 124"/>
                    <a:gd name="T33" fmla="*/ 2147483647 h 60"/>
                    <a:gd name="T34" fmla="*/ 2147483647 w 124"/>
                    <a:gd name="T35" fmla="*/ 2147483647 h 60"/>
                    <a:gd name="T36" fmla="*/ 2147483647 w 124"/>
                    <a:gd name="T37" fmla="*/ 2147483647 h 60"/>
                    <a:gd name="T38" fmla="*/ 2147483647 w 124"/>
                    <a:gd name="T39" fmla="*/ 2147483647 h 60"/>
                    <a:gd name="T40" fmla="*/ 2147483647 w 124"/>
                    <a:gd name="T41" fmla="*/ 2147483647 h 60"/>
                    <a:gd name="T42" fmla="*/ 2147483647 w 124"/>
                    <a:gd name="T43" fmla="*/ 2147483647 h 60"/>
                    <a:gd name="T44" fmla="*/ 2147483647 w 124"/>
                    <a:gd name="T45" fmla="*/ 2147483647 h 60"/>
                    <a:gd name="T46" fmla="*/ 2147483647 w 124"/>
                    <a:gd name="T47" fmla="*/ 2147483647 h 60"/>
                    <a:gd name="T48" fmla="*/ 2147483647 w 124"/>
                    <a:gd name="T49" fmla="*/ 2147483647 h 60"/>
                    <a:gd name="T50" fmla="*/ 2147483647 w 124"/>
                    <a:gd name="T51" fmla="*/ 2147483647 h 60"/>
                    <a:gd name="T52" fmla="*/ 2147483647 w 124"/>
                    <a:gd name="T53" fmla="*/ 2147483647 h 60"/>
                    <a:gd name="T54" fmla="*/ 2147483647 w 124"/>
                    <a:gd name="T55" fmla="*/ 2147483647 h 60"/>
                    <a:gd name="T56" fmla="*/ 2147483647 w 124"/>
                    <a:gd name="T57" fmla="*/ 2147483647 h 60"/>
                    <a:gd name="T58" fmla="*/ 2147483647 w 124"/>
                    <a:gd name="T59" fmla="*/ 2147483647 h 60"/>
                    <a:gd name="T60" fmla="*/ 2147483647 w 124"/>
                    <a:gd name="T61" fmla="*/ 2147483647 h 60"/>
                    <a:gd name="T62" fmla="*/ 2147483647 w 124"/>
                    <a:gd name="T63" fmla="*/ 2147483647 h 60"/>
                    <a:gd name="T64" fmla="*/ 2147483647 w 124"/>
                    <a:gd name="T65" fmla="*/ 2147483647 h 60"/>
                    <a:gd name="T66" fmla="*/ 2147483647 w 124"/>
                    <a:gd name="T67" fmla="*/ 2147483647 h 60"/>
                    <a:gd name="T68" fmla="*/ 2147483647 w 124"/>
                    <a:gd name="T69" fmla="*/ 2147483647 h 60"/>
                    <a:gd name="T70" fmla="*/ 2147483647 w 124"/>
                    <a:gd name="T71" fmla="*/ 2147483647 h 60"/>
                    <a:gd name="T72" fmla="*/ 2147483647 w 124"/>
                    <a:gd name="T73" fmla="*/ 2147483647 h 60"/>
                    <a:gd name="T74" fmla="*/ 2147483647 w 124"/>
                    <a:gd name="T75" fmla="*/ 2147483647 h 60"/>
                    <a:gd name="T76" fmla="*/ 2147483647 w 124"/>
                    <a:gd name="T77" fmla="*/ 2147483647 h 60"/>
                    <a:gd name="T78" fmla="*/ 2147483647 w 124"/>
                    <a:gd name="T79" fmla="*/ 2147483647 h 60"/>
                    <a:gd name="T80" fmla="*/ 2147483647 w 124"/>
                    <a:gd name="T81" fmla="*/ 2147483647 h 60"/>
                    <a:gd name="T82" fmla="*/ 2147483647 w 124"/>
                    <a:gd name="T83" fmla="*/ 2147483647 h 60"/>
                    <a:gd name="T84" fmla="*/ 2147483647 w 124"/>
                    <a:gd name="T85" fmla="*/ 2147483647 h 60"/>
                    <a:gd name="T86" fmla="*/ 2147483647 w 124"/>
                    <a:gd name="T87" fmla="*/ 2147483647 h 60"/>
                    <a:gd name="T88" fmla="*/ 2147483647 w 124"/>
                    <a:gd name="T89" fmla="*/ 2147483647 h 60"/>
                    <a:gd name="T90" fmla="*/ 2147483647 w 124"/>
                    <a:gd name="T91" fmla="*/ 2147483647 h 60"/>
                    <a:gd name="T92" fmla="*/ 2147483647 w 124"/>
                    <a:gd name="T93" fmla="*/ 2147483647 h 60"/>
                    <a:gd name="T94" fmla="*/ 2147483647 w 124"/>
                    <a:gd name="T95" fmla="*/ 2147483647 h 60"/>
                    <a:gd name="T96" fmla="*/ 2147483647 w 124"/>
                    <a:gd name="T97" fmla="*/ 2147483647 h 60"/>
                    <a:gd name="T98" fmla="*/ 2147483647 w 124"/>
                    <a:gd name="T99" fmla="*/ 2147483647 h 60"/>
                    <a:gd name="T100" fmla="*/ 2147483647 w 124"/>
                    <a:gd name="T101" fmla="*/ 2147483647 h 60"/>
                    <a:gd name="T102" fmla="*/ 0 w 124"/>
                    <a:gd name="T103" fmla="*/ 2147483647 h 60"/>
                    <a:gd name="T104" fmla="*/ 2147483647 w 124"/>
                    <a:gd name="T105" fmla="*/ 2147483647 h 6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4"/>
                    <a:gd name="T160" fmla="*/ 0 h 60"/>
                    <a:gd name="T161" fmla="*/ 124 w 124"/>
                    <a:gd name="T162" fmla="*/ 60 h 6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4" h="60">
                      <a:moveTo>
                        <a:pt x="0" y="33"/>
                      </a:moveTo>
                      <a:lnTo>
                        <a:pt x="3" y="33"/>
                      </a:lnTo>
                      <a:lnTo>
                        <a:pt x="5" y="33"/>
                      </a:lnTo>
                      <a:lnTo>
                        <a:pt x="8" y="33"/>
                      </a:lnTo>
                      <a:lnTo>
                        <a:pt x="8" y="35"/>
                      </a:lnTo>
                      <a:lnTo>
                        <a:pt x="8" y="38"/>
                      </a:lnTo>
                      <a:lnTo>
                        <a:pt x="10" y="38"/>
                      </a:lnTo>
                      <a:lnTo>
                        <a:pt x="10" y="40"/>
                      </a:lnTo>
                      <a:lnTo>
                        <a:pt x="13" y="40"/>
                      </a:lnTo>
                      <a:lnTo>
                        <a:pt x="16" y="35"/>
                      </a:lnTo>
                      <a:lnTo>
                        <a:pt x="16" y="33"/>
                      </a:lnTo>
                      <a:lnTo>
                        <a:pt x="18" y="33"/>
                      </a:lnTo>
                      <a:lnTo>
                        <a:pt x="23" y="33"/>
                      </a:lnTo>
                      <a:lnTo>
                        <a:pt x="23" y="35"/>
                      </a:lnTo>
                      <a:lnTo>
                        <a:pt x="23" y="38"/>
                      </a:lnTo>
                      <a:lnTo>
                        <a:pt x="28" y="35"/>
                      </a:lnTo>
                      <a:lnTo>
                        <a:pt x="31" y="35"/>
                      </a:lnTo>
                      <a:lnTo>
                        <a:pt x="31" y="33"/>
                      </a:lnTo>
                      <a:lnTo>
                        <a:pt x="33" y="33"/>
                      </a:lnTo>
                      <a:lnTo>
                        <a:pt x="43" y="33"/>
                      </a:lnTo>
                      <a:lnTo>
                        <a:pt x="43" y="30"/>
                      </a:lnTo>
                      <a:lnTo>
                        <a:pt x="46" y="30"/>
                      </a:lnTo>
                      <a:lnTo>
                        <a:pt x="48" y="30"/>
                      </a:lnTo>
                      <a:lnTo>
                        <a:pt x="51" y="30"/>
                      </a:lnTo>
                      <a:lnTo>
                        <a:pt x="53" y="30"/>
                      </a:lnTo>
                      <a:lnTo>
                        <a:pt x="53" y="33"/>
                      </a:lnTo>
                      <a:lnTo>
                        <a:pt x="56" y="35"/>
                      </a:lnTo>
                      <a:lnTo>
                        <a:pt x="56" y="30"/>
                      </a:lnTo>
                      <a:lnTo>
                        <a:pt x="53" y="28"/>
                      </a:lnTo>
                      <a:lnTo>
                        <a:pt x="56" y="25"/>
                      </a:lnTo>
                      <a:lnTo>
                        <a:pt x="51" y="20"/>
                      </a:lnTo>
                      <a:lnTo>
                        <a:pt x="53" y="18"/>
                      </a:lnTo>
                      <a:lnTo>
                        <a:pt x="61" y="15"/>
                      </a:lnTo>
                      <a:lnTo>
                        <a:pt x="61" y="13"/>
                      </a:lnTo>
                      <a:lnTo>
                        <a:pt x="64" y="7"/>
                      </a:lnTo>
                      <a:lnTo>
                        <a:pt x="66" y="10"/>
                      </a:lnTo>
                      <a:lnTo>
                        <a:pt x="71" y="7"/>
                      </a:lnTo>
                      <a:lnTo>
                        <a:pt x="74" y="7"/>
                      </a:lnTo>
                      <a:lnTo>
                        <a:pt x="76" y="7"/>
                      </a:lnTo>
                      <a:lnTo>
                        <a:pt x="79" y="10"/>
                      </a:lnTo>
                      <a:lnTo>
                        <a:pt x="84" y="7"/>
                      </a:lnTo>
                      <a:lnTo>
                        <a:pt x="89" y="0"/>
                      </a:lnTo>
                      <a:lnTo>
                        <a:pt x="99" y="2"/>
                      </a:lnTo>
                      <a:lnTo>
                        <a:pt x="104" y="5"/>
                      </a:lnTo>
                      <a:lnTo>
                        <a:pt x="114" y="2"/>
                      </a:lnTo>
                      <a:lnTo>
                        <a:pt x="119" y="5"/>
                      </a:lnTo>
                      <a:lnTo>
                        <a:pt x="119" y="7"/>
                      </a:lnTo>
                      <a:lnTo>
                        <a:pt x="119" y="15"/>
                      </a:lnTo>
                      <a:lnTo>
                        <a:pt x="119" y="18"/>
                      </a:lnTo>
                      <a:lnTo>
                        <a:pt x="124" y="23"/>
                      </a:lnTo>
                      <a:lnTo>
                        <a:pt x="122" y="25"/>
                      </a:lnTo>
                      <a:lnTo>
                        <a:pt x="122" y="30"/>
                      </a:lnTo>
                      <a:lnTo>
                        <a:pt x="117" y="30"/>
                      </a:lnTo>
                      <a:lnTo>
                        <a:pt x="114" y="30"/>
                      </a:lnTo>
                      <a:lnTo>
                        <a:pt x="112" y="30"/>
                      </a:lnTo>
                      <a:lnTo>
                        <a:pt x="114" y="33"/>
                      </a:lnTo>
                      <a:lnTo>
                        <a:pt x="114" y="35"/>
                      </a:lnTo>
                      <a:lnTo>
                        <a:pt x="112" y="38"/>
                      </a:lnTo>
                      <a:lnTo>
                        <a:pt x="112" y="40"/>
                      </a:lnTo>
                      <a:lnTo>
                        <a:pt x="112" y="43"/>
                      </a:lnTo>
                      <a:lnTo>
                        <a:pt x="112" y="45"/>
                      </a:lnTo>
                      <a:lnTo>
                        <a:pt x="109" y="48"/>
                      </a:lnTo>
                      <a:lnTo>
                        <a:pt x="104" y="50"/>
                      </a:lnTo>
                      <a:lnTo>
                        <a:pt x="104" y="55"/>
                      </a:lnTo>
                      <a:lnTo>
                        <a:pt x="96" y="53"/>
                      </a:lnTo>
                      <a:lnTo>
                        <a:pt x="96" y="55"/>
                      </a:lnTo>
                      <a:lnTo>
                        <a:pt x="89" y="55"/>
                      </a:lnTo>
                      <a:lnTo>
                        <a:pt x="86" y="55"/>
                      </a:lnTo>
                      <a:lnTo>
                        <a:pt x="81" y="60"/>
                      </a:lnTo>
                      <a:lnTo>
                        <a:pt x="79" y="60"/>
                      </a:lnTo>
                      <a:lnTo>
                        <a:pt x="74" y="60"/>
                      </a:lnTo>
                      <a:lnTo>
                        <a:pt x="74" y="58"/>
                      </a:lnTo>
                      <a:lnTo>
                        <a:pt x="66" y="58"/>
                      </a:lnTo>
                      <a:lnTo>
                        <a:pt x="61" y="55"/>
                      </a:lnTo>
                      <a:lnTo>
                        <a:pt x="56" y="55"/>
                      </a:lnTo>
                      <a:lnTo>
                        <a:pt x="46" y="53"/>
                      </a:lnTo>
                      <a:lnTo>
                        <a:pt x="43" y="48"/>
                      </a:lnTo>
                      <a:lnTo>
                        <a:pt x="41" y="48"/>
                      </a:lnTo>
                      <a:lnTo>
                        <a:pt x="41" y="45"/>
                      </a:lnTo>
                      <a:lnTo>
                        <a:pt x="36" y="45"/>
                      </a:lnTo>
                      <a:lnTo>
                        <a:pt x="33" y="45"/>
                      </a:lnTo>
                      <a:lnTo>
                        <a:pt x="31" y="45"/>
                      </a:lnTo>
                      <a:lnTo>
                        <a:pt x="28" y="45"/>
                      </a:lnTo>
                      <a:lnTo>
                        <a:pt x="26" y="48"/>
                      </a:lnTo>
                      <a:lnTo>
                        <a:pt x="23" y="50"/>
                      </a:lnTo>
                      <a:lnTo>
                        <a:pt x="21" y="50"/>
                      </a:lnTo>
                      <a:lnTo>
                        <a:pt x="16" y="48"/>
                      </a:lnTo>
                      <a:lnTo>
                        <a:pt x="13" y="45"/>
                      </a:lnTo>
                      <a:lnTo>
                        <a:pt x="10" y="50"/>
                      </a:lnTo>
                      <a:lnTo>
                        <a:pt x="5" y="48"/>
                      </a:lnTo>
                      <a:lnTo>
                        <a:pt x="5" y="45"/>
                      </a:lnTo>
                      <a:lnTo>
                        <a:pt x="0" y="45"/>
                      </a:lnTo>
                      <a:lnTo>
                        <a:pt x="0" y="43"/>
                      </a:lnTo>
                      <a:lnTo>
                        <a:pt x="0" y="40"/>
                      </a:lnTo>
                      <a:lnTo>
                        <a:pt x="3" y="38"/>
                      </a:lnTo>
                      <a:lnTo>
                        <a:pt x="0" y="3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89" name="Freeform 49"/>
                <p:cNvSpPr>
                  <a:spLocks/>
                </p:cNvSpPr>
                <p:nvPr/>
              </p:nvSpPr>
              <p:spPr bwMode="auto">
                <a:xfrm>
                  <a:off x="4933950" y="3476625"/>
                  <a:ext cx="134938" cy="79375"/>
                </a:xfrm>
                <a:custGeom>
                  <a:avLst/>
                  <a:gdLst>
                    <a:gd name="T0" fmla="*/ 2147483647 w 106"/>
                    <a:gd name="T1" fmla="*/ 2147483647 h 63"/>
                    <a:gd name="T2" fmla="*/ 2147483647 w 106"/>
                    <a:gd name="T3" fmla="*/ 2147483647 h 63"/>
                    <a:gd name="T4" fmla="*/ 2147483647 w 106"/>
                    <a:gd name="T5" fmla="*/ 2147483647 h 63"/>
                    <a:gd name="T6" fmla="*/ 2147483647 w 106"/>
                    <a:gd name="T7" fmla="*/ 2147483647 h 63"/>
                    <a:gd name="T8" fmla="*/ 2147483647 w 106"/>
                    <a:gd name="T9" fmla="*/ 2147483647 h 63"/>
                    <a:gd name="T10" fmla="*/ 0 w 106"/>
                    <a:gd name="T11" fmla="*/ 2147483647 h 63"/>
                    <a:gd name="T12" fmla="*/ 2147483647 w 106"/>
                    <a:gd name="T13" fmla="*/ 2147483647 h 63"/>
                    <a:gd name="T14" fmla="*/ 2147483647 w 106"/>
                    <a:gd name="T15" fmla="*/ 2147483647 h 63"/>
                    <a:gd name="T16" fmla="*/ 2147483647 w 106"/>
                    <a:gd name="T17" fmla="*/ 2147483647 h 63"/>
                    <a:gd name="T18" fmla="*/ 2147483647 w 106"/>
                    <a:gd name="T19" fmla="*/ 2147483647 h 63"/>
                    <a:gd name="T20" fmla="*/ 2147483647 w 106"/>
                    <a:gd name="T21" fmla="*/ 2147483647 h 63"/>
                    <a:gd name="T22" fmla="*/ 2147483647 w 106"/>
                    <a:gd name="T23" fmla="*/ 0 h 63"/>
                    <a:gd name="T24" fmla="*/ 2147483647 w 106"/>
                    <a:gd name="T25" fmla="*/ 2147483647 h 63"/>
                    <a:gd name="T26" fmla="*/ 2147483647 w 106"/>
                    <a:gd name="T27" fmla="*/ 2147483647 h 63"/>
                    <a:gd name="T28" fmla="*/ 2147483647 w 106"/>
                    <a:gd name="T29" fmla="*/ 0 h 63"/>
                    <a:gd name="T30" fmla="*/ 2147483647 w 106"/>
                    <a:gd name="T31" fmla="*/ 2147483647 h 63"/>
                    <a:gd name="T32" fmla="*/ 2147483647 w 106"/>
                    <a:gd name="T33" fmla="*/ 2147483647 h 63"/>
                    <a:gd name="T34" fmla="*/ 2147483647 w 106"/>
                    <a:gd name="T35" fmla="*/ 2147483647 h 63"/>
                    <a:gd name="T36" fmla="*/ 2147483647 w 106"/>
                    <a:gd name="T37" fmla="*/ 2147483647 h 63"/>
                    <a:gd name="T38" fmla="*/ 2147483647 w 106"/>
                    <a:gd name="T39" fmla="*/ 2147483647 h 63"/>
                    <a:gd name="T40" fmla="*/ 2147483647 w 106"/>
                    <a:gd name="T41" fmla="*/ 2147483647 h 63"/>
                    <a:gd name="T42" fmla="*/ 2147483647 w 106"/>
                    <a:gd name="T43" fmla="*/ 2147483647 h 63"/>
                    <a:gd name="T44" fmla="*/ 2147483647 w 106"/>
                    <a:gd name="T45" fmla="*/ 2147483647 h 63"/>
                    <a:gd name="T46" fmla="*/ 2147483647 w 106"/>
                    <a:gd name="T47" fmla="*/ 2147483647 h 63"/>
                    <a:gd name="T48" fmla="*/ 2147483647 w 106"/>
                    <a:gd name="T49" fmla="*/ 2147483647 h 63"/>
                    <a:gd name="T50" fmla="*/ 2147483647 w 106"/>
                    <a:gd name="T51" fmla="*/ 2147483647 h 63"/>
                    <a:gd name="T52" fmla="*/ 2147483647 w 106"/>
                    <a:gd name="T53" fmla="*/ 2147483647 h 63"/>
                    <a:gd name="T54" fmla="*/ 2147483647 w 106"/>
                    <a:gd name="T55" fmla="*/ 2147483647 h 63"/>
                    <a:gd name="T56" fmla="*/ 2147483647 w 106"/>
                    <a:gd name="T57" fmla="*/ 2147483647 h 63"/>
                    <a:gd name="T58" fmla="*/ 2147483647 w 106"/>
                    <a:gd name="T59" fmla="*/ 2147483647 h 63"/>
                    <a:gd name="T60" fmla="*/ 2147483647 w 106"/>
                    <a:gd name="T61" fmla="*/ 2147483647 h 63"/>
                    <a:gd name="T62" fmla="*/ 2147483647 w 106"/>
                    <a:gd name="T63" fmla="*/ 2147483647 h 63"/>
                    <a:gd name="T64" fmla="*/ 2147483647 w 106"/>
                    <a:gd name="T65" fmla="*/ 2147483647 h 63"/>
                    <a:gd name="T66" fmla="*/ 2147483647 w 106"/>
                    <a:gd name="T67" fmla="*/ 2147483647 h 63"/>
                    <a:gd name="T68" fmla="*/ 2147483647 w 106"/>
                    <a:gd name="T69" fmla="*/ 2147483647 h 63"/>
                    <a:gd name="T70" fmla="*/ 2147483647 w 106"/>
                    <a:gd name="T71" fmla="*/ 2147483647 h 63"/>
                    <a:gd name="T72" fmla="*/ 2147483647 w 106"/>
                    <a:gd name="T73" fmla="*/ 2147483647 h 63"/>
                    <a:gd name="T74" fmla="*/ 2147483647 w 106"/>
                    <a:gd name="T75" fmla="*/ 2147483647 h 63"/>
                    <a:gd name="T76" fmla="*/ 2147483647 w 106"/>
                    <a:gd name="T77" fmla="*/ 2147483647 h 63"/>
                    <a:gd name="T78" fmla="*/ 2147483647 w 106"/>
                    <a:gd name="T79" fmla="*/ 2147483647 h 63"/>
                    <a:gd name="T80" fmla="*/ 2147483647 w 106"/>
                    <a:gd name="T81" fmla="*/ 2147483647 h 63"/>
                    <a:gd name="T82" fmla="*/ 2147483647 w 106"/>
                    <a:gd name="T83" fmla="*/ 2147483647 h 63"/>
                    <a:gd name="T84" fmla="*/ 2147483647 w 106"/>
                    <a:gd name="T85" fmla="*/ 2147483647 h 63"/>
                    <a:gd name="T86" fmla="*/ 2147483647 w 106"/>
                    <a:gd name="T87" fmla="*/ 2147483647 h 63"/>
                    <a:gd name="T88" fmla="*/ 2147483647 w 106"/>
                    <a:gd name="T89" fmla="*/ 2147483647 h 63"/>
                    <a:gd name="T90" fmla="*/ 2147483647 w 106"/>
                    <a:gd name="T91" fmla="*/ 2147483647 h 63"/>
                    <a:gd name="T92" fmla="*/ 2147483647 w 106"/>
                    <a:gd name="T93" fmla="*/ 2147483647 h 6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6"/>
                    <a:gd name="T142" fmla="*/ 0 h 63"/>
                    <a:gd name="T143" fmla="*/ 106 w 106"/>
                    <a:gd name="T144" fmla="*/ 63 h 6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6" h="63">
                      <a:moveTo>
                        <a:pt x="28" y="60"/>
                      </a:moveTo>
                      <a:lnTo>
                        <a:pt x="26" y="53"/>
                      </a:lnTo>
                      <a:lnTo>
                        <a:pt x="23" y="53"/>
                      </a:lnTo>
                      <a:lnTo>
                        <a:pt x="23" y="50"/>
                      </a:lnTo>
                      <a:lnTo>
                        <a:pt x="21" y="53"/>
                      </a:lnTo>
                      <a:lnTo>
                        <a:pt x="21" y="50"/>
                      </a:lnTo>
                      <a:lnTo>
                        <a:pt x="16" y="48"/>
                      </a:lnTo>
                      <a:lnTo>
                        <a:pt x="13" y="43"/>
                      </a:lnTo>
                      <a:lnTo>
                        <a:pt x="10" y="43"/>
                      </a:lnTo>
                      <a:lnTo>
                        <a:pt x="8" y="40"/>
                      </a:lnTo>
                      <a:lnTo>
                        <a:pt x="5" y="38"/>
                      </a:lnTo>
                      <a:lnTo>
                        <a:pt x="5" y="35"/>
                      </a:lnTo>
                      <a:lnTo>
                        <a:pt x="5" y="30"/>
                      </a:lnTo>
                      <a:lnTo>
                        <a:pt x="5" y="28"/>
                      </a:lnTo>
                      <a:lnTo>
                        <a:pt x="3" y="25"/>
                      </a:lnTo>
                      <a:lnTo>
                        <a:pt x="0" y="23"/>
                      </a:lnTo>
                      <a:lnTo>
                        <a:pt x="0" y="20"/>
                      </a:lnTo>
                      <a:lnTo>
                        <a:pt x="3" y="20"/>
                      </a:lnTo>
                      <a:lnTo>
                        <a:pt x="5" y="18"/>
                      </a:lnTo>
                      <a:lnTo>
                        <a:pt x="8" y="18"/>
                      </a:lnTo>
                      <a:lnTo>
                        <a:pt x="10" y="15"/>
                      </a:lnTo>
                      <a:lnTo>
                        <a:pt x="13" y="15"/>
                      </a:lnTo>
                      <a:lnTo>
                        <a:pt x="13" y="13"/>
                      </a:lnTo>
                      <a:lnTo>
                        <a:pt x="16" y="13"/>
                      </a:lnTo>
                      <a:lnTo>
                        <a:pt x="18" y="10"/>
                      </a:lnTo>
                      <a:lnTo>
                        <a:pt x="21" y="10"/>
                      </a:lnTo>
                      <a:lnTo>
                        <a:pt x="21" y="7"/>
                      </a:lnTo>
                      <a:lnTo>
                        <a:pt x="28" y="7"/>
                      </a:lnTo>
                      <a:lnTo>
                        <a:pt x="28" y="5"/>
                      </a:lnTo>
                      <a:lnTo>
                        <a:pt x="31" y="5"/>
                      </a:lnTo>
                      <a:lnTo>
                        <a:pt x="33" y="5"/>
                      </a:lnTo>
                      <a:lnTo>
                        <a:pt x="36" y="2"/>
                      </a:lnTo>
                      <a:lnTo>
                        <a:pt x="33" y="0"/>
                      </a:lnTo>
                      <a:lnTo>
                        <a:pt x="36" y="0"/>
                      </a:lnTo>
                      <a:lnTo>
                        <a:pt x="38" y="2"/>
                      </a:lnTo>
                      <a:lnTo>
                        <a:pt x="38" y="5"/>
                      </a:lnTo>
                      <a:lnTo>
                        <a:pt x="41" y="5"/>
                      </a:lnTo>
                      <a:lnTo>
                        <a:pt x="43" y="5"/>
                      </a:lnTo>
                      <a:lnTo>
                        <a:pt x="46" y="5"/>
                      </a:lnTo>
                      <a:lnTo>
                        <a:pt x="46" y="2"/>
                      </a:lnTo>
                      <a:lnTo>
                        <a:pt x="46" y="0"/>
                      </a:lnTo>
                      <a:lnTo>
                        <a:pt x="48" y="0"/>
                      </a:lnTo>
                      <a:lnTo>
                        <a:pt x="48" y="2"/>
                      </a:lnTo>
                      <a:lnTo>
                        <a:pt x="51" y="5"/>
                      </a:lnTo>
                      <a:lnTo>
                        <a:pt x="53" y="7"/>
                      </a:lnTo>
                      <a:lnTo>
                        <a:pt x="58" y="7"/>
                      </a:lnTo>
                      <a:lnTo>
                        <a:pt x="58" y="10"/>
                      </a:lnTo>
                      <a:lnTo>
                        <a:pt x="61" y="10"/>
                      </a:lnTo>
                      <a:lnTo>
                        <a:pt x="64" y="10"/>
                      </a:lnTo>
                      <a:lnTo>
                        <a:pt x="66" y="10"/>
                      </a:lnTo>
                      <a:lnTo>
                        <a:pt x="69" y="13"/>
                      </a:lnTo>
                      <a:lnTo>
                        <a:pt x="66" y="13"/>
                      </a:lnTo>
                      <a:lnTo>
                        <a:pt x="64" y="15"/>
                      </a:lnTo>
                      <a:lnTo>
                        <a:pt x="69" y="18"/>
                      </a:lnTo>
                      <a:lnTo>
                        <a:pt x="71" y="23"/>
                      </a:lnTo>
                      <a:lnTo>
                        <a:pt x="74" y="23"/>
                      </a:lnTo>
                      <a:lnTo>
                        <a:pt x="76" y="20"/>
                      </a:lnTo>
                      <a:lnTo>
                        <a:pt x="76" y="18"/>
                      </a:lnTo>
                      <a:lnTo>
                        <a:pt x="76" y="15"/>
                      </a:lnTo>
                      <a:lnTo>
                        <a:pt x="81" y="18"/>
                      </a:lnTo>
                      <a:lnTo>
                        <a:pt x="84" y="20"/>
                      </a:lnTo>
                      <a:lnTo>
                        <a:pt x="89" y="18"/>
                      </a:lnTo>
                      <a:lnTo>
                        <a:pt x="86" y="23"/>
                      </a:lnTo>
                      <a:lnTo>
                        <a:pt x="89" y="20"/>
                      </a:lnTo>
                      <a:lnTo>
                        <a:pt x="89" y="23"/>
                      </a:lnTo>
                      <a:lnTo>
                        <a:pt x="89" y="25"/>
                      </a:lnTo>
                      <a:lnTo>
                        <a:pt x="91" y="28"/>
                      </a:lnTo>
                      <a:lnTo>
                        <a:pt x="94" y="25"/>
                      </a:lnTo>
                      <a:lnTo>
                        <a:pt x="96" y="28"/>
                      </a:lnTo>
                      <a:lnTo>
                        <a:pt x="101" y="28"/>
                      </a:lnTo>
                      <a:lnTo>
                        <a:pt x="101" y="30"/>
                      </a:lnTo>
                      <a:lnTo>
                        <a:pt x="104" y="33"/>
                      </a:lnTo>
                      <a:lnTo>
                        <a:pt x="106" y="35"/>
                      </a:lnTo>
                      <a:lnTo>
                        <a:pt x="106" y="38"/>
                      </a:lnTo>
                      <a:lnTo>
                        <a:pt x="104" y="38"/>
                      </a:lnTo>
                      <a:lnTo>
                        <a:pt x="101" y="38"/>
                      </a:lnTo>
                      <a:lnTo>
                        <a:pt x="101" y="40"/>
                      </a:lnTo>
                      <a:lnTo>
                        <a:pt x="99" y="43"/>
                      </a:lnTo>
                      <a:lnTo>
                        <a:pt x="96" y="43"/>
                      </a:lnTo>
                      <a:lnTo>
                        <a:pt x="96" y="45"/>
                      </a:lnTo>
                      <a:lnTo>
                        <a:pt x="96" y="48"/>
                      </a:lnTo>
                      <a:lnTo>
                        <a:pt x="94" y="48"/>
                      </a:lnTo>
                      <a:lnTo>
                        <a:pt x="94" y="50"/>
                      </a:lnTo>
                      <a:lnTo>
                        <a:pt x="91" y="50"/>
                      </a:lnTo>
                      <a:lnTo>
                        <a:pt x="91" y="53"/>
                      </a:lnTo>
                      <a:lnTo>
                        <a:pt x="89" y="53"/>
                      </a:lnTo>
                      <a:lnTo>
                        <a:pt x="89" y="55"/>
                      </a:lnTo>
                      <a:lnTo>
                        <a:pt x="86" y="55"/>
                      </a:lnTo>
                      <a:lnTo>
                        <a:pt x="84" y="55"/>
                      </a:lnTo>
                      <a:lnTo>
                        <a:pt x="81" y="55"/>
                      </a:lnTo>
                      <a:lnTo>
                        <a:pt x="81" y="53"/>
                      </a:lnTo>
                      <a:lnTo>
                        <a:pt x="79" y="55"/>
                      </a:lnTo>
                      <a:lnTo>
                        <a:pt x="76" y="58"/>
                      </a:lnTo>
                      <a:lnTo>
                        <a:pt x="76" y="60"/>
                      </a:lnTo>
                      <a:lnTo>
                        <a:pt x="76" y="58"/>
                      </a:lnTo>
                      <a:lnTo>
                        <a:pt x="71" y="55"/>
                      </a:lnTo>
                      <a:lnTo>
                        <a:pt x="61" y="58"/>
                      </a:lnTo>
                      <a:lnTo>
                        <a:pt x="56" y="55"/>
                      </a:lnTo>
                      <a:lnTo>
                        <a:pt x="46" y="53"/>
                      </a:lnTo>
                      <a:lnTo>
                        <a:pt x="41" y="60"/>
                      </a:lnTo>
                      <a:lnTo>
                        <a:pt x="36" y="63"/>
                      </a:lnTo>
                      <a:lnTo>
                        <a:pt x="33" y="60"/>
                      </a:lnTo>
                      <a:lnTo>
                        <a:pt x="31" y="60"/>
                      </a:lnTo>
                      <a:lnTo>
                        <a:pt x="28" y="60"/>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0" name="Freeform 51"/>
                <p:cNvSpPr>
                  <a:spLocks noEditPoints="1"/>
                </p:cNvSpPr>
                <p:nvPr/>
              </p:nvSpPr>
              <p:spPr bwMode="auto">
                <a:xfrm>
                  <a:off x="4973638" y="3354388"/>
                  <a:ext cx="201612" cy="185737"/>
                </a:xfrm>
                <a:custGeom>
                  <a:avLst/>
                  <a:gdLst>
                    <a:gd name="T0" fmla="*/ 2147483647 w 159"/>
                    <a:gd name="T1" fmla="*/ 2147483647 h 146"/>
                    <a:gd name="T2" fmla="*/ 2147483647 w 159"/>
                    <a:gd name="T3" fmla="*/ 2147483647 h 146"/>
                    <a:gd name="T4" fmla="*/ 2147483647 w 159"/>
                    <a:gd name="T5" fmla="*/ 2147483647 h 146"/>
                    <a:gd name="T6" fmla="*/ 2147483647 w 159"/>
                    <a:gd name="T7" fmla="*/ 2147483647 h 146"/>
                    <a:gd name="T8" fmla="*/ 2147483647 w 159"/>
                    <a:gd name="T9" fmla="*/ 2147483647 h 146"/>
                    <a:gd name="T10" fmla="*/ 2147483647 w 159"/>
                    <a:gd name="T11" fmla="*/ 2147483647 h 146"/>
                    <a:gd name="T12" fmla="*/ 2147483647 w 159"/>
                    <a:gd name="T13" fmla="*/ 2147483647 h 146"/>
                    <a:gd name="T14" fmla="*/ 2147483647 w 159"/>
                    <a:gd name="T15" fmla="*/ 2147483647 h 146"/>
                    <a:gd name="T16" fmla="*/ 2147483647 w 159"/>
                    <a:gd name="T17" fmla="*/ 2147483647 h 146"/>
                    <a:gd name="T18" fmla="*/ 2147483647 w 159"/>
                    <a:gd name="T19" fmla="*/ 2147483647 h 146"/>
                    <a:gd name="T20" fmla="*/ 2147483647 w 159"/>
                    <a:gd name="T21" fmla="*/ 2147483647 h 146"/>
                    <a:gd name="T22" fmla="*/ 2147483647 w 159"/>
                    <a:gd name="T23" fmla="*/ 2147483647 h 146"/>
                    <a:gd name="T24" fmla="*/ 2147483647 w 159"/>
                    <a:gd name="T25" fmla="*/ 2147483647 h 146"/>
                    <a:gd name="T26" fmla="*/ 2147483647 w 159"/>
                    <a:gd name="T27" fmla="*/ 2147483647 h 146"/>
                    <a:gd name="T28" fmla="*/ 2147483647 w 159"/>
                    <a:gd name="T29" fmla="*/ 2147483647 h 146"/>
                    <a:gd name="T30" fmla="*/ 2147483647 w 159"/>
                    <a:gd name="T31" fmla="*/ 2147483647 h 146"/>
                    <a:gd name="T32" fmla="*/ 2147483647 w 159"/>
                    <a:gd name="T33" fmla="*/ 2147483647 h 146"/>
                    <a:gd name="T34" fmla="*/ 2147483647 w 159"/>
                    <a:gd name="T35" fmla="*/ 2147483647 h 146"/>
                    <a:gd name="T36" fmla="*/ 2147483647 w 159"/>
                    <a:gd name="T37" fmla="*/ 2147483647 h 146"/>
                    <a:gd name="T38" fmla="*/ 2147483647 w 159"/>
                    <a:gd name="T39" fmla="*/ 2147483647 h 146"/>
                    <a:gd name="T40" fmla="*/ 2147483647 w 159"/>
                    <a:gd name="T41" fmla="*/ 2147483647 h 146"/>
                    <a:gd name="T42" fmla="*/ 2147483647 w 159"/>
                    <a:gd name="T43" fmla="*/ 2147483647 h 146"/>
                    <a:gd name="T44" fmla="*/ 2147483647 w 159"/>
                    <a:gd name="T45" fmla="*/ 2147483647 h 146"/>
                    <a:gd name="T46" fmla="*/ 2147483647 w 159"/>
                    <a:gd name="T47" fmla="*/ 2147483647 h 146"/>
                    <a:gd name="T48" fmla="*/ 2147483647 w 159"/>
                    <a:gd name="T49" fmla="*/ 2147483647 h 146"/>
                    <a:gd name="T50" fmla="*/ 2147483647 w 159"/>
                    <a:gd name="T51" fmla="*/ 2147483647 h 146"/>
                    <a:gd name="T52" fmla="*/ 2147483647 w 159"/>
                    <a:gd name="T53" fmla="*/ 2147483647 h 146"/>
                    <a:gd name="T54" fmla="*/ 2147483647 w 159"/>
                    <a:gd name="T55" fmla="*/ 2147483647 h 146"/>
                    <a:gd name="T56" fmla="*/ 2147483647 w 159"/>
                    <a:gd name="T57" fmla="*/ 2147483647 h 146"/>
                    <a:gd name="T58" fmla="*/ 0 w 159"/>
                    <a:gd name="T59" fmla="*/ 2147483647 h 146"/>
                    <a:gd name="T60" fmla="*/ 2147483647 w 159"/>
                    <a:gd name="T61" fmla="*/ 2147483647 h 146"/>
                    <a:gd name="T62" fmla="*/ 2147483647 w 159"/>
                    <a:gd name="T63" fmla="*/ 2147483647 h 146"/>
                    <a:gd name="T64" fmla="*/ 2147483647 w 159"/>
                    <a:gd name="T65" fmla="*/ 2147483647 h 146"/>
                    <a:gd name="T66" fmla="*/ 2147483647 w 159"/>
                    <a:gd name="T67" fmla="*/ 2147483647 h 146"/>
                    <a:gd name="T68" fmla="*/ 2147483647 w 159"/>
                    <a:gd name="T69" fmla="*/ 2147483647 h 146"/>
                    <a:gd name="T70" fmla="*/ 2147483647 w 159"/>
                    <a:gd name="T71" fmla="*/ 2147483647 h 146"/>
                    <a:gd name="T72" fmla="*/ 2147483647 w 159"/>
                    <a:gd name="T73" fmla="*/ 2147483647 h 146"/>
                    <a:gd name="T74" fmla="*/ 2147483647 w 159"/>
                    <a:gd name="T75" fmla="*/ 2147483647 h 146"/>
                    <a:gd name="T76" fmla="*/ 2147483647 w 159"/>
                    <a:gd name="T77" fmla="*/ 2147483647 h 146"/>
                    <a:gd name="T78" fmla="*/ 2147483647 w 159"/>
                    <a:gd name="T79" fmla="*/ 2147483647 h 146"/>
                    <a:gd name="T80" fmla="*/ 2147483647 w 159"/>
                    <a:gd name="T81" fmla="*/ 2147483647 h 146"/>
                    <a:gd name="T82" fmla="*/ 2147483647 w 159"/>
                    <a:gd name="T83" fmla="*/ 2147483647 h 146"/>
                    <a:gd name="T84" fmla="*/ 2147483647 w 159"/>
                    <a:gd name="T85" fmla="*/ 2147483647 h 146"/>
                    <a:gd name="T86" fmla="*/ 2147483647 w 159"/>
                    <a:gd name="T87" fmla="*/ 2147483647 h 146"/>
                    <a:gd name="T88" fmla="*/ 2147483647 w 159"/>
                    <a:gd name="T89" fmla="*/ 2147483647 h 146"/>
                    <a:gd name="T90" fmla="*/ 2147483647 w 159"/>
                    <a:gd name="T91" fmla="*/ 2147483647 h 146"/>
                    <a:gd name="T92" fmla="*/ 2147483647 w 159"/>
                    <a:gd name="T93" fmla="*/ 2147483647 h 146"/>
                    <a:gd name="T94" fmla="*/ 2147483647 w 159"/>
                    <a:gd name="T95" fmla="*/ 2147483647 h 146"/>
                    <a:gd name="T96" fmla="*/ 2147483647 w 159"/>
                    <a:gd name="T97" fmla="*/ 2147483647 h 146"/>
                    <a:gd name="T98" fmla="*/ 2147483647 w 159"/>
                    <a:gd name="T99" fmla="*/ 2147483647 h 146"/>
                    <a:gd name="T100" fmla="*/ 2147483647 w 159"/>
                    <a:gd name="T101" fmla="*/ 2147483647 h 146"/>
                    <a:gd name="T102" fmla="*/ 2147483647 w 159"/>
                    <a:gd name="T103" fmla="*/ 2147483647 h 146"/>
                    <a:gd name="T104" fmla="*/ 2147483647 w 159"/>
                    <a:gd name="T105" fmla="*/ 2147483647 h 146"/>
                    <a:gd name="T106" fmla="*/ 2147483647 w 159"/>
                    <a:gd name="T107" fmla="*/ 2147483647 h 146"/>
                    <a:gd name="T108" fmla="*/ 2147483647 w 159"/>
                    <a:gd name="T109" fmla="*/ 2147483647 h 146"/>
                    <a:gd name="T110" fmla="*/ 2147483647 w 159"/>
                    <a:gd name="T111" fmla="*/ 2147483647 h 146"/>
                    <a:gd name="T112" fmla="*/ 2147483647 w 159"/>
                    <a:gd name="T113" fmla="*/ 2147483647 h 146"/>
                    <a:gd name="T114" fmla="*/ 2147483647 w 159"/>
                    <a:gd name="T115" fmla="*/ 2147483647 h 146"/>
                    <a:gd name="T116" fmla="*/ 2147483647 w 159"/>
                    <a:gd name="T117" fmla="*/ 2147483647 h 146"/>
                    <a:gd name="T118" fmla="*/ 2147483647 w 159"/>
                    <a:gd name="T119" fmla="*/ 2147483647 h 146"/>
                    <a:gd name="T120" fmla="*/ 0 w 159"/>
                    <a:gd name="T121" fmla="*/ 2147483647 h 14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9"/>
                    <a:gd name="T184" fmla="*/ 0 h 146"/>
                    <a:gd name="T185" fmla="*/ 159 w 159"/>
                    <a:gd name="T186" fmla="*/ 146 h 14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9" h="146">
                      <a:moveTo>
                        <a:pt x="134" y="146"/>
                      </a:moveTo>
                      <a:lnTo>
                        <a:pt x="129" y="141"/>
                      </a:lnTo>
                      <a:lnTo>
                        <a:pt x="126" y="141"/>
                      </a:lnTo>
                      <a:lnTo>
                        <a:pt x="126" y="139"/>
                      </a:lnTo>
                      <a:lnTo>
                        <a:pt x="121" y="136"/>
                      </a:lnTo>
                      <a:lnTo>
                        <a:pt x="118" y="136"/>
                      </a:lnTo>
                      <a:lnTo>
                        <a:pt x="116" y="136"/>
                      </a:lnTo>
                      <a:lnTo>
                        <a:pt x="111" y="136"/>
                      </a:lnTo>
                      <a:lnTo>
                        <a:pt x="108" y="139"/>
                      </a:lnTo>
                      <a:lnTo>
                        <a:pt x="106" y="136"/>
                      </a:lnTo>
                      <a:lnTo>
                        <a:pt x="101" y="136"/>
                      </a:lnTo>
                      <a:lnTo>
                        <a:pt x="96" y="139"/>
                      </a:lnTo>
                      <a:lnTo>
                        <a:pt x="96" y="141"/>
                      </a:lnTo>
                      <a:lnTo>
                        <a:pt x="93" y="141"/>
                      </a:lnTo>
                      <a:lnTo>
                        <a:pt x="91" y="141"/>
                      </a:lnTo>
                      <a:lnTo>
                        <a:pt x="91" y="139"/>
                      </a:lnTo>
                      <a:lnTo>
                        <a:pt x="91" y="136"/>
                      </a:lnTo>
                      <a:lnTo>
                        <a:pt x="88" y="136"/>
                      </a:lnTo>
                      <a:lnTo>
                        <a:pt x="86" y="131"/>
                      </a:lnTo>
                      <a:lnTo>
                        <a:pt x="83" y="134"/>
                      </a:lnTo>
                      <a:lnTo>
                        <a:pt x="81" y="136"/>
                      </a:lnTo>
                      <a:lnTo>
                        <a:pt x="78" y="136"/>
                      </a:lnTo>
                      <a:lnTo>
                        <a:pt x="78" y="134"/>
                      </a:lnTo>
                      <a:lnTo>
                        <a:pt x="75" y="134"/>
                      </a:lnTo>
                      <a:lnTo>
                        <a:pt x="75" y="131"/>
                      </a:lnTo>
                      <a:lnTo>
                        <a:pt x="73" y="129"/>
                      </a:lnTo>
                      <a:lnTo>
                        <a:pt x="70" y="126"/>
                      </a:lnTo>
                      <a:lnTo>
                        <a:pt x="70" y="124"/>
                      </a:lnTo>
                      <a:lnTo>
                        <a:pt x="65" y="124"/>
                      </a:lnTo>
                      <a:lnTo>
                        <a:pt x="63" y="121"/>
                      </a:lnTo>
                      <a:lnTo>
                        <a:pt x="60" y="124"/>
                      </a:lnTo>
                      <a:lnTo>
                        <a:pt x="58" y="121"/>
                      </a:lnTo>
                      <a:lnTo>
                        <a:pt x="58" y="119"/>
                      </a:lnTo>
                      <a:lnTo>
                        <a:pt x="58" y="116"/>
                      </a:lnTo>
                      <a:lnTo>
                        <a:pt x="55" y="119"/>
                      </a:lnTo>
                      <a:lnTo>
                        <a:pt x="58" y="114"/>
                      </a:lnTo>
                      <a:lnTo>
                        <a:pt x="53" y="116"/>
                      </a:lnTo>
                      <a:lnTo>
                        <a:pt x="50" y="114"/>
                      </a:lnTo>
                      <a:lnTo>
                        <a:pt x="45" y="111"/>
                      </a:lnTo>
                      <a:lnTo>
                        <a:pt x="45" y="114"/>
                      </a:lnTo>
                      <a:lnTo>
                        <a:pt x="45" y="116"/>
                      </a:lnTo>
                      <a:lnTo>
                        <a:pt x="43" y="119"/>
                      </a:lnTo>
                      <a:lnTo>
                        <a:pt x="40" y="119"/>
                      </a:lnTo>
                      <a:lnTo>
                        <a:pt x="38" y="114"/>
                      </a:lnTo>
                      <a:lnTo>
                        <a:pt x="33" y="111"/>
                      </a:lnTo>
                      <a:lnTo>
                        <a:pt x="35" y="109"/>
                      </a:lnTo>
                      <a:lnTo>
                        <a:pt x="38" y="109"/>
                      </a:lnTo>
                      <a:lnTo>
                        <a:pt x="35" y="106"/>
                      </a:lnTo>
                      <a:lnTo>
                        <a:pt x="33" y="106"/>
                      </a:lnTo>
                      <a:lnTo>
                        <a:pt x="30" y="106"/>
                      </a:lnTo>
                      <a:lnTo>
                        <a:pt x="27" y="106"/>
                      </a:lnTo>
                      <a:lnTo>
                        <a:pt x="27" y="103"/>
                      </a:lnTo>
                      <a:lnTo>
                        <a:pt x="22" y="103"/>
                      </a:lnTo>
                      <a:lnTo>
                        <a:pt x="20" y="101"/>
                      </a:lnTo>
                      <a:lnTo>
                        <a:pt x="17" y="98"/>
                      </a:lnTo>
                      <a:lnTo>
                        <a:pt x="17" y="96"/>
                      </a:lnTo>
                      <a:lnTo>
                        <a:pt x="15" y="96"/>
                      </a:lnTo>
                      <a:lnTo>
                        <a:pt x="15" y="98"/>
                      </a:lnTo>
                      <a:lnTo>
                        <a:pt x="15" y="101"/>
                      </a:lnTo>
                      <a:lnTo>
                        <a:pt x="12" y="101"/>
                      </a:lnTo>
                      <a:lnTo>
                        <a:pt x="15" y="93"/>
                      </a:lnTo>
                      <a:lnTo>
                        <a:pt x="12" y="86"/>
                      </a:lnTo>
                      <a:lnTo>
                        <a:pt x="10" y="86"/>
                      </a:lnTo>
                      <a:lnTo>
                        <a:pt x="10" y="81"/>
                      </a:lnTo>
                      <a:lnTo>
                        <a:pt x="7" y="78"/>
                      </a:lnTo>
                      <a:lnTo>
                        <a:pt x="7" y="76"/>
                      </a:lnTo>
                      <a:lnTo>
                        <a:pt x="10" y="76"/>
                      </a:lnTo>
                      <a:lnTo>
                        <a:pt x="10" y="71"/>
                      </a:lnTo>
                      <a:lnTo>
                        <a:pt x="10" y="66"/>
                      </a:lnTo>
                      <a:lnTo>
                        <a:pt x="7" y="66"/>
                      </a:lnTo>
                      <a:lnTo>
                        <a:pt x="7" y="63"/>
                      </a:lnTo>
                      <a:lnTo>
                        <a:pt x="7" y="58"/>
                      </a:lnTo>
                      <a:lnTo>
                        <a:pt x="2" y="53"/>
                      </a:lnTo>
                      <a:lnTo>
                        <a:pt x="0" y="53"/>
                      </a:lnTo>
                      <a:lnTo>
                        <a:pt x="0" y="48"/>
                      </a:lnTo>
                      <a:lnTo>
                        <a:pt x="5" y="45"/>
                      </a:lnTo>
                      <a:lnTo>
                        <a:pt x="5" y="40"/>
                      </a:lnTo>
                      <a:lnTo>
                        <a:pt x="2" y="30"/>
                      </a:lnTo>
                      <a:lnTo>
                        <a:pt x="5" y="30"/>
                      </a:lnTo>
                      <a:lnTo>
                        <a:pt x="7" y="33"/>
                      </a:lnTo>
                      <a:lnTo>
                        <a:pt x="7" y="30"/>
                      </a:lnTo>
                      <a:lnTo>
                        <a:pt x="7" y="28"/>
                      </a:lnTo>
                      <a:lnTo>
                        <a:pt x="7" y="25"/>
                      </a:lnTo>
                      <a:lnTo>
                        <a:pt x="5" y="23"/>
                      </a:lnTo>
                      <a:lnTo>
                        <a:pt x="12" y="20"/>
                      </a:lnTo>
                      <a:lnTo>
                        <a:pt x="15" y="20"/>
                      </a:lnTo>
                      <a:lnTo>
                        <a:pt x="20" y="18"/>
                      </a:lnTo>
                      <a:lnTo>
                        <a:pt x="27" y="15"/>
                      </a:lnTo>
                      <a:lnTo>
                        <a:pt x="33" y="15"/>
                      </a:lnTo>
                      <a:lnTo>
                        <a:pt x="38" y="8"/>
                      </a:lnTo>
                      <a:lnTo>
                        <a:pt x="45" y="5"/>
                      </a:lnTo>
                      <a:lnTo>
                        <a:pt x="55" y="0"/>
                      </a:lnTo>
                      <a:lnTo>
                        <a:pt x="65" y="0"/>
                      </a:lnTo>
                      <a:lnTo>
                        <a:pt x="73" y="5"/>
                      </a:lnTo>
                      <a:lnTo>
                        <a:pt x="68" y="2"/>
                      </a:lnTo>
                      <a:lnTo>
                        <a:pt x="70" y="5"/>
                      </a:lnTo>
                      <a:lnTo>
                        <a:pt x="70" y="10"/>
                      </a:lnTo>
                      <a:lnTo>
                        <a:pt x="73" y="13"/>
                      </a:lnTo>
                      <a:lnTo>
                        <a:pt x="78" y="13"/>
                      </a:lnTo>
                      <a:lnTo>
                        <a:pt x="83" y="13"/>
                      </a:lnTo>
                      <a:lnTo>
                        <a:pt x="91" y="8"/>
                      </a:lnTo>
                      <a:lnTo>
                        <a:pt x="83" y="13"/>
                      </a:lnTo>
                      <a:lnTo>
                        <a:pt x="81" y="13"/>
                      </a:lnTo>
                      <a:lnTo>
                        <a:pt x="81" y="15"/>
                      </a:lnTo>
                      <a:lnTo>
                        <a:pt x="83" y="15"/>
                      </a:lnTo>
                      <a:lnTo>
                        <a:pt x="86" y="15"/>
                      </a:lnTo>
                      <a:lnTo>
                        <a:pt x="91" y="13"/>
                      </a:lnTo>
                      <a:lnTo>
                        <a:pt x="93" y="8"/>
                      </a:lnTo>
                      <a:lnTo>
                        <a:pt x="98" y="8"/>
                      </a:lnTo>
                      <a:lnTo>
                        <a:pt x="116" y="10"/>
                      </a:lnTo>
                      <a:lnTo>
                        <a:pt x="136" y="8"/>
                      </a:lnTo>
                      <a:lnTo>
                        <a:pt x="141" y="8"/>
                      </a:lnTo>
                      <a:lnTo>
                        <a:pt x="146" y="13"/>
                      </a:lnTo>
                      <a:lnTo>
                        <a:pt x="149" y="18"/>
                      </a:lnTo>
                      <a:lnTo>
                        <a:pt x="149" y="20"/>
                      </a:lnTo>
                      <a:lnTo>
                        <a:pt x="149" y="23"/>
                      </a:lnTo>
                      <a:lnTo>
                        <a:pt x="151" y="25"/>
                      </a:lnTo>
                      <a:lnTo>
                        <a:pt x="156" y="43"/>
                      </a:lnTo>
                      <a:lnTo>
                        <a:pt x="156" y="50"/>
                      </a:lnTo>
                      <a:lnTo>
                        <a:pt x="156" y="53"/>
                      </a:lnTo>
                      <a:lnTo>
                        <a:pt x="154" y="55"/>
                      </a:lnTo>
                      <a:lnTo>
                        <a:pt x="151" y="55"/>
                      </a:lnTo>
                      <a:lnTo>
                        <a:pt x="146" y="58"/>
                      </a:lnTo>
                      <a:lnTo>
                        <a:pt x="146" y="63"/>
                      </a:lnTo>
                      <a:lnTo>
                        <a:pt x="144" y="66"/>
                      </a:lnTo>
                      <a:lnTo>
                        <a:pt x="146" y="66"/>
                      </a:lnTo>
                      <a:lnTo>
                        <a:pt x="149" y="68"/>
                      </a:lnTo>
                      <a:lnTo>
                        <a:pt x="151" y="68"/>
                      </a:lnTo>
                      <a:lnTo>
                        <a:pt x="151" y="71"/>
                      </a:lnTo>
                      <a:lnTo>
                        <a:pt x="151" y="73"/>
                      </a:lnTo>
                      <a:lnTo>
                        <a:pt x="151" y="83"/>
                      </a:lnTo>
                      <a:lnTo>
                        <a:pt x="151" y="86"/>
                      </a:lnTo>
                      <a:lnTo>
                        <a:pt x="151" y="88"/>
                      </a:lnTo>
                      <a:lnTo>
                        <a:pt x="156" y="98"/>
                      </a:lnTo>
                      <a:lnTo>
                        <a:pt x="159" y="101"/>
                      </a:lnTo>
                      <a:lnTo>
                        <a:pt x="156" y="101"/>
                      </a:lnTo>
                      <a:lnTo>
                        <a:pt x="156" y="103"/>
                      </a:lnTo>
                      <a:lnTo>
                        <a:pt x="159" y="106"/>
                      </a:lnTo>
                      <a:lnTo>
                        <a:pt x="159" y="111"/>
                      </a:lnTo>
                      <a:lnTo>
                        <a:pt x="156" y="114"/>
                      </a:lnTo>
                      <a:lnTo>
                        <a:pt x="154" y="114"/>
                      </a:lnTo>
                      <a:lnTo>
                        <a:pt x="151" y="114"/>
                      </a:lnTo>
                      <a:lnTo>
                        <a:pt x="149" y="119"/>
                      </a:lnTo>
                      <a:lnTo>
                        <a:pt x="136" y="134"/>
                      </a:lnTo>
                      <a:lnTo>
                        <a:pt x="136" y="136"/>
                      </a:lnTo>
                      <a:lnTo>
                        <a:pt x="136" y="141"/>
                      </a:lnTo>
                      <a:lnTo>
                        <a:pt x="139" y="146"/>
                      </a:lnTo>
                      <a:lnTo>
                        <a:pt x="134" y="146"/>
                      </a:lnTo>
                      <a:close/>
                      <a:moveTo>
                        <a:pt x="5" y="23"/>
                      </a:moveTo>
                      <a:lnTo>
                        <a:pt x="5" y="25"/>
                      </a:lnTo>
                      <a:lnTo>
                        <a:pt x="2" y="25"/>
                      </a:lnTo>
                      <a:lnTo>
                        <a:pt x="2" y="23"/>
                      </a:lnTo>
                      <a:lnTo>
                        <a:pt x="5" y="23"/>
                      </a:lnTo>
                      <a:close/>
                      <a:moveTo>
                        <a:pt x="0" y="23"/>
                      </a:moveTo>
                      <a:lnTo>
                        <a:pt x="2" y="23"/>
                      </a:lnTo>
                      <a:lnTo>
                        <a:pt x="2" y="25"/>
                      </a:lnTo>
                      <a:lnTo>
                        <a:pt x="0" y="25"/>
                      </a:lnTo>
                      <a:lnTo>
                        <a:pt x="0" y="2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1" name="Freeform 54"/>
                <p:cNvSpPr>
                  <a:spLocks/>
                </p:cNvSpPr>
                <p:nvPr/>
              </p:nvSpPr>
              <p:spPr bwMode="auto">
                <a:xfrm>
                  <a:off x="5111750" y="3232150"/>
                  <a:ext cx="147638" cy="90488"/>
                </a:xfrm>
                <a:custGeom>
                  <a:avLst/>
                  <a:gdLst>
                    <a:gd name="T0" fmla="*/ 2147483647 w 117"/>
                    <a:gd name="T1" fmla="*/ 2147483647 h 71"/>
                    <a:gd name="T2" fmla="*/ 2147483647 w 117"/>
                    <a:gd name="T3" fmla="*/ 2147483647 h 71"/>
                    <a:gd name="T4" fmla="*/ 2147483647 w 117"/>
                    <a:gd name="T5" fmla="*/ 2147483647 h 71"/>
                    <a:gd name="T6" fmla="*/ 2147483647 w 117"/>
                    <a:gd name="T7" fmla="*/ 2147483647 h 71"/>
                    <a:gd name="T8" fmla="*/ 2147483647 w 117"/>
                    <a:gd name="T9" fmla="*/ 2147483647 h 71"/>
                    <a:gd name="T10" fmla="*/ 2147483647 w 117"/>
                    <a:gd name="T11" fmla="*/ 2147483647 h 71"/>
                    <a:gd name="T12" fmla="*/ 2147483647 w 117"/>
                    <a:gd name="T13" fmla="*/ 2147483647 h 71"/>
                    <a:gd name="T14" fmla="*/ 2147483647 w 117"/>
                    <a:gd name="T15" fmla="*/ 2147483647 h 71"/>
                    <a:gd name="T16" fmla="*/ 2147483647 w 117"/>
                    <a:gd name="T17" fmla="*/ 2147483647 h 71"/>
                    <a:gd name="T18" fmla="*/ 2147483647 w 117"/>
                    <a:gd name="T19" fmla="*/ 2147483647 h 71"/>
                    <a:gd name="T20" fmla="*/ 2147483647 w 117"/>
                    <a:gd name="T21" fmla="*/ 2147483647 h 71"/>
                    <a:gd name="T22" fmla="*/ 2147483647 w 117"/>
                    <a:gd name="T23" fmla="*/ 2147483647 h 71"/>
                    <a:gd name="T24" fmla="*/ 2147483647 w 117"/>
                    <a:gd name="T25" fmla="*/ 2147483647 h 71"/>
                    <a:gd name="T26" fmla="*/ 2147483647 w 117"/>
                    <a:gd name="T27" fmla="*/ 2147483647 h 71"/>
                    <a:gd name="T28" fmla="*/ 2147483647 w 117"/>
                    <a:gd name="T29" fmla="*/ 2147483647 h 71"/>
                    <a:gd name="T30" fmla="*/ 2147483647 w 117"/>
                    <a:gd name="T31" fmla="*/ 2147483647 h 71"/>
                    <a:gd name="T32" fmla="*/ 2147483647 w 117"/>
                    <a:gd name="T33" fmla="*/ 2147483647 h 71"/>
                    <a:gd name="T34" fmla="*/ 2147483647 w 117"/>
                    <a:gd name="T35" fmla="*/ 2147483647 h 71"/>
                    <a:gd name="T36" fmla="*/ 2147483647 w 117"/>
                    <a:gd name="T37" fmla="*/ 2147483647 h 71"/>
                    <a:gd name="T38" fmla="*/ 2147483647 w 117"/>
                    <a:gd name="T39" fmla="*/ 2147483647 h 71"/>
                    <a:gd name="T40" fmla="*/ 2147483647 w 117"/>
                    <a:gd name="T41" fmla="*/ 2147483647 h 71"/>
                    <a:gd name="T42" fmla="*/ 2147483647 w 117"/>
                    <a:gd name="T43" fmla="*/ 2147483647 h 71"/>
                    <a:gd name="T44" fmla="*/ 2147483647 w 117"/>
                    <a:gd name="T45" fmla="*/ 2147483647 h 71"/>
                    <a:gd name="T46" fmla="*/ 2147483647 w 117"/>
                    <a:gd name="T47" fmla="*/ 2147483647 h 71"/>
                    <a:gd name="T48" fmla="*/ 2147483647 w 117"/>
                    <a:gd name="T49" fmla="*/ 2147483647 h 71"/>
                    <a:gd name="T50" fmla="*/ 2147483647 w 117"/>
                    <a:gd name="T51" fmla="*/ 2147483647 h 71"/>
                    <a:gd name="T52" fmla="*/ 2147483647 w 117"/>
                    <a:gd name="T53" fmla="*/ 2147483647 h 71"/>
                    <a:gd name="T54" fmla="*/ 2147483647 w 117"/>
                    <a:gd name="T55" fmla="*/ 2147483647 h 71"/>
                    <a:gd name="T56" fmla="*/ 2147483647 w 117"/>
                    <a:gd name="T57" fmla="*/ 2147483647 h 71"/>
                    <a:gd name="T58" fmla="*/ 2147483647 w 117"/>
                    <a:gd name="T59" fmla="*/ 2147483647 h 71"/>
                    <a:gd name="T60" fmla="*/ 2147483647 w 117"/>
                    <a:gd name="T61" fmla="*/ 2147483647 h 71"/>
                    <a:gd name="T62" fmla="*/ 2147483647 w 117"/>
                    <a:gd name="T63" fmla="*/ 2147483647 h 71"/>
                    <a:gd name="T64" fmla="*/ 0 w 117"/>
                    <a:gd name="T65" fmla="*/ 2147483647 h 71"/>
                    <a:gd name="T66" fmla="*/ 2147483647 w 117"/>
                    <a:gd name="T67" fmla="*/ 2147483647 h 71"/>
                    <a:gd name="T68" fmla="*/ 2147483647 w 117"/>
                    <a:gd name="T69" fmla="*/ 2147483647 h 71"/>
                    <a:gd name="T70" fmla="*/ 2147483647 w 117"/>
                    <a:gd name="T71" fmla="*/ 2147483647 h 71"/>
                    <a:gd name="T72" fmla="*/ 2147483647 w 117"/>
                    <a:gd name="T73" fmla="*/ 2147483647 h 71"/>
                    <a:gd name="T74" fmla="*/ 2147483647 w 117"/>
                    <a:gd name="T75" fmla="*/ 2147483647 h 71"/>
                    <a:gd name="T76" fmla="*/ 2147483647 w 117"/>
                    <a:gd name="T77" fmla="*/ 2147483647 h 71"/>
                    <a:gd name="T78" fmla="*/ 2147483647 w 117"/>
                    <a:gd name="T79" fmla="*/ 2147483647 h 71"/>
                    <a:gd name="T80" fmla="*/ 2147483647 w 117"/>
                    <a:gd name="T81" fmla="*/ 2147483647 h 71"/>
                    <a:gd name="T82" fmla="*/ 2147483647 w 117"/>
                    <a:gd name="T83" fmla="*/ 2147483647 h 71"/>
                    <a:gd name="T84" fmla="*/ 2147483647 w 117"/>
                    <a:gd name="T85" fmla="*/ 2147483647 h 71"/>
                    <a:gd name="T86" fmla="*/ 2147483647 w 117"/>
                    <a:gd name="T87" fmla="*/ 2147483647 h 71"/>
                    <a:gd name="T88" fmla="*/ 2147483647 w 117"/>
                    <a:gd name="T89" fmla="*/ 0 h 71"/>
                    <a:gd name="T90" fmla="*/ 2147483647 w 117"/>
                    <a:gd name="T91" fmla="*/ 2147483647 h 71"/>
                    <a:gd name="T92" fmla="*/ 2147483647 w 117"/>
                    <a:gd name="T93" fmla="*/ 0 h 71"/>
                    <a:gd name="T94" fmla="*/ 2147483647 w 117"/>
                    <a:gd name="T95" fmla="*/ 2147483647 h 71"/>
                    <a:gd name="T96" fmla="*/ 2147483647 w 117"/>
                    <a:gd name="T97" fmla="*/ 2147483647 h 71"/>
                    <a:gd name="T98" fmla="*/ 2147483647 w 117"/>
                    <a:gd name="T99" fmla="*/ 2147483647 h 71"/>
                    <a:gd name="T100" fmla="*/ 2147483647 w 117"/>
                    <a:gd name="T101" fmla="*/ 2147483647 h 71"/>
                    <a:gd name="T102" fmla="*/ 2147483647 w 117"/>
                    <a:gd name="T103" fmla="*/ 2147483647 h 71"/>
                    <a:gd name="T104" fmla="*/ 2147483647 w 117"/>
                    <a:gd name="T105" fmla="*/ 2147483647 h 71"/>
                    <a:gd name="T106" fmla="*/ 2147483647 w 117"/>
                    <a:gd name="T107" fmla="*/ 2147483647 h 71"/>
                    <a:gd name="T108" fmla="*/ 2147483647 w 117"/>
                    <a:gd name="T109" fmla="*/ 2147483647 h 71"/>
                    <a:gd name="T110" fmla="*/ 2147483647 w 117"/>
                    <a:gd name="T111" fmla="*/ 2147483647 h 7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7"/>
                    <a:gd name="T169" fmla="*/ 0 h 71"/>
                    <a:gd name="T170" fmla="*/ 117 w 117"/>
                    <a:gd name="T171" fmla="*/ 71 h 7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7" h="71">
                      <a:moveTo>
                        <a:pt x="104" y="15"/>
                      </a:moveTo>
                      <a:lnTo>
                        <a:pt x="107" y="15"/>
                      </a:lnTo>
                      <a:lnTo>
                        <a:pt x="107" y="18"/>
                      </a:lnTo>
                      <a:lnTo>
                        <a:pt x="107" y="20"/>
                      </a:lnTo>
                      <a:lnTo>
                        <a:pt x="109" y="20"/>
                      </a:lnTo>
                      <a:lnTo>
                        <a:pt x="109" y="23"/>
                      </a:lnTo>
                      <a:lnTo>
                        <a:pt x="112" y="23"/>
                      </a:lnTo>
                      <a:lnTo>
                        <a:pt x="112" y="25"/>
                      </a:lnTo>
                      <a:lnTo>
                        <a:pt x="109" y="25"/>
                      </a:lnTo>
                      <a:lnTo>
                        <a:pt x="109" y="28"/>
                      </a:lnTo>
                      <a:lnTo>
                        <a:pt x="109" y="30"/>
                      </a:lnTo>
                      <a:lnTo>
                        <a:pt x="109" y="33"/>
                      </a:lnTo>
                      <a:lnTo>
                        <a:pt x="107" y="35"/>
                      </a:lnTo>
                      <a:lnTo>
                        <a:pt x="109" y="35"/>
                      </a:lnTo>
                      <a:lnTo>
                        <a:pt x="112" y="35"/>
                      </a:lnTo>
                      <a:lnTo>
                        <a:pt x="112" y="38"/>
                      </a:lnTo>
                      <a:lnTo>
                        <a:pt x="112" y="40"/>
                      </a:lnTo>
                      <a:lnTo>
                        <a:pt x="114" y="43"/>
                      </a:lnTo>
                      <a:lnTo>
                        <a:pt x="114" y="45"/>
                      </a:lnTo>
                      <a:lnTo>
                        <a:pt x="117" y="48"/>
                      </a:lnTo>
                      <a:lnTo>
                        <a:pt x="117" y="51"/>
                      </a:lnTo>
                      <a:lnTo>
                        <a:pt x="117" y="53"/>
                      </a:lnTo>
                      <a:lnTo>
                        <a:pt x="117" y="56"/>
                      </a:lnTo>
                      <a:lnTo>
                        <a:pt x="114" y="58"/>
                      </a:lnTo>
                      <a:lnTo>
                        <a:pt x="112" y="58"/>
                      </a:lnTo>
                      <a:lnTo>
                        <a:pt x="109" y="61"/>
                      </a:lnTo>
                      <a:lnTo>
                        <a:pt x="107" y="63"/>
                      </a:lnTo>
                      <a:lnTo>
                        <a:pt x="107" y="66"/>
                      </a:lnTo>
                      <a:lnTo>
                        <a:pt x="104" y="66"/>
                      </a:lnTo>
                      <a:lnTo>
                        <a:pt x="101" y="66"/>
                      </a:lnTo>
                      <a:lnTo>
                        <a:pt x="99" y="66"/>
                      </a:lnTo>
                      <a:lnTo>
                        <a:pt x="96" y="66"/>
                      </a:lnTo>
                      <a:lnTo>
                        <a:pt x="94" y="68"/>
                      </a:lnTo>
                      <a:lnTo>
                        <a:pt x="91" y="68"/>
                      </a:lnTo>
                      <a:lnTo>
                        <a:pt x="91" y="71"/>
                      </a:lnTo>
                      <a:lnTo>
                        <a:pt x="89" y="68"/>
                      </a:lnTo>
                      <a:lnTo>
                        <a:pt x="86" y="68"/>
                      </a:lnTo>
                      <a:lnTo>
                        <a:pt x="86" y="66"/>
                      </a:lnTo>
                      <a:lnTo>
                        <a:pt x="84" y="63"/>
                      </a:lnTo>
                      <a:lnTo>
                        <a:pt x="81" y="63"/>
                      </a:lnTo>
                      <a:lnTo>
                        <a:pt x="79" y="61"/>
                      </a:lnTo>
                      <a:lnTo>
                        <a:pt x="76" y="56"/>
                      </a:lnTo>
                      <a:lnTo>
                        <a:pt x="74" y="56"/>
                      </a:lnTo>
                      <a:lnTo>
                        <a:pt x="69" y="56"/>
                      </a:lnTo>
                      <a:lnTo>
                        <a:pt x="66" y="53"/>
                      </a:lnTo>
                      <a:lnTo>
                        <a:pt x="64" y="51"/>
                      </a:lnTo>
                      <a:lnTo>
                        <a:pt x="64" y="48"/>
                      </a:lnTo>
                      <a:lnTo>
                        <a:pt x="61" y="51"/>
                      </a:lnTo>
                      <a:lnTo>
                        <a:pt x="58" y="51"/>
                      </a:lnTo>
                      <a:lnTo>
                        <a:pt x="56" y="53"/>
                      </a:lnTo>
                      <a:lnTo>
                        <a:pt x="53" y="53"/>
                      </a:lnTo>
                      <a:lnTo>
                        <a:pt x="51" y="53"/>
                      </a:lnTo>
                      <a:lnTo>
                        <a:pt x="48" y="51"/>
                      </a:lnTo>
                      <a:lnTo>
                        <a:pt x="43" y="51"/>
                      </a:lnTo>
                      <a:lnTo>
                        <a:pt x="41" y="51"/>
                      </a:lnTo>
                      <a:lnTo>
                        <a:pt x="38" y="51"/>
                      </a:lnTo>
                      <a:lnTo>
                        <a:pt x="36" y="51"/>
                      </a:lnTo>
                      <a:lnTo>
                        <a:pt x="33" y="51"/>
                      </a:lnTo>
                      <a:lnTo>
                        <a:pt x="33" y="48"/>
                      </a:lnTo>
                      <a:lnTo>
                        <a:pt x="31" y="48"/>
                      </a:lnTo>
                      <a:lnTo>
                        <a:pt x="31" y="51"/>
                      </a:lnTo>
                      <a:lnTo>
                        <a:pt x="28" y="51"/>
                      </a:lnTo>
                      <a:lnTo>
                        <a:pt x="23" y="51"/>
                      </a:lnTo>
                      <a:lnTo>
                        <a:pt x="21" y="48"/>
                      </a:lnTo>
                      <a:lnTo>
                        <a:pt x="13" y="51"/>
                      </a:lnTo>
                      <a:lnTo>
                        <a:pt x="10" y="53"/>
                      </a:lnTo>
                      <a:lnTo>
                        <a:pt x="8" y="53"/>
                      </a:lnTo>
                      <a:lnTo>
                        <a:pt x="5" y="56"/>
                      </a:lnTo>
                      <a:lnTo>
                        <a:pt x="5" y="58"/>
                      </a:lnTo>
                      <a:lnTo>
                        <a:pt x="0" y="58"/>
                      </a:lnTo>
                      <a:lnTo>
                        <a:pt x="0" y="45"/>
                      </a:lnTo>
                      <a:lnTo>
                        <a:pt x="0" y="43"/>
                      </a:lnTo>
                      <a:lnTo>
                        <a:pt x="3" y="40"/>
                      </a:lnTo>
                      <a:lnTo>
                        <a:pt x="8" y="35"/>
                      </a:lnTo>
                      <a:lnTo>
                        <a:pt x="8" y="25"/>
                      </a:lnTo>
                      <a:lnTo>
                        <a:pt x="10" y="20"/>
                      </a:lnTo>
                      <a:lnTo>
                        <a:pt x="13" y="18"/>
                      </a:lnTo>
                      <a:lnTo>
                        <a:pt x="16" y="18"/>
                      </a:lnTo>
                      <a:lnTo>
                        <a:pt x="23" y="15"/>
                      </a:lnTo>
                      <a:lnTo>
                        <a:pt x="26" y="13"/>
                      </a:lnTo>
                      <a:lnTo>
                        <a:pt x="28" y="18"/>
                      </a:lnTo>
                      <a:lnTo>
                        <a:pt x="31" y="23"/>
                      </a:lnTo>
                      <a:lnTo>
                        <a:pt x="36" y="23"/>
                      </a:lnTo>
                      <a:lnTo>
                        <a:pt x="36" y="30"/>
                      </a:lnTo>
                      <a:lnTo>
                        <a:pt x="38" y="33"/>
                      </a:lnTo>
                      <a:lnTo>
                        <a:pt x="41" y="35"/>
                      </a:lnTo>
                      <a:lnTo>
                        <a:pt x="46" y="35"/>
                      </a:lnTo>
                      <a:lnTo>
                        <a:pt x="51" y="33"/>
                      </a:lnTo>
                      <a:lnTo>
                        <a:pt x="53" y="30"/>
                      </a:lnTo>
                      <a:lnTo>
                        <a:pt x="56" y="28"/>
                      </a:lnTo>
                      <a:lnTo>
                        <a:pt x="53" y="23"/>
                      </a:lnTo>
                      <a:lnTo>
                        <a:pt x="53" y="10"/>
                      </a:lnTo>
                      <a:lnTo>
                        <a:pt x="56" y="8"/>
                      </a:lnTo>
                      <a:lnTo>
                        <a:pt x="56" y="5"/>
                      </a:lnTo>
                      <a:lnTo>
                        <a:pt x="58" y="3"/>
                      </a:lnTo>
                      <a:lnTo>
                        <a:pt x="61" y="3"/>
                      </a:lnTo>
                      <a:lnTo>
                        <a:pt x="64" y="3"/>
                      </a:lnTo>
                      <a:lnTo>
                        <a:pt x="66" y="0"/>
                      </a:lnTo>
                      <a:lnTo>
                        <a:pt x="69" y="0"/>
                      </a:lnTo>
                      <a:lnTo>
                        <a:pt x="69" y="3"/>
                      </a:lnTo>
                      <a:lnTo>
                        <a:pt x="69" y="0"/>
                      </a:lnTo>
                      <a:lnTo>
                        <a:pt x="71" y="0"/>
                      </a:lnTo>
                      <a:lnTo>
                        <a:pt x="71" y="3"/>
                      </a:lnTo>
                      <a:lnTo>
                        <a:pt x="74" y="3"/>
                      </a:lnTo>
                      <a:lnTo>
                        <a:pt x="74" y="5"/>
                      </a:lnTo>
                      <a:lnTo>
                        <a:pt x="76" y="5"/>
                      </a:lnTo>
                      <a:lnTo>
                        <a:pt x="79" y="8"/>
                      </a:lnTo>
                      <a:lnTo>
                        <a:pt x="81" y="8"/>
                      </a:lnTo>
                      <a:lnTo>
                        <a:pt x="84" y="10"/>
                      </a:lnTo>
                      <a:lnTo>
                        <a:pt x="86" y="13"/>
                      </a:lnTo>
                      <a:lnTo>
                        <a:pt x="86" y="15"/>
                      </a:lnTo>
                      <a:lnTo>
                        <a:pt x="89" y="15"/>
                      </a:lnTo>
                      <a:lnTo>
                        <a:pt x="91" y="15"/>
                      </a:lnTo>
                      <a:lnTo>
                        <a:pt x="94" y="15"/>
                      </a:lnTo>
                      <a:lnTo>
                        <a:pt x="96" y="13"/>
                      </a:lnTo>
                      <a:lnTo>
                        <a:pt x="99" y="15"/>
                      </a:lnTo>
                      <a:lnTo>
                        <a:pt x="101" y="15"/>
                      </a:lnTo>
                      <a:lnTo>
                        <a:pt x="104" y="15"/>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2" name="Freeform 55"/>
                <p:cNvSpPr>
                  <a:spLocks/>
                </p:cNvSpPr>
                <p:nvPr/>
              </p:nvSpPr>
              <p:spPr bwMode="auto">
                <a:xfrm>
                  <a:off x="5159375" y="3176588"/>
                  <a:ext cx="100013" cy="74612"/>
                </a:xfrm>
                <a:custGeom>
                  <a:avLst/>
                  <a:gdLst>
                    <a:gd name="T0" fmla="*/ 2147483647 w 79"/>
                    <a:gd name="T1" fmla="*/ 0 h 58"/>
                    <a:gd name="T2" fmla="*/ 2147483647 w 79"/>
                    <a:gd name="T3" fmla="*/ 2147483647 h 58"/>
                    <a:gd name="T4" fmla="*/ 2147483647 w 79"/>
                    <a:gd name="T5" fmla="*/ 2147483647 h 58"/>
                    <a:gd name="T6" fmla="*/ 2147483647 w 79"/>
                    <a:gd name="T7" fmla="*/ 2147483647 h 58"/>
                    <a:gd name="T8" fmla="*/ 2147483647 w 79"/>
                    <a:gd name="T9" fmla="*/ 2147483647 h 58"/>
                    <a:gd name="T10" fmla="*/ 2147483647 w 79"/>
                    <a:gd name="T11" fmla="*/ 2147483647 h 58"/>
                    <a:gd name="T12" fmla="*/ 2147483647 w 79"/>
                    <a:gd name="T13" fmla="*/ 2147483647 h 58"/>
                    <a:gd name="T14" fmla="*/ 2147483647 w 79"/>
                    <a:gd name="T15" fmla="*/ 2147483647 h 58"/>
                    <a:gd name="T16" fmla="*/ 2147483647 w 79"/>
                    <a:gd name="T17" fmla="*/ 2147483647 h 58"/>
                    <a:gd name="T18" fmla="*/ 2147483647 w 79"/>
                    <a:gd name="T19" fmla="*/ 2147483647 h 58"/>
                    <a:gd name="T20" fmla="*/ 2147483647 w 79"/>
                    <a:gd name="T21" fmla="*/ 2147483647 h 58"/>
                    <a:gd name="T22" fmla="*/ 2147483647 w 79"/>
                    <a:gd name="T23" fmla="*/ 2147483647 h 58"/>
                    <a:gd name="T24" fmla="*/ 2147483647 w 79"/>
                    <a:gd name="T25" fmla="*/ 2147483647 h 58"/>
                    <a:gd name="T26" fmla="*/ 2147483647 w 79"/>
                    <a:gd name="T27" fmla="*/ 2147483647 h 58"/>
                    <a:gd name="T28" fmla="*/ 2147483647 w 79"/>
                    <a:gd name="T29" fmla="*/ 2147483647 h 58"/>
                    <a:gd name="T30" fmla="*/ 2147483647 w 79"/>
                    <a:gd name="T31" fmla="*/ 2147483647 h 58"/>
                    <a:gd name="T32" fmla="*/ 2147483647 w 79"/>
                    <a:gd name="T33" fmla="*/ 2147483647 h 58"/>
                    <a:gd name="T34" fmla="*/ 2147483647 w 79"/>
                    <a:gd name="T35" fmla="*/ 2147483647 h 58"/>
                    <a:gd name="T36" fmla="*/ 2147483647 w 79"/>
                    <a:gd name="T37" fmla="*/ 2147483647 h 58"/>
                    <a:gd name="T38" fmla="*/ 2147483647 w 79"/>
                    <a:gd name="T39" fmla="*/ 2147483647 h 58"/>
                    <a:gd name="T40" fmla="*/ 2147483647 w 79"/>
                    <a:gd name="T41" fmla="*/ 2147483647 h 58"/>
                    <a:gd name="T42" fmla="*/ 2147483647 w 79"/>
                    <a:gd name="T43" fmla="*/ 2147483647 h 58"/>
                    <a:gd name="T44" fmla="*/ 2147483647 w 79"/>
                    <a:gd name="T45" fmla="*/ 2147483647 h 58"/>
                    <a:gd name="T46" fmla="*/ 2147483647 w 79"/>
                    <a:gd name="T47" fmla="*/ 2147483647 h 58"/>
                    <a:gd name="T48" fmla="*/ 2147483647 w 79"/>
                    <a:gd name="T49" fmla="*/ 2147483647 h 58"/>
                    <a:gd name="T50" fmla="*/ 2147483647 w 79"/>
                    <a:gd name="T51" fmla="*/ 2147483647 h 58"/>
                    <a:gd name="T52" fmla="*/ 2147483647 w 79"/>
                    <a:gd name="T53" fmla="*/ 2147483647 h 58"/>
                    <a:gd name="T54" fmla="*/ 2147483647 w 79"/>
                    <a:gd name="T55" fmla="*/ 2147483647 h 58"/>
                    <a:gd name="T56" fmla="*/ 2147483647 w 79"/>
                    <a:gd name="T57" fmla="*/ 2147483647 h 58"/>
                    <a:gd name="T58" fmla="*/ 2147483647 w 79"/>
                    <a:gd name="T59" fmla="*/ 2147483647 h 58"/>
                    <a:gd name="T60" fmla="*/ 2147483647 w 79"/>
                    <a:gd name="T61" fmla="*/ 2147483647 h 58"/>
                    <a:gd name="T62" fmla="*/ 2147483647 w 79"/>
                    <a:gd name="T63" fmla="*/ 2147483647 h 58"/>
                    <a:gd name="T64" fmla="*/ 2147483647 w 79"/>
                    <a:gd name="T65" fmla="*/ 2147483647 h 58"/>
                    <a:gd name="T66" fmla="*/ 2147483647 w 79"/>
                    <a:gd name="T67" fmla="*/ 2147483647 h 58"/>
                    <a:gd name="T68" fmla="*/ 2147483647 w 79"/>
                    <a:gd name="T69" fmla="*/ 2147483647 h 58"/>
                    <a:gd name="T70" fmla="*/ 2147483647 w 79"/>
                    <a:gd name="T71" fmla="*/ 2147483647 h 58"/>
                    <a:gd name="T72" fmla="*/ 2147483647 w 79"/>
                    <a:gd name="T73" fmla="*/ 2147483647 h 58"/>
                    <a:gd name="T74" fmla="*/ 2147483647 w 79"/>
                    <a:gd name="T75" fmla="*/ 2147483647 h 58"/>
                    <a:gd name="T76" fmla="*/ 2147483647 w 79"/>
                    <a:gd name="T77" fmla="*/ 2147483647 h 58"/>
                    <a:gd name="T78" fmla="*/ 2147483647 w 79"/>
                    <a:gd name="T79" fmla="*/ 2147483647 h 58"/>
                    <a:gd name="T80" fmla="*/ 2147483647 w 79"/>
                    <a:gd name="T81" fmla="*/ 2147483647 h 58"/>
                    <a:gd name="T82" fmla="*/ 2147483647 w 79"/>
                    <a:gd name="T83" fmla="*/ 2147483647 h 58"/>
                    <a:gd name="T84" fmla="*/ 2147483647 w 79"/>
                    <a:gd name="T85" fmla="*/ 2147483647 h 58"/>
                    <a:gd name="T86" fmla="*/ 2147483647 w 79"/>
                    <a:gd name="T87" fmla="*/ 2147483647 h 58"/>
                    <a:gd name="T88" fmla="*/ 2147483647 w 79"/>
                    <a:gd name="T89" fmla="*/ 2147483647 h 58"/>
                    <a:gd name="T90" fmla="*/ 2147483647 w 79"/>
                    <a:gd name="T91" fmla="*/ 2147483647 h 58"/>
                    <a:gd name="T92" fmla="*/ 2147483647 w 79"/>
                    <a:gd name="T93" fmla="*/ 2147483647 h 58"/>
                    <a:gd name="T94" fmla="*/ 2147483647 w 79"/>
                    <a:gd name="T95" fmla="*/ 2147483647 h 58"/>
                    <a:gd name="T96" fmla="*/ 2147483647 w 79"/>
                    <a:gd name="T97" fmla="*/ 2147483647 h 58"/>
                    <a:gd name="T98" fmla="*/ 2147483647 w 79"/>
                    <a:gd name="T99" fmla="*/ 2147483647 h 58"/>
                    <a:gd name="T100" fmla="*/ 2147483647 w 79"/>
                    <a:gd name="T101" fmla="*/ 2147483647 h 58"/>
                    <a:gd name="T102" fmla="*/ 2147483647 w 79"/>
                    <a:gd name="T103" fmla="*/ 0 h 58"/>
                    <a:gd name="T104" fmla="*/ 2147483647 w 79"/>
                    <a:gd name="T105" fmla="*/ 0 h 58"/>
                    <a:gd name="T106" fmla="*/ 2147483647 w 79"/>
                    <a:gd name="T107" fmla="*/ 0 h 58"/>
                    <a:gd name="T108" fmla="*/ 2147483647 w 79"/>
                    <a:gd name="T109" fmla="*/ 2147483647 h 58"/>
                    <a:gd name="T110" fmla="*/ 2147483647 w 79"/>
                    <a:gd name="T111" fmla="*/ 2147483647 h 58"/>
                    <a:gd name="T112" fmla="*/ 2147483647 w 79"/>
                    <a:gd name="T113" fmla="*/ 2147483647 h 58"/>
                    <a:gd name="T114" fmla="*/ 2147483647 w 79"/>
                    <a:gd name="T115" fmla="*/ 0 h 5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9"/>
                    <a:gd name="T175" fmla="*/ 0 h 58"/>
                    <a:gd name="T176" fmla="*/ 79 w 79"/>
                    <a:gd name="T177" fmla="*/ 58 h 5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9" h="58">
                      <a:moveTo>
                        <a:pt x="76" y="0"/>
                      </a:moveTo>
                      <a:lnTo>
                        <a:pt x="76" y="0"/>
                      </a:lnTo>
                      <a:lnTo>
                        <a:pt x="79" y="3"/>
                      </a:lnTo>
                      <a:lnTo>
                        <a:pt x="76" y="5"/>
                      </a:lnTo>
                      <a:lnTo>
                        <a:pt x="74" y="5"/>
                      </a:lnTo>
                      <a:lnTo>
                        <a:pt x="74" y="8"/>
                      </a:lnTo>
                      <a:lnTo>
                        <a:pt x="71" y="13"/>
                      </a:lnTo>
                      <a:lnTo>
                        <a:pt x="71" y="15"/>
                      </a:lnTo>
                      <a:lnTo>
                        <a:pt x="69" y="18"/>
                      </a:lnTo>
                      <a:lnTo>
                        <a:pt x="66" y="18"/>
                      </a:lnTo>
                      <a:lnTo>
                        <a:pt x="66" y="20"/>
                      </a:lnTo>
                      <a:lnTo>
                        <a:pt x="66" y="23"/>
                      </a:lnTo>
                      <a:lnTo>
                        <a:pt x="66" y="28"/>
                      </a:lnTo>
                      <a:lnTo>
                        <a:pt x="69" y="30"/>
                      </a:lnTo>
                      <a:lnTo>
                        <a:pt x="69" y="33"/>
                      </a:lnTo>
                      <a:lnTo>
                        <a:pt x="66" y="35"/>
                      </a:lnTo>
                      <a:lnTo>
                        <a:pt x="66" y="38"/>
                      </a:lnTo>
                      <a:lnTo>
                        <a:pt x="69" y="40"/>
                      </a:lnTo>
                      <a:lnTo>
                        <a:pt x="69" y="43"/>
                      </a:lnTo>
                      <a:lnTo>
                        <a:pt x="69" y="46"/>
                      </a:lnTo>
                      <a:lnTo>
                        <a:pt x="71" y="48"/>
                      </a:lnTo>
                      <a:lnTo>
                        <a:pt x="71" y="51"/>
                      </a:lnTo>
                      <a:lnTo>
                        <a:pt x="69" y="51"/>
                      </a:lnTo>
                      <a:lnTo>
                        <a:pt x="66" y="53"/>
                      </a:lnTo>
                      <a:lnTo>
                        <a:pt x="66" y="56"/>
                      </a:lnTo>
                      <a:lnTo>
                        <a:pt x="63" y="58"/>
                      </a:lnTo>
                      <a:lnTo>
                        <a:pt x="66" y="58"/>
                      </a:lnTo>
                      <a:lnTo>
                        <a:pt x="63" y="58"/>
                      </a:lnTo>
                      <a:lnTo>
                        <a:pt x="61" y="58"/>
                      </a:lnTo>
                      <a:lnTo>
                        <a:pt x="58" y="56"/>
                      </a:lnTo>
                      <a:lnTo>
                        <a:pt x="56" y="58"/>
                      </a:lnTo>
                      <a:lnTo>
                        <a:pt x="53" y="58"/>
                      </a:lnTo>
                      <a:lnTo>
                        <a:pt x="51" y="58"/>
                      </a:lnTo>
                      <a:lnTo>
                        <a:pt x="48" y="58"/>
                      </a:lnTo>
                      <a:lnTo>
                        <a:pt x="48" y="56"/>
                      </a:lnTo>
                      <a:lnTo>
                        <a:pt x="46" y="53"/>
                      </a:lnTo>
                      <a:lnTo>
                        <a:pt x="43" y="51"/>
                      </a:lnTo>
                      <a:lnTo>
                        <a:pt x="41" y="51"/>
                      </a:lnTo>
                      <a:lnTo>
                        <a:pt x="38" y="48"/>
                      </a:lnTo>
                      <a:lnTo>
                        <a:pt x="36" y="48"/>
                      </a:lnTo>
                      <a:lnTo>
                        <a:pt x="36" y="46"/>
                      </a:lnTo>
                      <a:lnTo>
                        <a:pt x="33" y="46"/>
                      </a:lnTo>
                      <a:lnTo>
                        <a:pt x="33" y="43"/>
                      </a:lnTo>
                      <a:lnTo>
                        <a:pt x="31" y="43"/>
                      </a:lnTo>
                      <a:lnTo>
                        <a:pt x="31" y="46"/>
                      </a:lnTo>
                      <a:lnTo>
                        <a:pt x="31" y="43"/>
                      </a:lnTo>
                      <a:lnTo>
                        <a:pt x="28" y="43"/>
                      </a:lnTo>
                      <a:lnTo>
                        <a:pt x="26" y="46"/>
                      </a:lnTo>
                      <a:lnTo>
                        <a:pt x="23" y="46"/>
                      </a:lnTo>
                      <a:lnTo>
                        <a:pt x="20" y="46"/>
                      </a:lnTo>
                      <a:lnTo>
                        <a:pt x="18" y="48"/>
                      </a:lnTo>
                      <a:lnTo>
                        <a:pt x="18" y="46"/>
                      </a:lnTo>
                      <a:lnTo>
                        <a:pt x="18" y="40"/>
                      </a:lnTo>
                      <a:lnTo>
                        <a:pt x="20" y="38"/>
                      </a:lnTo>
                      <a:lnTo>
                        <a:pt x="18" y="35"/>
                      </a:lnTo>
                      <a:lnTo>
                        <a:pt x="13" y="40"/>
                      </a:lnTo>
                      <a:lnTo>
                        <a:pt x="10" y="38"/>
                      </a:lnTo>
                      <a:lnTo>
                        <a:pt x="5" y="38"/>
                      </a:lnTo>
                      <a:lnTo>
                        <a:pt x="8" y="25"/>
                      </a:lnTo>
                      <a:lnTo>
                        <a:pt x="3" y="28"/>
                      </a:lnTo>
                      <a:lnTo>
                        <a:pt x="0" y="20"/>
                      </a:lnTo>
                      <a:lnTo>
                        <a:pt x="3" y="18"/>
                      </a:lnTo>
                      <a:lnTo>
                        <a:pt x="0" y="15"/>
                      </a:lnTo>
                      <a:lnTo>
                        <a:pt x="3" y="15"/>
                      </a:lnTo>
                      <a:lnTo>
                        <a:pt x="3" y="10"/>
                      </a:lnTo>
                      <a:lnTo>
                        <a:pt x="5" y="10"/>
                      </a:lnTo>
                      <a:lnTo>
                        <a:pt x="13" y="8"/>
                      </a:lnTo>
                      <a:lnTo>
                        <a:pt x="15" y="5"/>
                      </a:lnTo>
                      <a:lnTo>
                        <a:pt x="18" y="3"/>
                      </a:lnTo>
                      <a:lnTo>
                        <a:pt x="20" y="5"/>
                      </a:lnTo>
                      <a:lnTo>
                        <a:pt x="20" y="3"/>
                      </a:lnTo>
                      <a:lnTo>
                        <a:pt x="23" y="3"/>
                      </a:lnTo>
                      <a:lnTo>
                        <a:pt x="23" y="0"/>
                      </a:lnTo>
                      <a:lnTo>
                        <a:pt x="31" y="3"/>
                      </a:lnTo>
                      <a:lnTo>
                        <a:pt x="36" y="0"/>
                      </a:lnTo>
                      <a:lnTo>
                        <a:pt x="38" y="0"/>
                      </a:lnTo>
                      <a:lnTo>
                        <a:pt x="48" y="0"/>
                      </a:lnTo>
                      <a:lnTo>
                        <a:pt x="56" y="3"/>
                      </a:lnTo>
                      <a:lnTo>
                        <a:pt x="58" y="5"/>
                      </a:lnTo>
                      <a:lnTo>
                        <a:pt x="63" y="3"/>
                      </a:lnTo>
                      <a:lnTo>
                        <a:pt x="71" y="5"/>
                      </a:lnTo>
                      <a:lnTo>
                        <a:pt x="74" y="3"/>
                      </a:lnTo>
                      <a:lnTo>
                        <a:pt x="76" y="0"/>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3" name="Freeform 56"/>
                <p:cNvSpPr>
                  <a:spLocks/>
                </p:cNvSpPr>
                <p:nvPr/>
              </p:nvSpPr>
              <p:spPr bwMode="auto">
                <a:xfrm>
                  <a:off x="4957763" y="3605213"/>
                  <a:ext cx="66675" cy="44450"/>
                </a:xfrm>
                <a:custGeom>
                  <a:avLst/>
                  <a:gdLst>
                    <a:gd name="T0" fmla="*/ 2147483647 w 53"/>
                    <a:gd name="T1" fmla="*/ 2147483647 h 35"/>
                    <a:gd name="T2" fmla="*/ 2147483647 w 53"/>
                    <a:gd name="T3" fmla="*/ 2147483647 h 35"/>
                    <a:gd name="T4" fmla="*/ 2147483647 w 53"/>
                    <a:gd name="T5" fmla="*/ 2147483647 h 35"/>
                    <a:gd name="T6" fmla="*/ 2147483647 w 53"/>
                    <a:gd name="T7" fmla="*/ 0 h 35"/>
                    <a:gd name="T8" fmla="*/ 2147483647 w 53"/>
                    <a:gd name="T9" fmla="*/ 2147483647 h 35"/>
                    <a:gd name="T10" fmla="*/ 2147483647 w 53"/>
                    <a:gd name="T11" fmla="*/ 2147483647 h 35"/>
                    <a:gd name="T12" fmla="*/ 2147483647 w 53"/>
                    <a:gd name="T13" fmla="*/ 2147483647 h 35"/>
                    <a:gd name="T14" fmla="*/ 2147483647 w 53"/>
                    <a:gd name="T15" fmla="*/ 2147483647 h 35"/>
                    <a:gd name="T16" fmla="*/ 2147483647 w 53"/>
                    <a:gd name="T17" fmla="*/ 2147483647 h 35"/>
                    <a:gd name="T18" fmla="*/ 2147483647 w 53"/>
                    <a:gd name="T19" fmla="*/ 2147483647 h 35"/>
                    <a:gd name="T20" fmla="*/ 2147483647 w 53"/>
                    <a:gd name="T21" fmla="*/ 2147483647 h 35"/>
                    <a:gd name="T22" fmla="*/ 2147483647 w 53"/>
                    <a:gd name="T23" fmla="*/ 2147483647 h 35"/>
                    <a:gd name="T24" fmla="*/ 2147483647 w 53"/>
                    <a:gd name="T25" fmla="*/ 2147483647 h 35"/>
                    <a:gd name="T26" fmla="*/ 2147483647 w 53"/>
                    <a:gd name="T27" fmla="*/ 2147483647 h 35"/>
                    <a:gd name="T28" fmla="*/ 2147483647 w 53"/>
                    <a:gd name="T29" fmla="*/ 2147483647 h 35"/>
                    <a:gd name="T30" fmla="*/ 2147483647 w 53"/>
                    <a:gd name="T31" fmla="*/ 2147483647 h 35"/>
                    <a:gd name="T32" fmla="*/ 2147483647 w 53"/>
                    <a:gd name="T33" fmla="*/ 2147483647 h 35"/>
                    <a:gd name="T34" fmla="*/ 2147483647 w 53"/>
                    <a:gd name="T35" fmla="*/ 2147483647 h 35"/>
                    <a:gd name="T36" fmla="*/ 2147483647 w 53"/>
                    <a:gd name="T37" fmla="*/ 2147483647 h 35"/>
                    <a:gd name="T38" fmla="*/ 2147483647 w 53"/>
                    <a:gd name="T39" fmla="*/ 2147483647 h 35"/>
                    <a:gd name="T40" fmla="*/ 2147483647 w 53"/>
                    <a:gd name="T41" fmla="*/ 2147483647 h 35"/>
                    <a:gd name="T42" fmla="*/ 2147483647 w 53"/>
                    <a:gd name="T43" fmla="*/ 2147483647 h 35"/>
                    <a:gd name="T44" fmla="*/ 2147483647 w 53"/>
                    <a:gd name="T45" fmla="*/ 2147483647 h 35"/>
                    <a:gd name="T46" fmla="*/ 2147483647 w 53"/>
                    <a:gd name="T47" fmla="*/ 2147483647 h 35"/>
                    <a:gd name="T48" fmla="*/ 2147483647 w 53"/>
                    <a:gd name="T49" fmla="*/ 2147483647 h 35"/>
                    <a:gd name="T50" fmla="*/ 2147483647 w 53"/>
                    <a:gd name="T51" fmla="*/ 2147483647 h 35"/>
                    <a:gd name="T52" fmla="*/ 2147483647 w 53"/>
                    <a:gd name="T53" fmla="*/ 2147483647 h 35"/>
                    <a:gd name="T54" fmla="*/ 2147483647 w 53"/>
                    <a:gd name="T55" fmla="*/ 2147483647 h 35"/>
                    <a:gd name="T56" fmla="*/ 2147483647 w 53"/>
                    <a:gd name="T57" fmla="*/ 2147483647 h 35"/>
                    <a:gd name="T58" fmla="*/ 2147483647 w 53"/>
                    <a:gd name="T59" fmla="*/ 2147483647 h 35"/>
                    <a:gd name="T60" fmla="*/ 2147483647 w 53"/>
                    <a:gd name="T61" fmla="*/ 2147483647 h 35"/>
                    <a:gd name="T62" fmla="*/ 2147483647 w 53"/>
                    <a:gd name="T63" fmla="*/ 2147483647 h 35"/>
                    <a:gd name="T64" fmla="*/ 2147483647 w 53"/>
                    <a:gd name="T65" fmla="*/ 2147483647 h 35"/>
                    <a:gd name="T66" fmla="*/ 2147483647 w 53"/>
                    <a:gd name="T67" fmla="*/ 2147483647 h 35"/>
                    <a:gd name="T68" fmla="*/ 2147483647 w 53"/>
                    <a:gd name="T69" fmla="*/ 2147483647 h 35"/>
                    <a:gd name="T70" fmla="*/ 2147483647 w 53"/>
                    <a:gd name="T71" fmla="*/ 2147483647 h 35"/>
                    <a:gd name="T72" fmla="*/ 2147483647 w 53"/>
                    <a:gd name="T73" fmla="*/ 2147483647 h 35"/>
                    <a:gd name="T74" fmla="*/ 2147483647 w 53"/>
                    <a:gd name="T75" fmla="*/ 2147483647 h 35"/>
                    <a:gd name="T76" fmla="*/ 2147483647 w 53"/>
                    <a:gd name="T77" fmla="*/ 2147483647 h 35"/>
                    <a:gd name="T78" fmla="*/ 2147483647 w 53"/>
                    <a:gd name="T79" fmla="*/ 2147483647 h 35"/>
                    <a:gd name="T80" fmla="*/ 2147483647 w 53"/>
                    <a:gd name="T81" fmla="*/ 2147483647 h 35"/>
                    <a:gd name="T82" fmla="*/ 2147483647 w 53"/>
                    <a:gd name="T83" fmla="*/ 2147483647 h 35"/>
                    <a:gd name="T84" fmla="*/ 2147483647 w 53"/>
                    <a:gd name="T85" fmla="*/ 2147483647 h 35"/>
                    <a:gd name="T86" fmla="*/ 2147483647 w 53"/>
                    <a:gd name="T87" fmla="*/ 2147483647 h 35"/>
                    <a:gd name="T88" fmla="*/ 2147483647 w 53"/>
                    <a:gd name="T89" fmla="*/ 2147483647 h 3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3"/>
                    <a:gd name="T136" fmla="*/ 0 h 35"/>
                    <a:gd name="T137" fmla="*/ 53 w 53"/>
                    <a:gd name="T138" fmla="*/ 35 h 3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3" h="35">
                      <a:moveTo>
                        <a:pt x="5" y="10"/>
                      </a:moveTo>
                      <a:lnTo>
                        <a:pt x="13" y="10"/>
                      </a:lnTo>
                      <a:lnTo>
                        <a:pt x="13" y="12"/>
                      </a:lnTo>
                      <a:lnTo>
                        <a:pt x="18" y="12"/>
                      </a:lnTo>
                      <a:lnTo>
                        <a:pt x="20" y="12"/>
                      </a:lnTo>
                      <a:lnTo>
                        <a:pt x="25" y="7"/>
                      </a:lnTo>
                      <a:lnTo>
                        <a:pt x="28" y="7"/>
                      </a:lnTo>
                      <a:lnTo>
                        <a:pt x="35" y="7"/>
                      </a:lnTo>
                      <a:lnTo>
                        <a:pt x="35" y="5"/>
                      </a:lnTo>
                      <a:lnTo>
                        <a:pt x="43" y="7"/>
                      </a:lnTo>
                      <a:lnTo>
                        <a:pt x="43" y="2"/>
                      </a:lnTo>
                      <a:lnTo>
                        <a:pt x="48" y="0"/>
                      </a:lnTo>
                      <a:lnTo>
                        <a:pt x="51" y="7"/>
                      </a:lnTo>
                      <a:lnTo>
                        <a:pt x="53" y="10"/>
                      </a:lnTo>
                      <a:lnTo>
                        <a:pt x="51" y="10"/>
                      </a:lnTo>
                      <a:lnTo>
                        <a:pt x="48" y="10"/>
                      </a:lnTo>
                      <a:lnTo>
                        <a:pt x="48" y="12"/>
                      </a:lnTo>
                      <a:lnTo>
                        <a:pt x="46" y="12"/>
                      </a:lnTo>
                      <a:lnTo>
                        <a:pt x="43" y="15"/>
                      </a:lnTo>
                      <a:lnTo>
                        <a:pt x="40" y="15"/>
                      </a:lnTo>
                      <a:lnTo>
                        <a:pt x="40" y="18"/>
                      </a:lnTo>
                      <a:lnTo>
                        <a:pt x="38" y="18"/>
                      </a:lnTo>
                      <a:lnTo>
                        <a:pt x="38" y="20"/>
                      </a:lnTo>
                      <a:lnTo>
                        <a:pt x="38" y="23"/>
                      </a:lnTo>
                      <a:lnTo>
                        <a:pt x="38" y="25"/>
                      </a:lnTo>
                      <a:lnTo>
                        <a:pt x="35" y="25"/>
                      </a:lnTo>
                      <a:lnTo>
                        <a:pt x="33" y="25"/>
                      </a:lnTo>
                      <a:lnTo>
                        <a:pt x="33" y="28"/>
                      </a:lnTo>
                      <a:lnTo>
                        <a:pt x="33" y="30"/>
                      </a:lnTo>
                      <a:lnTo>
                        <a:pt x="33" y="33"/>
                      </a:lnTo>
                      <a:lnTo>
                        <a:pt x="33" y="35"/>
                      </a:lnTo>
                      <a:lnTo>
                        <a:pt x="33" y="33"/>
                      </a:lnTo>
                      <a:lnTo>
                        <a:pt x="30" y="35"/>
                      </a:lnTo>
                      <a:lnTo>
                        <a:pt x="28" y="33"/>
                      </a:lnTo>
                      <a:lnTo>
                        <a:pt x="25" y="33"/>
                      </a:lnTo>
                      <a:lnTo>
                        <a:pt x="23" y="33"/>
                      </a:lnTo>
                      <a:lnTo>
                        <a:pt x="23" y="30"/>
                      </a:lnTo>
                      <a:lnTo>
                        <a:pt x="20" y="30"/>
                      </a:lnTo>
                      <a:lnTo>
                        <a:pt x="20" y="33"/>
                      </a:lnTo>
                      <a:lnTo>
                        <a:pt x="18" y="33"/>
                      </a:lnTo>
                      <a:lnTo>
                        <a:pt x="15" y="33"/>
                      </a:lnTo>
                      <a:lnTo>
                        <a:pt x="13" y="33"/>
                      </a:lnTo>
                      <a:lnTo>
                        <a:pt x="10" y="33"/>
                      </a:lnTo>
                      <a:lnTo>
                        <a:pt x="8" y="33"/>
                      </a:lnTo>
                      <a:lnTo>
                        <a:pt x="8" y="35"/>
                      </a:lnTo>
                      <a:lnTo>
                        <a:pt x="5" y="35"/>
                      </a:lnTo>
                      <a:lnTo>
                        <a:pt x="5" y="33"/>
                      </a:lnTo>
                      <a:lnTo>
                        <a:pt x="8" y="33"/>
                      </a:lnTo>
                      <a:lnTo>
                        <a:pt x="8" y="30"/>
                      </a:lnTo>
                      <a:lnTo>
                        <a:pt x="8" y="28"/>
                      </a:lnTo>
                      <a:lnTo>
                        <a:pt x="5" y="25"/>
                      </a:lnTo>
                      <a:lnTo>
                        <a:pt x="5" y="23"/>
                      </a:lnTo>
                      <a:lnTo>
                        <a:pt x="3" y="20"/>
                      </a:lnTo>
                      <a:lnTo>
                        <a:pt x="5" y="18"/>
                      </a:lnTo>
                      <a:lnTo>
                        <a:pt x="3" y="18"/>
                      </a:lnTo>
                      <a:lnTo>
                        <a:pt x="0" y="15"/>
                      </a:lnTo>
                      <a:lnTo>
                        <a:pt x="5" y="12"/>
                      </a:lnTo>
                      <a:lnTo>
                        <a:pt x="5" y="10"/>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4" name="Freeform 58"/>
                <p:cNvSpPr>
                  <a:spLocks noEditPoints="1"/>
                </p:cNvSpPr>
                <p:nvPr/>
              </p:nvSpPr>
              <p:spPr bwMode="auto">
                <a:xfrm>
                  <a:off x="4818063" y="3600450"/>
                  <a:ext cx="244475" cy="279400"/>
                </a:xfrm>
                <a:custGeom>
                  <a:avLst/>
                  <a:gdLst>
                    <a:gd name="T0" fmla="*/ 2147483647 w 192"/>
                    <a:gd name="T1" fmla="*/ 2147483647 h 220"/>
                    <a:gd name="T2" fmla="*/ 2147483647 w 192"/>
                    <a:gd name="T3" fmla="*/ 2147483647 h 220"/>
                    <a:gd name="T4" fmla="*/ 2147483647 w 192"/>
                    <a:gd name="T5" fmla="*/ 2147483647 h 220"/>
                    <a:gd name="T6" fmla="*/ 2147483647 w 192"/>
                    <a:gd name="T7" fmla="*/ 2147483647 h 220"/>
                    <a:gd name="T8" fmla="*/ 2147483647 w 192"/>
                    <a:gd name="T9" fmla="*/ 2147483647 h 220"/>
                    <a:gd name="T10" fmla="*/ 2147483647 w 192"/>
                    <a:gd name="T11" fmla="*/ 2147483647 h 220"/>
                    <a:gd name="T12" fmla="*/ 2147483647 w 192"/>
                    <a:gd name="T13" fmla="*/ 2147483647 h 220"/>
                    <a:gd name="T14" fmla="*/ 2147483647 w 192"/>
                    <a:gd name="T15" fmla="*/ 2147483647 h 220"/>
                    <a:gd name="T16" fmla="*/ 2147483647 w 192"/>
                    <a:gd name="T17" fmla="*/ 2147483647 h 220"/>
                    <a:gd name="T18" fmla="*/ 2147483647 w 192"/>
                    <a:gd name="T19" fmla="*/ 2147483647 h 220"/>
                    <a:gd name="T20" fmla="*/ 2147483647 w 192"/>
                    <a:gd name="T21" fmla="*/ 2147483647 h 220"/>
                    <a:gd name="T22" fmla="*/ 2147483647 w 192"/>
                    <a:gd name="T23" fmla="*/ 2147483647 h 220"/>
                    <a:gd name="T24" fmla="*/ 2147483647 w 192"/>
                    <a:gd name="T25" fmla="*/ 2147483647 h 220"/>
                    <a:gd name="T26" fmla="*/ 2147483647 w 192"/>
                    <a:gd name="T27" fmla="*/ 2147483647 h 220"/>
                    <a:gd name="T28" fmla="*/ 2147483647 w 192"/>
                    <a:gd name="T29" fmla="*/ 2147483647 h 220"/>
                    <a:gd name="T30" fmla="*/ 2147483647 w 192"/>
                    <a:gd name="T31" fmla="*/ 2147483647 h 220"/>
                    <a:gd name="T32" fmla="*/ 2147483647 w 192"/>
                    <a:gd name="T33" fmla="*/ 2147483647 h 220"/>
                    <a:gd name="T34" fmla="*/ 2147483647 w 192"/>
                    <a:gd name="T35" fmla="*/ 2147483647 h 220"/>
                    <a:gd name="T36" fmla="*/ 2147483647 w 192"/>
                    <a:gd name="T37" fmla="*/ 2147483647 h 220"/>
                    <a:gd name="T38" fmla="*/ 2147483647 w 192"/>
                    <a:gd name="T39" fmla="*/ 2147483647 h 220"/>
                    <a:gd name="T40" fmla="*/ 2147483647 w 192"/>
                    <a:gd name="T41" fmla="*/ 2147483647 h 220"/>
                    <a:gd name="T42" fmla="*/ 2147483647 w 192"/>
                    <a:gd name="T43" fmla="*/ 2147483647 h 220"/>
                    <a:gd name="T44" fmla="*/ 2147483647 w 192"/>
                    <a:gd name="T45" fmla="*/ 2147483647 h 220"/>
                    <a:gd name="T46" fmla="*/ 2147483647 w 192"/>
                    <a:gd name="T47" fmla="*/ 2147483647 h 220"/>
                    <a:gd name="T48" fmla="*/ 2147483647 w 192"/>
                    <a:gd name="T49" fmla="*/ 2147483647 h 220"/>
                    <a:gd name="T50" fmla="*/ 2147483647 w 192"/>
                    <a:gd name="T51" fmla="*/ 2147483647 h 220"/>
                    <a:gd name="T52" fmla="*/ 2147483647 w 192"/>
                    <a:gd name="T53" fmla="*/ 2147483647 h 220"/>
                    <a:gd name="T54" fmla="*/ 2147483647 w 192"/>
                    <a:gd name="T55" fmla="*/ 2147483647 h 220"/>
                    <a:gd name="T56" fmla="*/ 2147483647 w 192"/>
                    <a:gd name="T57" fmla="*/ 2147483647 h 220"/>
                    <a:gd name="T58" fmla="*/ 2147483647 w 192"/>
                    <a:gd name="T59" fmla="*/ 2147483647 h 220"/>
                    <a:gd name="T60" fmla="*/ 2147483647 w 192"/>
                    <a:gd name="T61" fmla="*/ 2147483647 h 220"/>
                    <a:gd name="T62" fmla="*/ 2147483647 w 192"/>
                    <a:gd name="T63" fmla="*/ 2147483647 h 220"/>
                    <a:gd name="T64" fmla="*/ 2147483647 w 192"/>
                    <a:gd name="T65" fmla="*/ 2147483647 h 220"/>
                    <a:gd name="T66" fmla="*/ 2147483647 w 192"/>
                    <a:gd name="T67" fmla="*/ 2147483647 h 220"/>
                    <a:gd name="T68" fmla="*/ 2147483647 w 192"/>
                    <a:gd name="T69" fmla="*/ 2147483647 h 220"/>
                    <a:gd name="T70" fmla="*/ 2147483647 w 192"/>
                    <a:gd name="T71" fmla="*/ 2147483647 h 220"/>
                    <a:gd name="T72" fmla="*/ 2147483647 w 192"/>
                    <a:gd name="T73" fmla="*/ 2147483647 h 220"/>
                    <a:gd name="T74" fmla="*/ 2147483647 w 192"/>
                    <a:gd name="T75" fmla="*/ 2147483647 h 220"/>
                    <a:gd name="T76" fmla="*/ 2147483647 w 192"/>
                    <a:gd name="T77" fmla="*/ 2147483647 h 220"/>
                    <a:gd name="T78" fmla="*/ 2147483647 w 192"/>
                    <a:gd name="T79" fmla="*/ 2147483647 h 220"/>
                    <a:gd name="T80" fmla="*/ 2147483647 w 192"/>
                    <a:gd name="T81" fmla="*/ 2147483647 h 220"/>
                    <a:gd name="T82" fmla="*/ 2147483647 w 192"/>
                    <a:gd name="T83" fmla="*/ 2147483647 h 220"/>
                    <a:gd name="T84" fmla="*/ 2147483647 w 192"/>
                    <a:gd name="T85" fmla="*/ 0 h 220"/>
                    <a:gd name="T86" fmla="*/ 2147483647 w 192"/>
                    <a:gd name="T87" fmla="*/ 2147483647 h 220"/>
                    <a:gd name="T88" fmla="*/ 2147483647 w 192"/>
                    <a:gd name="T89" fmla="*/ 2147483647 h 220"/>
                    <a:gd name="T90" fmla="*/ 2147483647 w 192"/>
                    <a:gd name="T91" fmla="*/ 2147483647 h 220"/>
                    <a:gd name="T92" fmla="*/ 2147483647 w 192"/>
                    <a:gd name="T93" fmla="*/ 2147483647 h 220"/>
                    <a:gd name="T94" fmla="*/ 2147483647 w 192"/>
                    <a:gd name="T95" fmla="*/ 2147483647 h 220"/>
                    <a:gd name="T96" fmla="*/ 2147483647 w 192"/>
                    <a:gd name="T97" fmla="*/ 2147483647 h 220"/>
                    <a:gd name="T98" fmla="*/ 2147483647 w 192"/>
                    <a:gd name="T99" fmla="*/ 2147483647 h 220"/>
                    <a:gd name="T100" fmla="*/ 2147483647 w 192"/>
                    <a:gd name="T101" fmla="*/ 2147483647 h 220"/>
                    <a:gd name="T102" fmla="*/ 2147483647 w 192"/>
                    <a:gd name="T103" fmla="*/ 2147483647 h 2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2"/>
                    <a:gd name="T157" fmla="*/ 0 h 220"/>
                    <a:gd name="T158" fmla="*/ 192 w 192"/>
                    <a:gd name="T159" fmla="*/ 220 h 2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2" h="220">
                      <a:moveTo>
                        <a:pt x="38" y="177"/>
                      </a:moveTo>
                      <a:lnTo>
                        <a:pt x="36" y="175"/>
                      </a:lnTo>
                      <a:lnTo>
                        <a:pt x="33" y="175"/>
                      </a:lnTo>
                      <a:lnTo>
                        <a:pt x="31" y="172"/>
                      </a:lnTo>
                      <a:lnTo>
                        <a:pt x="31" y="169"/>
                      </a:lnTo>
                      <a:lnTo>
                        <a:pt x="33" y="162"/>
                      </a:lnTo>
                      <a:lnTo>
                        <a:pt x="33" y="157"/>
                      </a:lnTo>
                      <a:lnTo>
                        <a:pt x="33" y="152"/>
                      </a:lnTo>
                      <a:lnTo>
                        <a:pt x="31" y="144"/>
                      </a:lnTo>
                      <a:lnTo>
                        <a:pt x="28" y="142"/>
                      </a:lnTo>
                      <a:lnTo>
                        <a:pt x="28" y="139"/>
                      </a:lnTo>
                      <a:lnTo>
                        <a:pt x="28" y="137"/>
                      </a:lnTo>
                      <a:lnTo>
                        <a:pt x="31" y="137"/>
                      </a:lnTo>
                      <a:lnTo>
                        <a:pt x="36" y="137"/>
                      </a:lnTo>
                      <a:lnTo>
                        <a:pt x="38" y="134"/>
                      </a:lnTo>
                      <a:lnTo>
                        <a:pt x="46" y="129"/>
                      </a:lnTo>
                      <a:lnTo>
                        <a:pt x="51" y="137"/>
                      </a:lnTo>
                      <a:lnTo>
                        <a:pt x="53" y="144"/>
                      </a:lnTo>
                      <a:lnTo>
                        <a:pt x="53" y="147"/>
                      </a:lnTo>
                      <a:lnTo>
                        <a:pt x="51" y="149"/>
                      </a:lnTo>
                      <a:lnTo>
                        <a:pt x="51" y="152"/>
                      </a:lnTo>
                      <a:lnTo>
                        <a:pt x="51" y="162"/>
                      </a:lnTo>
                      <a:lnTo>
                        <a:pt x="51" y="167"/>
                      </a:lnTo>
                      <a:lnTo>
                        <a:pt x="48" y="172"/>
                      </a:lnTo>
                      <a:lnTo>
                        <a:pt x="46" y="172"/>
                      </a:lnTo>
                      <a:lnTo>
                        <a:pt x="41" y="172"/>
                      </a:lnTo>
                      <a:lnTo>
                        <a:pt x="41" y="175"/>
                      </a:lnTo>
                      <a:lnTo>
                        <a:pt x="38" y="177"/>
                      </a:lnTo>
                      <a:close/>
                      <a:moveTo>
                        <a:pt x="117" y="33"/>
                      </a:moveTo>
                      <a:lnTo>
                        <a:pt x="114" y="31"/>
                      </a:lnTo>
                      <a:lnTo>
                        <a:pt x="112" y="33"/>
                      </a:lnTo>
                      <a:lnTo>
                        <a:pt x="109" y="31"/>
                      </a:lnTo>
                      <a:lnTo>
                        <a:pt x="107" y="31"/>
                      </a:lnTo>
                      <a:lnTo>
                        <a:pt x="107" y="33"/>
                      </a:lnTo>
                      <a:lnTo>
                        <a:pt x="104" y="33"/>
                      </a:lnTo>
                      <a:lnTo>
                        <a:pt x="96" y="38"/>
                      </a:lnTo>
                      <a:lnTo>
                        <a:pt x="96" y="36"/>
                      </a:lnTo>
                      <a:lnTo>
                        <a:pt x="94" y="38"/>
                      </a:lnTo>
                      <a:lnTo>
                        <a:pt x="91" y="41"/>
                      </a:lnTo>
                      <a:lnTo>
                        <a:pt x="91" y="43"/>
                      </a:lnTo>
                      <a:lnTo>
                        <a:pt x="94" y="43"/>
                      </a:lnTo>
                      <a:lnTo>
                        <a:pt x="94" y="46"/>
                      </a:lnTo>
                      <a:lnTo>
                        <a:pt x="94" y="48"/>
                      </a:lnTo>
                      <a:lnTo>
                        <a:pt x="96" y="51"/>
                      </a:lnTo>
                      <a:lnTo>
                        <a:pt x="94" y="53"/>
                      </a:lnTo>
                      <a:lnTo>
                        <a:pt x="94" y="56"/>
                      </a:lnTo>
                      <a:lnTo>
                        <a:pt x="94" y="63"/>
                      </a:lnTo>
                      <a:lnTo>
                        <a:pt x="99" y="71"/>
                      </a:lnTo>
                      <a:lnTo>
                        <a:pt x="114" y="79"/>
                      </a:lnTo>
                      <a:lnTo>
                        <a:pt x="117" y="84"/>
                      </a:lnTo>
                      <a:lnTo>
                        <a:pt x="117" y="89"/>
                      </a:lnTo>
                      <a:lnTo>
                        <a:pt x="119" y="94"/>
                      </a:lnTo>
                      <a:lnTo>
                        <a:pt x="122" y="99"/>
                      </a:lnTo>
                      <a:lnTo>
                        <a:pt x="127" y="106"/>
                      </a:lnTo>
                      <a:lnTo>
                        <a:pt x="129" y="109"/>
                      </a:lnTo>
                      <a:lnTo>
                        <a:pt x="132" y="109"/>
                      </a:lnTo>
                      <a:lnTo>
                        <a:pt x="132" y="111"/>
                      </a:lnTo>
                      <a:lnTo>
                        <a:pt x="134" y="114"/>
                      </a:lnTo>
                      <a:lnTo>
                        <a:pt x="144" y="116"/>
                      </a:lnTo>
                      <a:lnTo>
                        <a:pt x="152" y="114"/>
                      </a:lnTo>
                      <a:lnTo>
                        <a:pt x="155" y="116"/>
                      </a:lnTo>
                      <a:lnTo>
                        <a:pt x="155" y="119"/>
                      </a:lnTo>
                      <a:lnTo>
                        <a:pt x="152" y="122"/>
                      </a:lnTo>
                      <a:lnTo>
                        <a:pt x="149" y="124"/>
                      </a:lnTo>
                      <a:lnTo>
                        <a:pt x="152" y="127"/>
                      </a:lnTo>
                      <a:lnTo>
                        <a:pt x="160" y="129"/>
                      </a:lnTo>
                      <a:lnTo>
                        <a:pt x="167" y="132"/>
                      </a:lnTo>
                      <a:lnTo>
                        <a:pt x="172" y="137"/>
                      </a:lnTo>
                      <a:lnTo>
                        <a:pt x="185" y="142"/>
                      </a:lnTo>
                      <a:lnTo>
                        <a:pt x="185" y="144"/>
                      </a:lnTo>
                      <a:lnTo>
                        <a:pt x="190" y="149"/>
                      </a:lnTo>
                      <a:lnTo>
                        <a:pt x="192" y="152"/>
                      </a:lnTo>
                      <a:lnTo>
                        <a:pt x="190" y="157"/>
                      </a:lnTo>
                      <a:lnTo>
                        <a:pt x="190" y="159"/>
                      </a:lnTo>
                      <a:lnTo>
                        <a:pt x="187" y="157"/>
                      </a:lnTo>
                      <a:lnTo>
                        <a:pt x="185" y="157"/>
                      </a:lnTo>
                      <a:lnTo>
                        <a:pt x="182" y="152"/>
                      </a:lnTo>
                      <a:lnTo>
                        <a:pt x="182" y="149"/>
                      </a:lnTo>
                      <a:lnTo>
                        <a:pt x="177" y="149"/>
                      </a:lnTo>
                      <a:lnTo>
                        <a:pt x="175" y="149"/>
                      </a:lnTo>
                      <a:lnTo>
                        <a:pt x="172" y="147"/>
                      </a:lnTo>
                      <a:lnTo>
                        <a:pt x="172" y="144"/>
                      </a:lnTo>
                      <a:lnTo>
                        <a:pt x="170" y="144"/>
                      </a:lnTo>
                      <a:lnTo>
                        <a:pt x="167" y="144"/>
                      </a:lnTo>
                      <a:lnTo>
                        <a:pt x="165" y="147"/>
                      </a:lnTo>
                      <a:lnTo>
                        <a:pt x="165" y="152"/>
                      </a:lnTo>
                      <a:lnTo>
                        <a:pt x="162" y="154"/>
                      </a:lnTo>
                      <a:lnTo>
                        <a:pt x="162" y="157"/>
                      </a:lnTo>
                      <a:lnTo>
                        <a:pt x="160" y="159"/>
                      </a:lnTo>
                      <a:lnTo>
                        <a:pt x="160" y="162"/>
                      </a:lnTo>
                      <a:lnTo>
                        <a:pt x="167" y="164"/>
                      </a:lnTo>
                      <a:lnTo>
                        <a:pt x="170" y="167"/>
                      </a:lnTo>
                      <a:lnTo>
                        <a:pt x="170" y="169"/>
                      </a:lnTo>
                      <a:lnTo>
                        <a:pt x="170" y="175"/>
                      </a:lnTo>
                      <a:lnTo>
                        <a:pt x="170" y="177"/>
                      </a:lnTo>
                      <a:lnTo>
                        <a:pt x="165" y="177"/>
                      </a:lnTo>
                      <a:lnTo>
                        <a:pt x="162" y="180"/>
                      </a:lnTo>
                      <a:lnTo>
                        <a:pt x="160" y="182"/>
                      </a:lnTo>
                      <a:lnTo>
                        <a:pt x="162" y="187"/>
                      </a:lnTo>
                      <a:lnTo>
                        <a:pt x="157" y="190"/>
                      </a:lnTo>
                      <a:lnTo>
                        <a:pt x="152" y="197"/>
                      </a:lnTo>
                      <a:lnTo>
                        <a:pt x="149" y="197"/>
                      </a:lnTo>
                      <a:lnTo>
                        <a:pt x="147" y="197"/>
                      </a:lnTo>
                      <a:lnTo>
                        <a:pt x="147" y="195"/>
                      </a:lnTo>
                      <a:lnTo>
                        <a:pt x="147" y="192"/>
                      </a:lnTo>
                      <a:lnTo>
                        <a:pt x="149" y="190"/>
                      </a:lnTo>
                      <a:lnTo>
                        <a:pt x="152" y="185"/>
                      </a:lnTo>
                      <a:lnTo>
                        <a:pt x="149" y="182"/>
                      </a:lnTo>
                      <a:lnTo>
                        <a:pt x="152" y="182"/>
                      </a:lnTo>
                      <a:lnTo>
                        <a:pt x="155" y="182"/>
                      </a:lnTo>
                      <a:lnTo>
                        <a:pt x="155" y="180"/>
                      </a:lnTo>
                      <a:lnTo>
                        <a:pt x="155" y="177"/>
                      </a:lnTo>
                      <a:lnTo>
                        <a:pt x="155" y="175"/>
                      </a:lnTo>
                      <a:lnTo>
                        <a:pt x="152" y="167"/>
                      </a:lnTo>
                      <a:lnTo>
                        <a:pt x="149" y="162"/>
                      </a:lnTo>
                      <a:lnTo>
                        <a:pt x="149" y="157"/>
                      </a:lnTo>
                      <a:lnTo>
                        <a:pt x="147" y="154"/>
                      </a:lnTo>
                      <a:lnTo>
                        <a:pt x="144" y="154"/>
                      </a:lnTo>
                      <a:lnTo>
                        <a:pt x="142" y="154"/>
                      </a:lnTo>
                      <a:lnTo>
                        <a:pt x="137" y="152"/>
                      </a:lnTo>
                      <a:lnTo>
                        <a:pt x="134" y="149"/>
                      </a:lnTo>
                      <a:lnTo>
                        <a:pt x="137" y="147"/>
                      </a:lnTo>
                      <a:lnTo>
                        <a:pt x="134" y="144"/>
                      </a:lnTo>
                      <a:lnTo>
                        <a:pt x="132" y="139"/>
                      </a:lnTo>
                      <a:lnTo>
                        <a:pt x="127" y="142"/>
                      </a:lnTo>
                      <a:lnTo>
                        <a:pt x="129" y="139"/>
                      </a:lnTo>
                      <a:lnTo>
                        <a:pt x="127" y="137"/>
                      </a:lnTo>
                      <a:lnTo>
                        <a:pt x="124" y="137"/>
                      </a:lnTo>
                      <a:lnTo>
                        <a:pt x="122" y="139"/>
                      </a:lnTo>
                      <a:lnTo>
                        <a:pt x="119" y="134"/>
                      </a:lnTo>
                      <a:lnTo>
                        <a:pt x="119" y="132"/>
                      </a:lnTo>
                      <a:lnTo>
                        <a:pt x="117" y="129"/>
                      </a:lnTo>
                      <a:lnTo>
                        <a:pt x="112" y="127"/>
                      </a:lnTo>
                      <a:lnTo>
                        <a:pt x="109" y="127"/>
                      </a:lnTo>
                      <a:lnTo>
                        <a:pt x="104" y="127"/>
                      </a:lnTo>
                      <a:lnTo>
                        <a:pt x="99" y="124"/>
                      </a:lnTo>
                      <a:lnTo>
                        <a:pt x="94" y="119"/>
                      </a:lnTo>
                      <a:lnTo>
                        <a:pt x="89" y="114"/>
                      </a:lnTo>
                      <a:lnTo>
                        <a:pt x="81" y="104"/>
                      </a:lnTo>
                      <a:lnTo>
                        <a:pt x="74" y="101"/>
                      </a:lnTo>
                      <a:lnTo>
                        <a:pt x="69" y="94"/>
                      </a:lnTo>
                      <a:lnTo>
                        <a:pt x="64" y="86"/>
                      </a:lnTo>
                      <a:lnTo>
                        <a:pt x="61" y="76"/>
                      </a:lnTo>
                      <a:lnTo>
                        <a:pt x="58" y="71"/>
                      </a:lnTo>
                      <a:lnTo>
                        <a:pt x="56" y="66"/>
                      </a:lnTo>
                      <a:lnTo>
                        <a:pt x="51" y="63"/>
                      </a:lnTo>
                      <a:lnTo>
                        <a:pt x="43" y="61"/>
                      </a:lnTo>
                      <a:lnTo>
                        <a:pt x="38" y="58"/>
                      </a:lnTo>
                      <a:lnTo>
                        <a:pt x="36" y="61"/>
                      </a:lnTo>
                      <a:lnTo>
                        <a:pt x="28" y="66"/>
                      </a:lnTo>
                      <a:lnTo>
                        <a:pt x="26" y="71"/>
                      </a:lnTo>
                      <a:lnTo>
                        <a:pt x="21" y="71"/>
                      </a:lnTo>
                      <a:lnTo>
                        <a:pt x="18" y="71"/>
                      </a:lnTo>
                      <a:lnTo>
                        <a:pt x="18" y="69"/>
                      </a:lnTo>
                      <a:lnTo>
                        <a:pt x="18" y="66"/>
                      </a:lnTo>
                      <a:lnTo>
                        <a:pt x="13" y="66"/>
                      </a:lnTo>
                      <a:lnTo>
                        <a:pt x="8" y="61"/>
                      </a:lnTo>
                      <a:lnTo>
                        <a:pt x="5" y="58"/>
                      </a:lnTo>
                      <a:lnTo>
                        <a:pt x="8" y="53"/>
                      </a:lnTo>
                      <a:lnTo>
                        <a:pt x="8" y="51"/>
                      </a:lnTo>
                      <a:lnTo>
                        <a:pt x="3" y="48"/>
                      </a:lnTo>
                      <a:lnTo>
                        <a:pt x="0" y="43"/>
                      </a:lnTo>
                      <a:lnTo>
                        <a:pt x="5" y="43"/>
                      </a:lnTo>
                      <a:lnTo>
                        <a:pt x="10" y="41"/>
                      </a:lnTo>
                      <a:lnTo>
                        <a:pt x="10" y="38"/>
                      </a:lnTo>
                      <a:lnTo>
                        <a:pt x="8" y="36"/>
                      </a:lnTo>
                      <a:lnTo>
                        <a:pt x="8" y="33"/>
                      </a:lnTo>
                      <a:lnTo>
                        <a:pt x="3" y="28"/>
                      </a:lnTo>
                      <a:lnTo>
                        <a:pt x="8" y="26"/>
                      </a:lnTo>
                      <a:lnTo>
                        <a:pt x="13" y="26"/>
                      </a:lnTo>
                      <a:lnTo>
                        <a:pt x="18" y="23"/>
                      </a:lnTo>
                      <a:lnTo>
                        <a:pt x="21" y="26"/>
                      </a:lnTo>
                      <a:lnTo>
                        <a:pt x="23" y="26"/>
                      </a:lnTo>
                      <a:lnTo>
                        <a:pt x="26" y="21"/>
                      </a:lnTo>
                      <a:lnTo>
                        <a:pt x="26" y="18"/>
                      </a:lnTo>
                      <a:lnTo>
                        <a:pt x="31" y="13"/>
                      </a:lnTo>
                      <a:lnTo>
                        <a:pt x="31" y="18"/>
                      </a:lnTo>
                      <a:lnTo>
                        <a:pt x="36" y="21"/>
                      </a:lnTo>
                      <a:lnTo>
                        <a:pt x="36" y="23"/>
                      </a:lnTo>
                      <a:lnTo>
                        <a:pt x="38" y="28"/>
                      </a:lnTo>
                      <a:lnTo>
                        <a:pt x="41" y="26"/>
                      </a:lnTo>
                      <a:lnTo>
                        <a:pt x="41" y="21"/>
                      </a:lnTo>
                      <a:lnTo>
                        <a:pt x="43" y="15"/>
                      </a:lnTo>
                      <a:lnTo>
                        <a:pt x="43" y="13"/>
                      </a:lnTo>
                      <a:lnTo>
                        <a:pt x="46" y="13"/>
                      </a:lnTo>
                      <a:lnTo>
                        <a:pt x="48" y="15"/>
                      </a:lnTo>
                      <a:lnTo>
                        <a:pt x="48" y="18"/>
                      </a:lnTo>
                      <a:lnTo>
                        <a:pt x="51" y="18"/>
                      </a:lnTo>
                      <a:lnTo>
                        <a:pt x="51" y="15"/>
                      </a:lnTo>
                      <a:lnTo>
                        <a:pt x="56" y="15"/>
                      </a:lnTo>
                      <a:lnTo>
                        <a:pt x="56" y="18"/>
                      </a:lnTo>
                      <a:lnTo>
                        <a:pt x="58" y="15"/>
                      </a:lnTo>
                      <a:lnTo>
                        <a:pt x="56" y="13"/>
                      </a:lnTo>
                      <a:lnTo>
                        <a:pt x="56" y="10"/>
                      </a:lnTo>
                      <a:lnTo>
                        <a:pt x="58" y="8"/>
                      </a:lnTo>
                      <a:lnTo>
                        <a:pt x="61" y="10"/>
                      </a:lnTo>
                      <a:lnTo>
                        <a:pt x="64" y="10"/>
                      </a:lnTo>
                      <a:lnTo>
                        <a:pt x="61" y="8"/>
                      </a:lnTo>
                      <a:lnTo>
                        <a:pt x="64" y="3"/>
                      </a:lnTo>
                      <a:lnTo>
                        <a:pt x="69" y="5"/>
                      </a:lnTo>
                      <a:lnTo>
                        <a:pt x="71" y="5"/>
                      </a:lnTo>
                      <a:lnTo>
                        <a:pt x="74" y="3"/>
                      </a:lnTo>
                      <a:lnTo>
                        <a:pt x="76" y="0"/>
                      </a:lnTo>
                      <a:lnTo>
                        <a:pt x="79" y="0"/>
                      </a:lnTo>
                      <a:lnTo>
                        <a:pt x="81" y="0"/>
                      </a:lnTo>
                      <a:lnTo>
                        <a:pt x="84" y="0"/>
                      </a:lnTo>
                      <a:lnTo>
                        <a:pt x="89" y="0"/>
                      </a:lnTo>
                      <a:lnTo>
                        <a:pt x="89" y="3"/>
                      </a:lnTo>
                      <a:lnTo>
                        <a:pt x="91" y="3"/>
                      </a:lnTo>
                      <a:lnTo>
                        <a:pt x="94" y="8"/>
                      </a:lnTo>
                      <a:lnTo>
                        <a:pt x="104" y="10"/>
                      </a:lnTo>
                      <a:lnTo>
                        <a:pt x="109" y="10"/>
                      </a:lnTo>
                      <a:lnTo>
                        <a:pt x="114" y="13"/>
                      </a:lnTo>
                      <a:lnTo>
                        <a:pt x="114" y="15"/>
                      </a:lnTo>
                      <a:lnTo>
                        <a:pt x="109" y="18"/>
                      </a:lnTo>
                      <a:lnTo>
                        <a:pt x="112" y="21"/>
                      </a:lnTo>
                      <a:lnTo>
                        <a:pt x="114" y="21"/>
                      </a:lnTo>
                      <a:lnTo>
                        <a:pt x="112" y="23"/>
                      </a:lnTo>
                      <a:lnTo>
                        <a:pt x="114" y="26"/>
                      </a:lnTo>
                      <a:lnTo>
                        <a:pt x="114" y="28"/>
                      </a:lnTo>
                      <a:lnTo>
                        <a:pt x="117" y="31"/>
                      </a:lnTo>
                      <a:lnTo>
                        <a:pt x="117" y="33"/>
                      </a:lnTo>
                      <a:close/>
                      <a:moveTo>
                        <a:pt x="134" y="220"/>
                      </a:moveTo>
                      <a:lnTo>
                        <a:pt x="129" y="220"/>
                      </a:lnTo>
                      <a:lnTo>
                        <a:pt x="124" y="215"/>
                      </a:lnTo>
                      <a:lnTo>
                        <a:pt x="119" y="212"/>
                      </a:lnTo>
                      <a:lnTo>
                        <a:pt x="104" y="205"/>
                      </a:lnTo>
                      <a:lnTo>
                        <a:pt x="99" y="205"/>
                      </a:lnTo>
                      <a:lnTo>
                        <a:pt x="96" y="202"/>
                      </a:lnTo>
                      <a:lnTo>
                        <a:pt x="96" y="200"/>
                      </a:lnTo>
                      <a:lnTo>
                        <a:pt x="96" y="197"/>
                      </a:lnTo>
                      <a:lnTo>
                        <a:pt x="99" y="195"/>
                      </a:lnTo>
                      <a:lnTo>
                        <a:pt x="101" y="195"/>
                      </a:lnTo>
                      <a:lnTo>
                        <a:pt x="107" y="195"/>
                      </a:lnTo>
                      <a:lnTo>
                        <a:pt x="109" y="192"/>
                      </a:lnTo>
                      <a:lnTo>
                        <a:pt x="114" y="195"/>
                      </a:lnTo>
                      <a:lnTo>
                        <a:pt x="117" y="197"/>
                      </a:lnTo>
                      <a:lnTo>
                        <a:pt x="122" y="197"/>
                      </a:lnTo>
                      <a:lnTo>
                        <a:pt x="132" y="195"/>
                      </a:lnTo>
                      <a:lnTo>
                        <a:pt x="142" y="192"/>
                      </a:lnTo>
                      <a:lnTo>
                        <a:pt x="144" y="192"/>
                      </a:lnTo>
                      <a:lnTo>
                        <a:pt x="144" y="195"/>
                      </a:lnTo>
                      <a:lnTo>
                        <a:pt x="142" y="195"/>
                      </a:lnTo>
                      <a:lnTo>
                        <a:pt x="139" y="202"/>
                      </a:lnTo>
                      <a:lnTo>
                        <a:pt x="137" y="207"/>
                      </a:lnTo>
                      <a:lnTo>
                        <a:pt x="137" y="210"/>
                      </a:lnTo>
                      <a:lnTo>
                        <a:pt x="142" y="215"/>
                      </a:lnTo>
                      <a:lnTo>
                        <a:pt x="139" y="215"/>
                      </a:lnTo>
                      <a:lnTo>
                        <a:pt x="137" y="220"/>
                      </a:lnTo>
                      <a:lnTo>
                        <a:pt x="134" y="220"/>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5" name="Freeform 59"/>
                <p:cNvSpPr>
                  <a:spLocks/>
                </p:cNvSpPr>
                <p:nvPr/>
              </p:nvSpPr>
              <p:spPr bwMode="auto">
                <a:xfrm>
                  <a:off x="5111750" y="3292475"/>
                  <a:ext cx="119063" cy="90488"/>
                </a:xfrm>
                <a:custGeom>
                  <a:avLst/>
                  <a:gdLst>
                    <a:gd name="T0" fmla="*/ 2147483647 w 94"/>
                    <a:gd name="T1" fmla="*/ 2147483647 h 71"/>
                    <a:gd name="T2" fmla="*/ 2147483647 w 94"/>
                    <a:gd name="T3" fmla="*/ 2147483647 h 71"/>
                    <a:gd name="T4" fmla="*/ 2147483647 w 94"/>
                    <a:gd name="T5" fmla="*/ 2147483647 h 71"/>
                    <a:gd name="T6" fmla="*/ 2147483647 w 94"/>
                    <a:gd name="T7" fmla="*/ 2147483647 h 71"/>
                    <a:gd name="T8" fmla="*/ 2147483647 w 94"/>
                    <a:gd name="T9" fmla="*/ 2147483647 h 71"/>
                    <a:gd name="T10" fmla="*/ 2147483647 w 94"/>
                    <a:gd name="T11" fmla="*/ 2147483647 h 71"/>
                    <a:gd name="T12" fmla="*/ 2147483647 w 94"/>
                    <a:gd name="T13" fmla="*/ 2147483647 h 71"/>
                    <a:gd name="T14" fmla="*/ 2147483647 w 94"/>
                    <a:gd name="T15" fmla="*/ 2147483647 h 71"/>
                    <a:gd name="T16" fmla="*/ 2147483647 w 94"/>
                    <a:gd name="T17" fmla="*/ 2147483647 h 71"/>
                    <a:gd name="T18" fmla="*/ 2147483647 w 94"/>
                    <a:gd name="T19" fmla="*/ 2147483647 h 71"/>
                    <a:gd name="T20" fmla="*/ 0 w 94"/>
                    <a:gd name="T21" fmla="*/ 2147483647 h 71"/>
                    <a:gd name="T22" fmla="*/ 2147483647 w 94"/>
                    <a:gd name="T23" fmla="*/ 2147483647 h 71"/>
                    <a:gd name="T24" fmla="*/ 2147483647 w 94"/>
                    <a:gd name="T25" fmla="*/ 0 h 71"/>
                    <a:gd name="T26" fmla="*/ 2147483647 w 94"/>
                    <a:gd name="T27" fmla="*/ 2147483647 h 71"/>
                    <a:gd name="T28" fmla="*/ 2147483647 w 94"/>
                    <a:gd name="T29" fmla="*/ 2147483647 h 71"/>
                    <a:gd name="T30" fmla="*/ 2147483647 w 94"/>
                    <a:gd name="T31" fmla="*/ 2147483647 h 71"/>
                    <a:gd name="T32" fmla="*/ 2147483647 w 94"/>
                    <a:gd name="T33" fmla="*/ 2147483647 h 71"/>
                    <a:gd name="T34" fmla="*/ 2147483647 w 94"/>
                    <a:gd name="T35" fmla="*/ 2147483647 h 71"/>
                    <a:gd name="T36" fmla="*/ 2147483647 w 94"/>
                    <a:gd name="T37" fmla="*/ 2147483647 h 71"/>
                    <a:gd name="T38" fmla="*/ 2147483647 w 94"/>
                    <a:gd name="T39" fmla="*/ 0 h 71"/>
                    <a:gd name="T40" fmla="*/ 2147483647 w 94"/>
                    <a:gd name="T41" fmla="*/ 2147483647 h 71"/>
                    <a:gd name="T42" fmla="*/ 2147483647 w 94"/>
                    <a:gd name="T43" fmla="*/ 2147483647 h 71"/>
                    <a:gd name="T44" fmla="*/ 2147483647 w 94"/>
                    <a:gd name="T45" fmla="*/ 2147483647 h 71"/>
                    <a:gd name="T46" fmla="*/ 2147483647 w 94"/>
                    <a:gd name="T47" fmla="*/ 2147483647 h 71"/>
                    <a:gd name="T48" fmla="*/ 2147483647 w 94"/>
                    <a:gd name="T49" fmla="*/ 2147483647 h 71"/>
                    <a:gd name="T50" fmla="*/ 2147483647 w 94"/>
                    <a:gd name="T51" fmla="*/ 2147483647 h 71"/>
                    <a:gd name="T52" fmla="*/ 2147483647 w 94"/>
                    <a:gd name="T53" fmla="*/ 2147483647 h 71"/>
                    <a:gd name="T54" fmla="*/ 2147483647 w 94"/>
                    <a:gd name="T55" fmla="*/ 2147483647 h 71"/>
                    <a:gd name="T56" fmla="*/ 2147483647 w 94"/>
                    <a:gd name="T57" fmla="*/ 2147483647 h 71"/>
                    <a:gd name="T58" fmla="*/ 2147483647 w 94"/>
                    <a:gd name="T59" fmla="*/ 2147483647 h 71"/>
                    <a:gd name="T60" fmla="*/ 2147483647 w 94"/>
                    <a:gd name="T61" fmla="*/ 2147483647 h 71"/>
                    <a:gd name="T62" fmla="*/ 2147483647 w 94"/>
                    <a:gd name="T63" fmla="*/ 2147483647 h 71"/>
                    <a:gd name="T64" fmla="*/ 2147483647 w 94"/>
                    <a:gd name="T65" fmla="*/ 2147483647 h 71"/>
                    <a:gd name="T66" fmla="*/ 2147483647 w 94"/>
                    <a:gd name="T67" fmla="*/ 2147483647 h 71"/>
                    <a:gd name="T68" fmla="*/ 2147483647 w 94"/>
                    <a:gd name="T69" fmla="*/ 2147483647 h 71"/>
                    <a:gd name="T70" fmla="*/ 2147483647 w 94"/>
                    <a:gd name="T71" fmla="*/ 2147483647 h 71"/>
                    <a:gd name="T72" fmla="*/ 2147483647 w 94"/>
                    <a:gd name="T73" fmla="*/ 2147483647 h 71"/>
                    <a:gd name="T74" fmla="*/ 2147483647 w 94"/>
                    <a:gd name="T75" fmla="*/ 2147483647 h 71"/>
                    <a:gd name="T76" fmla="*/ 2147483647 w 94"/>
                    <a:gd name="T77" fmla="*/ 2147483647 h 71"/>
                    <a:gd name="T78" fmla="*/ 2147483647 w 94"/>
                    <a:gd name="T79" fmla="*/ 2147483647 h 71"/>
                    <a:gd name="T80" fmla="*/ 2147483647 w 94"/>
                    <a:gd name="T81" fmla="*/ 2147483647 h 71"/>
                    <a:gd name="T82" fmla="*/ 2147483647 w 94"/>
                    <a:gd name="T83" fmla="*/ 2147483647 h 71"/>
                    <a:gd name="T84" fmla="*/ 2147483647 w 94"/>
                    <a:gd name="T85" fmla="*/ 2147483647 h 71"/>
                    <a:gd name="T86" fmla="*/ 2147483647 w 94"/>
                    <a:gd name="T87" fmla="*/ 2147483647 h 71"/>
                    <a:gd name="T88" fmla="*/ 2147483647 w 94"/>
                    <a:gd name="T89" fmla="*/ 2147483647 h 71"/>
                    <a:gd name="T90" fmla="*/ 2147483647 w 94"/>
                    <a:gd name="T91" fmla="*/ 2147483647 h 71"/>
                    <a:gd name="T92" fmla="*/ 2147483647 w 94"/>
                    <a:gd name="T93" fmla="*/ 2147483647 h 7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4"/>
                    <a:gd name="T142" fmla="*/ 0 h 71"/>
                    <a:gd name="T143" fmla="*/ 94 w 94"/>
                    <a:gd name="T144" fmla="*/ 71 h 7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4" h="71">
                      <a:moveTo>
                        <a:pt x="28" y="56"/>
                      </a:moveTo>
                      <a:lnTo>
                        <a:pt x="28" y="56"/>
                      </a:lnTo>
                      <a:lnTo>
                        <a:pt x="28" y="53"/>
                      </a:lnTo>
                      <a:lnTo>
                        <a:pt x="28" y="50"/>
                      </a:lnTo>
                      <a:lnTo>
                        <a:pt x="28" y="48"/>
                      </a:lnTo>
                      <a:lnTo>
                        <a:pt x="31" y="45"/>
                      </a:lnTo>
                      <a:lnTo>
                        <a:pt x="31" y="43"/>
                      </a:lnTo>
                      <a:lnTo>
                        <a:pt x="28" y="43"/>
                      </a:lnTo>
                      <a:lnTo>
                        <a:pt x="28" y="40"/>
                      </a:lnTo>
                      <a:lnTo>
                        <a:pt x="26" y="38"/>
                      </a:lnTo>
                      <a:lnTo>
                        <a:pt x="23" y="38"/>
                      </a:lnTo>
                      <a:lnTo>
                        <a:pt x="21" y="38"/>
                      </a:lnTo>
                      <a:lnTo>
                        <a:pt x="18" y="40"/>
                      </a:lnTo>
                      <a:lnTo>
                        <a:pt x="18" y="38"/>
                      </a:lnTo>
                      <a:lnTo>
                        <a:pt x="13" y="38"/>
                      </a:lnTo>
                      <a:lnTo>
                        <a:pt x="10" y="35"/>
                      </a:lnTo>
                      <a:lnTo>
                        <a:pt x="8" y="35"/>
                      </a:lnTo>
                      <a:lnTo>
                        <a:pt x="8" y="33"/>
                      </a:lnTo>
                      <a:lnTo>
                        <a:pt x="5" y="35"/>
                      </a:lnTo>
                      <a:lnTo>
                        <a:pt x="3" y="33"/>
                      </a:lnTo>
                      <a:lnTo>
                        <a:pt x="5" y="33"/>
                      </a:lnTo>
                      <a:lnTo>
                        <a:pt x="5" y="30"/>
                      </a:lnTo>
                      <a:lnTo>
                        <a:pt x="3" y="23"/>
                      </a:lnTo>
                      <a:lnTo>
                        <a:pt x="3" y="20"/>
                      </a:lnTo>
                      <a:lnTo>
                        <a:pt x="3" y="13"/>
                      </a:lnTo>
                      <a:lnTo>
                        <a:pt x="0" y="10"/>
                      </a:lnTo>
                      <a:lnTo>
                        <a:pt x="5" y="10"/>
                      </a:lnTo>
                      <a:lnTo>
                        <a:pt x="5" y="8"/>
                      </a:lnTo>
                      <a:lnTo>
                        <a:pt x="8" y="5"/>
                      </a:lnTo>
                      <a:lnTo>
                        <a:pt x="10" y="5"/>
                      </a:lnTo>
                      <a:lnTo>
                        <a:pt x="13" y="3"/>
                      </a:lnTo>
                      <a:lnTo>
                        <a:pt x="21" y="0"/>
                      </a:lnTo>
                      <a:lnTo>
                        <a:pt x="23" y="3"/>
                      </a:lnTo>
                      <a:lnTo>
                        <a:pt x="28" y="3"/>
                      </a:lnTo>
                      <a:lnTo>
                        <a:pt x="31" y="3"/>
                      </a:lnTo>
                      <a:lnTo>
                        <a:pt x="31" y="0"/>
                      </a:lnTo>
                      <a:lnTo>
                        <a:pt x="33" y="0"/>
                      </a:lnTo>
                      <a:lnTo>
                        <a:pt x="33" y="3"/>
                      </a:lnTo>
                      <a:lnTo>
                        <a:pt x="36" y="3"/>
                      </a:lnTo>
                      <a:lnTo>
                        <a:pt x="38" y="3"/>
                      </a:lnTo>
                      <a:lnTo>
                        <a:pt x="41" y="3"/>
                      </a:lnTo>
                      <a:lnTo>
                        <a:pt x="43" y="3"/>
                      </a:lnTo>
                      <a:lnTo>
                        <a:pt x="48" y="3"/>
                      </a:lnTo>
                      <a:lnTo>
                        <a:pt x="51" y="5"/>
                      </a:lnTo>
                      <a:lnTo>
                        <a:pt x="53" y="5"/>
                      </a:lnTo>
                      <a:lnTo>
                        <a:pt x="56" y="5"/>
                      </a:lnTo>
                      <a:lnTo>
                        <a:pt x="58" y="3"/>
                      </a:lnTo>
                      <a:lnTo>
                        <a:pt x="61" y="3"/>
                      </a:lnTo>
                      <a:lnTo>
                        <a:pt x="64" y="0"/>
                      </a:lnTo>
                      <a:lnTo>
                        <a:pt x="64" y="3"/>
                      </a:lnTo>
                      <a:lnTo>
                        <a:pt x="66" y="5"/>
                      </a:lnTo>
                      <a:lnTo>
                        <a:pt x="69" y="8"/>
                      </a:lnTo>
                      <a:lnTo>
                        <a:pt x="74" y="8"/>
                      </a:lnTo>
                      <a:lnTo>
                        <a:pt x="76" y="8"/>
                      </a:lnTo>
                      <a:lnTo>
                        <a:pt x="79" y="13"/>
                      </a:lnTo>
                      <a:lnTo>
                        <a:pt x="81" y="15"/>
                      </a:lnTo>
                      <a:lnTo>
                        <a:pt x="84" y="15"/>
                      </a:lnTo>
                      <a:lnTo>
                        <a:pt x="86" y="18"/>
                      </a:lnTo>
                      <a:lnTo>
                        <a:pt x="86" y="20"/>
                      </a:lnTo>
                      <a:lnTo>
                        <a:pt x="89" y="20"/>
                      </a:lnTo>
                      <a:lnTo>
                        <a:pt x="91" y="23"/>
                      </a:lnTo>
                      <a:lnTo>
                        <a:pt x="89" y="25"/>
                      </a:lnTo>
                      <a:lnTo>
                        <a:pt x="89" y="28"/>
                      </a:lnTo>
                      <a:lnTo>
                        <a:pt x="89" y="30"/>
                      </a:lnTo>
                      <a:lnTo>
                        <a:pt x="91" y="30"/>
                      </a:lnTo>
                      <a:lnTo>
                        <a:pt x="94" y="33"/>
                      </a:lnTo>
                      <a:lnTo>
                        <a:pt x="91" y="33"/>
                      </a:lnTo>
                      <a:lnTo>
                        <a:pt x="91" y="35"/>
                      </a:lnTo>
                      <a:lnTo>
                        <a:pt x="91" y="38"/>
                      </a:lnTo>
                      <a:lnTo>
                        <a:pt x="89" y="38"/>
                      </a:lnTo>
                      <a:lnTo>
                        <a:pt x="89" y="35"/>
                      </a:lnTo>
                      <a:lnTo>
                        <a:pt x="89" y="38"/>
                      </a:lnTo>
                      <a:lnTo>
                        <a:pt x="86" y="35"/>
                      </a:lnTo>
                      <a:lnTo>
                        <a:pt x="86" y="38"/>
                      </a:lnTo>
                      <a:lnTo>
                        <a:pt x="84" y="38"/>
                      </a:lnTo>
                      <a:lnTo>
                        <a:pt x="84" y="40"/>
                      </a:lnTo>
                      <a:lnTo>
                        <a:pt x="81" y="40"/>
                      </a:lnTo>
                      <a:lnTo>
                        <a:pt x="79" y="40"/>
                      </a:lnTo>
                      <a:lnTo>
                        <a:pt x="79" y="43"/>
                      </a:lnTo>
                      <a:lnTo>
                        <a:pt x="76" y="45"/>
                      </a:lnTo>
                      <a:lnTo>
                        <a:pt x="76" y="48"/>
                      </a:lnTo>
                      <a:lnTo>
                        <a:pt x="76" y="50"/>
                      </a:lnTo>
                      <a:lnTo>
                        <a:pt x="76" y="53"/>
                      </a:lnTo>
                      <a:lnTo>
                        <a:pt x="74" y="56"/>
                      </a:lnTo>
                      <a:lnTo>
                        <a:pt x="74" y="58"/>
                      </a:lnTo>
                      <a:lnTo>
                        <a:pt x="76" y="61"/>
                      </a:lnTo>
                      <a:lnTo>
                        <a:pt x="79" y="63"/>
                      </a:lnTo>
                      <a:lnTo>
                        <a:pt x="76" y="63"/>
                      </a:lnTo>
                      <a:lnTo>
                        <a:pt x="76" y="66"/>
                      </a:lnTo>
                      <a:lnTo>
                        <a:pt x="74" y="63"/>
                      </a:lnTo>
                      <a:lnTo>
                        <a:pt x="74" y="61"/>
                      </a:lnTo>
                      <a:lnTo>
                        <a:pt x="71" y="61"/>
                      </a:lnTo>
                      <a:lnTo>
                        <a:pt x="69" y="61"/>
                      </a:lnTo>
                      <a:lnTo>
                        <a:pt x="69" y="63"/>
                      </a:lnTo>
                      <a:lnTo>
                        <a:pt x="66" y="63"/>
                      </a:lnTo>
                      <a:lnTo>
                        <a:pt x="64" y="63"/>
                      </a:lnTo>
                      <a:lnTo>
                        <a:pt x="61" y="66"/>
                      </a:lnTo>
                      <a:lnTo>
                        <a:pt x="64" y="68"/>
                      </a:lnTo>
                      <a:lnTo>
                        <a:pt x="61" y="68"/>
                      </a:lnTo>
                      <a:lnTo>
                        <a:pt x="58" y="68"/>
                      </a:lnTo>
                      <a:lnTo>
                        <a:pt x="56" y="71"/>
                      </a:lnTo>
                      <a:lnTo>
                        <a:pt x="53" y="71"/>
                      </a:lnTo>
                      <a:lnTo>
                        <a:pt x="51" y="68"/>
                      </a:lnTo>
                      <a:lnTo>
                        <a:pt x="51" y="71"/>
                      </a:lnTo>
                      <a:lnTo>
                        <a:pt x="48" y="71"/>
                      </a:lnTo>
                      <a:lnTo>
                        <a:pt x="46" y="71"/>
                      </a:lnTo>
                      <a:lnTo>
                        <a:pt x="43" y="71"/>
                      </a:lnTo>
                      <a:lnTo>
                        <a:pt x="41" y="71"/>
                      </a:lnTo>
                      <a:lnTo>
                        <a:pt x="41" y="68"/>
                      </a:lnTo>
                      <a:lnTo>
                        <a:pt x="41" y="66"/>
                      </a:lnTo>
                      <a:lnTo>
                        <a:pt x="38" y="61"/>
                      </a:lnTo>
                      <a:lnTo>
                        <a:pt x="33" y="56"/>
                      </a:lnTo>
                      <a:lnTo>
                        <a:pt x="28" y="56"/>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6" name="Freeform 61"/>
                <p:cNvSpPr>
                  <a:spLocks/>
                </p:cNvSpPr>
                <p:nvPr/>
              </p:nvSpPr>
              <p:spPr bwMode="auto">
                <a:xfrm>
                  <a:off x="5030788" y="3521075"/>
                  <a:ext cx="112712" cy="53975"/>
                </a:xfrm>
                <a:custGeom>
                  <a:avLst/>
                  <a:gdLst>
                    <a:gd name="T0" fmla="*/ 0 w 89"/>
                    <a:gd name="T1" fmla="*/ 2147483647 h 43"/>
                    <a:gd name="T2" fmla="*/ 0 w 89"/>
                    <a:gd name="T3" fmla="*/ 2147483647 h 43"/>
                    <a:gd name="T4" fmla="*/ 2147483647 w 89"/>
                    <a:gd name="T5" fmla="*/ 2147483647 h 43"/>
                    <a:gd name="T6" fmla="*/ 2147483647 w 89"/>
                    <a:gd name="T7" fmla="*/ 2147483647 h 43"/>
                    <a:gd name="T8" fmla="*/ 2147483647 w 89"/>
                    <a:gd name="T9" fmla="*/ 2147483647 h 43"/>
                    <a:gd name="T10" fmla="*/ 2147483647 w 89"/>
                    <a:gd name="T11" fmla="*/ 2147483647 h 43"/>
                    <a:gd name="T12" fmla="*/ 2147483647 w 89"/>
                    <a:gd name="T13" fmla="*/ 2147483647 h 43"/>
                    <a:gd name="T14" fmla="*/ 2147483647 w 89"/>
                    <a:gd name="T15" fmla="*/ 2147483647 h 43"/>
                    <a:gd name="T16" fmla="*/ 2147483647 w 89"/>
                    <a:gd name="T17" fmla="*/ 2147483647 h 43"/>
                    <a:gd name="T18" fmla="*/ 2147483647 w 89"/>
                    <a:gd name="T19" fmla="*/ 2147483647 h 43"/>
                    <a:gd name="T20" fmla="*/ 2147483647 w 89"/>
                    <a:gd name="T21" fmla="*/ 2147483647 h 43"/>
                    <a:gd name="T22" fmla="*/ 2147483647 w 89"/>
                    <a:gd name="T23" fmla="*/ 2147483647 h 43"/>
                    <a:gd name="T24" fmla="*/ 2147483647 w 89"/>
                    <a:gd name="T25" fmla="*/ 2147483647 h 43"/>
                    <a:gd name="T26" fmla="*/ 2147483647 w 89"/>
                    <a:gd name="T27" fmla="*/ 2147483647 h 43"/>
                    <a:gd name="T28" fmla="*/ 2147483647 w 89"/>
                    <a:gd name="T29" fmla="*/ 2147483647 h 43"/>
                    <a:gd name="T30" fmla="*/ 2147483647 w 89"/>
                    <a:gd name="T31" fmla="*/ 2147483647 h 43"/>
                    <a:gd name="T32" fmla="*/ 2147483647 w 89"/>
                    <a:gd name="T33" fmla="*/ 2147483647 h 43"/>
                    <a:gd name="T34" fmla="*/ 2147483647 w 89"/>
                    <a:gd name="T35" fmla="*/ 2147483647 h 43"/>
                    <a:gd name="T36" fmla="*/ 2147483647 w 89"/>
                    <a:gd name="T37" fmla="*/ 2147483647 h 43"/>
                    <a:gd name="T38" fmla="*/ 2147483647 w 89"/>
                    <a:gd name="T39" fmla="*/ 2147483647 h 43"/>
                    <a:gd name="T40" fmla="*/ 2147483647 w 89"/>
                    <a:gd name="T41" fmla="*/ 2147483647 h 43"/>
                    <a:gd name="T42" fmla="*/ 2147483647 w 89"/>
                    <a:gd name="T43" fmla="*/ 2147483647 h 43"/>
                    <a:gd name="T44" fmla="*/ 2147483647 w 89"/>
                    <a:gd name="T45" fmla="*/ 2147483647 h 43"/>
                    <a:gd name="T46" fmla="*/ 2147483647 w 89"/>
                    <a:gd name="T47" fmla="*/ 2147483647 h 43"/>
                    <a:gd name="T48" fmla="*/ 2147483647 w 89"/>
                    <a:gd name="T49" fmla="*/ 2147483647 h 43"/>
                    <a:gd name="T50" fmla="*/ 2147483647 w 89"/>
                    <a:gd name="T51" fmla="*/ 2147483647 h 43"/>
                    <a:gd name="T52" fmla="*/ 2147483647 w 89"/>
                    <a:gd name="T53" fmla="*/ 2147483647 h 43"/>
                    <a:gd name="T54" fmla="*/ 2147483647 w 89"/>
                    <a:gd name="T55" fmla="*/ 0 h 43"/>
                    <a:gd name="T56" fmla="*/ 2147483647 w 89"/>
                    <a:gd name="T57" fmla="*/ 2147483647 h 43"/>
                    <a:gd name="T58" fmla="*/ 2147483647 w 89"/>
                    <a:gd name="T59" fmla="*/ 2147483647 h 43"/>
                    <a:gd name="T60" fmla="*/ 2147483647 w 89"/>
                    <a:gd name="T61" fmla="*/ 2147483647 h 43"/>
                    <a:gd name="T62" fmla="*/ 2147483647 w 89"/>
                    <a:gd name="T63" fmla="*/ 2147483647 h 43"/>
                    <a:gd name="T64" fmla="*/ 2147483647 w 89"/>
                    <a:gd name="T65" fmla="*/ 2147483647 h 43"/>
                    <a:gd name="T66" fmla="*/ 2147483647 w 89"/>
                    <a:gd name="T67" fmla="*/ 2147483647 h 43"/>
                    <a:gd name="T68" fmla="*/ 2147483647 w 89"/>
                    <a:gd name="T69" fmla="*/ 2147483647 h 43"/>
                    <a:gd name="T70" fmla="*/ 2147483647 w 89"/>
                    <a:gd name="T71" fmla="*/ 2147483647 h 43"/>
                    <a:gd name="T72" fmla="*/ 2147483647 w 89"/>
                    <a:gd name="T73" fmla="*/ 2147483647 h 43"/>
                    <a:gd name="T74" fmla="*/ 2147483647 w 89"/>
                    <a:gd name="T75" fmla="*/ 2147483647 h 43"/>
                    <a:gd name="T76" fmla="*/ 2147483647 w 89"/>
                    <a:gd name="T77" fmla="*/ 2147483647 h 43"/>
                    <a:gd name="T78" fmla="*/ 2147483647 w 89"/>
                    <a:gd name="T79" fmla="*/ 2147483647 h 43"/>
                    <a:gd name="T80" fmla="*/ 2147483647 w 89"/>
                    <a:gd name="T81" fmla="*/ 2147483647 h 43"/>
                    <a:gd name="T82" fmla="*/ 2147483647 w 89"/>
                    <a:gd name="T83" fmla="*/ 2147483647 h 43"/>
                    <a:gd name="T84" fmla="*/ 2147483647 w 89"/>
                    <a:gd name="T85" fmla="*/ 2147483647 h 43"/>
                    <a:gd name="T86" fmla="*/ 2147483647 w 89"/>
                    <a:gd name="T87" fmla="*/ 2147483647 h 43"/>
                    <a:gd name="T88" fmla="*/ 2147483647 w 89"/>
                    <a:gd name="T89" fmla="*/ 2147483647 h 43"/>
                    <a:gd name="T90" fmla="*/ 2147483647 w 89"/>
                    <a:gd name="T91" fmla="*/ 2147483647 h 43"/>
                    <a:gd name="T92" fmla="*/ 2147483647 w 89"/>
                    <a:gd name="T93" fmla="*/ 2147483647 h 43"/>
                    <a:gd name="T94" fmla="*/ 2147483647 w 89"/>
                    <a:gd name="T95" fmla="*/ 2147483647 h 43"/>
                    <a:gd name="T96" fmla="*/ 0 w 89"/>
                    <a:gd name="T97" fmla="*/ 2147483647 h 43"/>
                    <a:gd name="T98" fmla="*/ 0 w 89"/>
                    <a:gd name="T99" fmla="*/ 2147483647 h 4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9"/>
                    <a:gd name="T151" fmla="*/ 0 h 43"/>
                    <a:gd name="T152" fmla="*/ 89 w 89"/>
                    <a:gd name="T153" fmla="*/ 43 h 4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9" h="43">
                      <a:moveTo>
                        <a:pt x="0" y="25"/>
                      </a:moveTo>
                      <a:lnTo>
                        <a:pt x="0" y="25"/>
                      </a:lnTo>
                      <a:lnTo>
                        <a:pt x="0" y="23"/>
                      </a:lnTo>
                      <a:lnTo>
                        <a:pt x="3" y="20"/>
                      </a:lnTo>
                      <a:lnTo>
                        <a:pt x="5" y="18"/>
                      </a:lnTo>
                      <a:lnTo>
                        <a:pt x="5" y="20"/>
                      </a:lnTo>
                      <a:lnTo>
                        <a:pt x="8" y="20"/>
                      </a:lnTo>
                      <a:lnTo>
                        <a:pt x="10" y="20"/>
                      </a:lnTo>
                      <a:lnTo>
                        <a:pt x="13" y="20"/>
                      </a:lnTo>
                      <a:lnTo>
                        <a:pt x="13" y="18"/>
                      </a:lnTo>
                      <a:lnTo>
                        <a:pt x="15" y="18"/>
                      </a:lnTo>
                      <a:lnTo>
                        <a:pt x="15" y="15"/>
                      </a:lnTo>
                      <a:lnTo>
                        <a:pt x="18" y="15"/>
                      </a:lnTo>
                      <a:lnTo>
                        <a:pt x="18" y="13"/>
                      </a:lnTo>
                      <a:lnTo>
                        <a:pt x="20" y="13"/>
                      </a:lnTo>
                      <a:lnTo>
                        <a:pt x="20" y="10"/>
                      </a:lnTo>
                      <a:lnTo>
                        <a:pt x="20" y="8"/>
                      </a:lnTo>
                      <a:lnTo>
                        <a:pt x="23" y="8"/>
                      </a:lnTo>
                      <a:lnTo>
                        <a:pt x="25" y="5"/>
                      </a:lnTo>
                      <a:lnTo>
                        <a:pt x="25" y="3"/>
                      </a:lnTo>
                      <a:lnTo>
                        <a:pt x="28" y="3"/>
                      </a:lnTo>
                      <a:lnTo>
                        <a:pt x="30" y="3"/>
                      </a:lnTo>
                      <a:lnTo>
                        <a:pt x="33" y="3"/>
                      </a:lnTo>
                      <a:lnTo>
                        <a:pt x="33" y="5"/>
                      </a:lnTo>
                      <a:lnTo>
                        <a:pt x="36" y="5"/>
                      </a:lnTo>
                      <a:lnTo>
                        <a:pt x="38" y="3"/>
                      </a:lnTo>
                      <a:lnTo>
                        <a:pt x="41" y="0"/>
                      </a:lnTo>
                      <a:lnTo>
                        <a:pt x="43" y="5"/>
                      </a:lnTo>
                      <a:lnTo>
                        <a:pt x="46" y="5"/>
                      </a:lnTo>
                      <a:lnTo>
                        <a:pt x="46" y="8"/>
                      </a:lnTo>
                      <a:lnTo>
                        <a:pt x="46" y="10"/>
                      </a:lnTo>
                      <a:lnTo>
                        <a:pt x="48" y="10"/>
                      </a:lnTo>
                      <a:lnTo>
                        <a:pt x="51" y="10"/>
                      </a:lnTo>
                      <a:lnTo>
                        <a:pt x="51" y="8"/>
                      </a:lnTo>
                      <a:lnTo>
                        <a:pt x="56" y="5"/>
                      </a:lnTo>
                      <a:lnTo>
                        <a:pt x="61" y="5"/>
                      </a:lnTo>
                      <a:lnTo>
                        <a:pt x="63" y="8"/>
                      </a:lnTo>
                      <a:lnTo>
                        <a:pt x="66" y="5"/>
                      </a:lnTo>
                      <a:lnTo>
                        <a:pt x="71" y="5"/>
                      </a:lnTo>
                      <a:lnTo>
                        <a:pt x="73" y="5"/>
                      </a:lnTo>
                      <a:lnTo>
                        <a:pt x="76" y="5"/>
                      </a:lnTo>
                      <a:lnTo>
                        <a:pt x="81" y="8"/>
                      </a:lnTo>
                      <a:lnTo>
                        <a:pt x="81" y="10"/>
                      </a:lnTo>
                      <a:lnTo>
                        <a:pt x="84" y="10"/>
                      </a:lnTo>
                      <a:lnTo>
                        <a:pt x="89" y="15"/>
                      </a:lnTo>
                      <a:lnTo>
                        <a:pt x="81" y="31"/>
                      </a:lnTo>
                      <a:lnTo>
                        <a:pt x="79" y="33"/>
                      </a:lnTo>
                      <a:lnTo>
                        <a:pt x="73" y="31"/>
                      </a:lnTo>
                      <a:lnTo>
                        <a:pt x="71" y="25"/>
                      </a:lnTo>
                      <a:lnTo>
                        <a:pt x="63" y="28"/>
                      </a:lnTo>
                      <a:lnTo>
                        <a:pt x="58" y="28"/>
                      </a:lnTo>
                      <a:lnTo>
                        <a:pt x="51" y="36"/>
                      </a:lnTo>
                      <a:lnTo>
                        <a:pt x="48" y="36"/>
                      </a:lnTo>
                      <a:lnTo>
                        <a:pt x="43" y="36"/>
                      </a:lnTo>
                      <a:lnTo>
                        <a:pt x="41" y="36"/>
                      </a:lnTo>
                      <a:lnTo>
                        <a:pt x="36" y="38"/>
                      </a:lnTo>
                      <a:lnTo>
                        <a:pt x="33" y="38"/>
                      </a:lnTo>
                      <a:lnTo>
                        <a:pt x="30" y="43"/>
                      </a:lnTo>
                      <a:lnTo>
                        <a:pt x="18" y="43"/>
                      </a:lnTo>
                      <a:lnTo>
                        <a:pt x="15" y="43"/>
                      </a:lnTo>
                      <a:lnTo>
                        <a:pt x="10" y="41"/>
                      </a:lnTo>
                      <a:lnTo>
                        <a:pt x="8" y="38"/>
                      </a:lnTo>
                      <a:lnTo>
                        <a:pt x="5" y="41"/>
                      </a:lnTo>
                      <a:lnTo>
                        <a:pt x="0" y="36"/>
                      </a:lnTo>
                      <a:lnTo>
                        <a:pt x="0" y="33"/>
                      </a:lnTo>
                      <a:lnTo>
                        <a:pt x="0" y="25"/>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7" name="Freeform 62"/>
                <p:cNvSpPr>
                  <a:spLocks/>
                </p:cNvSpPr>
                <p:nvPr/>
              </p:nvSpPr>
              <p:spPr bwMode="auto">
                <a:xfrm>
                  <a:off x="3421063" y="5080000"/>
                  <a:ext cx="169862" cy="180975"/>
                </a:xfrm>
                <a:custGeom>
                  <a:avLst/>
                  <a:gdLst>
                    <a:gd name="T0" fmla="*/ 2147483647 w 134"/>
                    <a:gd name="T1" fmla="*/ 2147483647 h 142"/>
                    <a:gd name="T2" fmla="*/ 2147483647 w 134"/>
                    <a:gd name="T3" fmla="*/ 2147483647 h 142"/>
                    <a:gd name="T4" fmla="*/ 2147483647 w 134"/>
                    <a:gd name="T5" fmla="*/ 2147483647 h 142"/>
                    <a:gd name="T6" fmla="*/ 2147483647 w 134"/>
                    <a:gd name="T7" fmla="*/ 2147483647 h 142"/>
                    <a:gd name="T8" fmla="*/ 2147483647 w 134"/>
                    <a:gd name="T9" fmla="*/ 2147483647 h 142"/>
                    <a:gd name="T10" fmla="*/ 2147483647 w 134"/>
                    <a:gd name="T11" fmla="*/ 2147483647 h 142"/>
                    <a:gd name="T12" fmla="*/ 2147483647 w 134"/>
                    <a:gd name="T13" fmla="*/ 2147483647 h 142"/>
                    <a:gd name="T14" fmla="*/ 2147483647 w 134"/>
                    <a:gd name="T15" fmla="*/ 2147483647 h 142"/>
                    <a:gd name="T16" fmla="*/ 2147483647 w 134"/>
                    <a:gd name="T17" fmla="*/ 2147483647 h 142"/>
                    <a:gd name="T18" fmla="*/ 2147483647 w 134"/>
                    <a:gd name="T19" fmla="*/ 2147483647 h 142"/>
                    <a:gd name="T20" fmla="*/ 2147483647 w 134"/>
                    <a:gd name="T21" fmla="*/ 2147483647 h 142"/>
                    <a:gd name="T22" fmla="*/ 2147483647 w 134"/>
                    <a:gd name="T23" fmla="*/ 2147483647 h 142"/>
                    <a:gd name="T24" fmla="*/ 2147483647 w 134"/>
                    <a:gd name="T25" fmla="*/ 2147483647 h 142"/>
                    <a:gd name="T26" fmla="*/ 2147483647 w 134"/>
                    <a:gd name="T27" fmla="*/ 2147483647 h 142"/>
                    <a:gd name="T28" fmla="*/ 2147483647 w 134"/>
                    <a:gd name="T29" fmla="*/ 2147483647 h 142"/>
                    <a:gd name="T30" fmla="*/ 2147483647 w 134"/>
                    <a:gd name="T31" fmla="*/ 2147483647 h 142"/>
                    <a:gd name="T32" fmla="*/ 2147483647 w 134"/>
                    <a:gd name="T33" fmla="*/ 2147483647 h 142"/>
                    <a:gd name="T34" fmla="*/ 2147483647 w 134"/>
                    <a:gd name="T35" fmla="*/ 2147483647 h 142"/>
                    <a:gd name="T36" fmla="*/ 2147483647 w 134"/>
                    <a:gd name="T37" fmla="*/ 2147483647 h 142"/>
                    <a:gd name="T38" fmla="*/ 0 w 134"/>
                    <a:gd name="T39" fmla="*/ 2147483647 h 142"/>
                    <a:gd name="T40" fmla="*/ 2147483647 w 134"/>
                    <a:gd name="T41" fmla="*/ 2147483647 h 142"/>
                    <a:gd name="T42" fmla="*/ 2147483647 w 134"/>
                    <a:gd name="T43" fmla="*/ 2147483647 h 142"/>
                    <a:gd name="T44" fmla="*/ 2147483647 w 134"/>
                    <a:gd name="T45" fmla="*/ 2147483647 h 142"/>
                    <a:gd name="T46" fmla="*/ 2147483647 w 134"/>
                    <a:gd name="T47" fmla="*/ 2147483647 h 142"/>
                    <a:gd name="T48" fmla="*/ 2147483647 w 134"/>
                    <a:gd name="T49" fmla="*/ 2147483647 h 142"/>
                    <a:gd name="T50" fmla="*/ 2147483647 w 134"/>
                    <a:gd name="T51" fmla="*/ 0 h 142"/>
                    <a:gd name="T52" fmla="*/ 2147483647 w 134"/>
                    <a:gd name="T53" fmla="*/ 0 h 142"/>
                    <a:gd name="T54" fmla="*/ 2147483647 w 134"/>
                    <a:gd name="T55" fmla="*/ 0 h 142"/>
                    <a:gd name="T56" fmla="*/ 2147483647 w 134"/>
                    <a:gd name="T57" fmla="*/ 2147483647 h 142"/>
                    <a:gd name="T58" fmla="*/ 2147483647 w 134"/>
                    <a:gd name="T59" fmla="*/ 2147483647 h 142"/>
                    <a:gd name="T60" fmla="*/ 2147483647 w 134"/>
                    <a:gd name="T61" fmla="*/ 2147483647 h 142"/>
                    <a:gd name="T62" fmla="*/ 2147483647 w 134"/>
                    <a:gd name="T63" fmla="*/ 2147483647 h 142"/>
                    <a:gd name="T64" fmla="*/ 2147483647 w 134"/>
                    <a:gd name="T65" fmla="*/ 2147483647 h 142"/>
                    <a:gd name="T66" fmla="*/ 2147483647 w 134"/>
                    <a:gd name="T67" fmla="*/ 2147483647 h 142"/>
                    <a:gd name="T68" fmla="*/ 2147483647 w 134"/>
                    <a:gd name="T69" fmla="*/ 2147483647 h 142"/>
                    <a:gd name="T70" fmla="*/ 2147483647 w 134"/>
                    <a:gd name="T71" fmla="*/ 2147483647 h 142"/>
                    <a:gd name="T72" fmla="*/ 2147483647 w 134"/>
                    <a:gd name="T73" fmla="*/ 2147483647 h 142"/>
                    <a:gd name="T74" fmla="*/ 2147483647 w 134"/>
                    <a:gd name="T75" fmla="*/ 2147483647 h 142"/>
                    <a:gd name="T76" fmla="*/ 2147483647 w 134"/>
                    <a:gd name="T77" fmla="*/ 2147483647 h 142"/>
                    <a:gd name="T78" fmla="*/ 2147483647 w 134"/>
                    <a:gd name="T79" fmla="*/ 2147483647 h 142"/>
                    <a:gd name="T80" fmla="*/ 2147483647 w 134"/>
                    <a:gd name="T81" fmla="*/ 2147483647 h 142"/>
                    <a:gd name="T82" fmla="*/ 2147483647 w 134"/>
                    <a:gd name="T83" fmla="*/ 2147483647 h 142"/>
                    <a:gd name="T84" fmla="*/ 2147483647 w 134"/>
                    <a:gd name="T85" fmla="*/ 2147483647 h 1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4"/>
                    <a:gd name="T130" fmla="*/ 0 h 142"/>
                    <a:gd name="T131" fmla="*/ 134 w 134"/>
                    <a:gd name="T132" fmla="*/ 142 h 1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4" h="142">
                      <a:moveTo>
                        <a:pt x="126" y="111"/>
                      </a:moveTo>
                      <a:lnTo>
                        <a:pt x="129" y="111"/>
                      </a:lnTo>
                      <a:lnTo>
                        <a:pt x="124" y="124"/>
                      </a:lnTo>
                      <a:lnTo>
                        <a:pt x="121" y="129"/>
                      </a:lnTo>
                      <a:lnTo>
                        <a:pt x="114" y="134"/>
                      </a:lnTo>
                      <a:lnTo>
                        <a:pt x="111" y="136"/>
                      </a:lnTo>
                      <a:lnTo>
                        <a:pt x="109" y="142"/>
                      </a:lnTo>
                      <a:lnTo>
                        <a:pt x="104" y="136"/>
                      </a:lnTo>
                      <a:lnTo>
                        <a:pt x="101" y="136"/>
                      </a:lnTo>
                      <a:lnTo>
                        <a:pt x="99" y="139"/>
                      </a:lnTo>
                      <a:lnTo>
                        <a:pt x="93" y="139"/>
                      </a:lnTo>
                      <a:lnTo>
                        <a:pt x="88" y="139"/>
                      </a:lnTo>
                      <a:lnTo>
                        <a:pt x="83" y="139"/>
                      </a:lnTo>
                      <a:lnTo>
                        <a:pt x="76" y="136"/>
                      </a:lnTo>
                      <a:lnTo>
                        <a:pt x="71" y="136"/>
                      </a:lnTo>
                      <a:lnTo>
                        <a:pt x="63" y="139"/>
                      </a:lnTo>
                      <a:lnTo>
                        <a:pt x="63" y="136"/>
                      </a:lnTo>
                      <a:lnTo>
                        <a:pt x="66" y="134"/>
                      </a:lnTo>
                      <a:lnTo>
                        <a:pt x="68" y="129"/>
                      </a:lnTo>
                      <a:lnTo>
                        <a:pt x="71" y="129"/>
                      </a:lnTo>
                      <a:lnTo>
                        <a:pt x="68" y="124"/>
                      </a:lnTo>
                      <a:lnTo>
                        <a:pt x="68" y="121"/>
                      </a:lnTo>
                      <a:lnTo>
                        <a:pt x="73" y="114"/>
                      </a:lnTo>
                      <a:lnTo>
                        <a:pt x="78" y="106"/>
                      </a:lnTo>
                      <a:lnTo>
                        <a:pt x="78" y="104"/>
                      </a:lnTo>
                      <a:lnTo>
                        <a:pt x="71" y="99"/>
                      </a:lnTo>
                      <a:lnTo>
                        <a:pt x="66" y="99"/>
                      </a:lnTo>
                      <a:lnTo>
                        <a:pt x="56" y="91"/>
                      </a:lnTo>
                      <a:lnTo>
                        <a:pt x="45" y="83"/>
                      </a:lnTo>
                      <a:lnTo>
                        <a:pt x="40" y="81"/>
                      </a:lnTo>
                      <a:lnTo>
                        <a:pt x="30" y="78"/>
                      </a:lnTo>
                      <a:lnTo>
                        <a:pt x="28" y="78"/>
                      </a:lnTo>
                      <a:lnTo>
                        <a:pt x="23" y="73"/>
                      </a:lnTo>
                      <a:lnTo>
                        <a:pt x="18" y="68"/>
                      </a:lnTo>
                      <a:lnTo>
                        <a:pt x="8" y="58"/>
                      </a:lnTo>
                      <a:lnTo>
                        <a:pt x="2" y="51"/>
                      </a:lnTo>
                      <a:lnTo>
                        <a:pt x="0" y="48"/>
                      </a:lnTo>
                      <a:lnTo>
                        <a:pt x="0" y="46"/>
                      </a:lnTo>
                      <a:lnTo>
                        <a:pt x="2" y="35"/>
                      </a:lnTo>
                      <a:lnTo>
                        <a:pt x="8" y="28"/>
                      </a:lnTo>
                      <a:lnTo>
                        <a:pt x="5" y="23"/>
                      </a:lnTo>
                      <a:lnTo>
                        <a:pt x="8" y="18"/>
                      </a:lnTo>
                      <a:lnTo>
                        <a:pt x="10" y="15"/>
                      </a:lnTo>
                      <a:lnTo>
                        <a:pt x="15" y="8"/>
                      </a:lnTo>
                      <a:lnTo>
                        <a:pt x="18" y="5"/>
                      </a:lnTo>
                      <a:lnTo>
                        <a:pt x="20" y="5"/>
                      </a:lnTo>
                      <a:lnTo>
                        <a:pt x="25" y="3"/>
                      </a:lnTo>
                      <a:lnTo>
                        <a:pt x="33" y="3"/>
                      </a:lnTo>
                      <a:lnTo>
                        <a:pt x="40" y="0"/>
                      </a:lnTo>
                      <a:lnTo>
                        <a:pt x="48" y="0"/>
                      </a:lnTo>
                      <a:lnTo>
                        <a:pt x="53" y="0"/>
                      </a:lnTo>
                      <a:lnTo>
                        <a:pt x="56" y="0"/>
                      </a:lnTo>
                      <a:lnTo>
                        <a:pt x="71" y="8"/>
                      </a:lnTo>
                      <a:lnTo>
                        <a:pt x="73" y="10"/>
                      </a:lnTo>
                      <a:lnTo>
                        <a:pt x="73" y="15"/>
                      </a:lnTo>
                      <a:lnTo>
                        <a:pt x="78" y="23"/>
                      </a:lnTo>
                      <a:lnTo>
                        <a:pt x="78" y="30"/>
                      </a:lnTo>
                      <a:lnTo>
                        <a:pt x="76" y="35"/>
                      </a:lnTo>
                      <a:lnTo>
                        <a:pt x="76" y="43"/>
                      </a:lnTo>
                      <a:lnTo>
                        <a:pt x="76" y="48"/>
                      </a:lnTo>
                      <a:lnTo>
                        <a:pt x="78" y="48"/>
                      </a:lnTo>
                      <a:lnTo>
                        <a:pt x="86" y="48"/>
                      </a:lnTo>
                      <a:lnTo>
                        <a:pt x="91" y="51"/>
                      </a:lnTo>
                      <a:lnTo>
                        <a:pt x="93" y="51"/>
                      </a:lnTo>
                      <a:lnTo>
                        <a:pt x="99" y="48"/>
                      </a:lnTo>
                      <a:lnTo>
                        <a:pt x="106" y="51"/>
                      </a:lnTo>
                      <a:lnTo>
                        <a:pt x="111" y="53"/>
                      </a:lnTo>
                      <a:lnTo>
                        <a:pt x="111" y="56"/>
                      </a:lnTo>
                      <a:lnTo>
                        <a:pt x="116" y="76"/>
                      </a:lnTo>
                      <a:lnTo>
                        <a:pt x="116" y="81"/>
                      </a:lnTo>
                      <a:lnTo>
                        <a:pt x="119" y="81"/>
                      </a:lnTo>
                      <a:lnTo>
                        <a:pt x="129" y="76"/>
                      </a:lnTo>
                      <a:lnTo>
                        <a:pt x="129" y="78"/>
                      </a:lnTo>
                      <a:lnTo>
                        <a:pt x="134" y="81"/>
                      </a:lnTo>
                      <a:lnTo>
                        <a:pt x="131" y="88"/>
                      </a:lnTo>
                      <a:lnTo>
                        <a:pt x="129" y="94"/>
                      </a:lnTo>
                      <a:lnTo>
                        <a:pt x="126" y="101"/>
                      </a:lnTo>
                      <a:lnTo>
                        <a:pt x="126" y="106"/>
                      </a:lnTo>
                      <a:lnTo>
                        <a:pt x="126" y="111"/>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8" name="Freeform 63"/>
                <p:cNvSpPr>
                  <a:spLocks/>
                </p:cNvSpPr>
                <p:nvPr/>
              </p:nvSpPr>
              <p:spPr bwMode="auto">
                <a:xfrm>
                  <a:off x="5018088" y="3552825"/>
                  <a:ext cx="134937" cy="87313"/>
                </a:xfrm>
                <a:custGeom>
                  <a:avLst/>
                  <a:gdLst>
                    <a:gd name="T0" fmla="*/ 2147483647 w 106"/>
                    <a:gd name="T1" fmla="*/ 2147483647 h 69"/>
                    <a:gd name="T2" fmla="*/ 2147483647 w 106"/>
                    <a:gd name="T3" fmla="*/ 2147483647 h 69"/>
                    <a:gd name="T4" fmla="*/ 2147483647 w 106"/>
                    <a:gd name="T5" fmla="*/ 2147483647 h 69"/>
                    <a:gd name="T6" fmla="*/ 2147483647 w 106"/>
                    <a:gd name="T7" fmla="*/ 2147483647 h 69"/>
                    <a:gd name="T8" fmla="*/ 2147483647 w 106"/>
                    <a:gd name="T9" fmla="*/ 2147483647 h 69"/>
                    <a:gd name="T10" fmla="*/ 2147483647 w 106"/>
                    <a:gd name="T11" fmla="*/ 2147483647 h 69"/>
                    <a:gd name="T12" fmla="*/ 2147483647 w 106"/>
                    <a:gd name="T13" fmla="*/ 2147483647 h 69"/>
                    <a:gd name="T14" fmla="*/ 2147483647 w 106"/>
                    <a:gd name="T15" fmla="*/ 2147483647 h 69"/>
                    <a:gd name="T16" fmla="*/ 2147483647 w 106"/>
                    <a:gd name="T17" fmla="*/ 2147483647 h 69"/>
                    <a:gd name="T18" fmla="*/ 0 w 106"/>
                    <a:gd name="T19" fmla="*/ 2147483647 h 69"/>
                    <a:gd name="T20" fmla="*/ 2147483647 w 106"/>
                    <a:gd name="T21" fmla="*/ 2147483647 h 69"/>
                    <a:gd name="T22" fmla="*/ 2147483647 w 106"/>
                    <a:gd name="T23" fmla="*/ 2147483647 h 69"/>
                    <a:gd name="T24" fmla="*/ 2147483647 w 106"/>
                    <a:gd name="T25" fmla="*/ 2147483647 h 69"/>
                    <a:gd name="T26" fmla="*/ 2147483647 w 106"/>
                    <a:gd name="T27" fmla="*/ 2147483647 h 69"/>
                    <a:gd name="T28" fmla="*/ 2147483647 w 106"/>
                    <a:gd name="T29" fmla="*/ 2147483647 h 69"/>
                    <a:gd name="T30" fmla="*/ 2147483647 w 106"/>
                    <a:gd name="T31" fmla="*/ 2147483647 h 69"/>
                    <a:gd name="T32" fmla="*/ 2147483647 w 106"/>
                    <a:gd name="T33" fmla="*/ 2147483647 h 69"/>
                    <a:gd name="T34" fmla="*/ 2147483647 w 106"/>
                    <a:gd name="T35" fmla="*/ 2147483647 h 69"/>
                    <a:gd name="T36" fmla="*/ 2147483647 w 106"/>
                    <a:gd name="T37" fmla="*/ 2147483647 h 69"/>
                    <a:gd name="T38" fmla="*/ 2147483647 w 106"/>
                    <a:gd name="T39" fmla="*/ 2147483647 h 69"/>
                    <a:gd name="T40" fmla="*/ 2147483647 w 106"/>
                    <a:gd name="T41" fmla="*/ 2147483647 h 69"/>
                    <a:gd name="T42" fmla="*/ 2147483647 w 106"/>
                    <a:gd name="T43" fmla="*/ 2147483647 h 69"/>
                    <a:gd name="T44" fmla="*/ 2147483647 w 106"/>
                    <a:gd name="T45" fmla="*/ 2147483647 h 69"/>
                    <a:gd name="T46" fmla="*/ 2147483647 w 106"/>
                    <a:gd name="T47" fmla="*/ 2147483647 h 69"/>
                    <a:gd name="T48" fmla="*/ 2147483647 w 106"/>
                    <a:gd name="T49" fmla="*/ 2147483647 h 69"/>
                    <a:gd name="T50" fmla="*/ 2147483647 w 106"/>
                    <a:gd name="T51" fmla="*/ 2147483647 h 69"/>
                    <a:gd name="T52" fmla="*/ 2147483647 w 106"/>
                    <a:gd name="T53" fmla="*/ 2147483647 h 69"/>
                    <a:gd name="T54" fmla="*/ 2147483647 w 106"/>
                    <a:gd name="T55" fmla="*/ 2147483647 h 69"/>
                    <a:gd name="T56" fmla="*/ 2147483647 w 106"/>
                    <a:gd name="T57" fmla="*/ 2147483647 h 69"/>
                    <a:gd name="T58" fmla="*/ 2147483647 w 106"/>
                    <a:gd name="T59" fmla="*/ 2147483647 h 69"/>
                    <a:gd name="T60" fmla="*/ 2147483647 w 106"/>
                    <a:gd name="T61" fmla="*/ 2147483647 h 69"/>
                    <a:gd name="T62" fmla="*/ 2147483647 w 106"/>
                    <a:gd name="T63" fmla="*/ 2147483647 h 69"/>
                    <a:gd name="T64" fmla="*/ 2147483647 w 106"/>
                    <a:gd name="T65" fmla="*/ 2147483647 h 69"/>
                    <a:gd name="T66" fmla="*/ 2147483647 w 106"/>
                    <a:gd name="T67" fmla="*/ 2147483647 h 69"/>
                    <a:gd name="T68" fmla="*/ 2147483647 w 106"/>
                    <a:gd name="T69" fmla="*/ 2147483647 h 69"/>
                    <a:gd name="T70" fmla="*/ 2147483647 w 106"/>
                    <a:gd name="T71" fmla="*/ 2147483647 h 69"/>
                    <a:gd name="T72" fmla="*/ 2147483647 w 106"/>
                    <a:gd name="T73" fmla="*/ 2147483647 h 69"/>
                    <a:gd name="T74" fmla="*/ 2147483647 w 106"/>
                    <a:gd name="T75" fmla="*/ 0 h 69"/>
                    <a:gd name="T76" fmla="*/ 2147483647 w 106"/>
                    <a:gd name="T77" fmla="*/ 2147483647 h 69"/>
                    <a:gd name="T78" fmla="*/ 2147483647 w 106"/>
                    <a:gd name="T79" fmla="*/ 2147483647 h 69"/>
                    <a:gd name="T80" fmla="*/ 2147483647 w 106"/>
                    <a:gd name="T81" fmla="*/ 2147483647 h 69"/>
                    <a:gd name="T82" fmla="*/ 2147483647 w 106"/>
                    <a:gd name="T83" fmla="*/ 2147483647 h 69"/>
                    <a:gd name="T84" fmla="*/ 2147483647 w 106"/>
                    <a:gd name="T85" fmla="*/ 2147483647 h 69"/>
                    <a:gd name="T86" fmla="*/ 2147483647 w 106"/>
                    <a:gd name="T87" fmla="*/ 2147483647 h 69"/>
                    <a:gd name="T88" fmla="*/ 2147483647 w 106"/>
                    <a:gd name="T89" fmla="*/ 2147483647 h 69"/>
                    <a:gd name="T90" fmla="*/ 2147483647 w 106"/>
                    <a:gd name="T91" fmla="*/ 2147483647 h 69"/>
                    <a:gd name="T92" fmla="*/ 2147483647 w 106"/>
                    <a:gd name="T93" fmla="*/ 2147483647 h 69"/>
                    <a:gd name="T94" fmla="*/ 2147483647 w 106"/>
                    <a:gd name="T95" fmla="*/ 2147483647 h 69"/>
                    <a:gd name="T96" fmla="*/ 2147483647 w 106"/>
                    <a:gd name="T97" fmla="*/ 2147483647 h 69"/>
                    <a:gd name="T98" fmla="*/ 2147483647 w 106"/>
                    <a:gd name="T99" fmla="*/ 2147483647 h 69"/>
                    <a:gd name="T100" fmla="*/ 2147483647 w 106"/>
                    <a:gd name="T101" fmla="*/ 2147483647 h 69"/>
                    <a:gd name="T102" fmla="*/ 2147483647 w 106"/>
                    <a:gd name="T103" fmla="*/ 2147483647 h 69"/>
                    <a:gd name="T104" fmla="*/ 2147483647 w 106"/>
                    <a:gd name="T105" fmla="*/ 2147483647 h 69"/>
                    <a:gd name="T106" fmla="*/ 2147483647 w 106"/>
                    <a:gd name="T107" fmla="*/ 2147483647 h 69"/>
                    <a:gd name="T108" fmla="*/ 2147483647 w 106"/>
                    <a:gd name="T109" fmla="*/ 2147483647 h 69"/>
                    <a:gd name="T110" fmla="*/ 2147483647 w 106"/>
                    <a:gd name="T111" fmla="*/ 2147483647 h 69"/>
                    <a:gd name="T112" fmla="*/ 2147483647 w 106"/>
                    <a:gd name="T113" fmla="*/ 2147483647 h 69"/>
                    <a:gd name="T114" fmla="*/ 2147483647 w 106"/>
                    <a:gd name="T115" fmla="*/ 2147483647 h 6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6"/>
                    <a:gd name="T175" fmla="*/ 0 h 69"/>
                    <a:gd name="T176" fmla="*/ 106 w 106"/>
                    <a:gd name="T177" fmla="*/ 69 h 6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6" h="69">
                      <a:moveTo>
                        <a:pt x="40" y="66"/>
                      </a:moveTo>
                      <a:lnTo>
                        <a:pt x="35" y="66"/>
                      </a:lnTo>
                      <a:lnTo>
                        <a:pt x="33" y="66"/>
                      </a:lnTo>
                      <a:lnTo>
                        <a:pt x="28" y="69"/>
                      </a:lnTo>
                      <a:lnTo>
                        <a:pt x="23" y="66"/>
                      </a:lnTo>
                      <a:lnTo>
                        <a:pt x="15" y="61"/>
                      </a:lnTo>
                      <a:lnTo>
                        <a:pt x="5" y="53"/>
                      </a:lnTo>
                      <a:lnTo>
                        <a:pt x="5" y="51"/>
                      </a:lnTo>
                      <a:lnTo>
                        <a:pt x="3" y="48"/>
                      </a:lnTo>
                      <a:lnTo>
                        <a:pt x="0" y="41"/>
                      </a:lnTo>
                      <a:lnTo>
                        <a:pt x="3" y="38"/>
                      </a:lnTo>
                      <a:lnTo>
                        <a:pt x="3" y="36"/>
                      </a:lnTo>
                      <a:lnTo>
                        <a:pt x="3" y="33"/>
                      </a:lnTo>
                      <a:lnTo>
                        <a:pt x="3" y="31"/>
                      </a:lnTo>
                      <a:lnTo>
                        <a:pt x="5" y="28"/>
                      </a:lnTo>
                      <a:lnTo>
                        <a:pt x="5" y="26"/>
                      </a:lnTo>
                      <a:lnTo>
                        <a:pt x="3" y="23"/>
                      </a:lnTo>
                      <a:lnTo>
                        <a:pt x="5" y="23"/>
                      </a:lnTo>
                      <a:lnTo>
                        <a:pt x="8" y="23"/>
                      </a:lnTo>
                      <a:lnTo>
                        <a:pt x="13" y="23"/>
                      </a:lnTo>
                      <a:lnTo>
                        <a:pt x="13" y="18"/>
                      </a:lnTo>
                      <a:lnTo>
                        <a:pt x="15" y="16"/>
                      </a:lnTo>
                      <a:lnTo>
                        <a:pt x="18" y="13"/>
                      </a:lnTo>
                      <a:lnTo>
                        <a:pt x="20" y="16"/>
                      </a:lnTo>
                      <a:lnTo>
                        <a:pt x="25" y="18"/>
                      </a:lnTo>
                      <a:lnTo>
                        <a:pt x="28" y="18"/>
                      </a:lnTo>
                      <a:lnTo>
                        <a:pt x="40" y="18"/>
                      </a:lnTo>
                      <a:lnTo>
                        <a:pt x="43" y="13"/>
                      </a:lnTo>
                      <a:lnTo>
                        <a:pt x="46" y="13"/>
                      </a:lnTo>
                      <a:lnTo>
                        <a:pt x="51" y="11"/>
                      </a:lnTo>
                      <a:lnTo>
                        <a:pt x="53" y="11"/>
                      </a:lnTo>
                      <a:lnTo>
                        <a:pt x="58" y="11"/>
                      </a:lnTo>
                      <a:lnTo>
                        <a:pt x="61" y="11"/>
                      </a:lnTo>
                      <a:lnTo>
                        <a:pt x="68" y="3"/>
                      </a:lnTo>
                      <a:lnTo>
                        <a:pt x="73" y="3"/>
                      </a:lnTo>
                      <a:lnTo>
                        <a:pt x="81" y="0"/>
                      </a:lnTo>
                      <a:lnTo>
                        <a:pt x="83" y="6"/>
                      </a:lnTo>
                      <a:lnTo>
                        <a:pt x="89" y="8"/>
                      </a:lnTo>
                      <a:lnTo>
                        <a:pt x="91" y="6"/>
                      </a:lnTo>
                      <a:lnTo>
                        <a:pt x="94" y="6"/>
                      </a:lnTo>
                      <a:lnTo>
                        <a:pt x="99" y="8"/>
                      </a:lnTo>
                      <a:lnTo>
                        <a:pt x="101" y="11"/>
                      </a:lnTo>
                      <a:lnTo>
                        <a:pt x="106" y="16"/>
                      </a:lnTo>
                      <a:lnTo>
                        <a:pt x="104" y="18"/>
                      </a:lnTo>
                      <a:lnTo>
                        <a:pt x="96" y="21"/>
                      </a:lnTo>
                      <a:lnTo>
                        <a:pt x="91" y="26"/>
                      </a:lnTo>
                      <a:lnTo>
                        <a:pt x="83" y="41"/>
                      </a:lnTo>
                      <a:lnTo>
                        <a:pt x="81" y="51"/>
                      </a:lnTo>
                      <a:lnTo>
                        <a:pt x="76" y="56"/>
                      </a:lnTo>
                      <a:lnTo>
                        <a:pt x="73" y="59"/>
                      </a:lnTo>
                      <a:lnTo>
                        <a:pt x="66" y="59"/>
                      </a:lnTo>
                      <a:lnTo>
                        <a:pt x="63" y="59"/>
                      </a:lnTo>
                      <a:lnTo>
                        <a:pt x="58" y="59"/>
                      </a:lnTo>
                      <a:lnTo>
                        <a:pt x="51" y="59"/>
                      </a:lnTo>
                      <a:lnTo>
                        <a:pt x="40" y="66"/>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99" name="Freeform 64"/>
                <p:cNvSpPr>
                  <a:spLocks noEditPoints="1"/>
                </p:cNvSpPr>
                <p:nvPr/>
              </p:nvSpPr>
              <p:spPr bwMode="auto">
                <a:xfrm>
                  <a:off x="4960938" y="3617913"/>
                  <a:ext cx="122237" cy="114300"/>
                </a:xfrm>
                <a:custGeom>
                  <a:avLst/>
                  <a:gdLst>
                    <a:gd name="T0" fmla="*/ 2147483647 w 96"/>
                    <a:gd name="T1" fmla="*/ 2147483647 h 91"/>
                    <a:gd name="T2" fmla="*/ 2147483647 w 96"/>
                    <a:gd name="T3" fmla="*/ 2147483647 h 91"/>
                    <a:gd name="T4" fmla="*/ 2147483647 w 96"/>
                    <a:gd name="T5" fmla="*/ 2147483647 h 91"/>
                    <a:gd name="T6" fmla="*/ 2147483647 w 96"/>
                    <a:gd name="T7" fmla="*/ 2147483647 h 91"/>
                    <a:gd name="T8" fmla="*/ 2147483647 w 96"/>
                    <a:gd name="T9" fmla="*/ 2147483647 h 91"/>
                    <a:gd name="T10" fmla="*/ 2147483647 w 96"/>
                    <a:gd name="T11" fmla="*/ 2147483647 h 91"/>
                    <a:gd name="T12" fmla="*/ 2147483647 w 96"/>
                    <a:gd name="T13" fmla="*/ 2147483647 h 91"/>
                    <a:gd name="T14" fmla="*/ 2147483647 w 96"/>
                    <a:gd name="T15" fmla="*/ 2147483647 h 91"/>
                    <a:gd name="T16" fmla="*/ 2147483647 w 96"/>
                    <a:gd name="T17" fmla="*/ 2147483647 h 91"/>
                    <a:gd name="T18" fmla="*/ 2147483647 w 96"/>
                    <a:gd name="T19" fmla="*/ 2147483647 h 91"/>
                    <a:gd name="T20" fmla="*/ 2147483647 w 96"/>
                    <a:gd name="T21" fmla="*/ 2147483647 h 91"/>
                    <a:gd name="T22" fmla="*/ 2147483647 w 96"/>
                    <a:gd name="T23" fmla="*/ 2147483647 h 91"/>
                    <a:gd name="T24" fmla="*/ 2147483647 w 96"/>
                    <a:gd name="T25" fmla="*/ 2147483647 h 91"/>
                    <a:gd name="T26" fmla="*/ 2147483647 w 96"/>
                    <a:gd name="T27" fmla="*/ 2147483647 h 91"/>
                    <a:gd name="T28" fmla="*/ 2147483647 w 96"/>
                    <a:gd name="T29" fmla="*/ 2147483647 h 91"/>
                    <a:gd name="T30" fmla="*/ 2147483647 w 96"/>
                    <a:gd name="T31" fmla="*/ 2147483647 h 91"/>
                    <a:gd name="T32" fmla="*/ 2147483647 w 96"/>
                    <a:gd name="T33" fmla="*/ 2147483647 h 91"/>
                    <a:gd name="T34" fmla="*/ 2147483647 w 96"/>
                    <a:gd name="T35" fmla="*/ 2147483647 h 91"/>
                    <a:gd name="T36" fmla="*/ 2147483647 w 96"/>
                    <a:gd name="T37" fmla="*/ 2147483647 h 91"/>
                    <a:gd name="T38" fmla="*/ 2147483647 w 96"/>
                    <a:gd name="T39" fmla="*/ 2147483647 h 91"/>
                    <a:gd name="T40" fmla="*/ 2147483647 w 96"/>
                    <a:gd name="T41" fmla="*/ 2147483647 h 91"/>
                    <a:gd name="T42" fmla="*/ 2147483647 w 96"/>
                    <a:gd name="T43" fmla="*/ 2147483647 h 91"/>
                    <a:gd name="T44" fmla="*/ 2147483647 w 96"/>
                    <a:gd name="T45" fmla="*/ 2147483647 h 91"/>
                    <a:gd name="T46" fmla="*/ 2147483647 w 96"/>
                    <a:gd name="T47" fmla="*/ 2147483647 h 91"/>
                    <a:gd name="T48" fmla="*/ 2147483647 w 96"/>
                    <a:gd name="T49" fmla="*/ 2147483647 h 91"/>
                    <a:gd name="T50" fmla="*/ 2147483647 w 96"/>
                    <a:gd name="T51" fmla="*/ 2147483647 h 91"/>
                    <a:gd name="T52" fmla="*/ 2147483647 w 96"/>
                    <a:gd name="T53" fmla="*/ 0 h 91"/>
                    <a:gd name="T54" fmla="*/ 2147483647 w 96"/>
                    <a:gd name="T55" fmla="*/ 2147483647 h 91"/>
                    <a:gd name="T56" fmla="*/ 2147483647 w 96"/>
                    <a:gd name="T57" fmla="*/ 2147483647 h 91"/>
                    <a:gd name="T58" fmla="*/ 2147483647 w 96"/>
                    <a:gd name="T59" fmla="*/ 2147483647 h 91"/>
                    <a:gd name="T60" fmla="*/ 2147483647 w 96"/>
                    <a:gd name="T61" fmla="*/ 2147483647 h 91"/>
                    <a:gd name="T62" fmla="*/ 2147483647 w 96"/>
                    <a:gd name="T63" fmla="*/ 2147483647 h 91"/>
                    <a:gd name="T64" fmla="*/ 2147483647 w 96"/>
                    <a:gd name="T65" fmla="*/ 2147483647 h 91"/>
                    <a:gd name="T66" fmla="*/ 2147483647 w 96"/>
                    <a:gd name="T67" fmla="*/ 2147483647 h 91"/>
                    <a:gd name="T68" fmla="*/ 2147483647 w 96"/>
                    <a:gd name="T69" fmla="*/ 2147483647 h 91"/>
                    <a:gd name="T70" fmla="*/ 2147483647 w 96"/>
                    <a:gd name="T71" fmla="*/ 2147483647 h 91"/>
                    <a:gd name="T72" fmla="*/ 2147483647 w 96"/>
                    <a:gd name="T73" fmla="*/ 2147483647 h 91"/>
                    <a:gd name="T74" fmla="*/ 2147483647 w 96"/>
                    <a:gd name="T75" fmla="*/ 2147483647 h 91"/>
                    <a:gd name="T76" fmla="*/ 2147483647 w 96"/>
                    <a:gd name="T77" fmla="*/ 2147483647 h 91"/>
                    <a:gd name="T78" fmla="*/ 2147483647 w 96"/>
                    <a:gd name="T79" fmla="*/ 2147483647 h 91"/>
                    <a:gd name="T80" fmla="*/ 2147483647 w 96"/>
                    <a:gd name="T81" fmla="*/ 2147483647 h 91"/>
                    <a:gd name="T82" fmla="*/ 2147483647 w 96"/>
                    <a:gd name="T83" fmla="*/ 2147483647 h 91"/>
                    <a:gd name="T84" fmla="*/ 2147483647 w 96"/>
                    <a:gd name="T85" fmla="*/ 2147483647 h 91"/>
                    <a:gd name="T86" fmla="*/ 2147483647 w 96"/>
                    <a:gd name="T87" fmla="*/ 2147483647 h 91"/>
                    <a:gd name="T88" fmla="*/ 2147483647 w 96"/>
                    <a:gd name="T89" fmla="*/ 2147483647 h 91"/>
                    <a:gd name="T90" fmla="*/ 2147483647 w 96"/>
                    <a:gd name="T91" fmla="*/ 2147483647 h 91"/>
                    <a:gd name="T92" fmla="*/ 2147483647 w 96"/>
                    <a:gd name="T93" fmla="*/ 2147483647 h 91"/>
                    <a:gd name="T94" fmla="*/ 2147483647 w 96"/>
                    <a:gd name="T95" fmla="*/ 2147483647 h 91"/>
                    <a:gd name="T96" fmla="*/ 2147483647 w 96"/>
                    <a:gd name="T97" fmla="*/ 2147483647 h 91"/>
                    <a:gd name="T98" fmla="*/ 2147483647 w 96"/>
                    <a:gd name="T99" fmla="*/ 2147483647 h 91"/>
                    <a:gd name="T100" fmla="*/ 2147483647 w 96"/>
                    <a:gd name="T101" fmla="*/ 2147483647 h 91"/>
                    <a:gd name="T102" fmla="*/ 2147483647 w 96"/>
                    <a:gd name="T103" fmla="*/ 2147483647 h 91"/>
                    <a:gd name="T104" fmla="*/ 2147483647 w 96"/>
                    <a:gd name="T105" fmla="*/ 2147483647 h 91"/>
                    <a:gd name="T106" fmla="*/ 2147483647 w 96"/>
                    <a:gd name="T107" fmla="*/ 2147483647 h 91"/>
                    <a:gd name="T108" fmla="*/ 2147483647 w 96"/>
                    <a:gd name="T109" fmla="*/ 2147483647 h 91"/>
                    <a:gd name="T110" fmla="*/ 2147483647 w 96"/>
                    <a:gd name="T111" fmla="*/ 2147483647 h 91"/>
                    <a:gd name="T112" fmla="*/ 2147483647 w 96"/>
                    <a:gd name="T113" fmla="*/ 2147483647 h 91"/>
                    <a:gd name="T114" fmla="*/ 2147483647 w 96"/>
                    <a:gd name="T115" fmla="*/ 2147483647 h 91"/>
                    <a:gd name="T116" fmla="*/ 2147483647 w 96"/>
                    <a:gd name="T117" fmla="*/ 2147483647 h 91"/>
                    <a:gd name="T118" fmla="*/ 2147483647 w 96"/>
                    <a:gd name="T119" fmla="*/ 2147483647 h 91"/>
                    <a:gd name="T120" fmla="*/ 2147483647 w 96"/>
                    <a:gd name="T121" fmla="*/ 2147483647 h 9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6"/>
                    <a:gd name="T184" fmla="*/ 0 h 91"/>
                    <a:gd name="T185" fmla="*/ 96 w 96"/>
                    <a:gd name="T186" fmla="*/ 91 h 9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6" h="91">
                      <a:moveTo>
                        <a:pt x="65" y="81"/>
                      </a:moveTo>
                      <a:lnTo>
                        <a:pt x="58" y="73"/>
                      </a:lnTo>
                      <a:lnTo>
                        <a:pt x="55" y="71"/>
                      </a:lnTo>
                      <a:lnTo>
                        <a:pt x="50" y="71"/>
                      </a:lnTo>
                      <a:lnTo>
                        <a:pt x="50" y="68"/>
                      </a:lnTo>
                      <a:lnTo>
                        <a:pt x="45" y="68"/>
                      </a:lnTo>
                      <a:lnTo>
                        <a:pt x="40" y="68"/>
                      </a:lnTo>
                      <a:lnTo>
                        <a:pt x="40" y="63"/>
                      </a:lnTo>
                      <a:lnTo>
                        <a:pt x="30" y="58"/>
                      </a:lnTo>
                      <a:lnTo>
                        <a:pt x="27" y="50"/>
                      </a:lnTo>
                      <a:lnTo>
                        <a:pt x="32" y="50"/>
                      </a:lnTo>
                      <a:lnTo>
                        <a:pt x="30" y="48"/>
                      </a:lnTo>
                      <a:lnTo>
                        <a:pt x="25" y="45"/>
                      </a:lnTo>
                      <a:lnTo>
                        <a:pt x="22" y="40"/>
                      </a:lnTo>
                      <a:lnTo>
                        <a:pt x="22" y="35"/>
                      </a:lnTo>
                      <a:lnTo>
                        <a:pt x="22" y="33"/>
                      </a:lnTo>
                      <a:lnTo>
                        <a:pt x="17" y="28"/>
                      </a:lnTo>
                      <a:lnTo>
                        <a:pt x="15" y="28"/>
                      </a:lnTo>
                      <a:lnTo>
                        <a:pt x="12" y="33"/>
                      </a:lnTo>
                      <a:lnTo>
                        <a:pt x="12" y="35"/>
                      </a:lnTo>
                      <a:lnTo>
                        <a:pt x="10" y="35"/>
                      </a:lnTo>
                      <a:lnTo>
                        <a:pt x="7" y="38"/>
                      </a:lnTo>
                      <a:lnTo>
                        <a:pt x="7" y="40"/>
                      </a:lnTo>
                      <a:lnTo>
                        <a:pt x="2" y="33"/>
                      </a:lnTo>
                      <a:lnTo>
                        <a:pt x="2" y="30"/>
                      </a:lnTo>
                      <a:lnTo>
                        <a:pt x="0" y="23"/>
                      </a:lnTo>
                      <a:lnTo>
                        <a:pt x="2" y="23"/>
                      </a:lnTo>
                      <a:lnTo>
                        <a:pt x="2" y="25"/>
                      </a:lnTo>
                      <a:lnTo>
                        <a:pt x="5" y="25"/>
                      </a:lnTo>
                      <a:lnTo>
                        <a:pt x="5" y="23"/>
                      </a:lnTo>
                      <a:lnTo>
                        <a:pt x="7" y="23"/>
                      </a:lnTo>
                      <a:lnTo>
                        <a:pt x="10" y="23"/>
                      </a:lnTo>
                      <a:lnTo>
                        <a:pt x="12" y="23"/>
                      </a:lnTo>
                      <a:lnTo>
                        <a:pt x="15" y="23"/>
                      </a:lnTo>
                      <a:lnTo>
                        <a:pt x="17" y="23"/>
                      </a:lnTo>
                      <a:lnTo>
                        <a:pt x="17" y="20"/>
                      </a:lnTo>
                      <a:lnTo>
                        <a:pt x="20" y="20"/>
                      </a:lnTo>
                      <a:lnTo>
                        <a:pt x="20" y="23"/>
                      </a:lnTo>
                      <a:lnTo>
                        <a:pt x="22" y="23"/>
                      </a:lnTo>
                      <a:lnTo>
                        <a:pt x="25" y="23"/>
                      </a:lnTo>
                      <a:lnTo>
                        <a:pt x="27" y="25"/>
                      </a:lnTo>
                      <a:lnTo>
                        <a:pt x="30" y="23"/>
                      </a:lnTo>
                      <a:lnTo>
                        <a:pt x="30" y="25"/>
                      </a:lnTo>
                      <a:lnTo>
                        <a:pt x="30" y="23"/>
                      </a:lnTo>
                      <a:lnTo>
                        <a:pt x="30" y="20"/>
                      </a:lnTo>
                      <a:lnTo>
                        <a:pt x="30" y="18"/>
                      </a:lnTo>
                      <a:lnTo>
                        <a:pt x="30" y="15"/>
                      </a:lnTo>
                      <a:lnTo>
                        <a:pt x="32" y="15"/>
                      </a:lnTo>
                      <a:lnTo>
                        <a:pt x="35" y="15"/>
                      </a:lnTo>
                      <a:lnTo>
                        <a:pt x="35" y="13"/>
                      </a:lnTo>
                      <a:lnTo>
                        <a:pt x="35" y="10"/>
                      </a:lnTo>
                      <a:lnTo>
                        <a:pt x="35" y="8"/>
                      </a:lnTo>
                      <a:lnTo>
                        <a:pt x="37" y="8"/>
                      </a:lnTo>
                      <a:lnTo>
                        <a:pt x="37" y="5"/>
                      </a:lnTo>
                      <a:lnTo>
                        <a:pt x="40" y="5"/>
                      </a:lnTo>
                      <a:lnTo>
                        <a:pt x="43" y="2"/>
                      </a:lnTo>
                      <a:lnTo>
                        <a:pt x="45" y="2"/>
                      </a:lnTo>
                      <a:lnTo>
                        <a:pt x="45" y="0"/>
                      </a:lnTo>
                      <a:lnTo>
                        <a:pt x="48" y="0"/>
                      </a:lnTo>
                      <a:lnTo>
                        <a:pt x="50" y="0"/>
                      </a:lnTo>
                      <a:lnTo>
                        <a:pt x="50" y="2"/>
                      </a:lnTo>
                      <a:lnTo>
                        <a:pt x="60" y="10"/>
                      </a:lnTo>
                      <a:lnTo>
                        <a:pt x="68" y="15"/>
                      </a:lnTo>
                      <a:lnTo>
                        <a:pt x="73" y="18"/>
                      </a:lnTo>
                      <a:lnTo>
                        <a:pt x="78" y="15"/>
                      </a:lnTo>
                      <a:lnTo>
                        <a:pt x="80" y="15"/>
                      </a:lnTo>
                      <a:lnTo>
                        <a:pt x="85" y="15"/>
                      </a:lnTo>
                      <a:lnTo>
                        <a:pt x="88" y="15"/>
                      </a:lnTo>
                      <a:lnTo>
                        <a:pt x="88" y="18"/>
                      </a:lnTo>
                      <a:lnTo>
                        <a:pt x="88" y="20"/>
                      </a:lnTo>
                      <a:lnTo>
                        <a:pt x="85" y="20"/>
                      </a:lnTo>
                      <a:lnTo>
                        <a:pt x="88" y="23"/>
                      </a:lnTo>
                      <a:lnTo>
                        <a:pt x="88" y="25"/>
                      </a:lnTo>
                      <a:lnTo>
                        <a:pt x="91" y="25"/>
                      </a:lnTo>
                      <a:lnTo>
                        <a:pt x="91" y="28"/>
                      </a:lnTo>
                      <a:lnTo>
                        <a:pt x="93" y="28"/>
                      </a:lnTo>
                      <a:lnTo>
                        <a:pt x="96" y="28"/>
                      </a:lnTo>
                      <a:lnTo>
                        <a:pt x="96" y="30"/>
                      </a:lnTo>
                      <a:lnTo>
                        <a:pt x="93" y="30"/>
                      </a:lnTo>
                      <a:lnTo>
                        <a:pt x="91" y="30"/>
                      </a:lnTo>
                      <a:lnTo>
                        <a:pt x="91" y="33"/>
                      </a:lnTo>
                      <a:lnTo>
                        <a:pt x="91" y="35"/>
                      </a:lnTo>
                      <a:lnTo>
                        <a:pt x="88" y="35"/>
                      </a:lnTo>
                      <a:lnTo>
                        <a:pt x="88" y="38"/>
                      </a:lnTo>
                      <a:lnTo>
                        <a:pt x="85" y="38"/>
                      </a:lnTo>
                      <a:lnTo>
                        <a:pt x="85" y="35"/>
                      </a:lnTo>
                      <a:lnTo>
                        <a:pt x="83" y="35"/>
                      </a:lnTo>
                      <a:lnTo>
                        <a:pt x="83" y="33"/>
                      </a:lnTo>
                      <a:lnTo>
                        <a:pt x="80" y="33"/>
                      </a:lnTo>
                      <a:lnTo>
                        <a:pt x="78" y="33"/>
                      </a:lnTo>
                      <a:lnTo>
                        <a:pt x="75" y="30"/>
                      </a:lnTo>
                      <a:lnTo>
                        <a:pt x="75" y="33"/>
                      </a:lnTo>
                      <a:lnTo>
                        <a:pt x="73" y="33"/>
                      </a:lnTo>
                      <a:lnTo>
                        <a:pt x="73" y="30"/>
                      </a:lnTo>
                      <a:lnTo>
                        <a:pt x="70" y="33"/>
                      </a:lnTo>
                      <a:lnTo>
                        <a:pt x="68" y="33"/>
                      </a:lnTo>
                      <a:lnTo>
                        <a:pt x="68" y="30"/>
                      </a:lnTo>
                      <a:lnTo>
                        <a:pt x="65" y="30"/>
                      </a:lnTo>
                      <a:lnTo>
                        <a:pt x="65" y="33"/>
                      </a:lnTo>
                      <a:lnTo>
                        <a:pt x="63" y="30"/>
                      </a:lnTo>
                      <a:lnTo>
                        <a:pt x="60" y="30"/>
                      </a:lnTo>
                      <a:lnTo>
                        <a:pt x="58" y="30"/>
                      </a:lnTo>
                      <a:lnTo>
                        <a:pt x="55" y="30"/>
                      </a:lnTo>
                      <a:lnTo>
                        <a:pt x="55" y="28"/>
                      </a:lnTo>
                      <a:lnTo>
                        <a:pt x="53" y="30"/>
                      </a:lnTo>
                      <a:lnTo>
                        <a:pt x="50" y="30"/>
                      </a:lnTo>
                      <a:lnTo>
                        <a:pt x="48" y="30"/>
                      </a:lnTo>
                      <a:lnTo>
                        <a:pt x="48" y="33"/>
                      </a:lnTo>
                      <a:lnTo>
                        <a:pt x="45" y="33"/>
                      </a:lnTo>
                      <a:lnTo>
                        <a:pt x="43" y="33"/>
                      </a:lnTo>
                      <a:lnTo>
                        <a:pt x="40" y="30"/>
                      </a:lnTo>
                      <a:lnTo>
                        <a:pt x="37" y="30"/>
                      </a:lnTo>
                      <a:lnTo>
                        <a:pt x="37" y="33"/>
                      </a:lnTo>
                      <a:lnTo>
                        <a:pt x="37" y="35"/>
                      </a:lnTo>
                      <a:lnTo>
                        <a:pt x="37" y="38"/>
                      </a:lnTo>
                      <a:lnTo>
                        <a:pt x="35" y="38"/>
                      </a:lnTo>
                      <a:lnTo>
                        <a:pt x="37" y="38"/>
                      </a:lnTo>
                      <a:lnTo>
                        <a:pt x="37" y="40"/>
                      </a:lnTo>
                      <a:lnTo>
                        <a:pt x="40" y="40"/>
                      </a:lnTo>
                      <a:lnTo>
                        <a:pt x="40" y="43"/>
                      </a:lnTo>
                      <a:lnTo>
                        <a:pt x="43" y="45"/>
                      </a:lnTo>
                      <a:lnTo>
                        <a:pt x="43" y="48"/>
                      </a:lnTo>
                      <a:lnTo>
                        <a:pt x="43" y="50"/>
                      </a:lnTo>
                      <a:lnTo>
                        <a:pt x="43" y="53"/>
                      </a:lnTo>
                      <a:lnTo>
                        <a:pt x="45" y="53"/>
                      </a:lnTo>
                      <a:lnTo>
                        <a:pt x="45" y="56"/>
                      </a:lnTo>
                      <a:lnTo>
                        <a:pt x="48" y="56"/>
                      </a:lnTo>
                      <a:lnTo>
                        <a:pt x="50" y="61"/>
                      </a:lnTo>
                      <a:lnTo>
                        <a:pt x="53" y="61"/>
                      </a:lnTo>
                      <a:lnTo>
                        <a:pt x="53" y="63"/>
                      </a:lnTo>
                      <a:lnTo>
                        <a:pt x="55" y="66"/>
                      </a:lnTo>
                      <a:lnTo>
                        <a:pt x="58" y="68"/>
                      </a:lnTo>
                      <a:lnTo>
                        <a:pt x="60" y="68"/>
                      </a:lnTo>
                      <a:lnTo>
                        <a:pt x="60" y="71"/>
                      </a:lnTo>
                      <a:lnTo>
                        <a:pt x="60" y="73"/>
                      </a:lnTo>
                      <a:lnTo>
                        <a:pt x="63" y="73"/>
                      </a:lnTo>
                      <a:lnTo>
                        <a:pt x="63" y="76"/>
                      </a:lnTo>
                      <a:lnTo>
                        <a:pt x="65" y="76"/>
                      </a:lnTo>
                      <a:lnTo>
                        <a:pt x="65" y="78"/>
                      </a:lnTo>
                      <a:lnTo>
                        <a:pt x="68" y="78"/>
                      </a:lnTo>
                      <a:lnTo>
                        <a:pt x="65" y="81"/>
                      </a:lnTo>
                      <a:close/>
                      <a:moveTo>
                        <a:pt x="65" y="81"/>
                      </a:moveTo>
                      <a:lnTo>
                        <a:pt x="68" y="81"/>
                      </a:lnTo>
                      <a:lnTo>
                        <a:pt x="70" y="81"/>
                      </a:lnTo>
                      <a:lnTo>
                        <a:pt x="70" y="83"/>
                      </a:lnTo>
                      <a:lnTo>
                        <a:pt x="73" y="83"/>
                      </a:lnTo>
                      <a:lnTo>
                        <a:pt x="75" y="86"/>
                      </a:lnTo>
                      <a:lnTo>
                        <a:pt x="78" y="86"/>
                      </a:lnTo>
                      <a:lnTo>
                        <a:pt x="78" y="88"/>
                      </a:lnTo>
                      <a:lnTo>
                        <a:pt x="80" y="88"/>
                      </a:lnTo>
                      <a:lnTo>
                        <a:pt x="78" y="88"/>
                      </a:lnTo>
                      <a:lnTo>
                        <a:pt x="80" y="88"/>
                      </a:lnTo>
                      <a:lnTo>
                        <a:pt x="80" y="91"/>
                      </a:lnTo>
                      <a:lnTo>
                        <a:pt x="75" y="88"/>
                      </a:lnTo>
                      <a:lnTo>
                        <a:pt x="73" y="86"/>
                      </a:lnTo>
                      <a:lnTo>
                        <a:pt x="65" y="81"/>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0" name="Freeform 65"/>
                <p:cNvSpPr>
                  <a:spLocks noEditPoints="1"/>
                </p:cNvSpPr>
                <p:nvPr/>
              </p:nvSpPr>
              <p:spPr bwMode="auto">
                <a:xfrm>
                  <a:off x="3192463" y="4576763"/>
                  <a:ext cx="790575" cy="835025"/>
                </a:xfrm>
                <a:custGeom>
                  <a:avLst/>
                  <a:gdLst>
                    <a:gd name="T0" fmla="*/ 2147483647 w 622"/>
                    <a:gd name="T1" fmla="*/ 2147483647 h 656"/>
                    <a:gd name="T2" fmla="*/ 2147483647 w 622"/>
                    <a:gd name="T3" fmla="*/ 2147483647 h 656"/>
                    <a:gd name="T4" fmla="*/ 2147483647 w 622"/>
                    <a:gd name="T5" fmla="*/ 2147483647 h 656"/>
                    <a:gd name="T6" fmla="*/ 2147483647 w 622"/>
                    <a:gd name="T7" fmla="*/ 2147483647 h 656"/>
                    <a:gd name="T8" fmla="*/ 2147483647 w 622"/>
                    <a:gd name="T9" fmla="*/ 2147483647 h 656"/>
                    <a:gd name="T10" fmla="*/ 2147483647 w 622"/>
                    <a:gd name="T11" fmla="*/ 2147483647 h 656"/>
                    <a:gd name="T12" fmla="*/ 2147483647 w 622"/>
                    <a:gd name="T13" fmla="*/ 2147483647 h 656"/>
                    <a:gd name="T14" fmla="*/ 2147483647 w 622"/>
                    <a:gd name="T15" fmla="*/ 2147483647 h 656"/>
                    <a:gd name="T16" fmla="*/ 2147483647 w 622"/>
                    <a:gd name="T17" fmla="*/ 2147483647 h 656"/>
                    <a:gd name="T18" fmla="*/ 2147483647 w 622"/>
                    <a:gd name="T19" fmla="*/ 2147483647 h 656"/>
                    <a:gd name="T20" fmla="*/ 2147483647 w 622"/>
                    <a:gd name="T21" fmla="*/ 2147483647 h 656"/>
                    <a:gd name="T22" fmla="*/ 2147483647 w 622"/>
                    <a:gd name="T23" fmla="*/ 2147483647 h 656"/>
                    <a:gd name="T24" fmla="*/ 2147483647 w 622"/>
                    <a:gd name="T25" fmla="*/ 2147483647 h 656"/>
                    <a:gd name="T26" fmla="*/ 2147483647 w 622"/>
                    <a:gd name="T27" fmla="*/ 2147483647 h 656"/>
                    <a:gd name="T28" fmla="*/ 2147483647 w 622"/>
                    <a:gd name="T29" fmla="*/ 2147483647 h 656"/>
                    <a:gd name="T30" fmla="*/ 2147483647 w 622"/>
                    <a:gd name="T31" fmla="*/ 2147483647 h 656"/>
                    <a:gd name="T32" fmla="*/ 2147483647 w 622"/>
                    <a:gd name="T33" fmla="*/ 2147483647 h 656"/>
                    <a:gd name="T34" fmla="*/ 2147483647 w 622"/>
                    <a:gd name="T35" fmla="*/ 2147483647 h 656"/>
                    <a:gd name="T36" fmla="*/ 2147483647 w 622"/>
                    <a:gd name="T37" fmla="*/ 2147483647 h 656"/>
                    <a:gd name="T38" fmla="*/ 2147483647 w 622"/>
                    <a:gd name="T39" fmla="*/ 2147483647 h 656"/>
                    <a:gd name="T40" fmla="*/ 2147483647 w 622"/>
                    <a:gd name="T41" fmla="*/ 2147483647 h 656"/>
                    <a:gd name="T42" fmla="*/ 2147483647 w 622"/>
                    <a:gd name="T43" fmla="*/ 2147483647 h 656"/>
                    <a:gd name="T44" fmla="*/ 2147483647 w 622"/>
                    <a:gd name="T45" fmla="*/ 2147483647 h 656"/>
                    <a:gd name="T46" fmla="*/ 2147483647 w 622"/>
                    <a:gd name="T47" fmla="*/ 2147483647 h 656"/>
                    <a:gd name="T48" fmla="*/ 2147483647 w 622"/>
                    <a:gd name="T49" fmla="*/ 2147483647 h 656"/>
                    <a:gd name="T50" fmla="*/ 2147483647 w 622"/>
                    <a:gd name="T51" fmla="*/ 2147483647 h 656"/>
                    <a:gd name="T52" fmla="*/ 2147483647 w 622"/>
                    <a:gd name="T53" fmla="*/ 2147483647 h 656"/>
                    <a:gd name="T54" fmla="*/ 2147483647 w 622"/>
                    <a:gd name="T55" fmla="*/ 2147483647 h 656"/>
                    <a:gd name="T56" fmla="*/ 2147483647 w 622"/>
                    <a:gd name="T57" fmla="*/ 2147483647 h 656"/>
                    <a:gd name="T58" fmla="*/ 2147483647 w 622"/>
                    <a:gd name="T59" fmla="*/ 2147483647 h 656"/>
                    <a:gd name="T60" fmla="*/ 2147483647 w 622"/>
                    <a:gd name="T61" fmla="*/ 2147483647 h 656"/>
                    <a:gd name="T62" fmla="*/ 2147483647 w 622"/>
                    <a:gd name="T63" fmla="*/ 2147483647 h 656"/>
                    <a:gd name="T64" fmla="*/ 2147483647 w 622"/>
                    <a:gd name="T65" fmla="*/ 2147483647 h 656"/>
                    <a:gd name="T66" fmla="*/ 2147483647 w 622"/>
                    <a:gd name="T67" fmla="*/ 2147483647 h 656"/>
                    <a:gd name="T68" fmla="*/ 2147483647 w 622"/>
                    <a:gd name="T69" fmla="*/ 2147483647 h 656"/>
                    <a:gd name="T70" fmla="*/ 2147483647 w 622"/>
                    <a:gd name="T71" fmla="*/ 2147483647 h 656"/>
                    <a:gd name="T72" fmla="*/ 2147483647 w 622"/>
                    <a:gd name="T73" fmla="*/ 2147483647 h 656"/>
                    <a:gd name="T74" fmla="*/ 2147483647 w 622"/>
                    <a:gd name="T75" fmla="*/ 2147483647 h 656"/>
                    <a:gd name="T76" fmla="*/ 2147483647 w 622"/>
                    <a:gd name="T77" fmla="*/ 2147483647 h 656"/>
                    <a:gd name="T78" fmla="*/ 2147483647 w 622"/>
                    <a:gd name="T79" fmla="*/ 2147483647 h 656"/>
                    <a:gd name="T80" fmla="*/ 2147483647 w 622"/>
                    <a:gd name="T81" fmla="*/ 2147483647 h 656"/>
                    <a:gd name="T82" fmla="*/ 2147483647 w 622"/>
                    <a:gd name="T83" fmla="*/ 2147483647 h 656"/>
                    <a:gd name="T84" fmla="*/ 2147483647 w 622"/>
                    <a:gd name="T85" fmla="*/ 2147483647 h 656"/>
                    <a:gd name="T86" fmla="*/ 2147483647 w 622"/>
                    <a:gd name="T87" fmla="*/ 2147483647 h 656"/>
                    <a:gd name="T88" fmla="*/ 2147483647 w 622"/>
                    <a:gd name="T89" fmla="*/ 2147483647 h 656"/>
                    <a:gd name="T90" fmla="*/ 2147483647 w 622"/>
                    <a:gd name="T91" fmla="*/ 2147483647 h 656"/>
                    <a:gd name="T92" fmla="*/ 2147483647 w 622"/>
                    <a:gd name="T93" fmla="*/ 2147483647 h 656"/>
                    <a:gd name="T94" fmla="*/ 2147483647 w 622"/>
                    <a:gd name="T95" fmla="*/ 2147483647 h 656"/>
                    <a:gd name="T96" fmla="*/ 2147483647 w 622"/>
                    <a:gd name="T97" fmla="*/ 2147483647 h 656"/>
                    <a:gd name="T98" fmla="*/ 2147483647 w 622"/>
                    <a:gd name="T99" fmla="*/ 2147483647 h 656"/>
                    <a:gd name="T100" fmla="*/ 2147483647 w 622"/>
                    <a:gd name="T101" fmla="*/ 2147483647 h 656"/>
                    <a:gd name="T102" fmla="*/ 2147483647 w 622"/>
                    <a:gd name="T103" fmla="*/ 2147483647 h 656"/>
                    <a:gd name="T104" fmla="*/ 2147483647 w 622"/>
                    <a:gd name="T105" fmla="*/ 2147483647 h 656"/>
                    <a:gd name="T106" fmla="*/ 2147483647 w 622"/>
                    <a:gd name="T107" fmla="*/ 2147483647 h 656"/>
                    <a:gd name="T108" fmla="*/ 2147483647 w 622"/>
                    <a:gd name="T109" fmla="*/ 2147483647 h 656"/>
                    <a:gd name="T110" fmla="*/ 2147483647 w 622"/>
                    <a:gd name="T111" fmla="*/ 2147483647 h 656"/>
                    <a:gd name="T112" fmla="*/ 2147483647 w 622"/>
                    <a:gd name="T113" fmla="*/ 2147483647 h 656"/>
                    <a:gd name="T114" fmla="*/ 2147483647 w 622"/>
                    <a:gd name="T115" fmla="*/ 2147483647 h 656"/>
                    <a:gd name="T116" fmla="*/ 2147483647 w 622"/>
                    <a:gd name="T117" fmla="*/ 2147483647 h 65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2"/>
                    <a:gd name="T178" fmla="*/ 0 h 656"/>
                    <a:gd name="T179" fmla="*/ 622 w 622"/>
                    <a:gd name="T180" fmla="*/ 656 h 65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2" h="656">
                      <a:moveTo>
                        <a:pt x="306" y="507"/>
                      </a:moveTo>
                      <a:lnTo>
                        <a:pt x="306" y="502"/>
                      </a:lnTo>
                      <a:lnTo>
                        <a:pt x="306" y="497"/>
                      </a:lnTo>
                      <a:lnTo>
                        <a:pt x="309" y="490"/>
                      </a:lnTo>
                      <a:lnTo>
                        <a:pt x="311" y="484"/>
                      </a:lnTo>
                      <a:lnTo>
                        <a:pt x="314" y="477"/>
                      </a:lnTo>
                      <a:lnTo>
                        <a:pt x="309" y="474"/>
                      </a:lnTo>
                      <a:lnTo>
                        <a:pt x="309" y="472"/>
                      </a:lnTo>
                      <a:lnTo>
                        <a:pt x="299" y="477"/>
                      </a:lnTo>
                      <a:lnTo>
                        <a:pt x="296" y="477"/>
                      </a:lnTo>
                      <a:lnTo>
                        <a:pt x="296" y="472"/>
                      </a:lnTo>
                      <a:lnTo>
                        <a:pt x="291" y="452"/>
                      </a:lnTo>
                      <a:lnTo>
                        <a:pt x="291" y="449"/>
                      </a:lnTo>
                      <a:lnTo>
                        <a:pt x="286" y="447"/>
                      </a:lnTo>
                      <a:lnTo>
                        <a:pt x="279" y="444"/>
                      </a:lnTo>
                      <a:lnTo>
                        <a:pt x="273" y="447"/>
                      </a:lnTo>
                      <a:lnTo>
                        <a:pt x="271" y="447"/>
                      </a:lnTo>
                      <a:lnTo>
                        <a:pt x="266" y="444"/>
                      </a:lnTo>
                      <a:lnTo>
                        <a:pt x="258" y="444"/>
                      </a:lnTo>
                      <a:lnTo>
                        <a:pt x="256" y="444"/>
                      </a:lnTo>
                      <a:lnTo>
                        <a:pt x="256" y="439"/>
                      </a:lnTo>
                      <a:lnTo>
                        <a:pt x="256" y="431"/>
                      </a:lnTo>
                      <a:lnTo>
                        <a:pt x="258" y="426"/>
                      </a:lnTo>
                      <a:lnTo>
                        <a:pt x="258" y="419"/>
                      </a:lnTo>
                      <a:lnTo>
                        <a:pt x="253" y="411"/>
                      </a:lnTo>
                      <a:lnTo>
                        <a:pt x="253" y="406"/>
                      </a:lnTo>
                      <a:lnTo>
                        <a:pt x="251" y="404"/>
                      </a:lnTo>
                      <a:lnTo>
                        <a:pt x="253" y="399"/>
                      </a:lnTo>
                      <a:lnTo>
                        <a:pt x="256" y="394"/>
                      </a:lnTo>
                      <a:lnTo>
                        <a:pt x="258" y="386"/>
                      </a:lnTo>
                      <a:lnTo>
                        <a:pt x="261" y="378"/>
                      </a:lnTo>
                      <a:lnTo>
                        <a:pt x="258" y="373"/>
                      </a:lnTo>
                      <a:lnTo>
                        <a:pt x="258" y="368"/>
                      </a:lnTo>
                      <a:lnTo>
                        <a:pt x="256" y="363"/>
                      </a:lnTo>
                      <a:lnTo>
                        <a:pt x="251" y="361"/>
                      </a:lnTo>
                      <a:lnTo>
                        <a:pt x="246" y="358"/>
                      </a:lnTo>
                      <a:lnTo>
                        <a:pt x="246" y="356"/>
                      </a:lnTo>
                      <a:lnTo>
                        <a:pt x="248" y="348"/>
                      </a:lnTo>
                      <a:lnTo>
                        <a:pt x="248" y="346"/>
                      </a:lnTo>
                      <a:lnTo>
                        <a:pt x="243" y="346"/>
                      </a:lnTo>
                      <a:lnTo>
                        <a:pt x="230" y="346"/>
                      </a:lnTo>
                      <a:lnTo>
                        <a:pt x="228" y="346"/>
                      </a:lnTo>
                      <a:lnTo>
                        <a:pt x="220" y="346"/>
                      </a:lnTo>
                      <a:lnTo>
                        <a:pt x="218" y="338"/>
                      </a:lnTo>
                      <a:lnTo>
                        <a:pt x="218" y="323"/>
                      </a:lnTo>
                      <a:lnTo>
                        <a:pt x="218" y="318"/>
                      </a:lnTo>
                      <a:lnTo>
                        <a:pt x="215" y="310"/>
                      </a:lnTo>
                      <a:lnTo>
                        <a:pt x="215" y="305"/>
                      </a:lnTo>
                      <a:lnTo>
                        <a:pt x="213" y="303"/>
                      </a:lnTo>
                      <a:lnTo>
                        <a:pt x="208" y="300"/>
                      </a:lnTo>
                      <a:lnTo>
                        <a:pt x="203" y="300"/>
                      </a:lnTo>
                      <a:lnTo>
                        <a:pt x="195" y="300"/>
                      </a:lnTo>
                      <a:lnTo>
                        <a:pt x="193" y="300"/>
                      </a:lnTo>
                      <a:lnTo>
                        <a:pt x="190" y="298"/>
                      </a:lnTo>
                      <a:lnTo>
                        <a:pt x="188" y="293"/>
                      </a:lnTo>
                      <a:lnTo>
                        <a:pt x="180" y="293"/>
                      </a:lnTo>
                      <a:lnTo>
                        <a:pt x="180" y="290"/>
                      </a:lnTo>
                      <a:lnTo>
                        <a:pt x="172" y="288"/>
                      </a:lnTo>
                      <a:lnTo>
                        <a:pt x="170" y="285"/>
                      </a:lnTo>
                      <a:lnTo>
                        <a:pt x="165" y="283"/>
                      </a:lnTo>
                      <a:lnTo>
                        <a:pt x="162" y="283"/>
                      </a:lnTo>
                      <a:lnTo>
                        <a:pt x="155" y="283"/>
                      </a:lnTo>
                      <a:lnTo>
                        <a:pt x="152" y="283"/>
                      </a:lnTo>
                      <a:lnTo>
                        <a:pt x="145" y="275"/>
                      </a:lnTo>
                      <a:lnTo>
                        <a:pt x="139" y="267"/>
                      </a:lnTo>
                      <a:lnTo>
                        <a:pt x="137" y="265"/>
                      </a:lnTo>
                      <a:lnTo>
                        <a:pt x="137" y="260"/>
                      </a:lnTo>
                      <a:lnTo>
                        <a:pt x="137" y="255"/>
                      </a:lnTo>
                      <a:lnTo>
                        <a:pt x="137" y="250"/>
                      </a:lnTo>
                      <a:lnTo>
                        <a:pt x="137" y="245"/>
                      </a:lnTo>
                      <a:lnTo>
                        <a:pt x="137" y="240"/>
                      </a:lnTo>
                      <a:lnTo>
                        <a:pt x="127" y="240"/>
                      </a:lnTo>
                      <a:lnTo>
                        <a:pt x="122" y="240"/>
                      </a:lnTo>
                      <a:lnTo>
                        <a:pt x="119" y="240"/>
                      </a:lnTo>
                      <a:lnTo>
                        <a:pt x="112" y="245"/>
                      </a:lnTo>
                      <a:lnTo>
                        <a:pt x="102" y="252"/>
                      </a:lnTo>
                      <a:lnTo>
                        <a:pt x="99" y="255"/>
                      </a:lnTo>
                      <a:lnTo>
                        <a:pt x="94" y="255"/>
                      </a:lnTo>
                      <a:lnTo>
                        <a:pt x="91" y="255"/>
                      </a:lnTo>
                      <a:lnTo>
                        <a:pt x="86" y="260"/>
                      </a:lnTo>
                      <a:lnTo>
                        <a:pt x="84" y="260"/>
                      </a:lnTo>
                      <a:lnTo>
                        <a:pt x="76" y="257"/>
                      </a:lnTo>
                      <a:lnTo>
                        <a:pt x="69" y="257"/>
                      </a:lnTo>
                      <a:lnTo>
                        <a:pt x="66" y="257"/>
                      </a:lnTo>
                      <a:lnTo>
                        <a:pt x="61" y="260"/>
                      </a:lnTo>
                      <a:lnTo>
                        <a:pt x="59" y="260"/>
                      </a:lnTo>
                      <a:lnTo>
                        <a:pt x="56" y="260"/>
                      </a:lnTo>
                      <a:lnTo>
                        <a:pt x="54" y="257"/>
                      </a:lnTo>
                      <a:lnTo>
                        <a:pt x="51" y="255"/>
                      </a:lnTo>
                      <a:lnTo>
                        <a:pt x="54" y="245"/>
                      </a:lnTo>
                      <a:lnTo>
                        <a:pt x="54" y="235"/>
                      </a:lnTo>
                      <a:lnTo>
                        <a:pt x="51" y="235"/>
                      </a:lnTo>
                      <a:lnTo>
                        <a:pt x="46" y="240"/>
                      </a:lnTo>
                      <a:lnTo>
                        <a:pt x="41" y="242"/>
                      </a:lnTo>
                      <a:lnTo>
                        <a:pt x="28" y="242"/>
                      </a:lnTo>
                      <a:lnTo>
                        <a:pt x="28" y="237"/>
                      </a:lnTo>
                      <a:lnTo>
                        <a:pt x="26" y="235"/>
                      </a:lnTo>
                      <a:lnTo>
                        <a:pt x="23" y="235"/>
                      </a:lnTo>
                      <a:lnTo>
                        <a:pt x="21" y="232"/>
                      </a:lnTo>
                      <a:lnTo>
                        <a:pt x="13" y="232"/>
                      </a:lnTo>
                      <a:lnTo>
                        <a:pt x="13" y="230"/>
                      </a:lnTo>
                      <a:lnTo>
                        <a:pt x="16" y="227"/>
                      </a:lnTo>
                      <a:lnTo>
                        <a:pt x="16" y="224"/>
                      </a:lnTo>
                      <a:lnTo>
                        <a:pt x="6" y="209"/>
                      </a:lnTo>
                      <a:lnTo>
                        <a:pt x="0" y="204"/>
                      </a:lnTo>
                      <a:lnTo>
                        <a:pt x="0" y="199"/>
                      </a:lnTo>
                      <a:lnTo>
                        <a:pt x="3" y="194"/>
                      </a:lnTo>
                      <a:lnTo>
                        <a:pt x="6" y="192"/>
                      </a:lnTo>
                      <a:lnTo>
                        <a:pt x="8" y="189"/>
                      </a:lnTo>
                      <a:lnTo>
                        <a:pt x="13" y="187"/>
                      </a:lnTo>
                      <a:lnTo>
                        <a:pt x="13" y="184"/>
                      </a:lnTo>
                      <a:lnTo>
                        <a:pt x="11" y="179"/>
                      </a:lnTo>
                      <a:lnTo>
                        <a:pt x="13" y="174"/>
                      </a:lnTo>
                      <a:lnTo>
                        <a:pt x="18" y="164"/>
                      </a:lnTo>
                      <a:lnTo>
                        <a:pt x="21" y="164"/>
                      </a:lnTo>
                      <a:lnTo>
                        <a:pt x="26" y="159"/>
                      </a:lnTo>
                      <a:lnTo>
                        <a:pt x="38" y="154"/>
                      </a:lnTo>
                      <a:lnTo>
                        <a:pt x="43" y="154"/>
                      </a:lnTo>
                      <a:lnTo>
                        <a:pt x="46" y="154"/>
                      </a:lnTo>
                      <a:lnTo>
                        <a:pt x="51" y="151"/>
                      </a:lnTo>
                      <a:lnTo>
                        <a:pt x="54" y="151"/>
                      </a:lnTo>
                      <a:lnTo>
                        <a:pt x="56" y="151"/>
                      </a:lnTo>
                      <a:lnTo>
                        <a:pt x="64" y="151"/>
                      </a:lnTo>
                      <a:lnTo>
                        <a:pt x="66" y="151"/>
                      </a:lnTo>
                      <a:lnTo>
                        <a:pt x="64" y="149"/>
                      </a:lnTo>
                      <a:lnTo>
                        <a:pt x="64" y="146"/>
                      </a:lnTo>
                      <a:lnTo>
                        <a:pt x="66" y="144"/>
                      </a:lnTo>
                      <a:lnTo>
                        <a:pt x="71" y="113"/>
                      </a:lnTo>
                      <a:lnTo>
                        <a:pt x="74" y="103"/>
                      </a:lnTo>
                      <a:lnTo>
                        <a:pt x="74" y="101"/>
                      </a:lnTo>
                      <a:lnTo>
                        <a:pt x="69" y="98"/>
                      </a:lnTo>
                      <a:lnTo>
                        <a:pt x="69" y="91"/>
                      </a:lnTo>
                      <a:lnTo>
                        <a:pt x="64" y="88"/>
                      </a:lnTo>
                      <a:lnTo>
                        <a:pt x="61" y="86"/>
                      </a:lnTo>
                      <a:lnTo>
                        <a:pt x="61" y="83"/>
                      </a:lnTo>
                      <a:lnTo>
                        <a:pt x="61" y="76"/>
                      </a:lnTo>
                      <a:lnTo>
                        <a:pt x="64" y="73"/>
                      </a:lnTo>
                      <a:lnTo>
                        <a:pt x="66" y="73"/>
                      </a:lnTo>
                      <a:lnTo>
                        <a:pt x="71" y="73"/>
                      </a:lnTo>
                      <a:lnTo>
                        <a:pt x="74" y="73"/>
                      </a:lnTo>
                      <a:lnTo>
                        <a:pt x="76" y="73"/>
                      </a:lnTo>
                      <a:lnTo>
                        <a:pt x="76" y="70"/>
                      </a:lnTo>
                      <a:lnTo>
                        <a:pt x="74" y="68"/>
                      </a:lnTo>
                      <a:lnTo>
                        <a:pt x="66" y="65"/>
                      </a:lnTo>
                      <a:lnTo>
                        <a:pt x="66" y="58"/>
                      </a:lnTo>
                      <a:lnTo>
                        <a:pt x="66" y="55"/>
                      </a:lnTo>
                      <a:lnTo>
                        <a:pt x="71" y="55"/>
                      </a:lnTo>
                      <a:lnTo>
                        <a:pt x="91" y="58"/>
                      </a:lnTo>
                      <a:lnTo>
                        <a:pt x="94" y="55"/>
                      </a:lnTo>
                      <a:lnTo>
                        <a:pt x="97" y="55"/>
                      </a:lnTo>
                      <a:lnTo>
                        <a:pt x="104" y="50"/>
                      </a:lnTo>
                      <a:lnTo>
                        <a:pt x="107" y="50"/>
                      </a:lnTo>
                      <a:lnTo>
                        <a:pt x="109" y="50"/>
                      </a:lnTo>
                      <a:lnTo>
                        <a:pt x="109" y="53"/>
                      </a:lnTo>
                      <a:lnTo>
                        <a:pt x="109" y="60"/>
                      </a:lnTo>
                      <a:lnTo>
                        <a:pt x="112" y="63"/>
                      </a:lnTo>
                      <a:lnTo>
                        <a:pt x="112" y="65"/>
                      </a:lnTo>
                      <a:lnTo>
                        <a:pt x="114" y="65"/>
                      </a:lnTo>
                      <a:lnTo>
                        <a:pt x="119" y="70"/>
                      </a:lnTo>
                      <a:lnTo>
                        <a:pt x="124" y="73"/>
                      </a:lnTo>
                      <a:lnTo>
                        <a:pt x="127" y="70"/>
                      </a:lnTo>
                      <a:lnTo>
                        <a:pt x="132" y="65"/>
                      </a:lnTo>
                      <a:lnTo>
                        <a:pt x="132" y="68"/>
                      </a:lnTo>
                      <a:lnTo>
                        <a:pt x="134" y="73"/>
                      </a:lnTo>
                      <a:lnTo>
                        <a:pt x="137" y="73"/>
                      </a:lnTo>
                      <a:lnTo>
                        <a:pt x="139" y="68"/>
                      </a:lnTo>
                      <a:lnTo>
                        <a:pt x="147" y="63"/>
                      </a:lnTo>
                      <a:lnTo>
                        <a:pt x="150" y="60"/>
                      </a:lnTo>
                      <a:lnTo>
                        <a:pt x="155" y="60"/>
                      </a:lnTo>
                      <a:lnTo>
                        <a:pt x="157" y="58"/>
                      </a:lnTo>
                      <a:lnTo>
                        <a:pt x="157" y="53"/>
                      </a:lnTo>
                      <a:lnTo>
                        <a:pt x="160" y="53"/>
                      </a:lnTo>
                      <a:lnTo>
                        <a:pt x="165" y="50"/>
                      </a:lnTo>
                      <a:lnTo>
                        <a:pt x="167" y="50"/>
                      </a:lnTo>
                      <a:lnTo>
                        <a:pt x="170" y="48"/>
                      </a:lnTo>
                      <a:lnTo>
                        <a:pt x="170" y="45"/>
                      </a:lnTo>
                      <a:lnTo>
                        <a:pt x="165" y="45"/>
                      </a:lnTo>
                      <a:lnTo>
                        <a:pt x="160" y="45"/>
                      </a:lnTo>
                      <a:lnTo>
                        <a:pt x="157" y="43"/>
                      </a:lnTo>
                      <a:lnTo>
                        <a:pt x="157" y="38"/>
                      </a:lnTo>
                      <a:lnTo>
                        <a:pt x="155" y="28"/>
                      </a:lnTo>
                      <a:lnTo>
                        <a:pt x="152" y="23"/>
                      </a:lnTo>
                      <a:lnTo>
                        <a:pt x="147" y="17"/>
                      </a:lnTo>
                      <a:lnTo>
                        <a:pt x="150" y="17"/>
                      </a:lnTo>
                      <a:lnTo>
                        <a:pt x="152" y="17"/>
                      </a:lnTo>
                      <a:lnTo>
                        <a:pt x="157" y="20"/>
                      </a:lnTo>
                      <a:lnTo>
                        <a:pt x="160" y="20"/>
                      </a:lnTo>
                      <a:lnTo>
                        <a:pt x="170" y="20"/>
                      </a:lnTo>
                      <a:lnTo>
                        <a:pt x="172" y="23"/>
                      </a:lnTo>
                      <a:lnTo>
                        <a:pt x="175" y="28"/>
                      </a:lnTo>
                      <a:lnTo>
                        <a:pt x="177" y="25"/>
                      </a:lnTo>
                      <a:lnTo>
                        <a:pt x="180" y="17"/>
                      </a:lnTo>
                      <a:lnTo>
                        <a:pt x="182" y="17"/>
                      </a:lnTo>
                      <a:lnTo>
                        <a:pt x="185" y="17"/>
                      </a:lnTo>
                      <a:lnTo>
                        <a:pt x="190" y="17"/>
                      </a:lnTo>
                      <a:lnTo>
                        <a:pt x="195" y="15"/>
                      </a:lnTo>
                      <a:lnTo>
                        <a:pt x="208" y="10"/>
                      </a:lnTo>
                      <a:lnTo>
                        <a:pt x="213" y="5"/>
                      </a:lnTo>
                      <a:lnTo>
                        <a:pt x="213" y="2"/>
                      </a:lnTo>
                      <a:lnTo>
                        <a:pt x="215" y="0"/>
                      </a:lnTo>
                      <a:lnTo>
                        <a:pt x="218" y="0"/>
                      </a:lnTo>
                      <a:lnTo>
                        <a:pt x="220" y="0"/>
                      </a:lnTo>
                      <a:lnTo>
                        <a:pt x="223" y="2"/>
                      </a:lnTo>
                      <a:lnTo>
                        <a:pt x="220" y="12"/>
                      </a:lnTo>
                      <a:lnTo>
                        <a:pt x="223" y="12"/>
                      </a:lnTo>
                      <a:lnTo>
                        <a:pt x="225" y="12"/>
                      </a:lnTo>
                      <a:lnTo>
                        <a:pt x="228" y="20"/>
                      </a:lnTo>
                      <a:lnTo>
                        <a:pt x="228" y="23"/>
                      </a:lnTo>
                      <a:lnTo>
                        <a:pt x="223" y="33"/>
                      </a:lnTo>
                      <a:lnTo>
                        <a:pt x="223" y="38"/>
                      </a:lnTo>
                      <a:lnTo>
                        <a:pt x="223" y="43"/>
                      </a:lnTo>
                      <a:lnTo>
                        <a:pt x="225" y="45"/>
                      </a:lnTo>
                      <a:lnTo>
                        <a:pt x="225" y="48"/>
                      </a:lnTo>
                      <a:lnTo>
                        <a:pt x="225" y="50"/>
                      </a:lnTo>
                      <a:lnTo>
                        <a:pt x="225" y="53"/>
                      </a:lnTo>
                      <a:lnTo>
                        <a:pt x="228" y="55"/>
                      </a:lnTo>
                      <a:lnTo>
                        <a:pt x="236" y="60"/>
                      </a:lnTo>
                      <a:lnTo>
                        <a:pt x="241" y="63"/>
                      </a:lnTo>
                      <a:lnTo>
                        <a:pt x="246" y="63"/>
                      </a:lnTo>
                      <a:lnTo>
                        <a:pt x="248" y="60"/>
                      </a:lnTo>
                      <a:lnTo>
                        <a:pt x="253" y="58"/>
                      </a:lnTo>
                      <a:lnTo>
                        <a:pt x="261" y="55"/>
                      </a:lnTo>
                      <a:lnTo>
                        <a:pt x="266" y="53"/>
                      </a:lnTo>
                      <a:lnTo>
                        <a:pt x="273" y="53"/>
                      </a:lnTo>
                      <a:lnTo>
                        <a:pt x="276" y="53"/>
                      </a:lnTo>
                      <a:lnTo>
                        <a:pt x="284" y="55"/>
                      </a:lnTo>
                      <a:lnTo>
                        <a:pt x="289" y="55"/>
                      </a:lnTo>
                      <a:lnTo>
                        <a:pt x="284" y="48"/>
                      </a:lnTo>
                      <a:lnTo>
                        <a:pt x="286" y="45"/>
                      </a:lnTo>
                      <a:lnTo>
                        <a:pt x="291" y="45"/>
                      </a:lnTo>
                      <a:lnTo>
                        <a:pt x="294" y="45"/>
                      </a:lnTo>
                      <a:lnTo>
                        <a:pt x="296" y="45"/>
                      </a:lnTo>
                      <a:lnTo>
                        <a:pt x="301" y="43"/>
                      </a:lnTo>
                      <a:lnTo>
                        <a:pt x="304" y="43"/>
                      </a:lnTo>
                      <a:lnTo>
                        <a:pt x="311" y="45"/>
                      </a:lnTo>
                      <a:lnTo>
                        <a:pt x="316" y="50"/>
                      </a:lnTo>
                      <a:lnTo>
                        <a:pt x="324" y="45"/>
                      </a:lnTo>
                      <a:lnTo>
                        <a:pt x="332" y="48"/>
                      </a:lnTo>
                      <a:lnTo>
                        <a:pt x="334" y="48"/>
                      </a:lnTo>
                      <a:lnTo>
                        <a:pt x="337" y="48"/>
                      </a:lnTo>
                      <a:lnTo>
                        <a:pt x="342" y="43"/>
                      </a:lnTo>
                      <a:lnTo>
                        <a:pt x="344" y="35"/>
                      </a:lnTo>
                      <a:lnTo>
                        <a:pt x="347" y="30"/>
                      </a:lnTo>
                      <a:lnTo>
                        <a:pt x="354" y="17"/>
                      </a:lnTo>
                      <a:lnTo>
                        <a:pt x="354" y="15"/>
                      </a:lnTo>
                      <a:lnTo>
                        <a:pt x="357" y="12"/>
                      </a:lnTo>
                      <a:lnTo>
                        <a:pt x="359" y="15"/>
                      </a:lnTo>
                      <a:lnTo>
                        <a:pt x="362" y="17"/>
                      </a:lnTo>
                      <a:lnTo>
                        <a:pt x="362" y="23"/>
                      </a:lnTo>
                      <a:lnTo>
                        <a:pt x="364" y="33"/>
                      </a:lnTo>
                      <a:lnTo>
                        <a:pt x="367" y="38"/>
                      </a:lnTo>
                      <a:lnTo>
                        <a:pt x="369" y="48"/>
                      </a:lnTo>
                      <a:lnTo>
                        <a:pt x="372" y="50"/>
                      </a:lnTo>
                      <a:lnTo>
                        <a:pt x="375" y="53"/>
                      </a:lnTo>
                      <a:lnTo>
                        <a:pt x="382" y="55"/>
                      </a:lnTo>
                      <a:lnTo>
                        <a:pt x="382" y="58"/>
                      </a:lnTo>
                      <a:lnTo>
                        <a:pt x="382" y="60"/>
                      </a:lnTo>
                      <a:lnTo>
                        <a:pt x="382" y="63"/>
                      </a:lnTo>
                      <a:lnTo>
                        <a:pt x="380" y="65"/>
                      </a:lnTo>
                      <a:lnTo>
                        <a:pt x="372" y="76"/>
                      </a:lnTo>
                      <a:lnTo>
                        <a:pt x="369" y="78"/>
                      </a:lnTo>
                      <a:lnTo>
                        <a:pt x="367" y="81"/>
                      </a:lnTo>
                      <a:lnTo>
                        <a:pt x="364" y="83"/>
                      </a:lnTo>
                      <a:lnTo>
                        <a:pt x="362" y="83"/>
                      </a:lnTo>
                      <a:lnTo>
                        <a:pt x="357" y="88"/>
                      </a:lnTo>
                      <a:lnTo>
                        <a:pt x="352" y="96"/>
                      </a:lnTo>
                      <a:lnTo>
                        <a:pt x="349" y="103"/>
                      </a:lnTo>
                      <a:lnTo>
                        <a:pt x="347" y="106"/>
                      </a:lnTo>
                      <a:lnTo>
                        <a:pt x="349" y="108"/>
                      </a:lnTo>
                      <a:lnTo>
                        <a:pt x="352" y="106"/>
                      </a:lnTo>
                      <a:lnTo>
                        <a:pt x="354" y="106"/>
                      </a:lnTo>
                      <a:lnTo>
                        <a:pt x="364" y="101"/>
                      </a:lnTo>
                      <a:lnTo>
                        <a:pt x="367" y="106"/>
                      </a:lnTo>
                      <a:lnTo>
                        <a:pt x="369" y="111"/>
                      </a:lnTo>
                      <a:lnTo>
                        <a:pt x="372" y="113"/>
                      </a:lnTo>
                      <a:lnTo>
                        <a:pt x="375" y="113"/>
                      </a:lnTo>
                      <a:lnTo>
                        <a:pt x="382" y="113"/>
                      </a:lnTo>
                      <a:lnTo>
                        <a:pt x="387" y="113"/>
                      </a:lnTo>
                      <a:lnTo>
                        <a:pt x="392" y="111"/>
                      </a:lnTo>
                      <a:lnTo>
                        <a:pt x="390" y="116"/>
                      </a:lnTo>
                      <a:lnTo>
                        <a:pt x="390" y="118"/>
                      </a:lnTo>
                      <a:lnTo>
                        <a:pt x="392" y="116"/>
                      </a:lnTo>
                      <a:lnTo>
                        <a:pt x="402" y="108"/>
                      </a:lnTo>
                      <a:lnTo>
                        <a:pt x="405" y="108"/>
                      </a:lnTo>
                      <a:lnTo>
                        <a:pt x="405" y="106"/>
                      </a:lnTo>
                      <a:lnTo>
                        <a:pt x="410" y="98"/>
                      </a:lnTo>
                      <a:lnTo>
                        <a:pt x="412" y="96"/>
                      </a:lnTo>
                      <a:lnTo>
                        <a:pt x="412" y="93"/>
                      </a:lnTo>
                      <a:lnTo>
                        <a:pt x="420" y="93"/>
                      </a:lnTo>
                      <a:lnTo>
                        <a:pt x="423" y="93"/>
                      </a:lnTo>
                      <a:lnTo>
                        <a:pt x="425" y="93"/>
                      </a:lnTo>
                      <a:lnTo>
                        <a:pt x="430" y="96"/>
                      </a:lnTo>
                      <a:lnTo>
                        <a:pt x="435" y="98"/>
                      </a:lnTo>
                      <a:lnTo>
                        <a:pt x="443" y="101"/>
                      </a:lnTo>
                      <a:lnTo>
                        <a:pt x="450" y="103"/>
                      </a:lnTo>
                      <a:lnTo>
                        <a:pt x="453" y="106"/>
                      </a:lnTo>
                      <a:lnTo>
                        <a:pt x="453" y="111"/>
                      </a:lnTo>
                      <a:lnTo>
                        <a:pt x="455" y="111"/>
                      </a:lnTo>
                      <a:lnTo>
                        <a:pt x="458" y="108"/>
                      </a:lnTo>
                      <a:lnTo>
                        <a:pt x="460" y="108"/>
                      </a:lnTo>
                      <a:lnTo>
                        <a:pt x="463" y="111"/>
                      </a:lnTo>
                      <a:lnTo>
                        <a:pt x="468" y="116"/>
                      </a:lnTo>
                      <a:lnTo>
                        <a:pt x="468" y="118"/>
                      </a:lnTo>
                      <a:lnTo>
                        <a:pt x="468" y="121"/>
                      </a:lnTo>
                      <a:lnTo>
                        <a:pt x="466" y="123"/>
                      </a:lnTo>
                      <a:lnTo>
                        <a:pt x="466" y="126"/>
                      </a:lnTo>
                      <a:lnTo>
                        <a:pt x="466" y="129"/>
                      </a:lnTo>
                      <a:lnTo>
                        <a:pt x="466" y="131"/>
                      </a:lnTo>
                      <a:lnTo>
                        <a:pt x="473" y="126"/>
                      </a:lnTo>
                      <a:lnTo>
                        <a:pt x="476" y="126"/>
                      </a:lnTo>
                      <a:lnTo>
                        <a:pt x="478" y="123"/>
                      </a:lnTo>
                      <a:lnTo>
                        <a:pt x="486" y="121"/>
                      </a:lnTo>
                      <a:lnTo>
                        <a:pt x="488" y="121"/>
                      </a:lnTo>
                      <a:lnTo>
                        <a:pt x="491" y="121"/>
                      </a:lnTo>
                      <a:lnTo>
                        <a:pt x="496" y="123"/>
                      </a:lnTo>
                      <a:lnTo>
                        <a:pt x="503" y="126"/>
                      </a:lnTo>
                      <a:lnTo>
                        <a:pt x="506" y="129"/>
                      </a:lnTo>
                      <a:lnTo>
                        <a:pt x="514" y="129"/>
                      </a:lnTo>
                      <a:lnTo>
                        <a:pt x="521" y="129"/>
                      </a:lnTo>
                      <a:lnTo>
                        <a:pt x="526" y="129"/>
                      </a:lnTo>
                      <a:lnTo>
                        <a:pt x="529" y="129"/>
                      </a:lnTo>
                      <a:lnTo>
                        <a:pt x="534" y="129"/>
                      </a:lnTo>
                      <a:lnTo>
                        <a:pt x="536" y="129"/>
                      </a:lnTo>
                      <a:lnTo>
                        <a:pt x="544" y="131"/>
                      </a:lnTo>
                      <a:lnTo>
                        <a:pt x="549" y="134"/>
                      </a:lnTo>
                      <a:lnTo>
                        <a:pt x="554" y="136"/>
                      </a:lnTo>
                      <a:lnTo>
                        <a:pt x="559" y="139"/>
                      </a:lnTo>
                      <a:lnTo>
                        <a:pt x="569" y="149"/>
                      </a:lnTo>
                      <a:lnTo>
                        <a:pt x="577" y="154"/>
                      </a:lnTo>
                      <a:lnTo>
                        <a:pt x="582" y="159"/>
                      </a:lnTo>
                      <a:lnTo>
                        <a:pt x="584" y="161"/>
                      </a:lnTo>
                      <a:lnTo>
                        <a:pt x="587" y="161"/>
                      </a:lnTo>
                      <a:lnTo>
                        <a:pt x="594" y="164"/>
                      </a:lnTo>
                      <a:lnTo>
                        <a:pt x="602" y="164"/>
                      </a:lnTo>
                      <a:lnTo>
                        <a:pt x="610" y="164"/>
                      </a:lnTo>
                      <a:lnTo>
                        <a:pt x="612" y="166"/>
                      </a:lnTo>
                      <a:lnTo>
                        <a:pt x="615" y="169"/>
                      </a:lnTo>
                      <a:lnTo>
                        <a:pt x="615" y="174"/>
                      </a:lnTo>
                      <a:lnTo>
                        <a:pt x="620" y="189"/>
                      </a:lnTo>
                      <a:lnTo>
                        <a:pt x="620" y="197"/>
                      </a:lnTo>
                      <a:lnTo>
                        <a:pt x="622" y="204"/>
                      </a:lnTo>
                      <a:lnTo>
                        <a:pt x="620" y="207"/>
                      </a:lnTo>
                      <a:lnTo>
                        <a:pt x="620" y="214"/>
                      </a:lnTo>
                      <a:lnTo>
                        <a:pt x="617" y="219"/>
                      </a:lnTo>
                      <a:lnTo>
                        <a:pt x="615" y="230"/>
                      </a:lnTo>
                      <a:lnTo>
                        <a:pt x="610" y="237"/>
                      </a:lnTo>
                      <a:lnTo>
                        <a:pt x="599" y="245"/>
                      </a:lnTo>
                      <a:lnTo>
                        <a:pt x="589" y="255"/>
                      </a:lnTo>
                      <a:lnTo>
                        <a:pt x="587" y="255"/>
                      </a:lnTo>
                      <a:lnTo>
                        <a:pt x="584" y="255"/>
                      </a:lnTo>
                      <a:lnTo>
                        <a:pt x="582" y="260"/>
                      </a:lnTo>
                      <a:lnTo>
                        <a:pt x="582" y="262"/>
                      </a:lnTo>
                      <a:lnTo>
                        <a:pt x="582" y="265"/>
                      </a:lnTo>
                      <a:lnTo>
                        <a:pt x="577" y="272"/>
                      </a:lnTo>
                      <a:lnTo>
                        <a:pt x="574" y="280"/>
                      </a:lnTo>
                      <a:lnTo>
                        <a:pt x="567" y="288"/>
                      </a:lnTo>
                      <a:lnTo>
                        <a:pt x="564" y="290"/>
                      </a:lnTo>
                      <a:lnTo>
                        <a:pt x="564" y="288"/>
                      </a:lnTo>
                      <a:lnTo>
                        <a:pt x="562" y="285"/>
                      </a:lnTo>
                      <a:lnTo>
                        <a:pt x="559" y="285"/>
                      </a:lnTo>
                      <a:lnTo>
                        <a:pt x="559" y="290"/>
                      </a:lnTo>
                      <a:lnTo>
                        <a:pt x="554" y="303"/>
                      </a:lnTo>
                      <a:lnTo>
                        <a:pt x="554" y="308"/>
                      </a:lnTo>
                      <a:lnTo>
                        <a:pt x="554" y="313"/>
                      </a:lnTo>
                      <a:lnTo>
                        <a:pt x="557" y="333"/>
                      </a:lnTo>
                      <a:lnTo>
                        <a:pt x="557" y="341"/>
                      </a:lnTo>
                      <a:lnTo>
                        <a:pt x="551" y="358"/>
                      </a:lnTo>
                      <a:lnTo>
                        <a:pt x="551" y="363"/>
                      </a:lnTo>
                      <a:lnTo>
                        <a:pt x="554" y="368"/>
                      </a:lnTo>
                      <a:lnTo>
                        <a:pt x="549" y="373"/>
                      </a:lnTo>
                      <a:lnTo>
                        <a:pt x="544" y="376"/>
                      </a:lnTo>
                      <a:lnTo>
                        <a:pt x="544" y="384"/>
                      </a:lnTo>
                      <a:lnTo>
                        <a:pt x="544" y="386"/>
                      </a:lnTo>
                      <a:lnTo>
                        <a:pt x="544" y="396"/>
                      </a:lnTo>
                      <a:lnTo>
                        <a:pt x="544" y="399"/>
                      </a:lnTo>
                      <a:lnTo>
                        <a:pt x="541" y="401"/>
                      </a:lnTo>
                      <a:lnTo>
                        <a:pt x="536" y="406"/>
                      </a:lnTo>
                      <a:lnTo>
                        <a:pt x="531" y="419"/>
                      </a:lnTo>
                      <a:lnTo>
                        <a:pt x="524" y="429"/>
                      </a:lnTo>
                      <a:lnTo>
                        <a:pt x="524" y="431"/>
                      </a:lnTo>
                      <a:lnTo>
                        <a:pt x="524" y="434"/>
                      </a:lnTo>
                      <a:lnTo>
                        <a:pt x="524" y="442"/>
                      </a:lnTo>
                      <a:lnTo>
                        <a:pt x="516" y="444"/>
                      </a:lnTo>
                      <a:lnTo>
                        <a:pt x="511" y="447"/>
                      </a:lnTo>
                      <a:lnTo>
                        <a:pt x="508" y="449"/>
                      </a:lnTo>
                      <a:lnTo>
                        <a:pt x="508" y="454"/>
                      </a:lnTo>
                      <a:lnTo>
                        <a:pt x="508" y="457"/>
                      </a:lnTo>
                      <a:lnTo>
                        <a:pt x="506" y="457"/>
                      </a:lnTo>
                      <a:lnTo>
                        <a:pt x="498" y="457"/>
                      </a:lnTo>
                      <a:lnTo>
                        <a:pt x="493" y="459"/>
                      </a:lnTo>
                      <a:lnTo>
                        <a:pt x="488" y="459"/>
                      </a:lnTo>
                      <a:lnTo>
                        <a:pt x="483" y="459"/>
                      </a:lnTo>
                      <a:lnTo>
                        <a:pt x="478" y="457"/>
                      </a:lnTo>
                      <a:lnTo>
                        <a:pt x="473" y="457"/>
                      </a:lnTo>
                      <a:lnTo>
                        <a:pt x="468" y="457"/>
                      </a:lnTo>
                      <a:lnTo>
                        <a:pt x="466" y="462"/>
                      </a:lnTo>
                      <a:lnTo>
                        <a:pt x="463" y="464"/>
                      </a:lnTo>
                      <a:lnTo>
                        <a:pt x="458" y="467"/>
                      </a:lnTo>
                      <a:lnTo>
                        <a:pt x="455" y="469"/>
                      </a:lnTo>
                      <a:lnTo>
                        <a:pt x="453" y="472"/>
                      </a:lnTo>
                      <a:lnTo>
                        <a:pt x="448" y="472"/>
                      </a:lnTo>
                      <a:lnTo>
                        <a:pt x="445" y="472"/>
                      </a:lnTo>
                      <a:lnTo>
                        <a:pt x="440" y="474"/>
                      </a:lnTo>
                      <a:lnTo>
                        <a:pt x="428" y="482"/>
                      </a:lnTo>
                      <a:lnTo>
                        <a:pt x="423" y="487"/>
                      </a:lnTo>
                      <a:lnTo>
                        <a:pt x="418" y="490"/>
                      </a:lnTo>
                      <a:lnTo>
                        <a:pt x="415" y="492"/>
                      </a:lnTo>
                      <a:lnTo>
                        <a:pt x="410" y="497"/>
                      </a:lnTo>
                      <a:lnTo>
                        <a:pt x="407" y="500"/>
                      </a:lnTo>
                      <a:lnTo>
                        <a:pt x="402" y="500"/>
                      </a:lnTo>
                      <a:lnTo>
                        <a:pt x="400" y="500"/>
                      </a:lnTo>
                      <a:lnTo>
                        <a:pt x="400" y="502"/>
                      </a:lnTo>
                      <a:lnTo>
                        <a:pt x="402" y="505"/>
                      </a:lnTo>
                      <a:lnTo>
                        <a:pt x="405" y="507"/>
                      </a:lnTo>
                      <a:lnTo>
                        <a:pt x="402" y="512"/>
                      </a:lnTo>
                      <a:lnTo>
                        <a:pt x="402" y="515"/>
                      </a:lnTo>
                      <a:lnTo>
                        <a:pt x="400" y="517"/>
                      </a:lnTo>
                      <a:lnTo>
                        <a:pt x="402" y="522"/>
                      </a:lnTo>
                      <a:lnTo>
                        <a:pt x="402" y="532"/>
                      </a:lnTo>
                      <a:lnTo>
                        <a:pt x="402" y="540"/>
                      </a:lnTo>
                      <a:lnTo>
                        <a:pt x="402" y="543"/>
                      </a:lnTo>
                      <a:lnTo>
                        <a:pt x="402" y="548"/>
                      </a:lnTo>
                      <a:lnTo>
                        <a:pt x="400" y="553"/>
                      </a:lnTo>
                      <a:lnTo>
                        <a:pt x="397" y="558"/>
                      </a:lnTo>
                      <a:lnTo>
                        <a:pt x="392" y="563"/>
                      </a:lnTo>
                      <a:lnTo>
                        <a:pt x="387" y="568"/>
                      </a:lnTo>
                      <a:lnTo>
                        <a:pt x="382" y="575"/>
                      </a:lnTo>
                      <a:lnTo>
                        <a:pt x="380" y="578"/>
                      </a:lnTo>
                      <a:lnTo>
                        <a:pt x="377" y="588"/>
                      </a:lnTo>
                      <a:lnTo>
                        <a:pt x="372" y="596"/>
                      </a:lnTo>
                      <a:lnTo>
                        <a:pt x="367" y="606"/>
                      </a:lnTo>
                      <a:lnTo>
                        <a:pt x="362" y="611"/>
                      </a:lnTo>
                      <a:lnTo>
                        <a:pt x="357" y="616"/>
                      </a:lnTo>
                      <a:lnTo>
                        <a:pt x="359" y="611"/>
                      </a:lnTo>
                      <a:lnTo>
                        <a:pt x="362" y="606"/>
                      </a:lnTo>
                      <a:lnTo>
                        <a:pt x="367" y="601"/>
                      </a:lnTo>
                      <a:lnTo>
                        <a:pt x="372" y="591"/>
                      </a:lnTo>
                      <a:lnTo>
                        <a:pt x="369" y="588"/>
                      </a:lnTo>
                      <a:lnTo>
                        <a:pt x="367" y="591"/>
                      </a:lnTo>
                      <a:lnTo>
                        <a:pt x="364" y="588"/>
                      </a:lnTo>
                      <a:lnTo>
                        <a:pt x="362" y="588"/>
                      </a:lnTo>
                      <a:lnTo>
                        <a:pt x="359" y="588"/>
                      </a:lnTo>
                      <a:lnTo>
                        <a:pt x="359" y="591"/>
                      </a:lnTo>
                      <a:lnTo>
                        <a:pt x="357" y="601"/>
                      </a:lnTo>
                      <a:lnTo>
                        <a:pt x="354" y="606"/>
                      </a:lnTo>
                      <a:lnTo>
                        <a:pt x="349" y="608"/>
                      </a:lnTo>
                      <a:lnTo>
                        <a:pt x="347" y="611"/>
                      </a:lnTo>
                      <a:lnTo>
                        <a:pt x="347" y="616"/>
                      </a:lnTo>
                      <a:lnTo>
                        <a:pt x="347" y="618"/>
                      </a:lnTo>
                      <a:lnTo>
                        <a:pt x="344" y="633"/>
                      </a:lnTo>
                      <a:lnTo>
                        <a:pt x="339" y="638"/>
                      </a:lnTo>
                      <a:lnTo>
                        <a:pt x="334" y="646"/>
                      </a:lnTo>
                      <a:lnTo>
                        <a:pt x="327" y="656"/>
                      </a:lnTo>
                      <a:lnTo>
                        <a:pt x="327" y="654"/>
                      </a:lnTo>
                      <a:lnTo>
                        <a:pt x="324" y="646"/>
                      </a:lnTo>
                      <a:lnTo>
                        <a:pt x="324" y="644"/>
                      </a:lnTo>
                      <a:lnTo>
                        <a:pt x="329" y="638"/>
                      </a:lnTo>
                      <a:lnTo>
                        <a:pt x="329" y="636"/>
                      </a:lnTo>
                      <a:lnTo>
                        <a:pt x="327" y="631"/>
                      </a:lnTo>
                      <a:lnTo>
                        <a:pt x="324" y="631"/>
                      </a:lnTo>
                      <a:lnTo>
                        <a:pt x="319" y="621"/>
                      </a:lnTo>
                      <a:lnTo>
                        <a:pt x="314" y="616"/>
                      </a:lnTo>
                      <a:lnTo>
                        <a:pt x="309" y="611"/>
                      </a:lnTo>
                      <a:lnTo>
                        <a:pt x="304" y="611"/>
                      </a:lnTo>
                      <a:lnTo>
                        <a:pt x="299" y="608"/>
                      </a:lnTo>
                      <a:lnTo>
                        <a:pt x="296" y="603"/>
                      </a:lnTo>
                      <a:lnTo>
                        <a:pt x="294" y="601"/>
                      </a:lnTo>
                      <a:lnTo>
                        <a:pt x="289" y="603"/>
                      </a:lnTo>
                      <a:lnTo>
                        <a:pt x="286" y="603"/>
                      </a:lnTo>
                      <a:lnTo>
                        <a:pt x="286" y="601"/>
                      </a:lnTo>
                      <a:lnTo>
                        <a:pt x="281" y="596"/>
                      </a:lnTo>
                      <a:lnTo>
                        <a:pt x="279" y="591"/>
                      </a:lnTo>
                      <a:lnTo>
                        <a:pt x="276" y="588"/>
                      </a:lnTo>
                      <a:lnTo>
                        <a:pt x="273" y="588"/>
                      </a:lnTo>
                      <a:lnTo>
                        <a:pt x="271" y="588"/>
                      </a:lnTo>
                      <a:lnTo>
                        <a:pt x="263" y="591"/>
                      </a:lnTo>
                      <a:lnTo>
                        <a:pt x="261" y="591"/>
                      </a:lnTo>
                      <a:lnTo>
                        <a:pt x="261" y="588"/>
                      </a:lnTo>
                      <a:lnTo>
                        <a:pt x="268" y="580"/>
                      </a:lnTo>
                      <a:lnTo>
                        <a:pt x="281" y="565"/>
                      </a:lnTo>
                      <a:lnTo>
                        <a:pt x="291" y="555"/>
                      </a:lnTo>
                      <a:lnTo>
                        <a:pt x="301" y="543"/>
                      </a:lnTo>
                      <a:lnTo>
                        <a:pt x="304" y="540"/>
                      </a:lnTo>
                      <a:lnTo>
                        <a:pt x="316" y="535"/>
                      </a:lnTo>
                      <a:lnTo>
                        <a:pt x="321" y="532"/>
                      </a:lnTo>
                      <a:lnTo>
                        <a:pt x="321" y="527"/>
                      </a:lnTo>
                      <a:lnTo>
                        <a:pt x="324" y="515"/>
                      </a:lnTo>
                      <a:lnTo>
                        <a:pt x="319" y="507"/>
                      </a:lnTo>
                      <a:lnTo>
                        <a:pt x="319" y="505"/>
                      </a:lnTo>
                      <a:lnTo>
                        <a:pt x="314" y="505"/>
                      </a:lnTo>
                      <a:lnTo>
                        <a:pt x="306" y="507"/>
                      </a:lnTo>
                      <a:close/>
                      <a:moveTo>
                        <a:pt x="377" y="111"/>
                      </a:moveTo>
                      <a:lnTo>
                        <a:pt x="372" y="108"/>
                      </a:lnTo>
                      <a:lnTo>
                        <a:pt x="369" y="106"/>
                      </a:lnTo>
                      <a:lnTo>
                        <a:pt x="369" y="103"/>
                      </a:lnTo>
                      <a:lnTo>
                        <a:pt x="372" y="101"/>
                      </a:lnTo>
                      <a:lnTo>
                        <a:pt x="369" y="96"/>
                      </a:lnTo>
                      <a:lnTo>
                        <a:pt x="372" y="93"/>
                      </a:lnTo>
                      <a:lnTo>
                        <a:pt x="372" y="86"/>
                      </a:lnTo>
                      <a:lnTo>
                        <a:pt x="375" y="86"/>
                      </a:lnTo>
                      <a:lnTo>
                        <a:pt x="377" y="86"/>
                      </a:lnTo>
                      <a:lnTo>
                        <a:pt x="385" y="86"/>
                      </a:lnTo>
                      <a:lnTo>
                        <a:pt x="390" y="86"/>
                      </a:lnTo>
                      <a:lnTo>
                        <a:pt x="395" y="86"/>
                      </a:lnTo>
                      <a:lnTo>
                        <a:pt x="397" y="86"/>
                      </a:lnTo>
                      <a:lnTo>
                        <a:pt x="400" y="86"/>
                      </a:lnTo>
                      <a:lnTo>
                        <a:pt x="402" y="88"/>
                      </a:lnTo>
                      <a:lnTo>
                        <a:pt x="405" y="88"/>
                      </a:lnTo>
                      <a:lnTo>
                        <a:pt x="402" y="93"/>
                      </a:lnTo>
                      <a:lnTo>
                        <a:pt x="402" y="98"/>
                      </a:lnTo>
                      <a:lnTo>
                        <a:pt x="400" y="103"/>
                      </a:lnTo>
                      <a:lnTo>
                        <a:pt x="397" y="106"/>
                      </a:lnTo>
                      <a:lnTo>
                        <a:pt x="395" y="108"/>
                      </a:lnTo>
                      <a:lnTo>
                        <a:pt x="390" y="108"/>
                      </a:lnTo>
                      <a:lnTo>
                        <a:pt x="387" y="108"/>
                      </a:lnTo>
                      <a:lnTo>
                        <a:pt x="382" y="108"/>
                      </a:lnTo>
                      <a:lnTo>
                        <a:pt x="377" y="111"/>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1" name="Freeform 69"/>
                <p:cNvSpPr>
                  <a:spLocks/>
                </p:cNvSpPr>
                <p:nvPr/>
              </p:nvSpPr>
              <p:spPr bwMode="auto">
                <a:xfrm>
                  <a:off x="5156200" y="3303588"/>
                  <a:ext cx="192088" cy="166687"/>
                </a:xfrm>
                <a:custGeom>
                  <a:avLst/>
                  <a:gdLst>
                    <a:gd name="T0" fmla="*/ 2147483647 w 151"/>
                    <a:gd name="T1" fmla="*/ 2147483647 h 131"/>
                    <a:gd name="T2" fmla="*/ 2147483647 w 151"/>
                    <a:gd name="T3" fmla="*/ 2147483647 h 131"/>
                    <a:gd name="T4" fmla="*/ 2147483647 w 151"/>
                    <a:gd name="T5" fmla="*/ 2147483647 h 131"/>
                    <a:gd name="T6" fmla="*/ 2147483647 w 151"/>
                    <a:gd name="T7" fmla="*/ 2147483647 h 131"/>
                    <a:gd name="T8" fmla="*/ 2147483647 w 151"/>
                    <a:gd name="T9" fmla="*/ 2147483647 h 131"/>
                    <a:gd name="T10" fmla="*/ 2147483647 w 151"/>
                    <a:gd name="T11" fmla="*/ 2147483647 h 131"/>
                    <a:gd name="T12" fmla="*/ 2147483647 w 151"/>
                    <a:gd name="T13" fmla="*/ 2147483647 h 131"/>
                    <a:gd name="T14" fmla="*/ 2147483647 w 151"/>
                    <a:gd name="T15" fmla="*/ 2147483647 h 131"/>
                    <a:gd name="T16" fmla="*/ 2147483647 w 151"/>
                    <a:gd name="T17" fmla="*/ 2147483647 h 131"/>
                    <a:gd name="T18" fmla="*/ 2147483647 w 151"/>
                    <a:gd name="T19" fmla="*/ 2147483647 h 131"/>
                    <a:gd name="T20" fmla="*/ 2147483647 w 151"/>
                    <a:gd name="T21" fmla="*/ 2147483647 h 131"/>
                    <a:gd name="T22" fmla="*/ 2147483647 w 151"/>
                    <a:gd name="T23" fmla="*/ 2147483647 h 131"/>
                    <a:gd name="T24" fmla="*/ 2147483647 w 151"/>
                    <a:gd name="T25" fmla="*/ 2147483647 h 131"/>
                    <a:gd name="T26" fmla="*/ 2147483647 w 151"/>
                    <a:gd name="T27" fmla="*/ 2147483647 h 131"/>
                    <a:gd name="T28" fmla="*/ 2147483647 w 151"/>
                    <a:gd name="T29" fmla="*/ 2147483647 h 131"/>
                    <a:gd name="T30" fmla="*/ 2147483647 w 151"/>
                    <a:gd name="T31" fmla="*/ 2147483647 h 131"/>
                    <a:gd name="T32" fmla="*/ 2147483647 w 151"/>
                    <a:gd name="T33" fmla="*/ 2147483647 h 131"/>
                    <a:gd name="T34" fmla="*/ 2147483647 w 151"/>
                    <a:gd name="T35" fmla="*/ 2147483647 h 131"/>
                    <a:gd name="T36" fmla="*/ 2147483647 w 151"/>
                    <a:gd name="T37" fmla="*/ 2147483647 h 131"/>
                    <a:gd name="T38" fmla="*/ 2147483647 w 151"/>
                    <a:gd name="T39" fmla="*/ 2147483647 h 131"/>
                    <a:gd name="T40" fmla="*/ 2147483647 w 151"/>
                    <a:gd name="T41" fmla="*/ 2147483647 h 131"/>
                    <a:gd name="T42" fmla="*/ 2147483647 w 151"/>
                    <a:gd name="T43" fmla="*/ 2147483647 h 131"/>
                    <a:gd name="T44" fmla="*/ 2147483647 w 151"/>
                    <a:gd name="T45" fmla="*/ 2147483647 h 131"/>
                    <a:gd name="T46" fmla="*/ 2147483647 w 151"/>
                    <a:gd name="T47" fmla="*/ 2147483647 h 131"/>
                    <a:gd name="T48" fmla="*/ 2147483647 w 151"/>
                    <a:gd name="T49" fmla="*/ 2147483647 h 131"/>
                    <a:gd name="T50" fmla="*/ 2147483647 w 151"/>
                    <a:gd name="T51" fmla="*/ 2147483647 h 131"/>
                    <a:gd name="T52" fmla="*/ 2147483647 w 151"/>
                    <a:gd name="T53" fmla="*/ 2147483647 h 131"/>
                    <a:gd name="T54" fmla="*/ 2147483647 w 151"/>
                    <a:gd name="T55" fmla="*/ 2147483647 h 131"/>
                    <a:gd name="T56" fmla="*/ 2147483647 w 151"/>
                    <a:gd name="T57" fmla="*/ 2147483647 h 131"/>
                    <a:gd name="T58" fmla="*/ 2147483647 w 151"/>
                    <a:gd name="T59" fmla="*/ 2147483647 h 131"/>
                    <a:gd name="T60" fmla="*/ 2147483647 w 151"/>
                    <a:gd name="T61" fmla="*/ 2147483647 h 131"/>
                    <a:gd name="T62" fmla="*/ 2147483647 w 151"/>
                    <a:gd name="T63" fmla="*/ 2147483647 h 131"/>
                    <a:gd name="T64" fmla="*/ 2147483647 w 151"/>
                    <a:gd name="T65" fmla="*/ 2147483647 h 131"/>
                    <a:gd name="T66" fmla="*/ 2147483647 w 151"/>
                    <a:gd name="T67" fmla="*/ 2147483647 h 131"/>
                    <a:gd name="T68" fmla="*/ 2147483647 w 151"/>
                    <a:gd name="T69" fmla="*/ 2147483647 h 131"/>
                    <a:gd name="T70" fmla="*/ 2147483647 w 151"/>
                    <a:gd name="T71" fmla="*/ 2147483647 h 131"/>
                    <a:gd name="T72" fmla="*/ 2147483647 w 151"/>
                    <a:gd name="T73" fmla="*/ 2147483647 h 131"/>
                    <a:gd name="T74" fmla="*/ 2147483647 w 151"/>
                    <a:gd name="T75" fmla="*/ 2147483647 h 131"/>
                    <a:gd name="T76" fmla="*/ 2147483647 w 151"/>
                    <a:gd name="T77" fmla="*/ 2147483647 h 131"/>
                    <a:gd name="T78" fmla="*/ 2147483647 w 151"/>
                    <a:gd name="T79" fmla="*/ 2147483647 h 131"/>
                    <a:gd name="T80" fmla="*/ 2147483647 w 151"/>
                    <a:gd name="T81" fmla="*/ 2147483647 h 131"/>
                    <a:gd name="T82" fmla="*/ 2147483647 w 151"/>
                    <a:gd name="T83" fmla="*/ 2147483647 h 131"/>
                    <a:gd name="T84" fmla="*/ 2147483647 w 151"/>
                    <a:gd name="T85" fmla="*/ 2147483647 h 131"/>
                    <a:gd name="T86" fmla="*/ 2147483647 w 151"/>
                    <a:gd name="T87" fmla="*/ 2147483647 h 131"/>
                    <a:gd name="T88" fmla="*/ 2147483647 w 151"/>
                    <a:gd name="T89" fmla="*/ 2147483647 h 131"/>
                    <a:gd name="T90" fmla="*/ 2147483647 w 151"/>
                    <a:gd name="T91" fmla="*/ 2147483647 h 131"/>
                    <a:gd name="T92" fmla="*/ 2147483647 w 151"/>
                    <a:gd name="T93" fmla="*/ 2147483647 h 131"/>
                    <a:gd name="T94" fmla="*/ 2147483647 w 151"/>
                    <a:gd name="T95" fmla="*/ 2147483647 h 131"/>
                    <a:gd name="T96" fmla="*/ 2147483647 w 151"/>
                    <a:gd name="T97" fmla="*/ 2147483647 h 131"/>
                    <a:gd name="T98" fmla="*/ 2147483647 w 151"/>
                    <a:gd name="T99" fmla="*/ 2147483647 h 131"/>
                    <a:gd name="T100" fmla="*/ 2147483647 w 151"/>
                    <a:gd name="T101" fmla="*/ 2147483647 h 131"/>
                    <a:gd name="T102" fmla="*/ 2147483647 w 151"/>
                    <a:gd name="T103" fmla="*/ 2147483647 h 131"/>
                    <a:gd name="T104" fmla="*/ 2147483647 w 151"/>
                    <a:gd name="T105" fmla="*/ 2147483647 h 131"/>
                    <a:gd name="T106" fmla="*/ 2147483647 w 151"/>
                    <a:gd name="T107" fmla="*/ 2147483647 h 131"/>
                    <a:gd name="T108" fmla="*/ 2147483647 w 151"/>
                    <a:gd name="T109" fmla="*/ 2147483647 h 131"/>
                    <a:gd name="T110" fmla="*/ 2147483647 w 151"/>
                    <a:gd name="T111" fmla="*/ 2147483647 h 131"/>
                    <a:gd name="T112" fmla="*/ 2147483647 w 151"/>
                    <a:gd name="T113" fmla="*/ 2147483647 h 1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1"/>
                    <a:gd name="T172" fmla="*/ 0 h 131"/>
                    <a:gd name="T173" fmla="*/ 151 w 151"/>
                    <a:gd name="T174" fmla="*/ 131 h 13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1" h="131">
                      <a:moveTo>
                        <a:pt x="5" y="63"/>
                      </a:moveTo>
                      <a:lnTo>
                        <a:pt x="7" y="63"/>
                      </a:lnTo>
                      <a:lnTo>
                        <a:pt x="10" y="63"/>
                      </a:lnTo>
                      <a:lnTo>
                        <a:pt x="12" y="63"/>
                      </a:lnTo>
                      <a:lnTo>
                        <a:pt x="15" y="63"/>
                      </a:lnTo>
                      <a:lnTo>
                        <a:pt x="15" y="60"/>
                      </a:lnTo>
                      <a:lnTo>
                        <a:pt x="17" y="63"/>
                      </a:lnTo>
                      <a:lnTo>
                        <a:pt x="20" y="63"/>
                      </a:lnTo>
                      <a:lnTo>
                        <a:pt x="22" y="60"/>
                      </a:lnTo>
                      <a:lnTo>
                        <a:pt x="25" y="60"/>
                      </a:lnTo>
                      <a:lnTo>
                        <a:pt x="28" y="60"/>
                      </a:lnTo>
                      <a:lnTo>
                        <a:pt x="25" y="58"/>
                      </a:lnTo>
                      <a:lnTo>
                        <a:pt x="28" y="55"/>
                      </a:lnTo>
                      <a:lnTo>
                        <a:pt x="30" y="55"/>
                      </a:lnTo>
                      <a:lnTo>
                        <a:pt x="33" y="55"/>
                      </a:lnTo>
                      <a:lnTo>
                        <a:pt x="33" y="53"/>
                      </a:lnTo>
                      <a:lnTo>
                        <a:pt x="35" y="53"/>
                      </a:lnTo>
                      <a:lnTo>
                        <a:pt x="38" y="53"/>
                      </a:lnTo>
                      <a:lnTo>
                        <a:pt x="38" y="55"/>
                      </a:lnTo>
                      <a:lnTo>
                        <a:pt x="40" y="58"/>
                      </a:lnTo>
                      <a:lnTo>
                        <a:pt x="40" y="55"/>
                      </a:lnTo>
                      <a:lnTo>
                        <a:pt x="43" y="55"/>
                      </a:lnTo>
                      <a:lnTo>
                        <a:pt x="40" y="53"/>
                      </a:lnTo>
                      <a:lnTo>
                        <a:pt x="38" y="50"/>
                      </a:lnTo>
                      <a:lnTo>
                        <a:pt x="38" y="48"/>
                      </a:lnTo>
                      <a:lnTo>
                        <a:pt x="40" y="45"/>
                      </a:lnTo>
                      <a:lnTo>
                        <a:pt x="40" y="42"/>
                      </a:lnTo>
                      <a:lnTo>
                        <a:pt x="40" y="40"/>
                      </a:lnTo>
                      <a:lnTo>
                        <a:pt x="40" y="37"/>
                      </a:lnTo>
                      <a:lnTo>
                        <a:pt x="43" y="35"/>
                      </a:lnTo>
                      <a:lnTo>
                        <a:pt x="43" y="32"/>
                      </a:lnTo>
                      <a:lnTo>
                        <a:pt x="45" y="32"/>
                      </a:lnTo>
                      <a:lnTo>
                        <a:pt x="48" y="32"/>
                      </a:lnTo>
                      <a:lnTo>
                        <a:pt x="48" y="30"/>
                      </a:lnTo>
                      <a:lnTo>
                        <a:pt x="50" y="30"/>
                      </a:lnTo>
                      <a:lnTo>
                        <a:pt x="50" y="27"/>
                      </a:lnTo>
                      <a:lnTo>
                        <a:pt x="53" y="30"/>
                      </a:lnTo>
                      <a:lnTo>
                        <a:pt x="53" y="27"/>
                      </a:lnTo>
                      <a:lnTo>
                        <a:pt x="53" y="30"/>
                      </a:lnTo>
                      <a:lnTo>
                        <a:pt x="55" y="30"/>
                      </a:lnTo>
                      <a:lnTo>
                        <a:pt x="55" y="27"/>
                      </a:lnTo>
                      <a:lnTo>
                        <a:pt x="55" y="25"/>
                      </a:lnTo>
                      <a:lnTo>
                        <a:pt x="58" y="25"/>
                      </a:lnTo>
                      <a:lnTo>
                        <a:pt x="55" y="22"/>
                      </a:lnTo>
                      <a:lnTo>
                        <a:pt x="53" y="22"/>
                      </a:lnTo>
                      <a:lnTo>
                        <a:pt x="53" y="20"/>
                      </a:lnTo>
                      <a:lnTo>
                        <a:pt x="53" y="17"/>
                      </a:lnTo>
                      <a:lnTo>
                        <a:pt x="55" y="15"/>
                      </a:lnTo>
                      <a:lnTo>
                        <a:pt x="55" y="12"/>
                      </a:lnTo>
                      <a:lnTo>
                        <a:pt x="58" y="12"/>
                      </a:lnTo>
                      <a:lnTo>
                        <a:pt x="60" y="10"/>
                      </a:lnTo>
                      <a:lnTo>
                        <a:pt x="63" y="10"/>
                      </a:lnTo>
                      <a:lnTo>
                        <a:pt x="65" y="10"/>
                      </a:lnTo>
                      <a:lnTo>
                        <a:pt x="68" y="10"/>
                      </a:lnTo>
                      <a:lnTo>
                        <a:pt x="71" y="10"/>
                      </a:lnTo>
                      <a:lnTo>
                        <a:pt x="71" y="7"/>
                      </a:lnTo>
                      <a:lnTo>
                        <a:pt x="73" y="5"/>
                      </a:lnTo>
                      <a:lnTo>
                        <a:pt x="76" y="2"/>
                      </a:lnTo>
                      <a:lnTo>
                        <a:pt x="78" y="2"/>
                      </a:lnTo>
                      <a:lnTo>
                        <a:pt x="81" y="0"/>
                      </a:lnTo>
                      <a:lnTo>
                        <a:pt x="81" y="2"/>
                      </a:lnTo>
                      <a:lnTo>
                        <a:pt x="83" y="2"/>
                      </a:lnTo>
                      <a:lnTo>
                        <a:pt x="86" y="2"/>
                      </a:lnTo>
                      <a:lnTo>
                        <a:pt x="88" y="2"/>
                      </a:lnTo>
                      <a:lnTo>
                        <a:pt x="88" y="5"/>
                      </a:lnTo>
                      <a:lnTo>
                        <a:pt x="91" y="5"/>
                      </a:lnTo>
                      <a:lnTo>
                        <a:pt x="93" y="5"/>
                      </a:lnTo>
                      <a:lnTo>
                        <a:pt x="96" y="5"/>
                      </a:lnTo>
                      <a:lnTo>
                        <a:pt x="98" y="5"/>
                      </a:lnTo>
                      <a:lnTo>
                        <a:pt x="101" y="5"/>
                      </a:lnTo>
                      <a:lnTo>
                        <a:pt x="101" y="7"/>
                      </a:lnTo>
                      <a:lnTo>
                        <a:pt x="98" y="7"/>
                      </a:lnTo>
                      <a:lnTo>
                        <a:pt x="98" y="10"/>
                      </a:lnTo>
                      <a:lnTo>
                        <a:pt x="98" y="12"/>
                      </a:lnTo>
                      <a:lnTo>
                        <a:pt x="101" y="12"/>
                      </a:lnTo>
                      <a:lnTo>
                        <a:pt x="103" y="10"/>
                      </a:lnTo>
                      <a:lnTo>
                        <a:pt x="106" y="10"/>
                      </a:lnTo>
                      <a:lnTo>
                        <a:pt x="108" y="7"/>
                      </a:lnTo>
                      <a:lnTo>
                        <a:pt x="111" y="10"/>
                      </a:lnTo>
                      <a:lnTo>
                        <a:pt x="113" y="10"/>
                      </a:lnTo>
                      <a:lnTo>
                        <a:pt x="116" y="10"/>
                      </a:lnTo>
                      <a:lnTo>
                        <a:pt x="116" y="12"/>
                      </a:lnTo>
                      <a:lnTo>
                        <a:pt x="119" y="12"/>
                      </a:lnTo>
                      <a:lnTo>
                        <a:pt x="119" y="15"/>
                      </a:lnTo>
                      <a:lnTo>
                        <a:pt x="121" y="15"/>
                      </a:lnTo>
                      <a:lnTo>
                        <a:pt x="121" y="17"/>
                      </a:lnTo>
                      <a:lnTo>
                        <a:pt x="124" y="15"/>
                      </a:lnTo>
                      <a:lnTo>
                        <a:pt x="124" y="17"/>
                      </a:lnTo>
                      <a:lnTo>
                        <a:pt x="124" y="20"/>
                      </a:lnTo>
                      <a:lnTo>
                        <a:pt x="124" y="22"/>
                      </a:lnTo>
                      <a:lnTo>
                        <a:pt x="121" y="25"/>
                      </a:lnTo>
                      <a:lnTo>
                        <a:pt x="124" y="27"/>
                      </a:lnTo>
                      <a:lnTo>
                        <a:pt x="124" y="30"/>
                      </a:lnTo>
                      <a:lnTo>
                        <a:pt x="124" y="32"/>
                      </a:lnTo>
                      <a:lnTo>
                        <a:pt x="124" y="35"/>
                      </a:lnTo>
                      <a:lnTo>
                        <a:pt x="121" y="35"/>
                      </a:lnTo>
                      <a:lnTo>
                        <a:pt x="121" y="37"/>
                      </a:lnTo>
                      <a:lnTo>
                        <a:pt x="124" y="40"/>
                      </a:lnTo>
                      <a:lnTo>
                        <a:pt x="124" y="42"/>
                      </a:lnTo>
                      <a:lnTo>
                        <a:pt x="126" y="42"/>
                      </a:lnTo>
                      <a:lnTo>
                        <a:pt x="129" y="42"/>
                      </a:lnTo>
                      <a:lnTo>
                        <a:pt x="126" y="45"/>
                      </a:lnTo>
                      <a:lnTo>
                        <a:pt x="126" y="48"/>
                      </a:lnTo>
                      <a:lnTo>
                        <a:pt x="129" y="48"/>
                      </a:lnTo>
                      <a:lnTo>
                        <a:pt x="129" y="50"/>
                      </a:lnTo>
                      <a:lnTo>
                        <a:pt x="129" y="53"/>
                      </a:lnTo>
                      <a:lnTo>
                        <a:pt x="134" y="55"/>
                      </a:lnTo>
                      <a:lnTo>
                        <a:pt x="134" y="58"/>
                      </a:lnTo>
                      <a:lnTo>
                        <a:pt x="136" y="58"/>
                      </a:lnTo>
                      <a:lnTo>
                        <a:pt x="139" y="58"/>
                      </a:lnTo>
                      <a:lnTo>
                        <a:pt x="139" y="60"/>
                      </a:lnTo>
                      <a:lnTo>
                        <a:pt x="139" y="63"/>
                      </a:lnTo>
                      <a:lnTo>
                        <a:pt x="136" y="65"/>
                      </a:lnTo>
                      <a:lnTo>
                        <a:pt x="139" y="65"/>
                      </a:lnTo>
                      <a:lnTo>
                        <a:pt x="141" y="65"/>
                      </a:lnTo>
                      <a:lnTo>
                        <a:pt x="144" y="65"/>
                      </a:lnTo>
                      <a:lnTo>
                        <a:pt x="146" y="68"/>
                      </a:lnTo>
                      <a:lnTo>
                        <a:pt x="149" y="68"/>
                      </a:lnTo>
                      <a:lnTo>
                        <a:pt x="146" y="70"/>
                      </a:lnTo>
                      <a:lnTo>
                        <a:pt x="149" y="73"/>
                      </a:lnTo>
                      <a:lnTo>
                        <a:pt x="151" y="75"/>
                      </a:lnTo>
                      <a:lnTo>
                        <a:pt x="151" y="78"/>
                      </a:lnTo>
                      <a:lnTo>
                        <a:pt x="149" y="78"/>
                      </a:lnTo>
                      <a:lnTo>
                        <a:pt x="149" y="80"/>
                      </a:lnTo>
                      <a:lnTo>
                        <a:pt x="144" y="83"/>
                      </a:lnTo>
                      <a:lnTo>
                        <a:pt x="141" y="83"/>
                      </a:lnTo>
                      <a:lnTo>
                        <a:pt x="136" y="83"/>
                      </a:lnTo>
                      <a:lnTo>
                        <a:pt x="134" y="80"/>
                      </a:lnTo>
                      <a:lnTo>
                        <a:pt x="131" y="80"/>
                      </a:lnTo>
                      <a:lnTo>
                        <a:pt x="131" y="83"/>
                      </a:lnTo>
                      <a:lnTo>
                        <a:pt x="129" y="85"/>
                      </a:lnTo>
                      <a:lnTo>
                        <a:pt x="129" y="88"/>
                      </a:lnTo>
                      <a:lnTo>
                        <a:pt x="131" y="90"/>
                      </a:lnTo>
                      <a:lnTo>
                        <a:pt x="134" y="93"/>
                      </a:lnTo>
                      <a:lnTo>
                        <a:pt x="134" y="95"/>
                      </a:lnTo>
                      <a:lnTo>
                        <a:pt x="134" y="98"/>
                      </a:lnTo>
                      <a:lnTo>
                        <a:pt x="134" y="101"/>
                      </a:lnTo>
                      <a:lnTo>
                        <a:pt x="134" y="103"/>
                      </a:lnTo>
                      <a:lnTo>
                        <a:pt x="134" y="106"/>
                      </a:lnTo>
                      <a:lnTo>
                        <a:pt x="136" y="106"/>
                      </a:lnTo>
                      <a:lnTo>
                        <a:pt x="136" y="108"/>
                      </a:lnTo>
                      <a:lnTo>
                        <a:pt x="136" y="111"/>
                      </a:lnTo>
                      <a:lnTo>
                        <a:pt x="134" y="111"/>
                      </a:lnTo>
                      <a:lnTo>
                        <a:pt x="129" y="111"/>
                      </a:lnTo>
                      <a:lnTo>
                        <a:pt x="126" y="111"/>
                      </a:lnTo>
                      <a:lnTo>
                        <a:pt x="124" y="111"/>
                      </a:lnTo>
                      <a:lnTo>
                        <a:pt x="124" y="113"/>
                      </a:lnTo>
                      <a:lnTo>
                        <a:pt x="124" y="116"/>
                      </a:lnTo>
                      <a:lnTo>
                        <a:pt x="121" y="116"/>
                      </a:lnTo>
                      <a:lnTo>
                        <a:pt x="119" y="121"/>
                      </a:lnTo>
                      <a:lnTo>
                        <a:pt x="116" y="123"/>
                      </a:lnTo>
                      <a:lnTo>
                        <a:pt x="116" y="126"/>
                      </a:lnTo>
                      <a:lnTo>
                        <a:pt x="119" y="126"/>
                      </a:lnTo>
                      <a:lnTo>
                        <a:pt x="119" y="128"/>
                      </a:lnTo>
                      <a:lnTo>
                        <a:pt x="119" y="131"/>
                      </a:lnTo>
                      <a:lnTo>
                        <a:pt x="116" y="131"/>
                      </a:lnTo>
                      <a:lnTo>
                        <a:pt x="113" y="128"/>
                      </a:lnTo>
                      <a:lnTo>
                        <a:pt x="111" y="126"/>
                      </a:lnTo>
                      <a:lnTo>
                        <a:pt x="108" y="126"/>
                      </a:lnTo>
                      <a:lnTo>
                        <a:pt x="106" y="128"/>
                      </a:lnTo>
                      <a:lnTo>
                        <a:pt x="103" y="128"/>
                      </a:lnTo>
                      <a:lnTo>
                        <a:pt x="103" y="126"/>
                      </a:lnTo>
                      <a:lnTo>
                        <a:pt x="101" y="126"/>
                      </a:lnTo>
                      <a:lnTo>
                        <a:pt x="101" y="128"/>
                      </a:lnTo>
                      <a:lnTo>
                        <a:pt x="98" y="128"/>
                      </a:lnTo>
                      <a:lnTo>
                        <a:pt x="96" y="128"/>
                      </a:lnTo>
                      <a:lnTo>
                        <a:pt x="96" y="126"/>
                      </a:lnTo>
                      <a:lnTo>
                        <a:pt x="96" y="123"/>
                      </a:lnTo>
                      <a:lnTo>
                        <a:pt x="93" y="123"/>
                      </a:lnTo>
                      <a:lnTo>
                        <a:pt x="91" y="123"/>
                      </a:lnTo>
                      <a:lnTo>
                        <a:pt x="88" y="126"/>
                      </a:lnTo>
                      <a:lnTo>
                        <a:pt x="88" y="128"/>
                      </a:lnTo>
                      <a:lnTo>
                        <a:pt x="86" y="126"/>
                      </a:lnTo>
                      <a:lnTo>
                        <a:pt x="86" y="123"/>
                      </a:lnTo>
                      <a:lnTo>
                        <a:pt x="83" y="123"/>
                      </a:lnTo>
                      <a:lnTo>
                        <a:pt x="83" y="126"/>
                      </a:lnTo>
                      <a:lnTo>
                        <a:pt x="81" y="123"/>
                      </a:lnTo>
                      <a:lnTo>
                        <a:pt x="78" y="123"/>
                      </a:lnTo>
                      <a:lnTo>
                        <a:pt x="76" y="123"/>
                      </a:lnTo>
                      <a:lnTo>
                        <a:pt x="73" y="123"/>
                      </a:lnTo>
                      <a:lnTo>
                        <a:pt x="73" y="126"/>
                      </a:lnTo>
                      <a:lnTo>
                        <a:pt x="73" y="123"/>
                      </a:lnTo>
                      <a:lnTo>
                        <a:pt x="71" y="123"/>
                      </a:lnTo>
                      <a:lnTo>
                        <a:pt x="68" y="121"/>
                      </a:lnTo>
                      <a:lnTo>
                        <a:pt x="65" y="123"/>
                      </a:lnTo>
                      <a:lnTo>
                        <a:pt x="65" y="121"/>
                      </a:lnTo>
                      <a:lnTo>
                        <a:pt x="63" y="121"/>
                      </a:lnTo>
                      <a:lnTo>
                        <a:pt x="63" y="118"/>
                      </a:lnTo>
                      <a:lnTo>
                        <a:pt x="60" y="118"/>
                      </a:lnTo>
                      <a:lnTo>
                        <a:pt x="55" y="118"/>
                      </a:lnTo>
                      <a:lnTo>
                        <a:pt x="53" y="118"/>
                      </a:lnTo>
                      <a:lnTo>
                        <a:pt x="53" y="116"/>
                      </a:lnTo>
                      <a:lnTo>
                        <a:pt x="48" y="116"/>
                      </a:lnTo>
                      <a:lnTo>
                        <a:pt x="45" y="116"/>
                      </a:lnTo>
                      <a:lnTo>
                        <a:pt x="40" y="113"/>
                      </a:lnTo>
                      <a:lnTo>
                        <a:pt x="38" y="116"/>
                      </a:lnTo>
                      <a:lnTo>
                        <a:pt x="35" y="116"/>
                      </a:lnTo>
                      <a:lnTo>
                        <a:pt x="33" y="113"/>
                      </a:lnTo>
                      <a:lnTo>
                        <a:pt x="30" y="116"/>
                      </a:lnTo>
                      <a:lnTo>
                        <a:pt x="28" y="116"/>
                      </a:lnTo>
                      <a:lnTo>
                        <a:pt x="22" y="116"/>
                      </a:lnTo>
                      <a:lnTo>
                        <a:pt x="20" y="116"/>
                      </a:lnTo>
                      <a:lnTo>
                        <a:pt x="17" y="118"/>
                      </a:lnTo>
                      <a:lnTo>
                        <a:pt x="15" y="121"/>
                      </a:lnTo>
                      <a:lnTo>
                        <a:pt x="12" y="123"/>
                      </a:lnTo>
                      <a:lnTo>
                        <a:pt x="10" y="123"/>
                      </a:lnTo>
                      <a:lnTo>
                        <a:pt x="7" y="123"/>
                      </a:lnTo>
                      <a:lnTo>
                        <a:pt x="7" y="113"/>
                      </a:lnTo>
                      <a:lnTo>
                        <a:pt x="7" y="111"/>
                      </a:lnTo>
                      <a:lnTo>
                        <a:pt x="7" y="108"/>
                      </a:lnTo>
                      <a:lnTo>
                        <a:pt x="5" y="108"/>
                      </a:lnTo>
                      <a:lnTo>
                        <a:pt x="2" y="106"/>
                      </a:lnTo>
                      <a:lnTo>
                        <a:pt x="0" y="106"/>
                      </a:lnTo>
                      <a:lnTo>
                        <a:pt x="2" y="103"/>
                      </a:lnTo>
                      <a:lnTo>
                        <a:pt x="2" y="98"/>
                      </a:lnTo>
                      <a:lnTo>
                        <a:pt x="7" y="95"/>
                      </a:lnTo>
                      <a:lnTo>
                        <a:pt x="10" y="95"/>
                      </a:lnTo>
                      <a:lnTo>
                        <a:pt x="12" y="93"/>
                      </a:lnTo>
                      <a:lnTo>
                        <a:pt x="12" y="90"/>
                      </a:lnTo>
                      <a:lnTo>
                        <a:pt x="12" y="83"/>
                      </a:lnTo>
                      <a:lnTo>
                        <a:pt x="7" y="65"/>
                      </a:lnTo>
                      <a:lnTo>
                        <a:pt x="5" y="6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2" name="Freeform 73"/>
                <p:cNvSpPr>
                  <a:spLocks/>
                </p:cNvSpPr>
                <p:nvPr/>
              </p:nvSpPr>
              <p:spPr bwMode="auto">
                <a:xfrm>
                  <a:off x="5099050" y="3562350"/>
                  <a:ext cx="188913" cy="134938"/>
                </a:xfrm>
                <a:custGeom>
                  <a:avLst/>
                  <a:gdLst>
                    <a:gd name="T0" fmla="*/ 2147483647 w 149"/>
                    <a:gd name="T1" fmla="*/ 2147483647 h 106"/>
                    <a:gd name="T2" fmla="*/ 2147483647 w 149"/>
                    <a:gd name="T3" fmla="*/ 2147483647 h 106"/>
                    <a:gd name="T4" fmla="*/ 2147483647 w 149"/>
                    <a:gd name="T5" fmla="*/ 2147483647 h 106"/>
                    <a:gd name="T6" fmla="*/ 2147483647 w 149"/>
                    <a:gd name="T7" fmla="*/ 2147483647 h 106"/>
                    <a:gd name="T8" fmla="*/ 2147483647 w 149"/>
                    <a:gd name="T9" fmla="*/ 2147483647 h 106"/>
                    <a:gd name="T10" fmla="*/ 2147483647 w 149"/>
                    <a:gd name="T11" fmla="*/ 2147483647 h 106"/>
                    <a:gd name="T12" fmla="*/ 2147483647 w 149"/>
                    <a:gd name="T13" fmla="*/ 2147483647 h 106"/>
                    <a:gd name="T14" fmla="*/ 2147483647 w 149"/>
                    <a:gd name="T15" fmla="*/ 2147483647 h 106"/>
                    <a:gd name="T16" fmla="*/ 2147483647 w 149"/>
                    <a:gd name="T17" fmla="*/ 2147483647 h 106"/>
                    <a:gd name="T18" fmla="*/ 2147483647 w 149"/>
                    <a:gd name="T19" fmla="*/ 2147483647 h 106"/>
                    <a:gd name="T20" fmla="*/ 2147483647 w 149"/>
                    <a:gd name="T21" fmla="*/ 2147483647 h 106"/>
                    <a:gd name="T22" fmla="*/ 2147483647 w 149"/>
                    <a:gd name="T23" fmla="*/ 2147483647 h 106"/>
                    <a:gd name="T24" fmla="*/ 2147483647 w 149"/>
                    <a:gd name="T25" fmla="*/ 2147483647 h 106"/>
                    <a:gd name="T26" fmla="*/ 2147483647 w 149"/>
                    <a:gd name="T27" fmla="*/ 0 h 106"/>
                    <a:gd name="T28" fmla="*/ 2147483647 w 149"/>
                    <a:gd name="T29" fmla="*/ 2147483647 h 106"/>
                    <a:gd name="T30" fmla="*/ 2147483647 w 149"/>
                    <a:gd name="T31" fmla="*/ 2147483647 h 106"/>
                    <a:gd name="T32" fmla="*/ 2147483647 w 149"/>
                    <a:gd name="T33" fmla="*/ 2147483647 h 106"/>
                    <a:gd name="T34" fmla="*/ 2147483647 w 149"/>
                    <a:gd name="T35" fmla="*/ 2147483647 h 106"/>
                    <a:gd name="T36" fmla="*/ 2147483647 w 149"/>
                    <a:gd name="T37" fmla="*/ 2147483647 h 106"/>
                    <a:gd name="T38" fmla="*/ 2147483647 w 149"/>
                    <a:gd name="T39" fmla="*/ 2147483647 h 106"/>
                    <a:gd name="T40" fmla="*/ 2147483647 w 149"/>
                    <a:gd name="T41" fmla="*/ 2147483647 h 106"/>
                    <a:gd name="T42" fmla="*/ 2147483647 w 149"/>
                    <a:gd name="T43" fmla="*/ 2147483647 h 106"/>
                    <a:gd name="T44" fmla="*/ 2147483647 w 149"/>
                    <a:gd name="T45" fmla="*/ 2147483647 h 106"/>
                    <a:gd name="T46" fmla="*/ 2147483647 w 149"/>
                    <a:gd name="T47" fmla="*/ 2147483647 h 106"/>
                    <a:gd name="T48" fmla="*/ 2147483647 w 149"/>
                    <a:gd name="T49" fmla="*/ 2147483647 h 106"/>
                    <a:gd name="T50" fmla="*/ 2147483647 w 149"/>
                    <a:gd name="T51" fmla="*/ 2147483647 h 106"/>
                    <a:gd name="T52" fmla="*/ 2147483647 w 149"/>
                    <a:gd name="T53" fmla="*/ 2147483647 h 106"/>
                    <a:gd name="T54" fmla="*/ 2147483647 w 149"/>
                    <a:gd name="T55" fmla="*/ 2147483647 h 106"/>
                    <a:gd name="T56" fmla="*/ 2147483647 w 149"/>
                    <a:gd name="T57" fmla="*/ 2147483647 h 106"/>
                    <a:gd name="T58" fmla="*/ 2147483647 w 149"/>
                    <a:gd name="T59" fmla="*/ 2147483647 h 106"/>
                    <a:gd name="T60" fmla="*/ 2147483647 w 149"/>
                    <a:gd name="T61" fmla="*/ 2147483647 h 106"/>
                    <a:gd name="T62" fmla="*/ 2147483647 w 149"/>
                    <a:gd name="T63" fmla="*/ 2147483647 h 106"/>
                    <a:gd name="T64" fmla="*/ 2147483647 w 149"/>
                    <a:gd name="T65" fmla="*/ 2147483647 h 106"/>
                    <a:gd name="T66" fmla="*/ 2147483647 w 149"/>
                    <a:gd name="T67" fmla="*/ 2147483647 h 106"/>
                    <a:gd name="T68" fmla="*/ 2147483647 w 149"/>
                    <a:gd name="T69" fmla="*/ 2147483647 h 106"/>
                    <a:gd name="T70" fmla="*/ 2147483647 w 149"/>
                    <a:gd name="T71" fmla="*/ 2147483647 h 106"/>
                    <a:gd name="T72" fmla="*/ 2147483647 w 149"/>
                    <a:gd name="T73" fmla="*/ 2147483647 h 106"/>
                    <a:gd name="T74" fmla="*/ 2147483647 w 149"/>
                    <a:gd name="T75" fmla="*/ 2147483647 h 106"/>
                    <a:gd name="T76" fmla="*/ 2147483647 w 149"/>
                    <a:gd name="T77" fmla="*/ 2147483647 h 106"/>
                    <a:gd name="T78" fmla="*/ 2147483647 w 149"/>
                    <a:gd name="T79" fmla="*/ 2147483647 h 106"/>
                    <a:gd name="T80" fmla="*/ 2147483647 w 149"/>
                    <a:gd name="T81" fmla="*/ 2147483647 h 106"/>
                    <a:gd name="T82" fmla="*/ 2147483647 w 149"/>
                    <a:gd name="T83" fmla="*/ 2147483647 h 106"/>
                    <a:gd name="T84" fmla="*/ 2147483647 w 149"/>
                    <a:gd name="T85" fmla="*/ 2147483647 h 106"/>
                    <a:gd name="T86" fmla="*/ 2147483647 w 149"/>
                    <a:gd name="T87" fmla="*/ 2147483647 h 106"/>
                    <a:gd name="T88" fmla="*/ 2147483647 w 149"/>
                    <a:gd name="T89" fmla="*/ 2147483647 h 106"/>
                    <a:gd name="T90" fmla="*/ 2147483647 w 149"/>
                    <a:gd name="T91" fmla="*/ 2147483647 h 106"/>
                    <a:gd name="T92" fmla="*/ 2147483647 w 149"/>
                    <a:gd name="T93" fmla="*/ 2147483647 h 106"/>
                    <a:gd name="T94" fmla="*/ 2147483647 w 149"/>
                    <a:gd name="T95" fmla="*/ 2147483647 h 106"/>
                    <a:gd name="T96" fmla="*/ 2147483647 w 149"/>
                    <a:gd name="T97" fmla="*/ 2147483647 h 106"/>
                    <a:gd name="T98" fmla="*/ 2147483647 w 149"/>
                    <a:gd name="T99" fmla="*/ 2147483647 h 106"/>
                    <a:gd name="T100" fmla="*/ 2147483647 w 149"/>
                    <a:gd name="T101" fmla="*/ 2147483647 h 106"/>
                    <a:gd name="T102" fmla="*/ 2147483647 w 149"/>
                    <a:gd name="T103" fmla="*/ 2147483647 h 106"/>
                    <a:gd name="T104" fmla="*/ 2147483647 w 149"/>
                    <a:gd name="T105" fmla="*/ 2147483647 h 106"/>
                    <a:gd name="T106" fmla="*/ 2147483647 w 149"/>
                    <a:gd name="T107" fmla="*/ 2147483647 h 106"/>
                    <a:gd name="T108" fmla="*/ 2147483647 w 149"/>
                    <a:gd name="T109" fmla="*/ 2147483647 h 106"/>
                    <a:gd name="T110" fmla="*/ 2147483647 w 149"/>
                    <a:gd name="T111" fmla="*/ 2147483647 h 106"/>
                    <a:gd name="T112" fmla="*/ 0 w 149"/>
                    <a:gd name="T113" fmla="*/ 2147483647 h 10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
                    <a:gd name="T172" fmla="*/ 0 h 106"/>
                    <a:gd name="T173" fmla="*/ 149 w 149"/>
                    <a:gd name="T174" fmla="*/ 106 h 10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 h="106">
                      <a:moveTo>
                        <a:pt x="0" y="51"/>
                      </a:moveTo>
                      <a:lnTo>
                        <a:pt x="3" y="51"/>
                      </a:lnTo>
                      <a:lnTo>
                        <a:pt x="10" y="51"/>
                      </a:lnTo>
                      <a:lnTo>
                        <a:pt x="13" y="48"/>
                      </a:lnTo>
                      <a:lnTo>
                        <a:pt x="18" y="43"/>
                      </a:lnTo>
                      <a:lnTo>
                        <a:pt x="20" y="33"/>
                      </a:lnTo>
                      <a:lnTo>
                        <a:pt x="28" y="18"/>
                      </a:lnTo>
                      <a:lnTo>
                        <a:pt x="33" y="13"/>
                      </a:lnTo>
                      <a:lnTo>
                        <a:pt x="41" y="10"/>
                      </a:lnTo>
                      <a:lnTo>
                        <a:pt x="43" y="8"/>
                      </a:lnTo>
                      <a:lnTo>
                        <a:pt x="46" y="8"/>
                      </a:lnTo>
                      <a:lnTo>
                        <a:pt x="51" y="8"/>
                      </a:lnTo>
                      <a:lnTo>
                        <a:pt x="53" y="8"/>
                      </a:lnTo>
                      <a:lnTo>
                        <a:pt x="58" y="8"/>
                      </a:lnTo>
                      <a:lnTo>
                        <a:pt x="68" y="10"/>
                      </a:lnTo>
                      <a:lnTo>
                        <a:pt x="71" y="10"/>
                      </a:lnTo>
                      <a:lnTo>
                        <a:pt x="74" y="10"/>
                      </a:lnTo>
                      <a:lnTo>
                        <a:pt x="74" y="13"/>
                      </a:lnTo>
                      <a:lnTo>
                        <a:pt x="76" y="13"/>
                      </a:lnTo>
                      <a:lnTo>
                        <a:pt x="79" y="13"/>
                      </a:lnTo>
                      <a:lnTo>
                        <a:pt x="79" y="10"/>
                      </a:lnTo>
                      <a:lnTo>
                        <a:pt x="94" y="8"/>
                      </a:lnTo>
                      <a:lnTo>
                        <a:pt x="96" y="5"/>
                      </a:lnTo>
                      <a:lnTo>
                        <a:pt x="96" y="3"/>
                      </a:lnTo>
                      <a:lnTo>
                        <a:pt x="101" y="3"/>
                      </a:lnTo>
                      <a:lnTo>
                        <a:pt x="104" y="0"/>
                      </a:lnTo>
                      <a:lnTo>
                        <a:pt x="106" y="3"/>
                      </a:lnTo>
                      <a:lnTo>
                        <a:pt x="111" y="15"/>
                      </a:lnTo>
                      <a:lnTo>
                        <a:pt x="119" y="28"/>
                      </a:lnTo>
                      <a:lnTo>
                        <a:pt x="124" y="30"/>
                      </a:lnTo>
                      <a:lnTo>
                        <a:pt x="127" y="40"/>
                      </a:lnTo>
                      <a:lnTo>
                        <a:pt x="127" y="43"/>
                      </a:lnTo>
                      <a:lnTo>
                        <a:pt x="124" y="53"/>
                      </a:lnTo>
                      <a:lnTo>
                        <a:pt x="124" y="61"/>
                      </a:lnTo>
                      <a:lnTo>
                        <a:pt x="127" y="63"/>
                      </a:lnTo>
                      <a:lnTo>
                        <a:pt x="124" y="63"/>
                      </a:lnTo>
                      <a:lnTo>
                        <a:pt x="127" y="63"/>
                      </a:lnTo>
                      <a:lnTo>
                        <a:pt x="127" y="66"/>
                      </a:lnTo>
                      <a:lnTo>
                        <a:pt x="129" y="68"/>
                      </a:lnTo>
                      <a:lnTo>
                        <a:pt x="132" y="71"/>
                      </a:lnTo>
                      <a:lnTo>
                        <a:pt x="137" y="71"/>
                      </a:lnTo>
                      <a:lnTo>
                        <a:pt x="137" y="68"/>
                      </a:lnTo>
                      <a:lnTo>
                        <a:pt x="139" y="68"/>
                      </a:lnTo>
                      <a:lnTo>
                        <a:pt x="144" y="66"/>
                      </a:lnTo>
                      <a:lnTo>
                        <a:pt x="149" y="68"/>
                      </a:lnTo>
                      <a:lnTo>
                        <a:pt x="149" y="71"/>
                      </a:lnTo>
                      <a:lnTo>
                        <a:pt x="149" y="76"/>
                      </a:lnTo>
                      <a:lnTo>
                        <a:pt x="147" y="78"/>
                      </a:lnTo>
                      <a:lnTo>
                        <a:pt x="144" y="78"/>
                      </a:lnTo>
                      <a:lnTo>
                        <a:pt x="142" y="81"/>
                      </a:lnTo>
                      <a:lnTo>
                        <a:pt x="137" y="83"/>
                      </a:lnTo>
                      <a:lnTo>
                        <a:pt x="134" y="88"/>
                      </a:lnTo>
                      <a:lnTo>
                        <a:pt x="132" y="96"/>
                      </a:lnTo>
                      <a:lnTo>
                        <a:pt x="132" y="104"/>
                      </a:lnTo>
                      <a:lnTo>
                        <a:pt x="132" y="106"/>
                      </a:lnTo>
                      <a:lnTo>
                        <a:pt x="127" y="104"/>
                      </a:lnTo>
                      <a:lnTo>
                        <a:pt x="117" y="101"/>
                      </a:lnTo>
                      <a:lnTo>
                        <a:pt x="114" y="99"/>
                      </a:lnTo>
                      <a:lnTo>
                        <a:pt x="111" y="99"/>
                      </a:lnTo>
                      <a:lnTo>
                        <a:pt x="106" y="93"/>
                      </a:lnTo>
                      <a:lnTo>
                        <a:pt x="101" y="93"/>
                      </a:lnTo>
                      <a:lnTo>
                        <a:pt x="99" y="96"/>
                      </a:lnTo>
                      <a:lnTo>
                        <a:pt x="84" y="104"/>
                      </a:lnTo>
                      <a:lnTo>
                        <a:pt x="81" y="104"/>
                      </a:lnTo>
                      <a:lnTo>
                        <a:pt x="71" y="101"/>
                      </a:lnTo>
                      <a:lnTo>
                        <a:pt x="68" y="101"/>
                      </a:lnTo>
                      <a:lnTo>
                        <a:pt x="63" y="104"/>
                      </a:lnTo>
                      <a:lnTo>
                        <a:pt x="61" y="104"/>
                      </a:lnTo>
                      <a:lnTo>
                        <a:pt x="53" y="99"/>
                      </a:lnTo>
                      <a:lnTo>
                        <a:pt x="51" y="99"/>
                      </a:lnTo>
                      <a:lnTo>
                        <a:pt x="46" y="101"/>
                      </a:lnTo>
                      <a:lnTo>
                        <a:pt x="43" y="101"/>
                      </a:lnTo>
                      <a:lnTo>
                        <a:pt x="43" y="96"/>
                      </a:lnTo>
                      <a:lnTo>
                        <a:pt x="41" y="96"/>
                      </a:lnTo>
                      <a:lnTo>
                        <a:pt x="38" y="93"/>
                      </a:lnTo>
                      <a:lnTo>
                        <a:pt x="36" y="91"/>
                      </a:lnTo>
                      <a:lnTo>
                        <a:pt x="36" y="88"/>
                      </a:lnTo>
                      <a:lnTo>
                        <a:pt x="38" y="86"/>
                      </a:lnTo>
                      <a:lnTo>
                        <a:pt x="41" y="86"/>
                      </a:lnTo>
                      <a:lnTo>
                        <a:pt x="38" y="86"/>
                      </a:lnTo>
                      <a:lnTo>
                        <a:pt x="33" y="83"/>
                      </a:lnTo>
                      <a:lnTo>
                        <a:pt x="31" y="86"/>
                      </a:lnTo>
                      <a:lnTo>
                        <a:pt x="31" y="88"/>
                      </a:lnTo>
                      <a:lnTo>
                        <a:pt x="28" y="86"/>
                      </a:lnTo>
                      <a:lnTo>
                        <a:pt x="26" y="83"/>
                      </a:lnTo>
                      <a:lnTo>
                        <a:pt x="20" y="83"/>
                      </a:lnTo>
                      <a:lnTo>
                        <a:pt x="20" y="81"/>
                      </a:lnTo>
                      <a:lnTo>
                        <a:pt x="18" y="81"/>
                      </a:lnTo>
                      <a:lnTo>
                        <a:pt x="18" y="78"/>
                      </a:lnTo>
                      <a:lnTo>
                        <a:pt x="20" y="78"/>
                      </a:lnTo>
                      <a:lnTo>
                        <a:pt x="18" y="78"/>
                      </a:lnTo>
                      <a:lnTo>
                        <a:pt x="18" y="76"/>
                      </a:lnTo>
                      <a:lnTo>
                        <a:pt x="20" y="73"/>
                      </a:lnTo>
                      <a:lnTo>
                        <a:pt x="18" y="73"/>
                      </a:lnTo>
                      <a:lnTo>
                        <a:pt x="18" y="71"/>
                      </a:lnTo>
                      <a:lnTo>
                        <a:pt x="13" y="71"/>
                      </a:lnTo>
                      <a:lnTo>
                        <a:pt x="8" y="66"/>
                      </a:lnTo>
                      <a:lnTo>
                        <a:pt x="8" y="63"/>
                      </a:lnTo>
                      <a:lnTo>
                        <a:pt x="8" y="58"/>
                      </a:lnTo>
                      <a:lnTo>
                        <a:pt x="5" y="56"/>
                      </a:lnTo>
                      <a:lnTo>
                        <a:pt x="0" y="56"/>
                      </a:lnTo>
                      <a:lnTo>
                        <a:pt x="0" y="51"/>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3" name="Freeform 74"/>
                <p:cNvSpPr>
                  <a:spLocks/>
                </p:cNvSpPr>
                <p:nvPr/>
              </p:nvSpPr>
              <p:spPr bwMode="auto">
                <a:xfrm>
                  <a:off x="5068888" y="3627438"/>
                  <a:ext cx="84137" cy="120650"/>
                </a:xfrm>
                <a:custGeom>
                  <a:avLst/>
                  <a:gdLst>
                    <a:gd name="T0" fmla="*/ 2147483647 w 66"/>
                    <a:gd name="T1" fmla="*/ 2147483647 h 95"/>
                    <a:gd name="T2" fmla="*/ 2147483647 w 66"/>
                    <a:gd name="T3" fmla="*/ 2147483647 h 95"/>
                    <a:gd name="T4" fmla="*/ 2147483647 w 66"/>
                    <a:gd name="T5" fmla="*/ 2147483647 h 95"/>
                    <a:gd name="T6" fmla="*/ 2147483647 w 66"/>
                    <a:gd name="T7" fmla="*/ 2147483647 h 95"/>
                    <a:gd name="T8" fmla="*/ 2147483647 w 66"/>
                    <a:gd name="T9" fmla="*/ 2147483647 h 95"/>
                    <a:gd name="T10" fmla="*/ 2147483647 w 66"/>
                    <a:gd name="T11" fmla="*/ 2147483647 h 95"/>
                    <a:gd name="T12" fmla="*/ 2147483647 w 66"/>
                    <a:gd name="T13" fmla="*/ 2147483647 h 95"/>
                    <a:gd name="T14" fmla="*/ 2147483647 w 66"/>
                    <a:gd name="T15" fmla="*/ 2147483647 h 95"/>
                    <a:gd name="T16" fmla="*/ 2147483647 w 66"/>
                    <a:gd name="T17" fmla="*/ 2147483647 h 95"/>
                    <a:gd name="T18" fmla="*/ 2147483647 w 66"/>
                    <a:gd name="T19" fmla="*/ 2147483647 h 95"/>
                    <a:gd name="T20" fmla="*/ 2147483647 w 66"/>
                    <a:gd name="T21" fmla="*/ 2147483647 h 95"/>
                    <a:gd name="T22" fmla="*/ 2147483647 w 66"/>
                    <a:gd name="T23" fmla="*/ 2147483647 h 95"/>
                    <a:gd name="T24" fmla="*/ 2147483647 w 66"/>
                    <a:gd name="T25" fmla="*/ 2147483647 h 95"/>
                    <a:gd name="T26" fmla="*/ 2147483647 w 66"/>
                    <a:gd name="T27" fmla="*/ 2147483647 h 95"/>
                    <a:gd name="T28" fmla="*/ 2147483647 w 66"/>
                    <a:gd name="T29" fmla="*/ 2147483647 h 95"/>
                    <a:gd name="T30" fmla="*/ 2147483647 w 66"/>
                    <a:gd name="T31" fmla="*/ 2147483647 h 95"/>
                    <a:gd name="T32" fmla="*/ 2147483647 w 66"/>
                    <a:gd name="T33" fmla="*/ 2147483647 h 95"/>
                    <a:gd name="T34" fmla="*/ 2147483647 w 66"/>
                    <a:gd name="T35" fmla="*/ 2147483647 h 95"/>
                    <a:gd name="T36" fmla="*/ 2147483647 w 66"/>
                    <a:gd name="T37" fmla="*/ 2147483647 h 95"/>
                    <a:gd name="T38" fmla="*/ 2147483647 w 66"/>
                    <a:gd name="T39" fmla="*/ 2147483647 h 95"/>
                    <a:gd name="T40" fmla="*/ 2147483647 w 66"/>
                    <a:gd name="T41" fmla="*/ 2147483647 h 95"/>
                    <a:gd name="T42" fmla="*/ 2147483647 w 66"/>
                    <a:gd name="T43" fmla="*/ 2147483647 h 95"/>
                    <a:gd name="T44" fmla="*/ 2147483647 w 66"/>
                    <a:gd name="T45" fmla="*/ 2147483647 h 95"/>
                    <a:gd name="T46" fmla="*/ 2147483647 w 66"/>
                    <a:gd name="T47" fmla="*/ 2147483647 h 95"/>
                    <a:gd name="T48" fmla="*/ 2147483647 w 66"/>
                    <a:gd name="T49" fmla="*/ 2147483647 h 95"/>
                    <a:gd name="T50" fmla="*/ 2147483647 w 66"/>
                    <a:gd name="T51" fmla="*/ 2147483647 h 95"/>
                    <a:gd name="T52" fmla="*/ 2147483647 w 66"/>
                    <a:gd name="T53" fmla="*/ 2147483647 h 95"/>
                    <a:gd name="T54" fmla="*/ 2147483647 w 66"/>
                    <a:gd name="T55" fmla="*/ 2147483647 h 95"/>
                    <a:gd name="T56" fmla="*/ 2147483647 w 66"/>
                    <a:gd name="T57" fmla="*/ 2147483647 h 95"/>
                    <a:gd name="T58" fmla="*/ 2147483647 w 66"/>
                    <a:gd name="T59" fmla="*/ 2147483647 h 95"/>
                    <a:gd name="T60" fmla="*/ 2147483647 w 66"/>
                    <a:gd name="T61" fmla="*/ 2147483647 h 95"/>
                    <a:gd name="T62" fmla="*/ 2147483647 w 66"/>
                    <a:gd name="T63" fmla="*/ 2147483647 h 95"/>
                    <a:gd name="T64" fmla="*/ 2147483647 w 66"/>
                    <a:gd name="T65" fmla="*/ 2147483647 h 95"/>
                    <a:gd name="T66" fmla="*/ 2147483647 w 66"/>
                    <a:gd name="T67" fmla="*/ 2147483647 h 95"/>
                    <a:gd name="T68" fmla="*/ 2147483647 w 66"/>
                    <a:gd name="T69" fmla="*/ 2147483647 h 95"/>
                    <a:gd name="T70" fmla="*/ 2147483647 w 66"/>
                    <a:gd name="T71" fmla="*/ 2147483647 h 95"/>
                    <a:gd name="T72" fmla="*/ 2147483647 w 66"/>
                    <a:gd name="T73" fmla="*/ 2147483647 h 95"/>
                    <a:gd name="T74" fmla="*/ 2147483647 w 66"/>
                    <a:gd name="T75" fmla="*/ 2147483647 h 95"/>
                    <a:gd name="T76" fmla="*/ 2147483647 w 66"/>
                    <a:gd name="T77" fmla="*/ 2147483647 h 95"/>
                    <a:gd name="T78" fmla="*/ 2147483647 w 66"/>
                    <a:gd name="T79" fmla="*/ 2147483647 h 95"/>
                    <a:gd name="T80" fmla="*/ 2147483647 w 66"/>
                    <a:gd name="T81" fmla="*/ 2147483647 h 95"/>
                    <a:gd name="T82" fmla="*/ 2147483647 w 66"/>
                    <a:gd name="T83" fmla="*/ 2147483647 h 95"/>
                    <a:gd name="T84" fmla="*/ 2147483647 w 66"/>
                    <a:gd name="T85" fmla="*/ 2147483647 h 95"/>
                    <a:gd name="T86" fmla="*/ 0 w 66"/>
                    <a:gd name="T87" fmla="*/ 2147483647 h 95"/>
                    <a:gd name="T88" fmla="*/ 2147483647 w 66"/>
                    <a:gd name="T89" fmla="*/ 2147483647 h 95"/>
                    <a:gd name="T90" fmla="*/ 0 w 66"/>
                    <a:gd name="T91" fmla="*/ 2147483647 h 95"/>
                    <a:gd name="T92" fmla="*/ 2147483647 w 66"/>
                    <a:gd name="T93" fmla="*/ 2147483647 h 95"/>
                    <a:gd name="T94" fmla="*/ 2147483647 w 66"/>
                    <a:gd name="T95" fmla="*/ 2147483647 h 95"/>
                    <a:gd name="T96" fmla="*/ 2147483647 w 66"/>
                    <a:gd name="T97" fmla="*/ 2147483647 h 95"/>
                    <a:gd name="T98" fmla="*/ 2147483647 w 66"/>
                    <a:gd name="T99" fmla="*/ 2147483647 h 95"/>
                    <a:gd name="T100" fmla="*/ 2147483647 w 66"/>
                    <a:gd name="T101" fmla="*/ 2147483647 h 95"/>
                    <a:gd name="T102" fmla="*/ 2147483647 w 66"/>
                    <a:gd name="T103" fmla="*/ 2147483647 h 95"/>
                    <a:gd name="T104" fmla="*/ 2147483647 w 66"/>
                    <a:gd name="T105" fmla="*/ 2147483647 h 95"/>
                    <a:gd name="T106" fmla="*/ 2147483647 w 66"/>
                    <a:gd name="T107" fmla="*/ 2147483647 h 95"/>
                    <a:gd name="T108" fmla="*/ 2147483647 w 66"/>
                    <a:gd name="T109" fmla="*/ 2147483647 h 9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6"/>
                    <a:gd name="T166" fmla="*/ 0 h 95"/>
                    <a:gd name="T167" fmla="*/ 66 w 66"/>
                    <a:gd name="T168" fmla="*/ 95 h 9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6" h="95">
                      <a:moveTo>
                        <a:pt x="61" y="42"/>
                      </a:moveTo>
                      <a:lnTo>
                        <a:pt x="59" y="45"/>
                      </a:lnTo>
                      <a:lnTo>
                        <a:pt x="56" y="50"/>
                      </a:lnTo>
                      <a:lnTo>
                        <a:pt x="56" y="53"/>
                      </a:lnTo>
                      <a:lnTo>
                        <a:pt x="56" y="55"/>
                      </a:lnTo>
                      <a:lnTo>
                        <a:pt x="66" y="65"/>
                      </a:lnTo>
                      <a:lnTo>
                        <a:pt x="66" y="68"/>
                      </a:lnTo>
                      <a:lnTo>
                        <a:pt x="64" y="70"/>
                      </a:lnTo>
                      <a:lnTo>
                        <a:pt x="59" y="75"/>
                      </a:lnTo>
                      <a:lnTo>
                        <a:pt x="56" y="78"/>
                      </a:lnTo>
                      <a:lnTo>
                        <a:pt x="56" y="83"/>
                      </a:lnTo>
                      <a:lnTo>
                        <a:pt x="56" y="85"/>
                      </a:lnTo>
                      <a:lnTo>
                        <a:pt x="54" y="85"/>
                      </a:lnTo>
                      <a:lnTo>
                        <a:pt x="51" y="85"/>
                      </a:lnTo>
                      <a:lnTo>
                        <a:pt x="49" y="85"/>
                      </a:lnTo>
                      <a:lnTo>
                        <a:pt x="46" y="88"/>
                      </a:lnTo>
                      <a:lnTo>
                        <a:pt x="43" y="85"/>
                      </a:lnTo>
                      <a:lnTo>
                        <a:pt x="43" y="88"/>
                      </a:lnTo>
                      <a:lnTo>
                        <a:pt x="43" y="85"/>
                      </a:lnTo>
                      <a:lnTo>
                        <a:pt x="41" y="88"/>
                      </a:lnTo>
                      <a:lnTo>
                        <a:pt x="38" y="88"/>
                      </a:lnTo>
                      <a:lnTo>
                        <a:pt x="41" y="90"/>
                      </a:lnTo>
                      <a:lnTo>
                        <a:pt x="38" y="90"/>
                      </a:lnTo>
                      <a:lnTo>
                        <a:pt x="38" y="88"/>
                      </a:lnTo>
                      <a:lnTo>
                        <a:pt x="36" y="88"/>
                      </a:lnTo>
                      <a:lnTo>
                        <a:pt x="33" y="90"/>
                      </a:lnTo>
                      <a:lnTo>
                        <a:pt x="31" y="90"/>
                      </a:lnTo>
                      <a:lnTo>
                        <a:pt x="31" y="93"/>
                      </a:lnTo>
                      <a:lnTo>
                        <a:pt x="31" y="95"/>
                      </a:lnTo>
                      <a:lnTo>
                        <a:pt x="28" y="95"/>
                      </a:lnTo>
                      <a:lnTo>
                        <a:pt x="28" y="93"/>
                      </a:lnTo>
                      <a:lnTo>
                        <a:pt x="23" y="85"/>
                      </a:lnTo>
                      <a:lnTo>
                        <a:pt x="21" y="80"/>
                      </a:lnTo>
                      <a:lnTo>
                        <a:pt x="21" y="78"/>
                      </a:lnTo>
                      <a:lnTo>
                        <a:pt x="18" y="78"/>
                      </a:lnTo>
                      <a:lnTo>
                        <a:pt x="18" y="75"/>
                      </a:lnTo>
                      <a:lnTo>
                        <a:pt x="21" y="75"/>
                      </a:lnTo>
                      <a:lnTo>
                        <a:pt x="23" y="75"/>
                      </a:lnTo>
                      <a:lnTo>
                        <a:pt x="26" y="75"/>
                      </a:lnTo>
                      <a:lnTo>
                        <a:pt x="26" y="73"/>
                      </a:lnTo>
                      <a:lnTo>
                        <a:pt x="23" y="73"/>
                      </a:lnTo>
                      <a:lnTo>
                        <a:pt x="21" y="70"/>
                      </a:lnTo>
                      <a:lnTo>
                        <a:pt x="18" y="70"/>
                      </a:lnTo>
                      <a:lnTo>
                        <a:pt x="18" y="68"/>
                      </a:lnTo>
                      <a:lnTo>
                        <a:pt x="16" y="68"/>
                      </a:lnTo>
                      <a:lnTo>
                        <a:pt x="13" y="68"/>
                      </a:lnTo>
                      <a:lnTo>
                        <a:pt x="13" y="65"/>
                      </a:lnTo>
                      <a:lnTo>
                        <a:pt x="11" y="63"/>
                      </a:lnTo>
                      <a:lnTo>
                        <a:pt x="8" y="63"/>
                      </a:lnTo>
                      <a:lnTo>
                        <a:pt x="8" y="60"/>
                      </a:lnTo>
                      <a:lnTo>
                        <a:pt x="6" y="60"/>
                      </a:lnTo>
                      <a:lnTo>
                        <a:pt x="8" y="58"/>
                      </a:lnTo>
                      <a:lnTo>
                        <a:pt x="11" y="58"/>
                      </a:lnTo>
                      <a:lnTo>
                        <a:pt x="11" y="55"/>
                      </a:lnTo>
                      <a:lnTo>
                        <a:pt x="11" y="53"/>
                      </a:lnTo>
                      <a:lnTo>
                        <a:pt x="8" y="50"/>
                      </a:lnTo>
                      <a:lnTo>
                        <a:pt x="6" y="48"/>
                      </a:lnTo>
                      <a:lnTo>
                        <a:pt x="8" y="48"/>
                      </a:lnTo>
                      <a:lnTo>
                        <a:pt x="8" y="50"/>
                      </a:lnTo>
                      <a:lnTo>
                        <a:pt x="11" y="50"/>
                      </a:lnTo>
                      <a:lnTo>
                        <a:pt x="13" y="48"/>
                      </a:lnTo>
                      <a:lnTo>
                        <a:pt x="11" y="48"/>
                      </a:lnTo>
                      <a:lnTo>
                        <a:pt x="11" y="45"/>
                      </a:lnTo>
                      <a:lnTo>
                        <a:pt x="8" y="45"/>
                      </a:lnTo>
                      <a:lnTo>
                        <a:pt x="8" y="42"/>
                      </a:lnTo>
                      <a:lnTo>
                        <a:pt x="6" y="42"/>
                      </a:lnTo>
                      <a:lnTo>
                        <a:pt x="6" y="40"/>
                      </a:lnTo>
                      <a:lnTo>
                        <a:pt x="6" y="37"/>
                      </a:lnTo>
                      <a:lnTo>
                        <a:pt x="6" y="35"/>
                      </a:lnTo>
                      <a:lnTo>
                        <a:pt x="8" y="35"/>
                      </a:lnTo>
                      <a:lnTo>
                        <a:pt x="8" y="32"/>
                      </a:lnTo>
                      <a:lnTo>
                        <a:pt x="8" y="30"/>
                      </a:lnTo>
                      <a:lnTo>
                        <a:pt x="8" y="27"/>
                      </a:lnTo>
                      <a:lnTo>
                        <a:pt x="6" y="27"/>
                      </a:lnTo>
                      <a:lnTo>
                        <a:pt x="3" y="30"/>
                      </a:lnTo>
                      <a:lnTo>
                        <a:pt x="3" y="27"/>
                      </a:lnTo>
                      <a:lnTo>
                        <a:pt x="6" y="27"/>
                      </a:lnTo>
                      <a:lnTo>
                        <a:pt x="6" y="25"/>
                      </a:lnTo>
                      <a:lnTo>
                        <a:pt x="6" y="22"/>
                      </a:lnTo>
                      <a:lnTo>
                        <a:pt x="8" y="22"/>
                      </a:lnTo>
                      <a:lnTo>
                        <a:pt x="11" y="22"/>
                      </a:lnTo>
                      <a:lnTo>
                        <a:pt x="11" y="20"/>
                      </a:lnTo>
                      <a:lnTo>
                        <a:pt x="8" y="20"/>
                      </a:lnTo>
                      <a:lnTo>
                        <a:pt x="6" y="20"/>
                      </a:lnTo>
                      <a:lnTo>
                        <a:pt x="6" y="17"/>
                      </a:lnTo>
                      <a:lnTo>
                        <a:pt x="3" y="17"/>
                      </a:lnTo>
                      <a:lnTo>
                        <a:pt x="3" y="15"/>
                      </a:lnTo>
                      <a:lnTo>
                        <a:pt x="0" y="12"/>
                      </a:lnTo>
                      <a:lnTo>
                        <a:pt x="3" y="12"/>
                      </a:lnTo>
                      <a:lnTo>
                        <a:pt x="3" y="10"/>
                      </a:lnTo>
                      <a:lnTo>
                        <a:pt x="3" y="7"/>
                      </a:lnTo>
                      <a:lnTo>
                        <a:pt x="0" y="7"/>
                      </a:lnTo>
                      <a:lnTo>
                        <a:pt x="11" y="0"/>
                      </a:lnTo>
                      <a:lnTo>
                        <a:pt x="18" y="0"/>
                      </a:lnTo>
                      <a:lnTo>
                        <a:pt x="23" y="0"/>
                      </a:lnTo>
                      <a:lnTo>
                        <a:pt x="23" y="5"/>
                      </a:lnTo>
                      <a:lnTo>
                        <a:pt x="28" y="5"/>
                      </a:lnTo>
                      <a:lnTo>
                        <a:pt x="31" y="7"/>
                      </a:lnTo>
                      <a:lnTo>
                        <a:pt x="31" y="12"/>
                      </a:lnTo>
                      <a:lnTo>
                        <a:pt x="31" y="15"/>
                      </a:lnTo>
                      <a:lnTo>
                        <a:pt x="36" y="20"/>
                      </a:lnTo>
                      <a:lnTo>
                        <a:pt x="41" y="20"/>
                      </a:lnTo>
                      <a:lnTo>
                        <a:pt x="41" y="22"/>
                      </a:lnTo>
                      <a:lnTo>
                        <a:pt x="43" y="22"/>
                      </a:lnTo>
                      <a:lnTo>
                        <a:pt x="41" y="25"/>
                      </a:lnTo>
                      <a:lnTo>
                        <a:pt x="41" y="27"/>
                      </a:lnTo>
                      <a:lnTo>
                        <a:pt x="43" y="27"/>
                      </a:lnTo>
                      <a:lnTo>
                        <a:pt x="41" y="27"/>
                      </a:lnTo>
                      <a:lnTo>
                        <a:pt x="41" y="30"/>
                      </a:lnTo>
                      <a:lnTo>
                        <a:pt x="43" y="30"/>
                      </a:lnTo>
                      <a:lnTo>
                        <a:pt x="43" y="32"/>
                      </a:lnTo>
                      <a:lnTo>
                        <a:pt x="49" y="32"/>
                      </a:lnTo>
                      <a:lnTo>
                        <a:pt x="51" y="35"/>
                      </a:lnTo>
                      <a:lnTo>
                        <a:pt x="54" y="37"/>
                      </a:lnTo>
                      <a:lnTo>
                        <a:pt x="54" y="35"/>
                      </a:lnTo>
                      <a:lnTo>
                        <a:pt x="56" y="32"/>
                      </a:lnTo>
                      <a:lnTo>
                        <a:pt x="61" y="35"/>
                      </a:lnTo>
                      <a:lnTo>
                        <a:pt x="64" y="35"/>
                      </a:lnTo>
                      <a:lnTo>
                        <a:pt x="61" y="35"/>
                      </a:lnTo>
                      <a:lnTo>
                        <a:pt x="59" y="37"/>
                      </a:lnTo>
                      <a:lnTo>
                        <a:pt x="59" y="40"/>
                      </a:lnTo>
                      <a:lnTo>
                        <a:pt x="61" y="42"/>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4" name="Freeform 75"/>
                <p:cNvSpPr>
                  <a:spLocks/>
                </p:cNvSpPr>
                <p:nvPr/>
              </p:nvSpPr>
              <p:spPr bwMode="auto">
                <a:xfrm>
                  <a:off x="5133975" y="3433763"/>
                  <a:ext cx="366713" cy="241300"/>
                </a:xfrm>
                <a:custGeom>
                  <a:avLst/>
                  <a:gdLst>
                    <a:gd name="T0" fmla="*/ 2147483647 w 288"/>
                    <a:gd name="T1" fmla="*/ 2147483647 h 189"/>
                    <a:gd name="T2" fmla="*/ 2147483647 w 288"/>
                    <a:gd name="T3" fmla="*/ 2147483647 h 189"/>
                    <a:gd name="T4" fmla="*/ 2147483647 w 288"/>
                    <a:gd name="T5" fmla="*/ 2147483647 h 189"/>
                    <a:gd name="T6" fmla="*/ 2147483647 w 288"/>
                    <a:gd name="T7" fmla="*/ 2147483647 h 189"/>
                    <a:gd name="T8" fmla="*/ 2147483647 w 288"/>
                    <a:gd name="T9" fmla="*/ 2147483647 h 189"/>
                    <a:gd name="T10" fmla="*/ 2147483647 w 288"/>
                    <a:gd name="T11" fmla="*/ 2147483647 h 189"/>
                    <a:gd name="T12" fmla="*/ 2147483647 w 288"/>
                    <a:gd name="T13" fmla="*/ 2147483647 h 189"/>
                    <a:gd name="T14" fmla="*/ 2147483647 w 288"/>
                    <a:gd name="T15" fmla="*/ 2147483647 h 189"/>
                    <a:gd name="T16" fmla="*/ 2147483647 w 288"/>
                    <a:gd name="T17" fmla="*/ 2147483647 h 189"/>
                    <a:gd name="T18" fmla="*/ 2147483647 w 288"/>
                    <a:gd name="T19" fmla="*/ 2147483647 h 189"/>
                    <a:gd name="T20" fmla="*/ 2147483647 w 288"/>
                    <a:gd name="T21" fmla="*/ 2147483647 h 189"/>
                    <a:gd name="T22" fmla="*/ 2147483647 w 288"/>
                    <a:gd name="T23" fmla="*/ 2147483647 h 189"/>
                    <a:gd name="T24" fmla="*/ 2147483647 w 288"/>
                    <a:gd name="T25" fmla="*/ 2147483647 h 189"/>
                    <a:gd name="T26" fmla="*/ 2147483647 w 288"/>
                    <a:gd name="T27" fmla="*/ 2147483647 h 189"/>
                    <a:gd name="T28" fmla="*/ 2147483647 w 288"/>
                    <a:gd name="T29" fmla="*/ 2147483647 h 189"/>
                    <a:gd name="T30" fmla="*/ 2147483647 w 288"/>
                    <a:gd name="T31" fmla="*/ 2147483647 h 189"/>
                    <a:gd name="T32" fmla="*/ 2147483647 w 288"/>
                    <a:gd name="T33" fmla="*/ 2147483647 h 189"/>
                    <a:gd name="T34" fmla="*/ 2147483647 w 288"/>
                    <a:gd name="T35" fmla="*/ 2147483647 h 189"/>
                    <a:gd name="T36" fmla="*/ 2147483647 w 288"/>
                    <a:gd name="T37" fmla="*/ 2147483647 h 189"/>
                    <a:gd name="T38" fmla="*/ 2147483647 w 288"/>
                    <a:gd name="T39" fmla="*/ 2147483647 h 189"/>
                    <a:gd name="T40" fmla="*/ 2147483647 w 288"/>
                    <a:gd name="T41" fmla="*/ 2147483647 h 189"/>
                    <a:gd name="T42" fmla="*/ 2147483647 w 288"/>
                    <a:gd name="T43" fmla="*/ 2147483647 h 189"/>
                    <a:gd name="T44" fmla="*/ 2147483647 w 288"/>
                    <a:gd name="T45" fmla="*/ 2147483647 h 189"/>
                    <a:gd name="T46" fmla="*/ 2147483647 w 288"/>
                    <a:gd name="T47" fmla="*/ 2147483647 h 189"/>
                    <a:gd name="T48" fmla="*/ 2147483647 w 288"/>
                    <a:gd name="T49" fmla="*/ 2147483647 h 189"/>
                    <a:gd name="T50" fmla="*/ 2147483647 w 288"/>
                    <a:gd name="T51" fmla="*/ 2147483647 h 189"/>
                    <a:gd name="T52" fmla="*/ 2147483647 w 288"/>
                    <a:gd name="T53" fmla="*/ 2147483647 h 189"/>
                    <a:gd name="T54" fmla="*/ 2147483647 w 288"/>
                    <a:gd name="T55" fmla="*/ 2147483647 h 189"/>
                    <a:gd name="T56" fmla="*/ 2147483647 w 288"/>
                    <a:gd name="T57" fmla="*/ 2147483647 h 189"/>
                    <a:gd name="T58" fmla="*/ 2147483647 w 288"/>
                    <a:gd name="T59" fmla="*/ 2147483647 h 189"/>
                    <a:gd name="T60" fmla="*/ 2147483647 w 288"/>
                    <a:gd name="T61" fmla="*/ 2147483647 h 189"/>
                    <a:gd name="T62" fmla="*/ 2147483647 w 288"/>
                    <a:gd name="T63" fmla="*/ 2147483647 h 189"/>
                    <a:gd name="T64" fmla="*/ 2147483647 w 288"/>
                    <a:gd name="T65" fmla="*/ 2147483647 h 189"/>
                    <a:gd name="T66" fmla="*/ 2147483647 w 288"/>
                    <a:gd name="T67" fmla="*/ 2147483647 h 189"/>
                    <a:gd name="T68" fmla="*/ 2147483647 w 288"/>
                    <a:gd name="T69" fmla="*/ 2147483647 h 189"/>
                    <a:gd name="T70" fmla="*/ 2147483647 w 288"/>
                    <a:gd name="T71" fmla="*/ 2147483647 h 189"/>
                    <a:gd name="T72" fmla="*/ 2147483647 w 288"/>
                    <a:gd name="T73" fmla="*/ 2147483647 h 189"/>
                    <a:gd name="T74" fmla="*/ 2147483647 w 288"/>
                    <a:gd name="T75" fmla="*/ 2147483647 h 189"/>
                    <a:gd name="T76" fmla="*/ 2147483647 w 288"/>
                    <a:gd name="T77" fmla="*/ 2147483647 h 189"/>
                    <a:gd name="T78" fmla="*/ 2147483647 w 288"/>
                    <a:gd name="T79" fmla="*/ 2147483647 h 189"/>
                    <a:gd name="T80" fmla="*/ 2147483647 w 288"/>
                    <a:gd name="T81" fmla="*/ 2147483647 h 189"/>
                    <a:gd name="T82" fmla="*/ 2147483647 w 288"/>
                    <a:gd name="T83" fmla="*/ 2147483647 h 189"/>
                    <a:gd name="T84" fmla="*/ 2147483647 w 288"/>
                    <a:gd name="T85" fmla="*/ 2147483647 h 189"/>
                    <a:gd name="T86" fmla="*/ 2147483647 w 288"/>
                    <a:gd name="T87" fmla="*/ 2147483647 h 189"/>
                    <a:gd name="T88" fmla="*/ 2147483647 w 288"/>
                    <a:gd name="T89" fmla="*/ 2147483647 h 189"/>
                    <a:gd name="T90" fmla="*/ 2147483647 w 288"/>
                    <a:gd name="T91" fmla="*/ 2147483647 h 189"/>
                    <a:gd name="T92" fmla="*/ 2147483647 w 288"/>
                    <a:gd name="T93" fmla="*/ 2147483647 h 189"/>
                    <a:gd name="T94" fmla="*/ 2147483647 w 288"/>
                    <a:gd name="T95" fmla="*/ 2147483647 h 189"/>
                    <a:gd name="T96" fmla="*/ 2147483647 w 288"/>
                    <a:gd name="T97" fmla="*/ 2147483647 h 189"/>
                    <a:gd name="T98" fmla="*/ 2147483647 w 288"/>
                    <a:gd name="T99" fmla="*/ 2147483647 h 189"/>
                    <a:gd name="T100" fmla="*/ 2147483647 w 288"/>
                    <a:gd name="T101" fmla="*/ 2147483647 h 189"/>
                    <a:gd name="T102" fmla="*/ 2147483647 w 288"/>
                    <a:gd name="T103" fmla="*/ 2147483647 h 189"/>
                    <a:gd name="T104" fmla="*/ 2147483647 w 288"/>
                    <a:gd name="T105" fmla="*/ 2147483647 h 189"/>
                    <a:gd name="T106" fmla="*/ 2147483647 w 288"/>
                    <a:gd name="T107" fmla="*/ 2147483647 h 189"/>
                    <a:gd name="T108" fmla="*/ 2147483647 w 288"/>
                    <a:gd name="T109" fmla="*/ 2147483647 h 189"/>
                    <a:gd name="T110" fmla="*/ 2147483647 w 288"/>
                    <a:gd name="T111" fmla="*/ 2147483647 h 189"/>
                    <a:gd name="T112" fmla="*/ 2147483647 w 288"/>
                    <a:gd name="T113" fmla="*/ 2147483647 h 189"/>
                    <a:gd name="T114" fmla="*/ 2147483647 w 288"/>
                    <a:gd name="T115" fmla="*/ 2147483647 h 1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8"/>
                    <a:gd name="T175" fmla="*/ 0 h 189"/>
                    <a:gd name="T176" fmla="*/ 288 w 288"/>
                    <a:gd name="T177" fmla="*/ 189 h 18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8" h="189">
                      <a:moveTo>
                        <a:pt x="25" y="20"/>
                      </a:moveTo>
                      <a:lnTo>
                        <a:pt x="25" y="20"/>
                      </a:lnTo>
                      <a:lnTo>
                        <a:pt x="28" y="20"/>
                      </a:lnTo>
                      <a:lnTo>
                        <a:pt x="30" y="20"/>
                      </a:lnTo>
                      <a:lnTo>
                        <a:pt x="33" y="18"/>
                      </a:lnTo>
                      <a:lnTo>
                        <a:pt x="35" y="15"/>
                      </a:lnTo>
                      <a:lnTo>
                        <a:pt x="38" y="13"/>
                      </a:lnTo>
                      <a:lnTo>
                        <a:pt x="40" y="13"/>
                      </a:lnTo>
                      <a:lnTo>
                        <a:pt x="46" y="13"/>
                      </a:lnTo>
                      <a:lnTo>
                        <a:pt x="48" y="13"/>
                      </a:lnTo>
                      <a:lnTo>
                        <a:pt x="51" y="10"/>
                      </a:lnTo>
                      <a:lnTo>
                        <a:pt x="53" y="13"/>
                      </a:lnTo>
                      <a:lnTo>
                        <a:pt x="56" y="13"/>
                      </a:lnTo>
                      <a:lnTo>
                        <a:pt x="58" y="10"/>
                      </a:lnTo>
                      <a:lnTo>
                        <a:pt x="63" y="13"/>
                      </a:lnTo>
                      <a:lnTo>
                        <a:pt x="66" y="13"/>
                      </a:lnTo>
                      <a:lnTo>
                        <a:pt x="71" y="13"/>
                      </a:lnTo>
                      <a:lnTo>
                        <a:pt x="71" y="15"/>
                      </a:lnTo>
                      <a:lnTo>
                        <a:pt x="73" y="15"/>
                      </a:lnTo>
                      <a:lnTo>
                        <a:pt x="78" y="15"/>
                      </a:lnTo>
                      <a:lnTo>
                        <a:pt x="81" y="15"/>
                      </a:lnTo>
                      <a:lnTo>
                        <a:pt x="81" y="18"/>
                      </a:lnTo>
                      <a:lnTo>
                        <a:pt x="83" y="18"/>
                      </a:lnTo>
                      <a:lnTo>
                        <a:pt x="83" y="20"/>
                      </a:lnTo>
                      <a:lnTo>
                        <a:pt x="86" y="18"/>
                      </a:lnTo>
                      <a:lnTo>
                        <a:pt x="89" y="20"/>
                      </a:lnTo>
                      <a:lnTo>
                        <a:pt x="91" y="20"/>
                      </a:lnTo>
                      <a:lnTo>
                        <a:pt x="91" y="23"/>
                      </a:lnTo>
                      <a:lnTo>
                        <a:pt x="91" y="20"/>
                      </a:lnTo>
                      <a:lnTo>
                        <a:pt x="94" y="20"/>
                      </a:lnTo>
                      <a:lnTo>
                        <a:pt x="96" y="20"/>
                      </a:lnTo>
                      <a:lnTo>
                        <a:pt x="99" y="20"/>
                      </a:lnTo>
                      <a:lnTo>
                        <a:pt x="101" y="23"/>
                      </a:lnTo>
                      <a:lnTo>
                        <a:pt x="101" y="20"/>
                      </a:lnTo>
                      <a:lnTo>
                        <a:pt x="104" y="20"/>
                      </a:lnTo>
                      <a:lnTo>
                        <a:pt x="104" y="23"/>
                      </a:lnTo>
                      <a:lnTo>
                        <a:pt x="106" y="25"/>
                      </a:lnTo>
                      <a:lnTo>
                        <a:pt x="106" y="23"/>
                      </a:lnTo>
                      <a:lnTo>
                        <a:pt x="109" y="20"/>
                      </a:lnTo>
                      <a:lnTo>
                        <a:pt x="111" y="20"/>
                      </a:lnTo>
                      <a:lnTo>
                        <a:pt x="114" y="20"/>
                      </a:lnTo>
                      <a:lnTo>
                        <a:pt x="114" y="23"/>
                      </a:lnTo>
                      <a:lnTo>
                        <a:pt x="114" y="25"/>
                      </a:lnTo>
                      <a:lnTo>
                        <a:pt x="116" y="25"/>
                      </a:lnTo>
                      <a:lnTo>
                        <a:pt x="119" y="25"/>
                      </a:lnTo>
                      <a:lnTo>
                        <a:pt x="119" y="23"/>
                      </a:lnTo>
                      <a:lnTo>
                        <a:pt x="121" y="23"/>
                      </a:lnTo>
                      <a:lnTo>
                        <a:pt x="121" y="25"/>
                      </a:lnTo>
                      <a:lnTo>
                        <a:pt x="124" y="25"/>
                      </a:lnTo>
                      <a:lnTo>
                        <a:pt x="126" y="23"/>
                      </a:lnTo>
                      <a:lnTo>
                        <a:pt x="129" y="23"/>
                      </a:lnTo>
                      <a:lnTo>
                        <a:pt x="131" y="25"/>
                      </a:lnTo>
                      <a:lnTo>
                        <a:pt x="134" y="28"/>
                      </a:lnTo>
                      <a:lnTo>
                        <a:pt x="137" y="28"/>
                      </a:lnTo>
                      <a:lnTo>
                        <a:pt x="137" y="25"/>
                      </a:lnTo>
                      <a:lnTo>
                        <a:pt x="137" y="23"/>
                      </a:lnTo>
                      <a:lnTo>
                        <a:pt x="134" y="23"/>
                      </a:lnTo>
                      <a:lnTo>
                        <a:pt x="134" y="20"/>
                      </a:lnTo>
                      <a:lnTo>
                        <a:pt x="137" y="18"/>
                      </a:lnTo>
                      <a:lnTo>
                        <a:pt x="139" y="13"/>
                      </a:lnTo>
                      <a:lnTo>
                        <a:pt x="142" y="13"/>
                      </a:lnTo>
                      <a:lnTo>
                        <a:pt x="142" y="10"/>
                      </a:lnTo>
                      <a:lnTo>
                        <a:pt x="142" y="8"/>
                      </a:lnTo>
                      <a:lnTo>
                        <a:pt x="144" y="8"/>
                      </a:lnTo>
                      <a:lnTo>
                        <a:pt x="147" y="8"/>
                      </a:lnTo>
                      <a:lnTo>
                        <a:pt x="152" y="8"/>
                      </a:lnTo>
                      <a:lnTo>
                        <a:pt x="154" y="8"/>
                      </a:lnTo>
                      <a:lnTo>
                        <a:pt x="157" y="8"/>
                      </a:lnTo>
                      <a:lnTo>
                        <a:pt x="162" y="8"/>
                      </a:lnTo>
                      <a:lnTo>
                        <a:pt x="164" y="5"/>
                      </a:lnTo>
                      <a:lnTo>
                        <a:pt x="164" y="3"/>
                      </a:lnTo>
                      <a:lnTo>
                        <a:pt x="164" y="0"/>
                      </a:lnTo>
                      <a:lnTo>
                        <a:pt x="169" y="3"/>
                      </a:lnTo>
                      <a:lnTo>
                        <a:pt x="172" y="3"/>
                      </a:lnTo>
                      <a:lnTo>
                        <a:pt x="177" y="0"/>
                      </a:lnTo>
                      <a:lnTo>
                        <a:pt x="182" y="0"/>
                      </a:lnTo>
                      <a:lnTo>
                        <a:pt x="187" y="0"/>
                      </a:lnTo>
                      <a:lnTo>
                        <a:pt x="187" y="3"/>
                      </a:lnTo>
                      <a:lnTo>
                        <a:pt x="190" y="5"/>
                      </a:lnTo>
                      <a:lnTo>
                        <a:pt x="192" y="8"/>
                      </a:lnTo>
                      <a:lnTo>
                        <a:pt x="192" y="10"/>
                      </a:lnTo>
                      <a:lnTo>
                        <a:pt x="195" y="13"/>
                      </a:lnTo>
                      <a:lnTo>
                        <a:pt x="197" y="15"/>
                      </a:lnTo>
                      <a:lnTo>
                        <a:pt x="197" y="18"/>
                      </a:lnTo>
                      <a:lnTo>
                        <a:pt x="195" y="18"/>
                      </a:lnTo>
                      <a:lnTo>
                        <a:pt x="192" y="18"/>
                      </a:lnTo>
                      <a:lnTo>
                        <a:pt x="195" y="23"/>
                      </a:lnTo>
                      <a:lnTo>
                        <a:pt x="195" y="25"/>
                      </a:lnTo>
                      <a:lnTo>
                        <a:pt x="197" y="30"/>
                      </a:lnTo>
                      <a:lnTo>
                        <a:pt x="200" y="30"/>
                      </a:lnTo>
                      <a:lnTo>
                        <a:pt x="202" y="30"/>
                      </a:lnTo>
                      <a:lnTo>
                        <a:pt x="205" y="30"/>
                      </a:lnTo>
                      <a:lnTo>
                        <a:pt x="207" y="30"/>
                      </a:lnTo>
                      <a:lnTo>
                        <a:pt x="207" y="33"/>
                      </a:lnTo>
                      <a:lnTo>
                        <a:pt x="212" y="33"/>
                      </a:lnTo>
                      <a:lnTo>
                        <a:pt x="212" y="38"/>
                      </a:lnTo>
                      <a:lnTo>
                        <a:pt x="212" y="40"/>
                      </a:lnTo>
                      <a:lnTo>
                        <a:pt x="212" y="43"/>
                      </a:lnTo>
                      <a:lnTo>
                        <a:pt x="212" y="46"/>
                      </a:lnTo>
                      <a:lnTo>
                        <a:pt x="212" y="48"/>
                      </a:lnTo>
                      <a:lnTo>
                        <a:pt x="215" y="48"/>
                      </a:lnTo>
                      <a:lnTo>
                        <a:pt x="217" y="53"/>
                      </a:lnTo>
                      <a:lnTo>
                        <a:pt x="220" y="51"/>
                      </a:lnTo>
                      <a:lnTo>
                        <a:pt x="222" y="51"/>
                      </a:lnTo>
                      <a:lnTo>
                        <a:pt x="225" y="51"/>
                      </a:lnTo>
                      <a:lnTo>
                        <a:pt x="228" y="53"/>
                      </a:lnTo>
                      <a:lnTo>
                        <a:pt x="230" y="53"/>
                      </a:lnTo>
                      <a:lnTo>
                        <a:pt x="233" y="56"/>
                      </a:lnTo>
                      <a:lnTo>
                        <a:pt x="235" y="53"/>
                      </a:lnTo>
                      <a:lnTo>
                        <a:pt x="238" y="53"/>
                      </a:lnTo>
                      <a:lnTo>
                        <a:pt x="243" y="51"/>
                      </a:lnTo>
                      <a:lnTo>
                        <a:pt x="245" y="51"/>
                      </a:lnTo>
                      <a:lnTo>
                        <a:pt x="248" y="53"/>
                      </a:lnTo>
                      <a:lnTo>
                        <a:pt x="248" y="56"/>
                      </a:lnTo>
                      <a:lnTo>
                        <a:pt x="250" y="58"/>
                      </a:lnTo>
                      <a:lnTo>
                        <a:pt x="253" y="58"/>
                      </a:lnTo>
                      <a:lnTo>
                        <a:pt x="253" y="61"/>
                      </a:lnTo>
                      <a:lnTo>
                        <a:pt x="255" y="63"/>
                      </a:lnTo>
                      <a:lnTo>
                        <a:pt x="258" y="61"/>
                      </a:lnTo>
                      <a:lnTo>
                        <a:pt x="258" y="58"/>
                      </a:lnTo>
                      <a:lnTo>
                        <a:pt x="260" y="61"/>
                      </a:lnTo>
                      <a:lnTo>
                        <a:pt x="265" y="63"/>
                      </a:lnTo>
                      <a:lnTo>
                        <a:pt x="268" y="63"/>
                      </a:lnTo>
                      <a:lnTo>
                        <a:pt x="270" y="66"/>
                      </a:lnTo>
                      <a:lnTo>
                        <a:pt x="273" y="63"/>
                      </a:lnTo>
                      <a:lnTo>
                        <a:pt x="273" y="66"/>
                      </a:lnTo>
                      <a:lnTo>
                        <a:pt x="276" y="66"/>
                      </a:lnTo>
                      <a:lnTo>
                        <a:pt x="278" y="68"/>
                      </a:lnTo>
                      <a:lnTo>
                        <a:pt x="281" y="71"/>
                      </a:lnTo>
                      <a:lnTo>
                        <a:pt x="283" y="71"/>
                      </a:lnTo>
                      <a:lnTo>
                        <a:pt x="286" y="71"/>
                      </a:lnTo>
                      <a:lnTo>
                        <a:pt x="288" y="71"/>
                      </a:lnTo>
                      <a:lnTo>
                        <a:pt x="288" y="73"/>
                      </a:lnTo>
                      <a:lnTo>
                        <a:pt x="288" y="76"/>
                      </a:lnTo>
                      <a:lnTo>
                        <a:pt x="288" y="78"/>
                      </a:lnTo>
                      <a:lnTo>
                        <a:pt x="286" y="81"/>
                      </a:lnTo>
                      <a:lnTo>
                        <a:pt x="283" y="83"/>
                      </a:lnTo>
                      <a:lnTo>
                        <a:pt x="281" y="83"/>
                      </a:lnTo>
                      <a:lnTo>
                        <a:pt x="283" y="86"/>
                      </a:lnTo>
                      <a:lnTo>
                        <a:pt x="283" y="88"/>
                      </a:lnTo>
                      <a:lnTo>
                        <a:pt x="286" y="88"/>
                      </a:lnTo>
                      <a:lnTo>
                        <a:pt x="283" y="88"/>
                      </a:lnTo>
                      <a:lnTo>
                        <a:pt x="281" y="88"/>
                      </a:lnTo>
                      <a:lnTo>
                        <a:pt x="281" y="91"/>
                      </a:lnTo>
                      <a:lnTo>
                        <a:pt x="281" y="93"/>
                      </a:lnTo>
                      <a:lnTo>
                        <a:pt x="283" y="96"/>
                      </a:lnTo>
                      <a:lnTo>
                        <a:pt x="283" y="99"/>
                      </a:lnTo>
                      <a:lnTo>
                        <a:pt x="283" y="101"/>
                      </a:lnTo>
                      <a:lnTo>
                        <a:pt x="286" y="101"/>
                      </a:lnTo>
                      <a:lnTo>
                        <a:pt x="283" y="106"/>
                      </a:lnTo>
                      <a:lnTo>
                        <a:pt x="283" y="111"/>
                      </a:lnTo>
                      <a:lnTo>
                        <a:pt x="281" y="114"/>
                      </a:lnTo>
                      <a:lnTo>
                        <a:pt x="276" y="111"/>
                      </a:lnTo>
                      <a:lnTo>
                        <a:pt x="268" y="111"/>
                      </a:lnTo>
                      <a:lnTo>
                        <a:pt x="268" y="114"/>
                      </a:lnTo>
                      <a:lnTo>
                        <a:pt x="265" y="116"/>
                      </a:lnTo>
                      <a:lnTo>
                        <a:pt x="263" y="116"/>
                      </a:lnTo>
                      <a:lnTo>
                        <a:pt x="260" y="119"/>
                      </a:lnTo>
                      <a:lnTo>
                        <a:pt x="258" y="119"/>
                      </a:lnTo>
                      <a:lnTo>
                        <a:pt x="258" y="124"/>
                      </a:lnTo>
                      <a:lnTo>
                        <a:pt x="258" y="126"/>
                      </a:lnTo>
                      <a:lnTo>
                        <a:pt x="258" y="129"/>
                      </a:lnTo>
                      <a:lnTo>
                        <a:pt x="253" y="129"/>
                      </a:lnTo>
                      <a:lnTo>
                        <a:pt x="245" y="131"/>
                      </a:lnTo>
                      <a:lnTo>
                        <a:pt x="243" y="134"/>
                      </a:lnTo>
                      <a:lnTo>
                        <a:pt x="235" y="136"/>
                      </a:lnTo>
                      <a:lnTo>
                        <a:pt x="228" y="136"/>
                      </a:lnTo>
                      <a:lnTo>
                        <a:pt x="220" y="139"/>
                      </a:lnTo>
                      <a:lnTo>
                        <a:pt x="217" y="144"/>
                      </a:lnTo>
                      <a:lnTo>
                        <a:pt x="212" y="144"/>
                      </a:lnTo>
                      <a:lnTo>
                        <a:pt x="210" y="141"/>
                      </a:lnTo>
                      <a:lnTo>
                        <a:pt x="207" y="146"/>
                      </a:lnTo>
                      <a:lnTo>
                        <a:pt x="205" y="149"/>
                      </a:lnTo>
                      <a:lnTo>
                        <a:pt x="202" y="149"/>
                      </a:lnTo>
                      <a:lnTo>
                        <a:pt x="200" y="149"/>
                      </a:lnTo>
                      <a:lnTo>
                        <a:pt x="192" y="149"/>
                      </a:lnTo>
                      <a:lnTo>
                        <a:pt x="187" y="152"/>
                      </a:lnTo>
                      <a:lnTo>
                        <a:pt x="192" y="154"/>
                      </a:lnTo>
                      <a:lnTo>
                        <a:pt x="207" y="164"/>
                      </a:lnTo>
                      <a:lnTo>
                        <a:pt x="207" y="167"/>
                      </a:lnTo>
                      <a:lnTo>
                        <a:pt x="207" y="169"/>
                      </a:lnTo>
                      <a:lnTo>
                        <a:pt x="212" y="172"/>
                      </a:lnTo>
                      <a:lnTo>
                        <a:pt x="215" y="169"/>
                      </a:lnTo>
                      <a:lnTo>
                        <a:pt x="220" y="169"/>
                      </a:lnTo>
                      <a:lnTo>
                        <a:pt x="228" y="169"/>
                      </a:lnTo>
                      <a:lnTo>
                        <a:pt x="230" y="169"/>
                      </a:lnTo>
                      <a:lnTo>
                        <a:pt x="230" y="172"/>
                      </a:lnTo>
                      <a:lnTo>
                        <a:pt x="228" y="174"/>
                      </a:lnTo>
                      <a:lnTo>
                        <a:pt x="228" y="177"/>
                      </a:lnTo>
                      <a:lnTo>
                        <a:pt x="222" y="177"/>
                      </a:lnTo>
                      <a:lnTo>
                        <a:pt x="220" y="177"/>
                      </a:lnTo>
                      <a:lnTo>
                        <a:pt x="217" y="177"/>
                      </a:lnTo>
                      <a:lnTo>
                        <a:pt x="212" y="177"/>
                      </a:lnTo>
                      <a:lnTo>
                        <a:pt x="207" y="182"/>
                      </a:lnTo>
                      <a:lnTo>
                        <a:pt x="200" y="182"/>
                      </a:lnTo>
                      <a:lnTo>
                        <a:pt x="197" y="184"/>
                      </a:lnTo>
                      <a:lnTo>
                        <a:pt x="192" y="189"/>
                      </a:lnTo>
                      <a:lnTo>
                        <a:pt x="185" y="189"/>
                      </a:lnTo>
                      <a:lnTo>
                        <a:pt x="182" y="187"/>
                      </a:lnTo>
                      <a:lnTo>
                        <a:pt x="185" y="179"/>
                      </a:lnTo>
                      <a:lnTo>
                        <a:pt x="182" y="174"/>
                      </a:lnTo>
                      <a:lnTo>
                        <a:pt x="182" y="172"/>
                      </a:lnTo>
                      <a:lnTo>
                        <a:pt x="174" y="169"/>
                      </a:lnTo>
                      <a:lnTo>
                        <a:pt x="169" y="169"/>
                      </a:lnTo>
                      <a:lnTo>
                        <a:pt x="167" y="169"/>
                      </a:lnTo>
                      <a:lnTo>
                        <a:pt x="174" y="162"/>
                      </a:lnTo>
                      <a:lnTo>
                        <a:pt x="177" y="159"/>
                      </a:lnTo>
                      <a:lnTo>
                        <a:pt x="185" y="159"/>
                      </a:lnTo>
                      <a:lnTo>
                        <a:pt x="185" y="157"/>
                      </a:lnTo>
                      <a:lnTo>
                        <a:pt x="182" y="152"/>
                      </a:lnTo>
                      <a:lnTo>
                        <a:pt x="179" y="152"/>
                      </a:lnTo>
                      <a:lnTo>
                        <a:pt x="174" y="152"/>
                      </a:lnTo>
                      <a:lnTo>
                        <a:pt x="167" y="152"/>
                      </a:lnTo>
                      <a:lnTo>
                        <a:pt x="162" y="152"/>
                      </a:lnTo>
                      <a:lnTo>
                        <a:pt x="157" y="146"/>
                      </a:lnTo>
                      <a:lnTo>
                        <a:pt x="162" y="141"/>
                      </a:lnTo>
                      <a:lnTo>
                        <a:pt x="159" y="136"/>
                      </a:lnTo>
                      <a:lnTo>
                        <a:pt x="154" y="139"/>
                      </a:lnTo>
                      <a:lnTo>
                        <a:pt x="152" y="139"/>
                      </a:lnTo>
                      <a:lnTo>
                        <a:pt x="144" y="141"/>
                      </a:lnTo>
                      <a:lnTo>
                        <a:pt x="139" y="141"/>
                      </a:lnTo>
                      <a:lnTo>
                        <a:pt x="137" y="149"/>
                      </a:lnTo>
                      <a:lnTo>
                        <a:pt x="129" y="159"/>
                      </a:lnTo>
                      <a:lnTo>
                        <a:pt x="124" y="162"/>
                      </a:lnTo>
                      <a:lnTo>
                        <a:pt x="121" y="162"/>
                      </a:lnTo>
                      <a:lnTo>
                        <a:pt x="119" y="167"/>
                      </a:lnTo>
                      <a:lnTo>
                        <a:pt x="121" y="169"/>
                      </a:lnTo>
                      <a:lnTo>
                        <a:pt x="116" y="167"/>
                      </a:lnTo>
                      <a:lnTo>
                        <a:pt x="111" y="169"/>
                      </a:lnTo>
                      <a:lnTo>
                        <a:pt x="109" y="169"/>
                      </a:lnTo>
                      <a:lnTo>
                        <a:pt x="109" y="172"/>
                      </a:lnTo>
                      <a:lnTo>
                        <a:pt x="104" y="172"/>
                      </a:lnTo>
                      <a:lnTo>
                        <a:pt x="101" y="169"/>
                      </a:lnTo>
                      <a:lnTo>
                        <a:pt x="99" y="167"/>
                      </a:lnTo>
                      <a:lnTo>
                        <a:pt x="101" y="167"/>
                      </a:lnTo>
                      <a:lnTo>
                        <a:pt x="104" y="167"/>
                      </a:lnTo>
                      <a:lnTo>
                        <a:pt x="104" y="164"/>
                      </a:lnTo>
                      <a:lnTo>
                        <a:pt x="104" y="162"/>
                      </a:lnTo>
                      <a:lnTo>
                        <a:pt x="106" y="162"/>
                      </a:lnTo>
                      <a:lnTo>
                        <a:pt x="106" y="159"/>
                      </a:lnTo>
                      <a:lnTo>
                        <a:pt x="106" y="157"/>
                      </a:lnTo>
                      <a:lnTo>
                        <a:pt x="109" y="157"/>
                      </a:lnTo>
                      <a:lnTo>
                        <a:pt x="111" y="154"/>
                      </a:lnTo>
                      <a:lnTo>
                        <a:pt x="109" y="154"/>
                      </a:lnTo>
                      <a:lnTo>
                        <a:pt x="111" y="152"/>
                      </a:lnTo>
                      <a:lnTo>
                        <a:pt x="111" y="149"/>
                      </a:lnTo>
                      <a:lnTo>
                        <a:pt x="109" y="146"/>
                      </a:lnTo>
                      <a:lnTo>
                        <a:pt x="111" y="144"/>
                      </a:lnTo>
                      <a:lnTo>
                        <a:pt x="114" y="144"/>
                      </a:lnTo>
                      <a:lnTo>
                        <a:pt x="114" y="146"/>
                      </a:lnTo>
                      <a:lnTo>
                        <a:pt x="116" y="146"/>
                      </a:lnTo>
                      <a:lnTo>
                        <a:pt x="116" y="144"/>
                      </a:lnTo>
                      <a:lnTo>
                        <a:pt x="116" y="146"/>
                      </a:lnTo>
                      <a:lnTo>
                        <a:pt x="116" y="144"/>
                      </a:lnTo>
                      <a:lnTo>
                        <a:pt x="119" y="144"/>
                      </a:lnTo>
                      <a:lnTo>
                        <a:pt x="119" y="146"/>
                      </a:lnTo>
                      <a:lnTo>
                        <a:pt x="121" y="146"/>
                      </a:lnTo>
                      <a:lnTo>
                        <a:pt x="124" y="146"/>
                      </a:lnTo>
                      <a:lnTo>
                        <a:pt x="126" y="146"/>
                      </a:lnTo>
                      <a:lnTo>
                        <a:pt x="129" y="146"/>
                      </a:lnTo>
                      <a:lnTo>
                        <a:pt x="126" y="146"/>
                      </a:lnTo>
                      <a:lnTo>
                        <a:pt x="126" y="144"/>
                      </a:lnTo>
                      <a:lnTo>
                        <a:pt x="124" y="144"/>
                      </a:lnTo>
                      <a:lnTo>
                        <a:pt x="126" y="144"/>
                      </a:lnTo>
                      <a:lnTo>
                        <a:pt x="126" y="141"/>
                      </a:lnTo>
                      <a:lnTo>
                        <a:pt x="126" y="139"/>
                      </a:lnTo>
                      <a:lnTo>
                        <a:pt x="126" y="136"/>
                      </a:lnTo>
                      <a:lnTo>
                        <a:pt x="124" y="136"/>
                      </a:lnTo>
                      <a:lnTo>
                        <a:pt x="121" y="134"/>
                      </a:lnTo>
                      <a:lnTo>
                        <a:pt x="119" y="134"/>
                      </a:lnTo>
                      <a:lnTo>
                        <a:pt x="121" y="131"/>
                      </a:lnTo>
                      <a:lnTo>
                        <a:pt x="119" y="131"/>
                      </a:lnTo>
                      <a:lnTo>
                        <a:pt x="119" y="129"/>
                      </a:lnTo>
                      <a:lnTo>
                        <a:pt x="119" y="126"/>
                      </a:lnTo>
                      <a:lnTo>
                        <a:pt x="121" y="126"/>
                      </a:lnTo>
                      <a:lnTo>
                        <a:pt x="119" y="126"/>
                      </a:lnTo>
                      <a:lnTo>
                        <a:pt x="119" y="124"/>
                      </a:lnTo>
                      <a:lnTo>
                        <a:pt x="116" y="126"/>
                      </a:lnTo>
                      <a:lnTo>
                        <a:pt x="116" y="124"/>
                      </a:lnTo>
                      <a:lnTo>
                        <a:pt x="114" y="121"/>
                      </a:lnTo>
                      <a:lnTo>
                        <a:pt x="114" y="119"/>
                      </a:lnTo>
                      <a:lnTo>
                        <a:pt x="114" y="116"/>
                      </a:lnTo>
                      <a:lnTo>
                        <a:pt x="114" y="114"/>
                      </a:lnTo>
                      <a:lnTo>
                        <a:pt x="114" y="111"/>
                      </a:lnTo>
                      <a:lnTo>
                        <a:pt x="114" y="109"/>
                      </a:lnTo>
                      <a:lnTo>
                        <a:pt x="111" y="109"/>
                      </a:lnTo>
                      <a:lnTo>
                        <a:pt x="111" y="111"/>
                      </a:lnTo>
                      <a:lnTo>
                        <a:pt x="109" y="109"/>
                      </a:lnTo>
                      <a:lnTo>
                        <a:pt x="109" y="106"/>
                      </a:lnTo>
                      <a:lnTo>
                        <a:pt x="104" y="106"/>
                      </a:lnTo>
                      <a:lnTo>
                        <a:pt x="101" y="106"/>
                      </a:lnTo>
                      <a:lnTo>
                        <a:pt x="101" y="104"/>
                      </a:lnTo>
                      <a:lnTo>
                        <a:pt x="99" y="104"/>
                      </a:lnTo>
                      <a:lnTo>
                        <a:pt x="96" y="104"/>
                      </a:lnTo>
                      <a:lnTo>
                        <a:pt x="96" y="101"/>
                      </a:lnTo>
                      <a:lnTo>
                        <a:pt x="94" y="101"/>
                      </a:lnTo>
                      <a:lnTo>
                        <a:pt x="94" y="99"/>
                      </a:lnTo>
                      <a:lnTo>
                        <a:pt x="91" y="99"/>
                      </a:lnTo>
                      <a:lnTo>
                        <a:pt x="89" y="99"/>
                      </a:lnTo>
                      <a:lnTo>
                        <a:pt x="86" y="99"/>
                      </a:lnTo>
                      <a:lnTo>
                        <a:pt x="83" y="99"/>
                      </a:lnTo>
                      <a:lnTo>
                        <a:pt x="83" y="101"/>
                      </a:lnTo>
                      <a:lnTo>
                        <a:pt x="81" y="101"/>
                      </a:lnTo>
                      <a:lnTo>
                        <a:pt x="78" y="99"/>
                      </a:lnTo>
                      <a:lnTo>
                        <a:pt x="78" y="101"/>
                      </a:lnTo>
                      <a:lnTo>
                        <a:pt x="76" y="99"/>
                      </a:lnTo>
                      <a:lnTo>
                        <a:pt x="76" y="101"/>
                      </a:lnTo>
                      <a:lnTo>
                        <a:pt x="73" y="101"/>
                      </a:lnTo>
                      <a:lnTo>
                        <a:pt x="73" y="104"/>
                      </a:lnTo>
                      <a:lnTo>
                        <a:pt x="68" y="104"/>
                      </a:lnTo>
                      <a:lnTo>
                        <a:pt x="68" y="106"/>
                      </a:lnTo>
                      <a:lnTo>
                        <a:pt x="66" y="109"/>
                      </a:lnTo>
                      <a:lnTo>
                        <a:pt x="51" y="111"/>
                      </a:lnTo>
                      <a:lnTo>
                        <a:pt x="51" y="114"/>
                      </a:lnTo>
                      <a:lnTo>
                        <a:pt x="48" y="114"/>
                      </a:lnTo>
                      <a:lnTo>
                        <a:pt x="46" y="114"/>
                      </a:lnTo>
                      <a:lnTo>
                        <a:pt x="46" y="111"/>
                      </a:lnTo>
                      <a:lnTo>
                        <a:pt x="43" y="111"/>
                      </a:lnTo>
                      <a:lnTo>
                        <a:pt x="40" y="111"/>
                      </a:lnTo>
                      <a:lnTo>
                        <a:pt x="30" y="109"/>
                      </a:lnTo>
                      <a:lnTo>
                        <a:pt x="25" y="109"/>
                      </a:lnTo>
                      <a:lnTo>
                        <a:pt x="23" y="109"/>
                      </a:lnTo>
                      <a:lnTo>
                        <a:pt x="18" y="109"/>
                      </a:lnTo>
                      <a:lnTo>
                        <a:pt x="15" y="109"/>
                      </a:lnTo>
                      <a:lnTo>
                        <a:pt x="10" y="104"/>
                      </a:lnTo>
                      <a:lnTo>
                        <a:pt x="8" y="101"/>
                      </a:lnTo>
                      <a:lnTo>
                        <a:pt x="3" y="99"/>
                      </a:lnTo>
                      <a:lnTo>
                        <a:pt x="0" y="99"/>
                      </a:lnTo>
                      <a:lnTo>
                        <a:pt x="8" y="83"/>
                      </a:lnTo>
                      <a:lnTo>
                        <a:pt x="13" y="83"/>
                      </a:lnTo>
                      <a:lnTo>
                        <a:pt x="10" y="78"/>
                      </a:lnTo>
                      <a:lnTo>
                        <a:pt x="10" y="73"/>
                      </a:lnTo>
                      <a:lnTo>
                        <a:pt x="10" y="71"/>
                      </a:lnTo>
                      <a:lnTo>
                        <a:pt x="23" y="56"/>
                      </a:lnTo>
                      <a:lnTo>
                        <a:pt x="25" y="51"/>
                      </a:lnTo>
                      <a:lnTo>
                        <a:pt x="28" y="51"/>
                      </a:lnTo>
                      <a:lnTo>
                        <a:pt x="30" y="51"/>
                      </a:lnTo>
                      <a:lnTo>
                        <a:pt x="33" y="48"/>
                      </a:lnTo>
                      <a:lnTo>
                        <a:pt x="33" y="43"/>
                      </a:lnTo>
                      <a:lnTo>
                        <a:pt x="30" y="40"/>
                      </a:lnTo>
                      <a:lnTo>
                        <a:pt x="30" y="38"/>
                      </a:lnTo>
                      <a:lnTo>
                        <a:pt x="33" y="38"/>
                      </a:lnTo>
                      <a:lnTo>
                        <a:pt x="30" y="35"/>
                      </a:lnTo>
                      <a:lnTo>
                        <a:pt x="25" y="25"/>
                      </a:lnTo>
                      <a:lnTo>
                        <a:pt x="25" y="23"/>
                      </a:lnTo>
                      <a:lnTo>
                        <a:pt x="25" y="20"/>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5" name="Freeform 77"/>
                <p:cNvSpPr>
                  <a:spLocks noEditPoints="1"/>
                </p:cNvSpPr>
                <p:nvPr/>
              </p:nvSpPr>
              <p:spPr bwMode="auto">
                <a:xfrm>
                  <a:off x="5089525" y="2108200"/>
                  <a:ext cx="3238500" cy="1655763"/>
                </a:xfrm>
                <a:custGeom>
                  <a:avLst/>
                  <a:gdLst>
                    <a:gd name="T0" fmla="*/ 2147483647 w 2547"/>
                    <a:gd name="T1" fmla="*/ 2147483647 h 1303"/>
                    <a:gd name="T2" fmla="*/ 2147483647 w 2547"/>
                    <a:gd name="T3" fmla="*/ 2147483647 h 1303"/>
                    <a:gd name="T4" fmla="*/ 2147483647 w 2547"/>
                    <a:gd name="T5" fmla="*/ 2147483647 h 1303"/>
                    <a:gd name="T6" fmla="*/ 2147483647 w 2547"/>
                    <a:gd name="T7" fmla="*/ 2147483647 h 1303"/>
                    <a:gd name="T8" fmla="*/ 2147483647 w 2547"/>
                    <a:gd name="T9" fmla="*/ 2147483647 h 1303"/>
                    <a:gd name="T10" fmla="*/ 2147483647 w 2547"/>
                    <a:gd name="T11" fmla="*/ 2147483647 h 1303"/>
                    <a:gd name="T12" fmla="*/ 2147483647 w 2547"/>
                    <a:gd name="T13" fmla="*/ 2147483647 h 1303"/>
                    <a:gd name="T14" fmla="*/ 2147483647 w 2547"/>
                    <a:gd name="T15" fmla="*/ 2147483647 h 1303"/>
                    <a:gd name="T16" fmla="*/ 2147483647 w 2547"/>
                    <a:gd name="T17" fmla="*/ 2147483647 h 1303"/>
                    <a:gd name="T18" fmla="*/ 2147483647 w 2547"/>
                    <a:gd name="T19" fmla="*/ 2147483647 h 1303"/>
                    <a:gd name="T20" fmla="*/ 2147483647 w 2547"/>
                    <a:gd name="T21" fmla="*/ 2147483647 h 1303"/>
                    <a:gd name="T22" fmla="*/ 2147483647 w 2547"/>
                    <a:gd name="T23" fmla="*/ 2147483647 h 1303"/>
                    <a:gd name="T24" fmla="*/ 2147483647 w 2547"/>
                    <a:gd name="T25" fmla="*/ 2147483647 h 1303"/>
                    <a:gd name="T26" fmla="*/ 2147483647 w 2547"/>
                    <a:gd name="T27" fmla="*/ 2147483647 h 1303"/>
                    <a:gd name="T28" fmla="*/ 2147483647 w 2547"/>
                    <a:gd name="T29" fmla="*/ 2147483647 h 1303"/>
                    <a:gd name="T30" fmla="*/ 2147483647 w 2547"/>
                    <a:gd name="T31" fmla="*/ 2147483647 h 1303"/>
                    <a:gd name="T32" fmla="*/ 2147483647 w 2547"/>
                    <a:gd name="T33" fmla="*/ 2147483647 h 1303"/>
                    <a:gd name="T34" fmla="*/ 2147483647 w 2547"/>
                    <a:gd name="T35" fmla="*/ 2147483647 h 1303"/>
                    <a:gd name="T36" fmla="*/ 2147483647 w 2547"/>
                    <a:gd name="T37" fmla="*/ 2147483647 h 1303"/>
                    <a:gd name="T38" fmla="*/ 2147483647 w 2547"/>
                    <a:gd name="T39" fmla="*/ 2147483647 h 1303"/>
                    <a:gd name="T40" fmla="*/ 2147483647 w 2547"/>
                    <a:gd name="T41" fmla="*/ 2147483647 h 1303"/>
                    <a:gd name="T42" fmla="*/ 2147483647 w 2547"/>
                    <a:gd name="T43" fmla="*/ 2147483647 h 1303"/>
                    <a:gd name="T44" fmla="*/ 2147483647 w 2547"/>
                    <a:gd name="T45" fmla="*/ 2147483647 h 1303"/>
                    <a:gd name="T46" fmla="*/ 2147483647 w 2547"/>
                    <a:gd name="T47" fmla="*/ 2147483647 h 1303"/>
                    <a:gd name="T48" fmla="*/ 2147483647 w 2547"/>
                    <a:gd name="T49" fmla="*/ 2147483647 h 1303"/>
                    <a:gd name="T50" fmla="*/ 2147483647 w 2547"/>
                    <a:gd name="T51" fmla="*/ 2147483647 h 1303"/>
                    <a:gd name="T52" fmla="*/ 2147483647 w 2547"/>
                    <a:gd name="T53" fmla="*/ 2147483647 h 1303"/>
                    <a:gd name="T54" fmla="*/ 2147483647 w 2547"/>
                    <a:gd name="T55" fmla="*/ 2147483647 h 1303"/>
                    <a:gd name="T56" fmla="*/ 2147483647 w 2547"/>
                    <a:gd name="T57" fmla="*/ 2147483647 h 1303"/>
                    <a:gd name="T58" fmla="*/ 2147483647 w 2547"/>
                    <a:gd name="T59" fmla="*/ 2147483647 h 1303"/>
                    <a:gd name="T60" fmla="*/ 2147483647 w 2547"/>
                    <a:gd name="T61" fmla="*/ 2147483647 h 1303"/>
                    <a:gd name="T62" fmla="*/ 2147483647 w 2547"/>
                    <a:gd name="T63" fmla="*/ 2147483647 h 1303"/>
                    <a:gd name="T64" fmla="*/ 2147483647 w 2547"/>
                    <a:gd name="T65" fmla="*/ 2147483647 h 1303"/>
                    <a:gd name="T66" fmla="*/ 2147483647 w 2547"/>
                    <a:gd name="T67" fmla="*/ 2147483647 h 1303"/>
                    <a:gd name="T68" fmla="*/ 2147483647 w 2547"/>
                    <a:gd name="T69" fmla="*/ 2147483647 h 1303"/>
                    <a:gd name="T70" fmla="*/ 2147483647 w 2547"/>
                    <a:gd name="T71" fmla="*/ 2147483647 h 1303"/>
                    <a:gd name="T72" fmla="*/ 2147483647 w 2547"/>
                    <a:gd name="T73" fmla="*/ 2147483647 h 1303"/>
                    <a:gd name="T74" fmla="*/ 2147483647 w 2547"/>
                    <a:gd name="T75" fmla="*/ 2147483647 h 1303"/>
                    <a:gd name="T76" fmla="*/ 2147483647 w 2547"/>
                    <a:gd name="T77" fmla="*/ 2147483647 h 1303"/>
                    <a:gd name="T78" fmla="*/ 2147483647 w 2547"/>
                    <a:gd name="T79" fmla="*/ 2147483647 h 1303"/>
                    <a:gd name="T80" fmla="*/ 2147483647 w 2547"/>
                    <a:gd name="T81" fmla="*/ 2147483647 h 1303"/>
                    <a:gd name="T82" fmla="*/ 2147483647 w 2547"/>
                    <a:gd name="T83" fmla="*/ 2147483647 h 1303"/>
                    <a:gd name="T84" fmla="*/ 2147483647 w 2547"/>
                    <a:gd name="T85" fmla="*/ 2147483647 h 1303"/>
                    <a:gd name="T86" fmla="*/ 2147483647 w 2547"/>
                    <a:gd name="T87" fmla="*/ 2147483647 h 1303"/>
                    <a:gd name="T88" fmla="*/ 2147483647 w 2547"/>
                    <a:gd name="T89" fmla="*/ 2147483647 h 1303"/>
                    <a:gd name="T90" fmla="*/ 2147483647 w 2547"/>
                    <a:gd name="T91" fmla="*/ 2147483647 h 1303"/>
                    <a:gd name="T92" fmla="*/ 2147483647 w 2547"/>
                    <a:gd name="T93" fmla="*/ 2147483647 h 1303"/>
                    <a:gd name="T94" fmla="*/ 2147483647 w 2547"/>
                    <a:gd name="T95" fmla="*/ 2147483647 h 1303"/>
                    <a:gd name="T96" fmla="*/ 2147483647 w 2547"/>
                    <a:gd name="T97" fmla="*/ 2147483647 h 1303"/>
                    <a:gd name="T98" fmla="*/ 2147483647 w 2547"/>
                    <a:gd name="T99" fmla="*/ 2147483647 h 1303"/>
                    <a:gd name="T100" fmla="*/ 2147483647 w 2547"/>
                    <a:gd name="T101" fmla="*/ 2147483647 h 1303"/>
                    <a:gd name="T102" fmla="*/ 2147483647 w 2547"/>
                    <a:gd name="T103" fmla="*/ 2147483647 h 1303"/>
                    <a:gd name="T104" fmla="*/ 2147483647 w 2547"/>
                    <a:gd name="T105" fmla="*/ 2147483647 h 1303"/>
                    <a:gd name="T106" fmla="*/ 2147483647 w 2547"/>
                    <a:gd name="T107" fmla="*/ 2147483647 h 1303"/>
                    <a:gd name="T108" fmla="*/ 2147483647 w 2547"/>
                    <a:gd name="T109" fmla="*/ 2147483647 h 1303"/>
                    <a:gd name="T110" fmla="*/ 2147483647 w 2547"/>
                    <a:gd name="T111" fmla="*/ 2147483647 h 1303"/>
                    <a:gd name="T112" fmla="*/ 2147483647 w 2547"/>
                    <a:gd name="T113" fmla="*/ 2147483647 h 1303"/>
                    <a:gd name="T114" fmla="*/ 2147483647 w 2547"/>
                    <a:gd name="T115" fmla="*/ 2147483647 h 1303"/>
                    <a:gd name="T116" fmla="*/ 2147483647 w 2547"/>
                    <a:gd name="T117" fmla="*/ 2147483647 h 1303"/>
                    <a:gd name="T118" fmla="*/ 2147483647 w 2547"/>
                    <a:gd name="T119" fmla="*/ 2147483647 h 1303"/>
                    <a:gd name="T120" fmla="*/ 2147483647 w 2547"/>
                    <a:gd name="T121" fmla="*/ 2147483647 h 1303"/>
                    <a:gd name="T122" fmla="*/ 2147483647 w 2547"/>
                    <a:gd name="T123" fmla="*/ 2147483647 h 13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47"/>
                    <a:gd name="T187" fmla="*/ 0 h 1303"/>
                    <a:gd name="T188" fmla="*/ 2547 w 2547"/>
                    <a:gd name="T189" fmla="*/ 1303 h 13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47" h="1303">
                      <a:moveTo>
                        <a:pt x="2" y="988"/>
                      </a:moveTo>
                      <a:lnTo>
                        <a:pt x="5" y="985"/>
                      </a:lnTo>
                      <a:lnTo>
                        <a:pt x="7" y="985"/>
                      </a:lnTo>
                      <a:lnTo>
                        <a:pt x="5" y="985"/>
                      </a:lnTo>
                      <a:lnTo>
                        <a:pt x="2" y="985"/>
                      </a:lnTo>
                      <a:lnTo>
                        <a:pt x="2" y="982"/>
                      </a:lnTo>
                      <a:lnTo>
                        <a:pt x="2" y="985"/>
                      </a:lnTo>
                      <a:lnTo>
                        <a:pt x="0" y="985"/>
                      </a:lnTo>
                      <a:lnTo>
                        <a:pt x="0" y="980"/>
                      </a:lnTo>
                      <a:lnTo>
                        <a:pt x="2" y="977"/>
                      </a:lnTo>
                      <a:lnTo>
                        <a:pt x="5" y="977"/>
                      </a:lnTo>
                      <a:lnTo>
                        <a:pt x="15" y="977"/>
                      </a:lnTo>
                      <a:lnTo>
                        <a:pt x="17" y="977"/>
                      </a:lnTo>
                      <a:lnTo>
                        <a:pt x="20" y="977"/>
                      </a:lnTo>
                      <a:lnTo>
                        <a:pt x="22" y="972"/>
                      </a:lnTo>
                      <a:lnTo>
                        <a:pt x="20" y="970"/>
                      </a:lnTo>
                      <a:lnTo>
                        <a:pt x="22" y="970"/>
                      </a:lnTo>
                      <a:lnTo>
                        <a:pt x="22" y="967"/>
                      </a:lnTo>
                      <a:lnTo>
                        <a:pt x="25" y="965"/>
                      </a:lnTo>
                      <a:lnTo>
                        <a:pt x="25" y="967"/>
                      </a:lnTo>
                      <a:lnTo>
                        <a:pt x="27" y="967"/>
                      </a:lnTo>
                      <a:lnTo>
                        <a:pt x="30" y="970"/>
                      </a:lnTo>
                      <a:lnTo>
                        <a:pt x="35" y="970"/>
                      </a:lnTo>
                      <a:lnTo>
                        <a:pt x="35" y="972"/>
                      </a:lnTo>
                      <a:lnTo>
                        <a:pt x="38" y="970"/>
                      </a:lnTo>
                      <a:lnTo>
                        <a:pt x="40" y="970"/>
                      </a:lnTo>
                      <a:lnTo>
                        <a:pt x="43" y="970"/>
                      </a:lnTo>
                      <a:lnTo>
                        <a:pt x="45" y="972"/>
                      </a:lnTo>
                      <a:lnTo>
                        <a:pt x="45" y="975"/>
                      </a:lnTo>
                      <a:lnTo>
                        <a:pt x="48" y="975"/>
                      </a:lnTo>
                      <a:lnTo>
                        <a:pt x="48" y="977"/>
                      </a:lnTo>
                      <a:lnTo>
                        <a:pt x="45" y="980"/>
                      </a:lnTo>
                      <a:lnTo>
                        <a:pt x="45" y="982"/>
                      </a:lnTo>
                      <a:lnTo>
                        <a:pt x="45" y="985"/>
                      </a:lnTo>
                      <a:lnTo>
                        <a:pt x="45" y="988"/>
                      </a:lnTo>
                      <a:lnTo>
                        <a:pt x="25" y="990"/>
                      </a:lnTo>
                      <a:lnTo>
                        <a:pt x="10" y="988"/>
                      </a:lnTo>
                      <a:lnTo>
                        <a:pt x="2" y="988"/>
                      </a:lnTo>
                      <a:close/>
                      <a:moveTo>
                        <a:pt x="523" y="306"/>
                      </a:moveTo>
                      <a:lnTo>
                        <a:pt x="530" y="296"/>
                      </a:lnTo>
                      <a:lnTo>
                        <a:pt x="533" y="288"/>
                      </a:lnTo>
                      <a:lnTo>
                        <a:pt x="535" y="283"/>
                      </a:lnTo>
                      <a:lnTo>
                        <a:pt x="546" y="283"/>
                      </a:lnTo>
                      <a:lnTo>
                        <a:pt x="556" y="278"/>
                      </a:lnTo>
                      <a:lnTo>
                        <a:pt x="563" y="278"/>
                      </a:lnTo>
                      <a:lnTo>
                        <a:pt x="573" y="276"/>
                      </a:lnTo>
                      <a:lnTo>
                        <a:pt x="576" y="276"/>
                      </a:lnTo>
                      <a:lnTo>
                        <a:pt x="583" y="283"/>
                      </a:lnTo>
                      <a:lnTo>
                        <a:pt x="583" y="286"/>
                      </a:lnTo>
                      <a:lnTo>
                        <a:pt x="581" y="298"/>
                      </a:lnTo>
                      <a:lnTo>
                        <a:pt x="578" y="303"/>
                      </a:lnTo>
                      <a:lnTo>
                        <a:pt x="573" y="306"/>
                      </a:lnTo>
                      <a:lnTo>
                        <a:pt x="571" y="311"/>
                      </a:lnTo>
                      <a:lnTo>
                        <a:pt x="568" y="319"/>
                      </a:lnTo>
                      <a:lnTo>
                        <a:pt x="568" y="339"/>
                      </a:lnTo>
                      <a:lnTo>
                        <a:pt x="571" y="364"/>
                      </a:lnTo>
                      <a:lnTo>
                        <a:pt x="578" y="382"/>
                      </a:lnTo>
                      <a:lnTo>
                        <a:pt x="581" y="389"/>
                      </a:lnTo>
                      <a:lnTo>
                        <a:pt x="589" y="394"/>
                      </a:lnTo>
                      <a:lnTo>
                        <a:pt x="596" y="404"/>
                      </a:lnTo>
                      <a:lnTo>
                        <a:pt x="596" y="409"/>
                      </a:lnTo>
                      <a:lnTo>
                        <a:pt x="576" y="407"/>
                      </a:lnTo>
                      <a:lnTo>
                        <a:pt x="571" y="409"/>
                      </a:lnTo>
                      <a:lnTo>
                        <a:pt x="563" y="417"/>
                      </a:lnTo>
                      <a:lnTo>
                        <a:pt x="561" y="417"/>
                      </a:lnTo>
                      <a:lnTo>
                        <a:pt x="556" y="407"/>
                      </a:lnTo>
                      <a:lnTo>
                        <a:pt x="553" y="407"/>
                      </a:lnTo>
                      <a:lnTo>
                        <a:pt x="546" y="409"/>
                      </a:lnTo>
                      <a:lnTo>
                        <a:pt x="541" y="407"/>
                      </a:lnTo>
                      <a:lnTo>
                        <a:pt x="541" y="399"/>
                      </a:lnTo>
                      <a:lnTo>
                        <a:pt x="548" y="389"/>
                      </a:lnTo>
                      <a:lnTo>
                        <a:pt x="551" y="384"/>
                      </a:lnTo>
                      <a:lnTo>
                        <a:pt x="548" y="384"/>
                      </a:lnTo>
                      <a:lnTo>
                        <a:pt x="543" y="379"/>
                      </a:lnTo>
                      <a:lnTo>
                        <a:pt x="533" y="369"/>
                      </a:lnTo>
                      <a:lnTo>
                        <a:pt x="520" y="367"/>
                      </a:lnTo>
                      <a:lnTo>
                        <a:pt x="518" y="369"/>
                      </a:lnTo>
                      <a:lnTo>
                        <a:pt x="515" y="372"/>
                      </a:lnTo>
                      <a:lnTo>
                        <a:pt x="510" y="372"/>
                      </a:lnTo>
                      <a:lnTo>
                        <a:pt x="505" y="361"/>
                      </a:lnTo>
                      <a:lnTo>
                        <a:pt x="505" y="354"/>
                      </a:lnTo>
                      <a:lnTo>
                        <a:pt x="505" y="346"/>
                      </a:lnTo>
                      <a:lnTo>
                        <a:pt x="508" y="341"/>
                      </a:lnTo>
                      <a:lnTo>
                        <a:pt x="510" y="339"/>
                      </a:lnTo>
                      <a:lnTo>
                        <a:pt x="513" y="341"/>
                      </a:lnTo>
                      <a:lnTo>
                        <a:pt x="518" y="344"/>
                      </a:lnTo>
                      <a:lnTo>
                        <a:pt x="523" y="339"/>
                      </a:lnTo>
                      <a:lnTo>
                        <a:pt x="530" y="321"/>
                      </a:lnTo>
                      <a:lnTo>
                        <a:pt x="530" y="311"/>
                      </a:lnTo>
                      <a:lnTo>
                        <a:pt x="528" y="311"/>
                      </a:lnTo>
                      <a:lnTo>
                        <a:pt x="523" y="306"/>
                      </a:lnTo>
                      <a:close/>
                      <a:moveTo>
                        <a:pt x="591" y="273"/>
                      </a:moveTo>
                      <a:lnTo>
                        <a:pt x="586" y="268"/>
                      </a:lnTo>
                      <a:lnTo>
                        <a:pt x="581" y="263"/>
                      </a:lnTo>
                      <a:lnTo>
                        <a:pt x="573" y="260"/>
                      </a:lnTo>
                      <a:lnTo>
                        <a:pt x="566" y="260"/>
                      </a:lnTo>
                      <a:lnTo>
                        <a:pt x="561" y="263"/>
                      </a:lnTo>
                      <a:lnTo>
                        <a:pt x="556" y="266"/>
                      </a:lnTo>
                      <a:lnTo>
                        <a:pt x="551" y="263"/>
                      </a:lnTo>
                      <a:lnTo>
                        <a:pt x="546" y="250"/>
                      </a:lnTo>
                      <a:lnTo>
                        <a:pt x="551" y="243"/>
                      </a:lnTo>
                      <a:lnTo>
                        <a:pt x="558" y="233"/>
                      </a:lnTo>
                      <a:lnTo>
                        <a:pt x="563" y="230"/>
                      </a:lnTo>
                      <a:lnTo>
                        <a:pt x="573" y="230"/>
                      </a:lnTo>
                      <a:lnTo>
                        <a:pt x="576" y="220"/>
                      </a:lnTo>
                      <a:lnTo>
                        <a:pt x="571" y="210"/>
                      </a:lnTo>
                      <a:lnTo>
                        <a:pt x="573" y="205"/>
                      </a:lnTo>
                      <a:lnTo>
                        <a:pt x="576" y="200"/>
                      </a:lnTo>
                      <a:lnTo>
                        <a:pt x="581" y="200"/>
                      </a:lnTo>
                      <a:lnTo>
                        <a:pt x="586" y="195"/>
                      </a:lnTo>
                      <a:lnTo>
                        <a:pt x="583" y="190"/>
                      </a:lnTo>
                      <a:lnTo>
                        <a:pt x="581" y="185"/>
                      </a:lnTo>
                      <a:lnTo>
                        <a:pt x="591" y="159"/>
                      </a:lnTo>
                      <a:lnTo>
                        <a:pt x="596" y="154"/>
                      </a:lnTo>
                      <a:lnTo>
                        <a:pt x="596" y="157"/>
                      </a:lnTo>
                      <a:lnTo>
                        <a:pt x="604" y="157"/>
                      </a:lnTo>
                      <a:lnTo>
                        <a:pt x="611" y="142"/>
                      </a:lnTo>
                      <a:lnTo>
                        <a:pt x="616" y="134"/>
                      </a:lnTo>
                      <a:lnTo>
                        <a:pt x="624" y="127"/>
                      </a:lnTo>
                      <a:lnTo>
                        <a:pt x="632" y="122"/>
                      </a:lnTo>
                      <a:lnTo>
                        <a:pt x="639" y="119"/>
                      </a:lnTo>
                      <a:lnTo>
                        <a:pt x="649" y="119"/>
                      </a:lnTo>
                      <a:lnTo>
                        <a:pt x="654" y="114"/>
                      </a:lnTo>
                      <a:lnTo>
                        <a:pt x="659" y="96"/>
                      </a:lnTo>
                      <a:lnTo>
                        <a:pt x="662" y="96"/>
                      </a:lnTo>
                      <a:lnTo>
                        <a:pt x="669" y="94"/>
                      </a:lnTo>
                      <a:lnTo>
                        <a:pt x="682" y="101"/>
                      </a:lnTo>
                      <a:lnTo>
                        <a:pt x="685" y="101"/>
                      </a:lnTo>
                      <a:lnTo>
                        <a:pt x="697" y="91"/>
                      </a:lnTo>
                      <a:lnTo>
                        <a:pt x="705" y="89"/>
                      </a:lnTo>
                      <a:lnTo>
                        <a:pt x="720" y="81"/>
                      </a:lnTo>
                      <a:lnTo>
                        <a:pt x="735" y="79"/>
                      </a:lnTo>
                      <a:lnTo>
                        <a:pt x="740" y="61"/>
                      </a:lnTo>
                      <a:lnTo>
                        <a:pt x="743" y="56"/>
                      </a:lnTo>
                      <a:lnTo>
                        <a:pt x="760" y="51"/>
                      </a:lnTo>
                      <a:lnTo>
                        <a:pt x="773" y="48"/>
                      </a:lnTo>
                      <a:lnTo>
                        <a:pt x="778" y="53"/>
                      </a:lnTo>
                      <a:lnTo>
                        <a:pt x="781" y="61"/>
                      </a:lnTo>
                      <a:lnTo>
                        <a:pt x="783" y="71"/>
                      </a:lnTo>
                      <a:lnTo>
                        <a:pt x="776" y="86"/>
                      </a:lnTo>
                      <a:lnTo>
                        <a:pt x="773" y="91"/>
                      </a:lnTo>
                      <a:lnTo>
                        <a:pt x="763" y="101"/>
                      </a:lnTo>
                      <a:lnTo>
                        <a:pt x="743" y="114"/>
                      </a:lnTo>
                      <a:lnTo>
                        <a:pt x="712" y="129"/>
                      </a:lnTo>
                      <a:lnTo>
                        <a:pt x="697" y="137"/>
                      </a:lnTo>
                      <a:lnTo>
                        <a:pt x="682" y="144"/>
                      </a:lnTo>
                      <a:lnTo>
                        <a:pt x="669" y="154"/>
                      </a:lnTo>
                      <a:lnTo>
                        <a:pt x="654" y="159"/>
                      </a:lnTo>
                      <a:lnTo>
                        <a:pt x="647" y="167"/>
                      </a:lnTo>
                      <a:lnTo>
                        <a:pt x="644" y="175"/>
                      </a:lnTo>
                      <a:lnTo>
                        <a:pt x="649" y="180"/>
                      </a:lnTo>
                      <a:lnTo>
                        <a:pt x="647" y="185"/>
                      </a:lnTo>
                      <a:lnTo>
                        <a:pt x="639" y="195"/>
                      </a:lnTo>
                      <a:lnTo>
                        <a:pt x="637" y="197"/>
                      </a:lnTo>
                      <a:lnTo>
                        <a:pt x="621" y="195"/>
                      </a:lnTo>
                      <a:lnTo>
                        <a:pt x="619" y="200"/>
                      </a:lnTo>
                      <a:lnTo>
                        <a:pt x="616" y="205"/>
                      </a:lnTo>
                      <a:lnTo>
                        <a:pt x="621" y="213"/>
                      </a:lnTo>
                      <a:lnTo>
                        <a:pt x="619" y="220"/>
                      </a:lnTo>
                      <a:lnTo>
                        <a:pt x="611" y="230"/>
                      </a:lnTo>
                      <a:lnTo>
                        <a:pt x="609" y="228"/>
                      </a:lnTo>
                      <a:lnTo>
                        <a:pt x="604" y="225"/>
                      </a:lnTo>
                      <a:lnTo>
                        <a:pt x="599" y="233"/>
                      </a:lnTo>
                      <a:lnTo>
                        <a:pt x="604" y="240"/>
                      </a:lnTo>
                      <a:lnTo>
                        <a:pt x="606" y="248"/>
                      </a:lnTo>
                      <a:lnTo>
                        <a:pt x="596" y="266"/>
                      </a:lnTo>
                      <a:lnTo>
                        <a:pt x="591" y="273"/>
                      </a:lnTo>
                      <a:close/>
                      <a:moveTo>
                        <a:pt x="189" y="1051"/>
                      </a:moveTo>
                      <a:lnTo>
                        <a:pt x="189" y="1048"/>
                      </a:lnTo>
                      <a:lnTo>
                        <a:pt x="189" y="1046"/>
                      </a:lnTo>
                      <a:lnTo>
                        <a:pt x="187" y="1046"/>
                      </a:lnTo>
                      <a:lnTo>
                        <a:pt x="187" y="1043"/>
                      </a:lnTo>
                      <a:lnTo>
                        <a:pt x="187" y="1041"/>
                      </a:lnTo>
                      <a:lnTo>
                        <a:pt x="187" y="1038"/>
                      </a:lnTo>
                      <a:lnTo>
                        <a:pt x="187" y="1035"/>
                      </a:lnTo>
                      <a:lnTo>
                        <a:pt x="187" y="1033"/>
                      </a:lnTo>
                      <a:lnTo>
                        <a:pt x="184" y="1030"/>
                      </a:lnTo>
                      <a:lnTo>
                        <a:pt x="182" y="1028"/>
                      </a:lnTo>
                      <a:lnTo>
                        <a:pt x="182" y="1025"/>
                      </a:lnTo>
                      <a:lnTo>
                        <a:pt x="184" y="1023"/>
                      </a:lnTo>
                      <a:lnTo>
                        <a:pt x="184" y="1020"/>
                      </a:lnTo>
                      <a:lnTo>
                        <a:pt x="187" y="1020"/>
                      </a:lnTo>
                      <a:lnTo>
                        <a:pt x="189" y="1023"/>
                      </a:lnTo>
                      <a:lnTo>
                        <a:pt x="194" y="1023"/>
                      </a:lnTo>
                      <a:lnTo>
                        <a:pt x="197" y="1023"/>
                      </a:lnTo>
                      <a:lnTo>
                        <a:pt x="202" y="1020"/>
                      </a:lnTo>
                      <a:lnTo>
                        <a:pt x="202" y="1018"/>
                      </a:lnTo>
                      <a:lnTo>
                        <a:pt x="204" y="1018"/>
                      </a:lnTo>
                      <a:lnTo>
                        <a:pt x="204" y="1015"/>
                      </a:lnTo>
                      <a:lnTo>
                        <a:pt x="202" y="1013"/>
                      </a:lnTo>
                      <a:lnTo>
                        <a:pt x="199" y="1010"/>
                      </a:lnTo>
                      <a:lnTo>
                        <a:pt x="202" y="1008"/>
                      </a:lnTo>
                      <a:lnTo>
                        <a:pt x="199" y="1008"/>
                      </a:lnTo>
                      <a:lnTo>
                        <a:pt x="197" y="1005"/>
                      </a:lnTo>
                      <a:lnTo>
                        <a:pt x="194" y="1005"/>
                      </a:lnTo>
                      <a:lnTo>
                        <a:pt x="192" y="1005"/>
                      </a:lnTo>
                      <a:lnTo>
                        <a:pt x="189" y="1005"/>
                      </a:lnTo>
                      <a:lnTo>
                        <a:pt x="192" y="1003"/>
                      </a:lnTo>
                      <a:lnTo>
                        <a:pt x="192" y="1000"/>
                      </a:lnTo>
                      <a:lnTo>
                        <a:pt x="192" y="998"/>
                      </a:lnTo>
                      <a:lnTo>
                        <a:pt x="189" y="998"/>
                      </a:lnTo>
                      <a:lnTo>
                        <a:pt x="187" y="998"/>
                      </a:lnTo>
                      <a:lnTo>
                        <a:pt x="187" y="995"/>
                      </a:lnTo>
                      <a:lnTo>
                        <a:pt x="184" y="993"/>
                      </a:lnTo>
                      <a:lnTo>
                        <a:pt x="182" y="990"/>
                      </a:lnTo>
                      <a:lnTo>
                        <a:pt x="182" y="988"/>
                      </a:lnTo>
                      <a:lnTo>
                        <a:pt x="179" y="988"/>
                      </a:lnTo>
                      <a:lnTo>
                        <a:pt x="179" y="985"/>
                      </a:lnTo>
                      <a:lnTo>
                        <a:pt x="182" y="982"/>
                      </a:lnTo>
                      <a:lnTo>
                        <a:pt x="179" y="982"/>
                      </a:lnTo>
                      <a:lnTo>
                        <a:pt x="177" y="982"/>
                      </a:lnTo>
                      <a:lnTo>
                        <a:pt x="177" y="980"/>
                      </a:lnTo>
                      <a:lnTo>
                        <a:pt x="174" y="977"/>
                      </a:lnTo>
                      <a:lnTo>
                        <a:pt x="174" y="975"/>
                      </a:lnTo>
                      <a:lnTo>
                        <a:pt x="177" y="975"/>
                      </a:lnTo>
                      <a:lnTo>
                        <a:pt x="177" y="972"/>
                      </a:lnTo>
                      <a:lnTo>
                        <a:pt x="177" y="970"/>
                      </a:lnTo>
                      <a:lnTo>
                        <a:pt x="177" y="967"/>
                      </a:lnTo>
                      <a:lnTo>
                        <a:pt x="174" y="965"/>
                      </a:lnTo>
                      <a:lnTo>
                        <a:pt x="177" y="962"/>
                      </a:lnTo>
                      <a:lnTo>
                        <a:pt x="177" y="960"/>
                      </a:lnTo>
                      <a:lnTo>
                        <a:pt x="177" y="957"/>
                      </a:lnTo>
                      <a:lnTo>
                        <a:pt x="177" y="955"/>
                      </a:lnTo>
                      <a:lnTo>
                        <a:pt x="174" y="957"/>
                      </a:lnTo>
                      <a:lnTo>
                        <a:pt x="174" y="955"/>
                      </a:lnTo>
                      <a:lnTo>
                        <a:pt x="172" y="955"/>
                      </a:lnTo>
                      <a:lnTo>
                        <a:pt x="172" y="952"/>
                      </a:lnTo>
                      <a:lnTo>
                        <a:pt x="169" y="952"/>
                      </a:lnTo>
                      <a:lnTo>
                        <a:pt x="169" y="950"/>
                      </a:lnTo>
                      <a:lnTo>
                        <a:pt x="166" y="950"/>
                      </a:lnTo>
                      <a:lnTo>
                        <a:pt x="164" y="950"/>
                      </a:lnTo>
                      <a:lnTo>
                        <a:pt x="161" y="947"/>
                      </a:lnTo>
                      <a:lnTo>
                        <a:pt x="161" y="950"/>
                      </a:lnTo>
                      <a:lnTo>
                        <a:pt x="159" y="950"/>
                      </a:lnTo>
                      <a:lnTo>
                        <a:pt x="156" y="950"/>
                      </a:lnTo>
                      <a:lnTo>
                        <a:pt x="154" y="952"/>
                      </a:lnTo>
                      <a:lnTo>
                        <a:pt x="151" y="952"/>
                      </a:lnTo>
                      <a:lnTo>
                        <a:pt x="151" y="950"/>
                      </a:lnTo>
                      <a:lnTo>
                        <a:pt x="151" y="947"/>
                      </a:lnTo>
                      <a:lnTo>
                        <a:pt x="154" y="947"/>
                      </a:lnTo>
                      <a:lnTo>
                        <a:pt x="154" y="945"/>
                      </a:lnTo>
                      <a:lnTo>
                        <a:pt x="151" y="945"/>
                      </a:lnTo>
                      <a:lnTo>
                        <a:pt x="149" y="945"/>
                      </a:lnTo>
                      <a:lnTo>
                        <a:pt x="146" y="945"/>
                      </a:lnTo>
                      <a:lnTo>
                        <a:pt x="144" y="945"/>
                      </a:lnTo>
                      <a:lnTo>
                        <a:pt x="141" y="945"/>
                      </a:lnTo>
                      <a:lnTo>
                        <a:pt x="141" y="942"/>
                      </a:lnTo>
                      <a:lnTo>
                        <a:pt x="139" y="942"/>
                      </a:lnTo>
                      <a:lnTo>
                        <a:pt x="136" y="942"/>
                      </a:lnTo>
                      <a:lnTo>
                        <a:pt x="134" y="942"/>
                      </a:lnTo>
                      <a:lnTo>
                        <a:pt x="134" y="940"/>
                      </a:lnTo>
                      <a:lnTo>
                        <a:pt x="134" y="937"/>
                      </a:lnTo>
                      <a:lnTo>
                        <a:pt x="134" y="935"/>
                      </a:lnTo>
                      <a:lnTo>
                        <a:pt x="134" y="932"/>
                      </a:lnTo>
                      <a:lnTo>
                        <a:pt x="131" y="929"/>
                      </a:lnTo>
                      <a:lnTo>
                        <a:pt x="131" y="927"/>
                      </a:lnTo>
                      <a:lnTo>
                        <a:pt x="129" y="924"/>
                      </a:lnTo>
                      <a:lnTo>
                        <a:pt x="129" y="922"/>
                      </a:lnTo>
                      <a:lnTo>
                        <a:pt x="129" y="919"/>
                      </a:lnTo>
                      <a:lnTo>
                        <a:pt x="126" y="919"/>
                      </a:lnTo>
                      <a:lnTo>
                        <a:pt x="124" y="919"/>
                      </a:lnTo>
                      <a:lnTo>
                        <a:pt x="126" y="917"/>
                      </a:lnTo>
                      <a:lnTo>
                        <a:pt x="126" y="914"/>
                      </a:lnTo>
                      <a:lnTo>
                        <a:pt x="126" y="912"/>
                      </a:lnTo>
                      <a:lnTo>
                        <a:pt x="129" y="909"/>
                      </a:lnTo>
                      <a:lnTo>
                        <a:pt x="129" y="907"/>
                      </a:lnTo>
                      <a:lnTo>
                        <a:pt x="126" y="907"/>
                      </a:lnTo>
                      <a:lnTo>
                        <a:pt x="126" y="904"/>
                      </a:lnTo>
                      <a:lnTo>
                        <a:pt x="124" y="904"/>
                      </a:lnTo>
                      <a:lnTo>
                        <a:pt x="124" y="902"/>
                      </a:lnTo>
                      <a:lnTo>
                        <a:pt x="124" y="899"/>
                      </a:lnTo>
                      <a:lnTo>
                        <a:pt x="121" y="899"/>
                      </a:lnTo>
                      <a:lnTo>
                        <a:pt x="118" y="899"/>
                      </a:lnTo>
                      <a:lnTo>
                        <a:pt x="121" y="897"/>
                      </a:lnTo>
                      <a:lnTo>
                        <a:pt x="121" y="894"/>
                      </a:lnTo>
                      <a:lnTo>
                        <a:pt x="124" y="892"/>
                      </a:lnTo>
                      <a:lnTo>
                        <a:pt x="126" y="892"/>
                      </a:lnTo>
                      <a:lnTo>
                        <a:pt x="126" y="889"/>
                      </a:lnTo>
                      <a:lnTo>
                        <a:pt x="124" y="887"/>
                      </a:lnTo>
                      <a:lnTo>
                        <a:pt x="124" y="884"/>
                      </a:lnTo>
                      <a:lnTo>
                        <a:pt x="124" y="881"/>
                      </a:lnTo>
                      <a:lnTo>
                        <a:pt x="121" y="879"/>
                      </a:lnTo>
                      <a:lnTo>
                        <a:pt x="121" y="876"/>
                      </a:lnTo>
                      <a:lnTo>
                        <a:pt x="124" y="874"/>
                      </a:lnTo>
                      <a:lnTo>
                        <a:pt x="124" y="871"/>
                      </a:lnTo>
                      <a:lnTo>
                        <a:pt x="121" y="869"/>
                      </a:lnTo>
                      <a:lnTo>
                        <a:pt x="121" y="864"/>
                      </a:lnTo>
                      <a:lnTo>
                        <a:pt x="121" y="861"/>
                      </a:lnTo>
                      <a:lnTo>
                        <a:pt x="121" y="859"/>
                      </a:lnTo>
                      <a:lnTo>
                        <a:pt x="124" y="859"/>
                      </a:lnTo>
                      <a:lnTo>
                        <a:pt x="126" y="856"/>
                      </a:lnTo>
                      <a:lnTo>
                        <a:pt x="126" y="854"/>
                      </a:lnTo>
                      <a:lnTo>
                        <a:pt x="129" y="849"/>
                      </a:lnTo>
                      <a:lnTo>
                        <a:pt x="129" y="846"/>
                      </a:lnTo>
                      <a:lnTo>
                        <a:pt x="131" y="846"/>
                      </a:lnTo>
                      <a:lnTo>
                        <a:pt x="134" y="844"/>
                      </a:lnTo>
                      <a:lnTo>
                        <a:pt x="131" y="841"/>
                      </a:lnTo>
                      <a:lnTo>
                        <a:pt x="129" y="839"/>
                      </a:lnTo>
                      <a:lnTo>
                        <a:pt x="129" y="836"/>
                      </a:lnTo>
                      <a:lnTo>
                        <a:pt x="131" y="834"/>
                      </a:lnTo>
                      <a:lnTo>
                        <a:pt x="134" y="836"/>
                      </a:lnTo>
                      <a:lnTo>
                        <a:pt x="134" y="839"/>
                      </a:lnTo>
                      <a:lnTo>
                        <a:pt x="136" y="836"/>
                      </a:lnTo>
                      <a:lnTo>
                        <a:pt x="136" y="834"/>
                      </a:lnTo>
                      <a:lnTo>
                        <a:pt x="141" y="836"/>
                      </a:lnTo>
                      <a:lnTo>
                        <a:pt x="144" y="834"/>
                      </a:lnTo>
                      <a:lnTo>
                        <a:pt x="146" y="828"/>
                      </a:lnTo>
                      <a:lnTo>
                        <a:pt x="146" y="826"/>
                      </a:lnTo>
                      <a:lnTo>
                        <a:pt x="154" y="828"/>
                      </a:lnTo>
                      <a:lnTo>
                        <a:pt x="159" y="834"/>
                      </a:lnTo>
                      <a:lnTo>
                        <a:pt x="161" y="834"/>
                      </a:lnTo>
                      <a:lnTo>
                        <a:pt x="164" y="831"/>
                      </a:lnTo>
                      <a:lnTo>
                        <a:pt x="161" y="823"/>
                      </a:lnTo>
                      <a:lnTo>
                        <a:pt x="156" y="821"/>
                      </a:lnTo>
                      <a:lnTo>
                        <a:pt x="154" y="818"/>
                      </a:lnTo>
                      <a:lnTo>
                        <a:pt x="146" y="821"/>
                      </a:lnTo>
                      <a:lnTo>
                        <a:pt x="141" y="818"/>
                      </a:lnTo>
                      <a:lnTo>
                        <a:pt x="139" y="818"/>
                      </a:lnTo>
                      <a:lnTo>
                        <a:pt x="136" y="813"/>
                      </a:lnTo>
                      <a:lnTo>
                        <a:pt x="139" y="806"/>
                      </a:lnTo>
                      <a:lnTo>
                        <a:pt x="139" y="803"/>
                      </a:lnTo>
                      <a:lnTo>
                        <a:pt x="136" y="806"/>
                      </a:lnTo>
                      <a:lnTo>
                        <a:pt x="139" y="801"/>
                      </a:lnTo>
                      <a:lnTo>
                        <a:pt x="151" y="783"/>
                      </a:lnTo>
                      <a:lnTo>
                        <a:pt x="166" y="765"/>
                      </a:lnTo>
                      <a:lnTo>
                        <a:pt x="177" y="755"/>
                      </a:lnTo>
                      <a:lnTo>
                        <a:pt x="182" y="745"/>
                      </a:lnTo>
                      <a:lnTo>
                        <a:pt x="184" y="738"/>
                      </a:lnTo>
                      <a:lnTo>
                        <a:pt x="184" y="730"/>
                      </a:lnTo>
                      <a:lnTo>
                        <a:pt x="184" y="725"/>
                      </a:lnTo>
                      <a:lnTo>
                        <a:pt x="179" y="720"/>
                      </a:lnTo>
                      <a:lnTo>
                        <a:pt x="174" y="715"/>
                      </a:lnTo>
                      <a:lnTo>
                        <a:pt x="166" y="707"/>
                      </a:lnTo>
                      <a:lnTo>
                        <a:pt x="161" y="702"/>
                      </a:lnTo>
                      <a:lnTo>
                        <a:pt x="164" y="700"/>
                      </a:lnTo>
                      <a:lnTo>
                        <a:pt x="169" y="692"/>
                      </a:lnTo>
                      <a:lnTo>
                        <a:pt x="169" y="687"/>
                      </a:lnTo>
                      <a:lnTo>
                        <a:pt x="169" y="685"/>
                      </a:lnTo>
                      <a:lnTo>
                        <a:pt x="159" y="662"/>
                      </a:lnTo>
                      <a:lnTo>
                        <a:pt x="156" y="652"/>
                      </a:lnTo>
                      <a:lnTo>
                        <a:pt x="156" y="647"/>
                      </a:lnTo>
                      <a:lnTo>
                        <a:pt x="156" y="639"/>
                      </a:lnTo>
                      <a:lnTo>
                        <a:pt x="161" y="629"/>
                      </a:lnTo>
                      <a:lnTo>
                        <a:pt x="161" y="624"/>
                      </a:lnTo>
                      <a:lnTo>
                        <a:pt x="156" y="604"/>
                      </a:lnTo>
                      <a:lnTo>
                        <a:pt x="146" y="579"/>
                      </a:lnTo>
                      <a:lnTo>
                        <a:pt x="149" y="571"/>
                      </a:lnTo>
                      <a:lnTo>
                        <a:pt x="159" y="558"/>
                      </a:lnTo>
                      <a:lnTo>
                        <a:pt x="161" y="551"/>
                      </a:lnTo>
                      <a:lnTo>
                        <a:pt x="156" y="543"/>
                      </a:lnTo>
                      <a:lnTo>
                        <a:pt x="151" y="533"/>
                      </a:lnTo>
                      <a:lnTo>
                        <a:pt x="144" y="531"/>
                      </a:lnTo>
                      <a:lnTo>
                        <a:pt x="141" y="526"/>
                      </a:lnTo>
                      <a:lnTo>
                        <a:pt x="139" y="515"/>
                      </a:lnTo>
                      <a:lnTo>
                        <a:pt x="141" y="508"/>
                      </a:lnTo>
                      <a:lnTo>
                        <a:pt x="141" y="500"/>
                      </a:lnTo>
                      <a:lnTo>
                        <a:pt x="146" y="495"/>
                      </a:lnTo>
                      <a:lnTo>
                        <a:pt x="154" y="483"/>
                      </a:lnTo>
                      <a:lnTo>
                        <a:pt x="161" y="473"/>
                      </a:lnTo>
                      <a:lnTo>
                        <a:pt x="166" y="470"/>
                      </a:lnTo>
                      <a:lnTo>
                        <a:pt x="172" y="470"/>
                      </a:lnTo>
                      <a:lnTo>
                        <a:pt x="177" y="465"/>
                      </a:lnTo>
                      <a:lnTo>
                        <a:pt x="179" y="460"/>
                      </a:lnTo>
                      <a:lnTo>
                        <a:pt x="184" y="457"/>
                      </a:lnTo>
                      <a:lnTo>
                        <a:pt x="189" y="452"/>
                      </a:lnTo>
                      <a:lnTo>
                        <a:pt x="194" y="447"/>
                      </a:lnTo>
                      <a:lnTo>
                        <a:pt x="194" y="452"/>
                      </a:lnTo>
                      <a:lnTo>
                        <a:pt x="197" y="460"/>
                      </a:lnTo>
                      <a:lnTo>
                        <a:pt x="199" y="465"/>
                      </a:lnTo>
                      <a:lnTo>
                        <a:pt x="204" y="470"/>
                      </a:lnTo>
                      <a:lnTo>
                        <a:pt x="209" y="470"/>
                      </a:lnTo>
                      <a:lnTo>
                        <a:pt x="214" y="473"/>
                      </a:lnTo>
                      <a:lnTo>
                        <a:pt x="214" y="485"/>
                      </a:lnTo>
                      <a:lnTo>
                        <a:pt x="220" y="478"/>
                      </a:lnTo>
                      <a:lnTo>
                        <a:pt x="222" y="480"/>
                      </a:lnTo>
                      <a:lnTo>
                        <a:pt x="230" y="480"/>
                      </a:lnTo>
                      <a:lnTo>
                        <a:pt x="237" y="480"/>
                      </a:lnTo>
                      <a:lnTo>
                        <a:pt x="240" y="480"/>
                      </a:lnTo>
                      <a:lnTo>
                        <a:pt x="250" y="480"/>
                      </a:lnTo>
                      <a:lnTo>
                        <a:pt x="257" y="488"/>
                      </a:lnTo>
                      <a:lnTo>
                        <a:pt x="278" y="498"/>
                      </a:lnTo>
                      <a:lnTo>
                        <a:pt x="285" y="505"/>
                      </a:lnTo>
                      <a:lnTo>
                        <a:pt x="295" y="520"/>
                      </a:lnTo>
                      <a:lnTo>
                        <a:pt x="300" y="526"/>
                      </a:lnTo>
                      <a:lnTo>
                        <a:pt x="311" y="531"/>
                      </a:lnTo>
                      <a:lnTo>
                        <a:pt x="321" y="533"/>
                      </a:lnTo>
                      <a:lnTo>
                        <a:pt x="333" y="546"/>
                      </a:lnTo>
                      <a:lnTo>
                        <a:pt x="336" y="551"/>
                      </a:lnTo>
                      <a:lnTo>
                        <a:pt x="336" y="558"/>
                      </a:lnTo>
                      <a:lnTo>
                        <a:pt x="338" y="566"/>
                      </a:lnTo>
                      <a:lnTo>
                        <a:pt x="341" y="571"/>
                      </a:lnTo>
                      <a:lnTo>
                        <a:pt x="341" y="576"/>
                      </a:lnTo>
                      <a:lnTo>
                        <a:pt x="338" y="581"/>
                      </a:lnTo>
                      <a:lnTo>
                        <a:pt x="336" y="591"/>
                      </a:lnTo>
                      <a:lnTo>
                        <a:pt x="326" y="601"/>
                      </a:lnTo>
                      <a:lnTo>
                        <a:pt x="321" y="604"/>
                      </a:lnTo>
                      <a:lnTo>
                        <a:pt x="308" y="611"/>
                      </a:lnTo>
                      <a:lnTo>
                        <a:pt x="303" y="614"/>
                      </a:lnTo>
                      <a:lnTo>
                        <a:pt x="290" y="611"/>
                      </a:lnTo>
                      <a:lnTo>
                        <a:pt x="280" y="609"/>
                      </a:lnTo>
                      <a:lnTo>
                        <a:pt x="265" y="606"/>
                      </a:lnTo>
                      <a:lnTo>
                        <a:pt x="255" y="604"/>
                      </a:lnTo>
                      <a:lnTo>
                        <a:pt x="245" y="596"/>
                      </a:lnTo>
                      <a:lnTo>
                        <a:pt x="227" y="589"/>
                      </a:lnTo>
                      <a:lnTo>
                        <a:pt x="220" y="586"/>
                      </a:lnTo>
                      <a:lnTo>
                        <a:pt x="217" y="586"/>
                      </a:lnTo>
                      <a:lnTo>
                        <a:pt x="212" y="576"/>
                      </a:lnTo>
                      <a:lnTo>
                        <a:pt x="209" y="574"/>
                      </a:lnTo>
                      <a:lnTo>
                        <a:pt x="204" y="571"/>
                      </a:lnTo>
                      <a:lnTo>
                        <a:pt x="197" y="574"/>
                      </a:lnTo>
                      <a:lnTo>
                        <a:pt x="199" y="576"/>
                      </a:lnTo>
                      <a:lnTo>
                        <a:pt x="202" y="579"/>
                      </a:lnTo>
                      <a:lnTo>
                        <a:pt x="207" y="586"/>
                      </a:lnTo>
                      <a:lnTo>
                        <a:pt x="209" y="589"/>
                      </a:lnTo>
                      <a:lnTo>
                        <a:pt x="217" y="601"/>
                      </a:lnTo>
                      <a:lnTo>
                        <a:pt x="222" y="606"/>
                      </a:lnTo>
                      <a:lnTo>
                        <a:pt x="230" y="609"/>
                      </a:lnTo>
                      <a:lnTo>
                        <a:pt x="235" y="614"/>
                      </a:lnTo>
                      <a:lnTo>
                        <a:pt x="237" y="621"/>
                      </a:lnTo>
                      <a:lnTo>
                        <a:pt x="237" y="629"/>
                      </a:lnTo>
                      <a:lnTo>
                        <a:pt x="235" y="634"/>
                      </a:lnTo>
                      <a:lnTo>
                        <a:pt x="230" y="637"/>
                      </a:lnTo>
                      <a:lnTo>
                        <a:pt x="232" y="639"/>
                      </a:lnTo>
                      <a:lnTo>
                        <a:pt x="232" y="647"/>
                      </a:lnTo>
                      <a:lnTo>
                        <a:pt x="237" y="664"/>
                      </a:lnTo>
                      <a:lnTo>
                        <a:pt x="240" y="672"/>
                      </a:lnTo>
                      <a:lnTo>
                        <a:pt x="240" y="674"/>
                      </a:lnTo>
                      <a:lnTo>
                        <a:pt x="242" y="677"/>
                      </a:lnTo>
                      <a:lnTo>
                        <a:pt x="252" y="680"/>
                      </a:lnTo>
                      <a:lnTo>
                        <a:pt x="257" y="682"/>
                      </a:lnTo>
                      <a:lnTo>
                        <a:pt x="263" y="692"/>
                      </a:lnTo>
                      <a:lnTo>
                        <a:pt x="265" y="692"/>
                      </a:lnTo>
                      <a:lnTo>
                        <a:pt x="273" y="695"/>
                      </a:lnTo>
                      <a:lnTo>
                        <a:pt x="278" y="697"/>
                      </a:lnTo>
                      <a:lnTo>
                        <a:pt x="280" y="697"/>
                      </a:lnTo>
                      <a:lnTo>
                        <a:pt x="283" y="695"/>
                      </a:lnTo>
                      <a:lnTo>
                        <a:pt x="288" y="695"/>
                      </a:lnTo>
                      <a:lnTo>
                        <a:pt x="290" y="690"/>
                      </a:lnTo>
                      <a:lnTo>
                        <a:pt x="290" y="685"/>
                      </a:lnTo>
                      <a:lnTo>
                        <a:pt x="288" y="677"/>
                      </a:lnTo>
                      <a:lnTo>
                        <a:pt x="285" y="674"/>
                      </a:lnTo>
                      <a:lnTo>
                        <a:pt x="280" y="677"/>
                      </a:lnTo>
                      <a:lnTo>
                        <a:pt x="278" y="677"/>
                      </a:lnTo>
                      <a:lnTo>
                        <a:pt x="273" y="674"/>
                      </a:lnTo>
                      <a:lnTo>
                        <a:pt x="268" y="659"/>
                      </a:lnTo>
                      <a:lnTo>
                        <a:pt x="273" y="649"/>
                      </a:lnTo>
                      <a:lnTo>
                        <a:pt x="275" y="649"/>
                      </a:lnTo>
                      <a:lnTo>
                        <a:pt x="283" y="657"/>
                      </a:lnTo>
                      <a:lnTo>
                        <a:pt x="293" y="662"/>
                      </a:lnTo>
                      <a:lnTo>
                        <a:pt x="308" y="669"/>
                      </a:lnTo>
                      <a:lnTo>
                        <a:pt x="316" y="672"/>
                      </a:lnTo>
                      <a:lnTo>
                        <a:pt x="321" y="669"/>
                      </a:lnTo>
                      <a:lnTo>
                        <a:pt x="326" y="672"/>
                      </a:lnTo>
                      <a:lnTo>
                        <a:pt x="328" y="667"/>
                      </a:lnTo>
                      <a:lnTo>
                        <a:pt x="328" y="662"/>
                      </a:lnTo>
                      <a:lnTo>
                        <a:pt x="328" y="657"/>
                      </a:lnTo>
                      <a:lnTo>
                        <a:pt x="321" y="647"/>
                      </a:lnTo>
                      <a:lnTo>
                        <a:pt x="318" y="634"/>
                      </a:lnTo>
                      <a:lnTo>
                        <a:pt x="321" y="629"/>
                      </a:lnTo>
                      <a:lnTo>
                        <a:pt x="333" y="621"/>
                      </a:lnTo>
                      <a:lnTo>
                        <a:pt x="343" y="614"/>
                      </a:lnTo>
                      <a:lnTo>
                        <a:pt x="346" y="611"/>
                      </a:lnTo>
                      <a:lnTo>
                        <a:pt x="356" y="599"/>
                      </a:lnTo>
                      <a:lnTo>
                        <a:pt x="356" y="596"/>
                      </a:lnTo>
                      <a:lnTo>
                        <a:pt x="359" y="599"/>
                      </a:lnTo>
                      <a:lnTo>
                        <a:pt x="374" y="604"/>
                      </a:lnTo>
                      <a:lnTo>
                        <a:pt x="384" y="611"/>
                      </a:lnTo>
                      <a:lnTo>
                        <a:pt x="386" y="611"/>
                      </a:lnTo>
                      <a:lnTo>
                        <a:pt x="386" y="601"/>
                      </a:lnTo>
                      <a:lnTo>
                        <a:pt x="391" y="589"/>
                      </a:lnTo>
                      <a:lnTo>
                        <a:pt x="391" y="576"/>
                      </a:lnTo>
                      <a:lnTo>
                        <a:pt x="389" y="568"/>
                      </a:lnTo>
                      <a:lnTo>
                        <a:pt x="381" y="566"/>
                      </a:lnTo>
                      <a:lnTo>
                        <a:pt x="381" y="561"/>
                      </a:lnTo>
                      <a:lnTo>
                        <a:pt x="389" y="543"/>
                      </a:lnTo>
                      <a:lnTo>
                        <a:pt x="389" y="538"/>
                      </a:lnTo>
                      <a:lnTo>
                        <a:pt x="389" y="528"/>
                      </a:lnTo>
                      <a:lnTo>
                        <a:pt x="381" y="518"/>
                      </a:lnTo>
                      <a:lnTo>
                        <a:pt x="384" y="510"/>
                      </a:lnTo>
                      <a:lnTo>
                        <a:pt x="386" y="510"/>
                      </a:lnTo>
                      <a:lnTo>
                        <a:pt x="396" y="515"/>
                      </a:lnTo>
                      <a:lnTo>
                        <a:pt x="409" y="513"/>
                      </a:lnTo>
                      <a:lnTo>
                        <a:pt x="414" y="515"/>
                      </a:lnTo>
                      <a:lnTo>
                        <a:pt x="419" y="526"/>
                      </a:lnTo>
                      <a:lnTo>
                        <a:pt x="424" y="536"/>
                      </a:lnTo>
                      <a:lnTo>
                        <a:pt x="427" y="543"/>
                      </a:lnTo>
                      <a:lnTo>
                        <a:pt x="419" y="546"/>
                      </a:lnTo>
                      <a:lnTo>
                        <a:pt x="409" y="546"/>
                      </a:lnTo>
                      <a:lnTo>
                        <a:pt x="402" y="551"/>
                      </a:lnTo>
                      <a:lnTo>
                        <a:pt x="399" y="561"/>
                      </a:lnTo>
                      <a:lnTo>
                        <a:pt x="399" y="563"/>
                      </a:lnTo>
                      <a:lnTo>
                        <a:pt x="407" y="568"/>
                      </a:lnTo>
                      <a:lnTo>
                        <a:pt x="412" y="579"/>
                      </a:lnTo>
                      <a:lnTo>
                        <a:pt x="419" y="584"/>
                      </a:lnTo>
                      <a:lnTo>
                        <a:pt x="424" y="584"/>
                      </a:lnTo>
                      <a:lnTo>
                        <a:pt x="432" y="581"/>
                      </a:lnTo>
                      <a:lnTo>
                        <a:pt x="442" y="581"/>
                      </a:lnTo>
                      <a:lnTo>
                        <a:pt x="444" y="579"/>
                      </a:lnTo>
                      <a:lnTo>
                        <a:pt x="447" y="568"/>
                      </a:lnTo>
                      <a:lnTo>
                        <a:pt x="447" y="558"/>
                      </a:lnTo>
                      <a:lnTo>
                        <a:pt x="450" y="551"/>
                      </a:lnTo>
                      <a:lnTo>
                        <a:pt x="460" y="546"/>
                      </a:lnTo>
                      <a:lnTo>
                        <a:pt x="467" y="538"/>
                      </a:lnTo>
                      <a:lnTo>
                        <a:pt x="475" y="533"/>
                      </a:lnTo>
                      <a:lnTo>
                        <a:pt x="487" y="526"/>
                      </a:lnTo>
                      <a:lnTo>
                        <a:pt x="498" y="520"/>
                      </a:lnTo>
                      <a:lnTo>
                        <a:pt x="510" y="513"/>
                      </a:lnTo>
                      <a:lnTo>
                        <a:pt x="515" y="508"/>
                      </a:lnTo>
                      <a:lnTo>
                        <a:pt x="518" y="518"/>
                      </a:lnTo>
                      <a:lnTo>
                        <a:pt x="520" y="518"/>
                      </a:lnTo>
                      <a:lnTo>
                        <a:pt x="523" y="515"/>
                      </a:lnTo>
                      <a:lnTo>
                        <a:pt x="528" y="510"/>
                      </a:lnTo>
                      <a:lnTo>
                        <a:pt x="528" y="503"/>
                      </a:lnTo>
                      <a:lnTo>
                        <a:pt x="530" y="498"/>
                      </a:lnTo>
                      <a:lnTo>
                        <a:pt x="535" y="495"/>
                      </a:lnTo>
                      <a:lnTo>
                        <a:pt x="543" y="498"/>
                      </a:lnTo>
                      <a:lnTo>
                        <a:pt x="541" y="505"/>
                      </a:lnTo>
                      <a:lnTo>
                        <a:pt x="541" y="518"/>
                      </a:lnTo>
                      <a:lnTo>
                        <a:pt x="535" y="518"/>
                      </a:lnTo>
                      <a:lnTo>
                        <a:pt x="533" y="520"/>
                      </a:lnTo>
                      <a:lnTo>
                        <a:pt x="533" y="526"/>
                      </a:lnTo>
                      <a:lnTo>
                        <a:pt x="538" y="531"/>
                      </a:lnTo>
                      <a:lnTo>
                        <a:pt x="543" y="528"/>
                      </a:lnTo>
                      <a:lnTo>
                        <a:pt x="551" y="526"/>
                      </a:lnTo>
                      <a:lnTo>
                        <a:pt x="553" y="526"/>
                      </a:lnTo>
                      <a:lnTo>
                        <a:pt x="556" y="528"/>
                      </a:lnTo>
                      <a:lnTo>
                        <a:pt x="558" y="526"/>
                      </a:lnTo>
                      <a:lnTo>
                        <a:pt x="561" y="523"/>
                      </a:lnTo>
                      <a:lnTo>
                        <a:pt x="563" y="515"/>
                      </a:lnTo>
                      <a:lnTo>
                        <a:pt x="566" y="510"/>
                      </a:lnTo>
                      <a:lnTo>
                        <a:pt x="571" y="508"/>
                      </a:lnTo>
                      <a:lnTo>
                        <a:pt x="578" y="508"/>
                      </a:lnTo>
                      <a:lnTo>
                        <a:pt x="583" y="508"/>
                      </a:lnTo>
                      <a:lnTo>
                        <a:pt x="591" y="513"/>
                      </a:lnTo>
                      <a:lnTo>
                        <a:pt x="599" y="513"/>
                      </a:lnTo>
                      <a:lnTo>
                        <a:pt x="601" y="510"/>
                      </a:lnTo>
                      <a:lnTo>
                        <a:pt x="606" y="500"/>
                      </a:lnTo>
                      <a:lnTo>
                        <a:pt x="614" y="495"/>
                      </a:lnTo>
                      <a:lnTo>
                        <a:pt x="619" y="495"/>
                      </a:lnTo>
                      <a:lnTo>
                        <a:pt x="626" y="498"/>
                      </a:lnTo>
                      <a:lnTo>
                        <a:pt x="629" y="500"/>
                      </a:lnTo>
                      <a:lnTo>
                        <a:pt x="624" y="510"/>
                      </a:lnTo>
                      <a:lnTo>
                        <a:pt x="626" y="515"/>
                      </a:lnTo>
                      <a:lnTo>
                        <a:pt x="632" y="518"/>
                      </a:lnTo>
                      <a:lnTo>
                        <a:pt x="637" y="518"/>
                      </a:lnTo>
                      <a:lnTo>
                        <a:pt x="639" y="513"/>
                      </a:lnTo>
                      <a:lnTo>
                        <a:pt x="639" y="505"/>
                      </a:lnTo>
                      <a:lnTo>
                        <a:pt x="642" y="505"/>
                      </a:lnTo>
                      <a:lnTo>
                        <a:pt x="647" y="505"/>
                      </a:lnTo>
                      <a:lnTo>
                        <a:pt x="652" y="503"/>
                      </a:lnTo>
                      <a:lnTo>
                        <a:pt x="654" y="495"/>
                      </a:lnTo>
                      <a:lnTo>
                        <a:pt x="654" y="488"/>
                      </a:lnTo>
                      <a:lnTo>
                        <a:pt x="647" y="467"/>
                      </a:lnTo>
                      <a:lnTo>
                        <a:pt x="649" y="462"/>
                      </a:lnTo>
                      <a:lnTo>
                        <a:pt x="654" y="455"/>
                      </a:lnTo>
                      <a:lnTo>
                        <a:pt x="657" y="455"/>
                      </a:lnTo>
                      <a:lnTo>
                        <a:pt x="659" y="455"/>
                      </a:lnTo>
                      <a:lnTo>
                        <a:pt x="677" y="457"/>
                      </a:lnTo>
                      <a:lnTo>
                        <a:pt x="685" y="460"/>
                      </a:lnTo>
                      <a:lnTo>
                        <a:pt x="695" y="462"/>
                      </a:lnTo>
                      <a:lnTo>
                        <a:pt x="702" y="467"/>
                      </a:lnTo>
                      <a:lnTo>
                        <a:pt x="717" y="478"/>
                      </a:lnTo>
                      <a:lnTo>
                        <a:pt x="725" y="480"/>
                      </a:lnTo>
                      <a:lnTo>
                        <a:pt x="738" y="488"/>
                      </a:lnTo>
                      <a:lnTo>
                        <a:pt x="745" y="493"/>
                      </a:lnTo>
                      <a:lnTo>
                        <a:pt x="753" y="503"/>
                      </a:lnTo>
                      <a:lnTo>
                        <a:pt x="765" y="515"/>
                      </a:lnTo>
                      <a:lnTo>
                        <a:pt x="771" y="523"/>
                      </a:lnTo>
                      <a:lnTo>
                        <a:pt x="773" y="523"/>
                      </a:lnTo>
                      <a:lnTo>
                        <a:pt x="776" y="523"/>
                      </a:lnTo>
                      <a:lnTo>
                        <a:pt x="783" y="500"/>
                      </a:lnTo>
                      <a:lnTo>
                        <a:pt x="786" y="495"/>
                      </a:lnTo>
                      <a:lnTo>
                        <a:pt x="778" y="495"/>
                      </a:lnTo>
                      <a:lnTo>
                        <a:pt x="776" y="495"/>
                      </a:lnTo>
                      <a:lnTo>
                        <a:pt x="771" y="490"/>
                      </a:lnTo>
                      <a:lnTo>
                        <a:pt x="768" y="483"/>
                      </a:lnTo>
                      <a:lnTo>
                        <a:pt x="768" y="467"/>
                      </a:lnTo>
                      <a:lnTo>
                        <a:pt x="763" y="462"/>
                      </a:lnTo>
                      <a:lnTo>
                        <a:pt x="750" y="460"/>
                      </a:lnTo>
                      <a:lnTo>
                        <a:pt x="748" y="455"/>
                      </a:lnTo>
                      <a:lnTo>
                        <a:pt x="748" y="450"/>
                      </a:lnTo>
                      <a:lnTo>
                        <a:pt x="750" y="445"/>
                      </a:lnTo>
                      <a:lnTo>
                        <a:pt x="755" y="440"/>
                      </a:lnTo>
                      <a:lnTo>
                        <a:pt x="758" y="437"/>
                      </a:lnTo>
                      <a:lnTo>
                        <a:pt x="758" y="432"/>
                      </a:lnTo>
                      <a:lnTo>
                        <a:pt x="758" y="414"/>
                      </a:lnTo>
                      <a:lnTo>
                        <a:pt x="755" y="409"/>
                      </a:lnTo>
                      <a:lnTo>
                        <a:pt x="748" y="407"/>
                      </a:lnTo>
                      <a:lnTo>
                        <a:pt x="745" y="402"/>
                      </a:lnTo>
                      <a:lnTo>
                        <a:pt x="748" y="389"/>
                      </a:lnTo>
                      <a:lnTo>
                        <a:pt x="750" y="384"/>
                      </a:lnTo>
                      <a:lnTo>
                        <a:pt x="753" y="384"/>
                      </a:lnTo>
                      <a:lnTo>
                        <a:pt x="763" y="374"/>
                      </a:lnTo>
                      <a:lnTo>
                        <a:pt x="773" y="364"/>
                      </a:lnTo>
                      <a:lnTo>
                        <a:pt x="776" y="354"/>
                      </a:lnTo>
                      <a:lnTo>
                        <a:pt x="781" y="339"/>
                      </a:lnTo>
                      <a:lnTo>
                        <a:pt x="783" y="311"/>
                      </a:lnTo>
                      <a:lnTo>
                        <a:pt x="788" y="301"/>
                      </a:lnTo>
                      <a:lnTo>
                        <a:pt x="791" y="303"/>
                      </a:lnTo>
                      <a:lnTo>
                        <a:pt x="803" y="306"/>
                      </a:lnTo>
                      <a:lnTo>
                        <a:pt x="813" y="303"/>
                      </a:lnTo>
                      <a:lnTo>
                        <a:pt x="826" y="301"/>
                      </a:lnTo>
                      <a:lnTo>
                        <a:pt x="831" y="303"/>
                      </a:lnTo>
                      <a:lnTo>
                        <a:pt x="839" y="301"/>
                      </a:lnTo>
                      <a:lnTo>
                        <a:pt x="841" y="303"/>
                      </a:lnTo>
                      <a:lnTo>
                        <a:pt x="844" y="311"/>
                      </a:lnTo>
                      <a:lnTo>
                        <a:pt x="844" y="319"/>
                      </a:lnTo>
                      <a:lnTo>
                        <a:pt x="841" y="339"/>
                      </a:lnTo>
                      <a:lnTo>
                        <a:pt x="839" y="346"/>
                      </a:lnTo>
                      <a:lnTo>
                        <a:pt x="829" y="367"/>
                      </a:lnTo>
                      <a:lnTo>
                        <a:pt x="829" y="374"/>
                      </a:lnTo>
                      <a:lnTo>
                        <a:pt x="834" y="382"/>
                      </a:lnTo>
                      <a:lnTo>
                        <a:pt x="839" y="397"/>
                      </a:lnTo>
                      <a:lnTo>
                        <a:pt x="841" y="404"/>
                      </a:lnTo>
                      <a:lnTo>
                        <a:pt x="844" y="422"/>
                      </a:lnTo>
                      <a:lnTo>
                        <a:pt x="841" y="427"/>
                      </a:lnTo>
                      <a:lnTo>
                        <a:pt x="839" y="435"/>
                      </a:lnTo>
                      <a:lnTo>
                        <a:pt x="839" y="457"/>
                      </a:lnTo>
                      <a:lnTo>
                        <a:pt x="839" y="485"/>
                      </a:lnTo>
                      <a:lnTo>
                        <a:pt x="841" y="495"/>
                      </a:lnTo>
                      <a:lnTo>
                        <a:pt x="844" y="503"/>
                      </a:lnTo>
                      <a:lnTo>
                        <a:pt x="851" y="510"/>
                      </a:lnTo>
                      <a:lnTo>
                        <a:pt x="854" y="513"/>
                      </a:lnTo>
                      <a:lnTo>
                        <a:pt x="854" y="515"/>
                      </a:lnTo>
                      <a:lnTo>
                        <a:pt x="849" y="526"/>
                      </a:lnTo>
                      <a:lnTo>
                        <a:pt x="846" y="541"/>
                      </a:lnTo>
                      <a:lnTo>
                        <a:pt x="844" y="546"/>
                      </a:lnTo>
                      <a:lnTo>
                        <a:pt x="839" y="556"/>
                      </a:lnTo>
                      <a:lnTo>
                        <a:pt x="829" y="566"/>
                      </a:lnTo>
                      <a:lnTo>
                        <a:pt x="826" y="571"/>
                      </a:lnTo>
                      <a:lnTo>
                        <a:pt x="821" y="576"/>
                      </a:lnTo>
                      <a:lnTo>
                        <a:pt x="824" y="584"/>
                      </a:lnTo>
                      <a:lnTo>
                        <a:pt x="821" y="586"/>
                      </a:lnTo>
                      <a:lnTo>
                        <a:pt x="813" y="591"/>
                      </a:lnTo>
                      <a:lnTo>
                        <a:pt x="801" y="584"/>
                      </a:lnTo>
                      <a:lnTo>
                        <a:pt x="796" y="584"/>
                      </a:lnTo>
                      <a:lnTo>
                        <a:pt x="788" y="584"/>
                      </a:lnTo>
                      <a:lnTo>
                        <a:pt x="783" y="586"/>
                      </a:lnTo>
                      <a:lnTo>
                        <a:pt x="786" y="591"/>
                      </a:lnTo>
                      <a:lnTo>
                        <a:pt x="791" y="596"/>
                      </a:lnTo>
                      <a:lnTo>
                        <a:pt x="796" y="599"/>
                      </a:lnTo>
                      <a:lnTo>
                        <a:pt x="806" y="604"/>
                      </a:lnTo>
                      <a:lnTo>
                        <a:pt x="813" y="604"/>
                      </a:lnTo>
                      <a:lnTo>
                        <a:pt x="819" y="604"/>
                      </a:lnTo>
                      <a:lnTo>
                        <a:pt x="829" y="606"/>
                      </a:lnTo>
                      <a:lnTo>
                        <a:pt x="834" y="606"/>
                      </a:lnTo>
                      <a:lnTo>
                        <a:pt x="836" y="599"/>
                      </a:lnTo>
                      <a:lnTo>
                        <a:pt x="839" y="594"/>
                      </a:lnTo>
                      <a:lnTo>
                        <a:pt x="849" y="586"/>
                      </a:lnTo>
                      <a:lnTo>
                        <a:pt x="856" y="579"/>
                      </a:lnTo>
                      <a:lnTo>
                        <a:pt x="859" y="574"/>
                      </a:lnTo>
                      <a:lnTo>
                        <a:pt x="862" y="563"/>
                      </a:lnTo>
                      <a:lnTo>
                        <a:pt x="869" y="556"/>
                      </a:lnTo>
                      <a:lnTo>
                        <a:pt x="874" y="546"/>
                      </a:lnTo>
                      <a:lnTo>
                        <a:pt x="874" y="538"/>
                      </a:lnTo>
                      <a:lnTo>
                        <a:pt x="874" y="528"/>
                      </a:lnTo>
                      <a:lnTo>
                        <a:pt x="869" y="515"/>
                      </a:lnTo>
                      <a:lnTo>
                        <a:pt x="872" y="505"/>
                      </a:lnTo>
                      <a:lnTo>
                        <a:pt x="872" y="503"/>
                      </a:lnTo>
                      <a:lnTo>
                        <a:pt x="877" y="500"/>
                      </a:lnTo>
                      <a:lnTo>
                        <a:pt x="887" y="498"/>
                      </a:lnTo>
                      <a:lnTo>
                        <a:pt x="899" y="498"/>
                      </a:lnTo>
                      <a:lnTo>
                        <a:pt x="904" y="503"/>
                      </a:lnTo>
                      <a:lnTo>
                        <a:pt x="912" y="510"/>
                      </a:lnTo>
                      <a:lnTo>
                        <a:pt x="912" y="526"/>
                      </a:lnTo>
                      <a:lnTo>
                        <a:pt x="910" y="546"/>
                      </a:lnTo>
                      <a:lnTo>
                        <a:pt x="912" y="551"/>
                      </a:lnTo>
                      <a:lnTo>
                        <a:pt x="917" y="556"/>
                      </a:lnTo>
                      <a:lnTo>
                        <a:pt x="927" y="556"/>
                      </a:lnTo>
                      <a:lnTo>
                        <a:pt x="935" y="553"/>
                      </a:lnTo>
                      <a:lnTo>
                        <a:pt x="935" y="548"/>
                      </a:lnTo>
                      <a:lnTo>
                        <a:pt x="932" y="543"/>
                      </a:lnTo>
                      <a:lnTo>
                        <a:pt x="925" y="541"/>
                      </a:lnTo>
                      <a:lnTo>
                        <a:pt x="922" y="541"/>
                      </a:lnTo>
                      <a:lnTo>
                        <a:pt x="917" y="541"/>
                      </a:lnTo>
                      <a:lnTo>
                        <a:pt x="920" y="533"/>
                      </a:lnTo>
                      <a:lnTo>
                        <a:pt x="925" y="526"/>
                      </a:lnTo>
                      <a:lnTo>
                        <a:pt x="927" y="520"/>
                      </a:lnTo>
                      <a:lnTo>
                        <a:pt x="925" y="518"/>
                      </a:lnTo>
                      <a:lnTo>
                        <a:pt x="925" y="510"/>
                      </a:lnTo>
                      <a:lnTo>
                        <a:pt x="920" y="495"/>
                      </a:lnTo>
                      <a:lnTo>
                        <a:pt x="917" y="490"/>
                      </a:lnTo>
                      <a:lnTo>
                        <a:pt x="910" y="488"/>
                      </a:lnTo>
                      <a:lnTo>
                        <a:pt x="902" y="485"/>
                      </a:lnTo>
                      <a:lnTo>
                        <a:pt x="897" y="483"/>
                      </a:lnTo>
                      <a:lnTo>
                        <a:pt x="887" y="478"/>
                      </a:lnTo>
                      <a:lnTo>
                        <a:pt x="882" y="483"/>
                      </a:lnTo>
                      <a:lnTo>
                        <a:pt x="877" y="485"/>
                      </a:lnTo>
                      <a:lnTo>
                        <a:pt x="867" y="480"/>
                      </a:lnTo>
                      <a:lnTo>
                        <a:pt x="862" y="480"/>
                      </a:lnTo>
                      <a:lnTo>
                        <a:pt x="862" y="475"/>
                      </a:lnTo>
                      <a:lnTo>
                        <a:pt x="856" y="455"/>
                      </a:lnTo>
                      <a:lnTo>
                        <a:pt x="859" y="440"/>
                      </a:lnTo>
                      <a:lnTo>
                        <a:pt x="864" y="425"/>
                      </a:lnTo>
                      <a:lnTo>
                        <a:pt x="867" y="414"/>
                      </a:lnTo>
                      <a:lnTo>
                        <a:pt x="867" y="412"/>
                      </a:lnTo>
                      <a:lnTo>
                        <a:pt x="859" y="387"/>
                      </a:lnTo>
                      <a:lnTo>
                        <a:pt x="851" y="377"/>
                      </a:lnTo>
                      <a:lnTo>
                        <a:pt x="849" y="372"/>
                      </a:lnTo>
                      <a:lnTo>
                        <a:pt x="856" y="359"/>
                      </a:lnTo>
                      <a:lnTo>
                        <a:pt x="864" y="356"/>
                      </a:lnTo>
                      <a:lnTo>
                        <a:pt x="872" y="351"/>
                      </a:lnTo>
                      <a:lnTo>
                        <a:pt x="877" y="344"/>
                      </a:lnTo>
                      <a:lnTo>
                        <a:pt x="879" y="339"/>
                      </a:lnTo>
                      <a:lnTo>
                        <a:pt x="879" y="324"/>
                      </a:lnTo>
                      <a:lnTo>
                        <a:pt x="879" y="306"/>
                      </a:lnTo>
                      <a:lnTo>
                        <a:pt x="879" y="308"/>
                      </a:lnTo>
                      <a:lnTo>
                        <a:pt x="884" y="311"/>
                      </a:lnTo>
                      <a:lnTo>
                        <a:pt x="889" y="311"/>
                      </a:lnTo>
                      <a:lnTo>
                        <a:pt x="889" y="324"/>
                      </a:lnTo>
                      <a:lnTo>
                        <a:pt x="887" y="336"/>
                      </a:lnTo>
                      <a:lnTo>
                        <a:pt x="884" y="349"/>
                      </a:lnTo>
                      <a:lnTo>
                        <a:pt x="882" y="361"/>
                      </a:lnTo>
                      <a:lnTo>
                        <a:pt x="884" y="372"/>
                      </a:lnTo>
                      <a:lnTo>
                        <a:pt x="887" y="379"/>
                      </a:lnTo>
                      <a:lnTo>
                        <a:pt x="889" y="384"/>
                      </a:lnTo>
                      <a:lnTo>
                        <a:pt x="899" y="389"/>
                      </a:lnTo>
                      <a:lnTo>
                        <a:pt x="910" y="392"/>
                      </a:lnTo>
                      <a:lnTo>
                        <a:pt x="922" y="394"/>
                      </a:lnTo>
                      <a:lnTo>
                        <a:pt x="927" y="402"/>
                      </a:lnTo>
                      <a:lnTo>
                        <a:pt x="930" y="402"/>
                      </a:lnTo>
                      <a:lnTo>
                        <a:pt x="935" y="402"/>
                      </a:lnTo>
                      <a:lnTo>
                        <a:pt x="932" y="382"/>
                      </a:lnTo>
                      <a:lnTo>
                        <a:pt x="927" y="377"/>
                      </a:lnTo>
                      <a:lnTo>
                        <a:pt x="915" y="374"/>
                      </a:lnTo>
                      <a:lnTo>
                        <a:pt x="907" y="372"/>
                      </a:lnTo>
                      <a:lnTo>
                        <a:pt x="904" y="369"/>
                      </a:lnTo>
                      <a:lnTo>
                        <a:pt x="899" y="359"/>
                      </a:lnTo>
                      <a:lnTo>
                        <a:pt x="902" y="351"/>
                      </a:lnTo>
                      <a:lnTo>
                        <a:pt x="912" y="351"/>
                      </a:lnTo>
                      <a:lnTo>
                        <a:pt x="915" y="354"/>
                      </a:lnTo>
                      <a:lnTo>
                        <a:pt x="922" y="356"/>
                      </a:lnTo>
                      <a:lnTo>
                        <a:pt x="927" y="351"/>
                      </a:lnTo>
                      <a:lnTo>
                        <a:pt x="927" y="336"/>
                      </a:lnTo>
                      <a:lnTo>
                        <a:pt x="930" y="334"/>
                      </a:lnTo>
                      <a:lnTo>
                        <a:pt x="937" y="331"/>
                      </a:lnTo>
                      <a:lnTo>
                        <a:pt x="945" y="331"/>
                      </a:lnTo>
                      <a:lnTo>
                        <a:pt x="953" y="336"/>
                      </a:lnTo>
                      <a:lnTo>
                        <a:pt x="963" y="344"/>
                      </a:lnTo>
                      <a:lnTo>
                        <a:pt x="970" y="356"/>
                      </a:lnTo>
                      <a:lnTo>
                        <a:pt x="980" y="364"/>
                      </a:lnTo>
                      <a:lnTo>
                        <a:pt x="985" y="367"/>
                      </a:lnTo>
                      <a:lnTo>
                        <a:pt x="998" y="367"/>
                      </a:lnTo>
                      <a:lnTo>
                        <a:pt x="1003" y="361"/>
                      </a:lnTo>
                      <a:lnTo>
                        <a:pt x="1003" y="372"/>
                      </a:lnTo>
                      <a:lnTo>
                        <a:pt x="998" y="379"/>
                      </a:lnTo>
                      <a:lnTo>
                        <a:pt x="993" y="384"/>
                      </a:lnTo>
                      <a:lnTo>
                        <a:pt x="990" y="402"/>
                      </a:lnTo>
                      <a:lnTo>
                        <a:pt x="990" y="422"/>
                      </a:lnTo>
                      <a:lnTo>
                        <a:pt x="993" y="425"/>
                      </a:lnTo>
                      <a:lnTo>
                        <a:pt x="998" y="409"/>
                      </a:lnTo>
                      <a:lnTo>
                        <a:pt x="1001" y="402"/>
                      </a:lnTo>
                      <a:lnTo>
                        <a:pt x="1003" y="404"/>
                      </a:lnTo>
                      <a:lnTo>
                        <a:pt x="1008" y="414"/>
                      </a:lnTo>
                      <a:lnTo>
                        <a:pt x="1006" y="432"/>
                      </a:lnTo>
                      <a:lnTo>
                        <a:pt x="1011" y="427"/>
                      </a:lnTo>
                      <a:lnTo>
                        <a:pt x="1016" y="422"/>
                      </a:lnTo>
                      <a:lnTo>
                        <a:pt x="1016" y="414"/>
                      </a:lnTo>
                      <a:lnTo>
                        <a:pt x="1016" y="412"/>
                      </a:lnTo>
                      <a:lnTo>
                        <a:pt x="1013" y="404"/>
                      </a:lnTo>
                      <a:lnTo>
                        <a:pt x="1008" y="387"/>
                      </a:lnTo>
                      <a:lnTo>
                        <a:pt x="1011" y="382"/>
                      </a:lnTo>
                      <a:lnTo>
                        <a:pt x="1016" y="364"/>
                      </a:lnTo>
                      <a:lnTo>
                        <a:pt x="1008" y="354"/>
                      </a:lnTo>
                      <a:lnTo>
                        <a:pt x="1003" y="349"/>
                      </a:lnTo>
                      <a:lnTo>
                        <a:pt x="998" y="341"/>
                      </a:lnTo>
                      <a:lnTo>
                        <a:pt x="995" y="334"/>
                      </a:lnTo>
                      <a:lnTo>
                        <a:pt x="990" y="331"/>
                      </a:lnTo>
                      <a:lnTo>
                        <a:pt x="983" y="326"/>
                      </a:lnTo>
                      <a:lnTo>
                        <a:pt x="973" y="321"/>
                      </a:lnTo>
                      <a:lnTo>
                        <a:pt x="973" y="313"/>
                      </a:lnTo>
                      <a:lnTo>
                        <a:pt x="973" y="301"/>
                      </a:lnTo>
                      <a:lnTo>
                        <a:pt x="970" y="291"/>
                      </a:lnTo>
                      <a:lnTo>
                        <a:pt x="965" y="276"/>
                      </a:lnTo>
                      <a:lnTo>
                        <a:pt x="965" y="268"/>
                      </a:lnTo>
                      <a:lnTo>
                        <a:pt x="968" y="266"/>
                      </a:lnTo>
                      <a:lnTo>
                        <a:pt x="970" y="260"/>
                      </a:lnTo>
                      <a:lnTo>
                        <a:pt x="988" y="258"/>
                      </a:lnTo>
                      <a:lnTo>
                        <a:pt x="1006" y="258"/>
                      </a:lnTo>
                      <a:lnTo>
                        <a:pt x="1021" y="255"/>
                      </a:lnTo>
                      <a:lnTo>
                        <a:pt x="1031" y="250"/>
                      </a:lnTo>
                      <a:lnTo>
                        <a:pt x="1036" y="258"/>
                      </a:lnTo>
                      <a:lnTo>
                        <a:pt x="1038" y="260"/>
                      </a:lnTo>
                      <a:lnTo>
                        <a:pt x="1043" y="253"/>
                      </a:lnTo>
                      <a:lnTo>
                        <a:pt x="1051" y="245"/>
                      </a:lnTo>
                      <a:lnTo>
                        <a:pt x="1061" y="243"/>
                      </a:lnTo>
                      <a:lnTo>
                        <a:pt x="1066" y="248"/>
                      </a:lnTo>
                      <a:lnTo>
                        <a:pt x="1059" y="255"/>
                      </a:lnTo>
                      <a:lnTo>
                        <a:pt x="1056" y="268"/>
                      </a:lnTo>
                      <a:lnTo>
                        <a:pt x="1069" y="260"/>
                      </a:lnTo>
                      <a:lnTo>
                        <a:pt x="1071" y="258"/>
                      </a:lnTo>
                      <a:lnTo>
                        <a:pt x="1079" y="248"/>
                      </a:lnTo>
                      <a:lnTo>
                        <a:pt x="1081" y="240"/>
                      </a:lnTo>
                      <a:lnTo>
                        <a:pt x="1079" y="230"/>
                      </a:lnTo>
                      <a:lnTo>
                        <a:pt x="1076" y="225"/>
                      </a:lnTo>
                      <a:lnTo>
                        <a:pt x="1069" y="218"/>
                      </a:lnTo>
                      <a:lnTo>
                        <a:pt x="1066" y="210"/>
                      </a:lnTo>
                      <a:lnTo>
                        <a:pt x="1066" y="205"/>
                      </a:lnTo>
                      <a:lnTo>
                        <a:pt x="1069" y="190"/>
                      </a:lnTo>
                      <a:lnTo>
                        <a:pt x="1076" y="180"/>
                      </a:lnTo>
                      <a:lnTo>
                        <a:pt x="1084" y="172"/>
                      </a:lnTo>
                      <a:lnTo>
                        <a:pt x="1107" y="147"/>
                      </a:lnTo>
                      <a:lnTo>
                        <a:pt x="1112" y="144"/>
                      </a:lnTo>
                      <a:lnTo>
                        <a:pt x="1114" y="144"/>
                      </a:lnTo>
                      <a:lnTo>
                        <a:pt x="1117" y="142"/>
                      </a:lnTo>
                      <a:lnTo>
                        <a:pt x="1132" y="139"/>
                      </a:lnTo>
                      <a:lnTo>
                        <a:pt x="1142" y="134"/>
                      </a:lnTo>
                      <a:lnTo>
                        <a:pt x="1160" y="129"/>
                      </a:lnTo>
                      <a:lnTo>
                        <a:pt x="1175" y="119"/>
                      </a:lnTo>
                      <a:lnTo>
                        <a:pt x="1185" y="106"/>
                      </a:lnTo>
                      <a:lnTo>
                        <a:pt x="1193" y="101"/>
                      </a:lnTo>
                      <a:lnTo>
                        <a:pt x="1205" y="101"/>
                      </a:lnTo>
                      <a:lnTo>
                        <a:pt x="1213" y="101"/>
                      </a:lnTo>
                      <a:lnTo>
                        <a:pt x="1215" y="106"/>
                      </a:lnTo>
                      <a:lnTo>
                        <a:pt x="1213" y="119"/>
                      </a:lnTo>
                      <a:lnTo>
                        <a:pt x="1223" y="122"/>
                      </a:lnTo>
                      <a:lnTo>
                        <a:pt x="1231" y="122"/>
                      </a:lnTo>
                      <a:lnTo>
                        <a:pt x="1241" y="117"/>
                      </a:lnTo>
                      <a:lnTo>
                        <a:pt x="1248" y="109"/>
                      </a:lnTo>
                      <a:lnTo>
                        <a:pt x="1256" y="106"/>
                      </a:lnTo>
                      <a:lnTo>
                        <a:pt x="1263" y="112"/>
                      </a:lnTo>
                      <a:lnTo>
                        <a:pt x="1268" y="114"/>
                      </a:lnTo>
                      <a:lnTo>
                        <a:pt x="1273" y="109"/>
                      </a:lnTo>
                      <a:lnTo>
                        <a:pt x="1273" y="99"/>
                      </a:lnTo>
                      <a:lnTo>
                        <a:pt x="1273" y="94"/>
                      </a:lnTo>
                      <a:lnTo>
                        <a:pt x="1276" y="84"/>
                      </a:lnTo>
                      <a:lnTo>
                        <a:pt x="1284" y="81"/>
                      </a:lnTo>
                      <a:lnTo>
                        <a:pt x="1289" y="81"/>
                      </a:lnTo>
                      <a:lnTo>
                        <a:pt x="1299" y="71"/>
                      </a:lnTo>
                      <a:lnTo>
                        <a:pt x="1294" y="53"/>
                      </a:lnTo>
                      <a:lnTo>
                        <a:pt x="1296" y="43"/>
                      </a:lnTo>
                      <a:lnTo>
                        <a:pt x="1304" y="31"/>
                      </a:lnTo>
                      <a:lnTo>
                        <a:pt x="1314" y="18"/>
                      </a:lnTo>
                      <a:lnTo>
                        <a:pt x="1332" y="3"/>
                      </a:lnTo>
                      <a:lnTo>
                        <a:pt x="1339" y="0"/>
                      </a:lnTo>
                      <a:lnTo>
                        <a:pt x="1347" y="3"/>
                      </a:lnTo>
                      <a:lnTo>
                        <a:pt x="1357" y="3"/>
                      </a:lnTo>
                      <a:lnTo>
                        <a:pt x="1364" y="13"/>
                      </a:lnTo>
                      <a:lnTo>
                        <a:pt x="1364" y="21"/>
                      </a:lnTo>
                      <a:lnTo>
                        <a:pt x="1352" y="33"/>
                      </a:lnTo>
                      <a:lnTo>
                        <a:pt x="1347" y="43"/>
                      </a:lnTo>
                      <a:lnTo>
                        <a:pt x="1352" y="48"/>
                      </a:lnTo>
                      <a:lnTo>
                        <a:pt x="1364" y="46"/>
                      </a:lnTo>
                      <a:lnTo>
                        <a:pt x="1377" y="51"/>
                      </a:lnTo>
                      <a:lnTo>
                        <a:pt x="1390" y="48"/>
                      </a:lnTo>
                      <a:lnTo>
                        <a:pt x="1392" y="51"/>
                      </a:lnTo>
                      <a:lnTo>
                        <a:pt x="1390" y="61"/>
                      </a:lnTo>
                      <a:lnTo>
                        <a:pt x="1380" y="74"/>
                      </a:lnTo>
                      <a:lnTo>
                        <a:pt x="1380" y="84"/>
                      </a:lnTo>
                      <a:lnTo>
                        <a:pt x="1392" y="84"/>
                      </a:lnTo>
                      <a:lnTo>
                        <a:pt x="1397" y="84"/>
                      </a:lnTo>
                      <a:lnTo>
                        <a:pt x="1400" y="86"/>
                      </a:lnTo>
                      <a:lnTo>
                        <a:pt x="1407" y="69"/>
                      </a:lnTo>
                      <a:lnTo>
                        <a:pt x="1418" y="69"/>
                      </a:lnTo>
                      <a:lnTo>
                        <a:pt x="1430" y="66"/>
                      </a:lnTo>
                      <a:lnTo>
                        <a:pt x="1435" y="69"/>
                      </a:lnTo>
                      <a:lnTo>
                        <a:pt x="1445" y="69"/>
                      </a:lnTo>
                      <a:lnTo>
                        <a:pt x="1458" y="74"/>
                      </a:lnTo>
                      <a:lnTo>
                        <a:pt x="1468" y="81"/>
                      </a:lnTo>
                      <a:lnTo>
                        <a:pt x="1476" y="96"/>
                      </a:lnTo>
                      <a:lnTo>
                        <a:pt x="1481" y="109"/>
                      </a:lnTo>
                      <a:lnTo>
                        <a:pt x="1486" y="109"/>
                      </a:lnTo>
                      <a:lnTo>
                        <a:pt x="1491" y="106"/>
                      </a:lnTo>
                      <a:lnTo>
                        <a:pt x="1496" y="122"/>
                      </a:lnTo>
                      <a:lnTo>
                        <a:pt x="1486" y="144"/>
                      </a:lnTo>
                      <a:lnTo>
                        <a:pt x="1486" y="149"/>
                      </a:lnTo>
                      <a:lnTo>
                        <a:pt x="1493" y="159"/>
                      </a:lnTo>
                      <a:lnTo>
                        <a:pt x="1476" y="182"/>
                      </a:lnTo>
                      <a:lnTo>
                        <a:pt x="1468" y="190"/>
                      </a:lnTo>
                      <a:lnTo>
                        <a:pt x="1461" y="192"/>
                      </a:lnTo>
                      <a:lnTo>
                        <a:pt x="1438" y="220"/>
                      </a:lnTo>
                      <a:lnTo>
                        <a:pt x="1415" y="245"/>
                      </a:lnTo>
                      <a:lnTo>
                        <a:pt x="1410" y="253"/>
                      </a:lnTo>
                      <a:lnTo>
                        <a:pt x="1392" y="263"/>
                      </a:lnTo>
                      <a:lnTo>
                        <a:pt x="1375" y="278"/>
                      </a:lnTo>
                      <a:lnTo>
                        <a:pt x="1359" y="306"/>
                      </a:lnTo>
                      <a:lnTo>
                        <a:pt x="1364" y="306"/>
                      </a:lnTo>
                      <a:lnTo>
                        <a:pt x="1375" y="298"/>
                      </a:lnTo>
                      <a:lnTo>
                        <a:pt x="1380" y="288"/>
                      </a:lnTo>
                      <a:lnTo>
                        <a:pt x="1392" y="283"/>
                      </a:lnTo>
                      <a:lnTo>
                        <a:pt x="1400" y="283"/>
                      </a:lnTo>
                      <a:lnTo>
                        <a:pt x="1415" y="278"/>
                      </a:lnTo>
                      <a:lnTo>
                        <a:pt x="1430" y="271"/>
                      </a:lnTo>
                      <a:lnTo>
                        <a:pt x="1435" y="268"/>
                      </a:lnTo>
                      <a:lnTo>
                        <a:pt x="1443" y="260"/>
                      </a:lnTo>
                      <a:lnTo>
                        <a:pt x="1443" y="250"/>
                      </a:lnTo>
                      <a:lnTo>
                        <a:pt x="1438" y="248"/>
                      </a:lnTo>
                      <a:lnTo>
                        <a:pt x="1438" y="245"/>
                      </a:lnTo>
                      <a:lnTo>
                        <a:pt x="1440" y="238"/>
                      </a:lnTo>
                      <a:lnTo>
                        <a:pt x="1445" y="233"/>
                      </a:lnTo>
                      <a:lnTo>
                        <a:pt x="1450" y="238"/>
                      </a:lnTo>
                      <a:lnTo>
                        <a:pt x="1455" y="248"/>
                      </a:lnTo>
                      <a:lnTo>
                        <a:pt x="1461" y="250"/>
                      </a:lnTo>
                      <a:lnTo>
                        <a:pt x="1463" y="255"/>
                      </a:lnTo>
                      <a:lnTo>
                        <a:pt x="1468" y="255"/>
                      </a:lnTo>
                      <a:lnTo>
                        <a:pt x="1476" y="255"/>
                      </a:lnTo>
                      <a:lnTo>
                        <a:pt x="1483" y="248"/>
                      </a:lnTo>
                      <a:lnTo>
                        <a:pt x="1486" y="250"/>
                      </a:lnTo>
                      <a:lnTo>
                        <a:pt x="1488" y="258"/>
                      </a:lnTo>
                      <a:lnTo>
                        <a:pt x="1488" y="271"/>
                      </a:lnTo>
                      <a:lnTo>
                        <a:pt x="1493" y="281"/>
                      </a:lnTo>
                      <a:lnTo>
                        <a:pt x="1503" y="260"/>
                      </a:lnTo>
                      <a:lnTo>
                        <a:pt x="1514" y="260"/>
                      </a:lnTo>
                      <a:lnTo>
                        <a:pt x="1526" y="258"/>
                      </a:lnTo>
                      <a:lnTo>
                        <a:pt x="1541" y="258"/>
                      </a:lnTo>
                      <a:lnTo>
                        <a:pt x="1557" y="260"/>
                      </a:lnTo>
                      <a:lnTo>
                        <a:pt x="1562" y="263"/>
                      </a:lnTo>
                      <a:lnTo>
                        <a:pt x="1569" y="263"/>
                      </a:lnTo>
                      <a:lnTo>
                        <a:pt x="1569" y="281"/>
                      </a:lnTo>
                      <a:lnTo>
                        <a:pt x="1572" y="291"/>
                      </a:lnTo>
                      <a:lnTo>
                        <a:pt x="1584" y="293"/>
                      </a:lnTo>
                      <a:lnTo>
                        <a:pt x="1592" y="296"/>
                      </a:lnTo>
                      <a:lnTo>
                        <a:pt x="1597" y="298"/>
                      </a:lnTo>
                      <a:lnTo>
                        <a:pt x="1605" y="301"/>
                      </a:lnTo>
                      <a:lnTo>
                        <a:pt x="1622" y="298"/>
                      </a:lnTo>
                      <a:lnTo>
                        <a:pt x="1630" y="296"/>
                      </a:lnTo>
                      <a:lnTo>
                        <a:pt x="1640" y="306"/>
                      </a:lnTo>
                      <a:lnTo>
                        <a:pt x="1650" y="283"/>
                      </a:lnTo>
                      <a:lnTo>
                        <a:pt x="1650" y="273"/>
                      </a:lnTo>
                      <a:lnTo>
                        <a:pt x="1650" y="268"/>
                      </a:lnTo>
                      <a:lnTo>
                        <a:pt x="1650" y="266"/>
                      </a:lnTo>
                      <a:lnTo>
                        <a:pt x="1663" y="253"/>
                      </a:lnTo>
                      <a:lnTo>
                        <a:pt x="1665" y="253"/>
                      </a:lnTo>
                      <a:lnTo>
                        <a:pt x="1673" y="255"/>
                      </a:lnTo>
                      <a:lnTo>
                        <a:pt x="1680" y="263"/>
                      </a:lnTo>
                      <a:lnTo>
                        <a:pt x="1685" y="271"/>
                      </a:lnTo>
                      <a:lnTo>
                        <a:pt x="1698" y="271"/>
                      </a:lnTo>
                      <a:lnTo>
                        <a:pt x="1708" y="268"/>
                      </a:lnTo>
                      <a:lnTo>
                        <a:pt x="1718" y="271"/>
                      </a:lnTo>
                      <a:lnTo>
                        <a:pt x="1728" y="281"/>
                      </a:lnTo>
                      <a:lnTo>
                        <a:pt x="1731" y="286"/>
                      </a:lnTo>
                      <a:lnTo>
                        <a:pt x="1731" y="293"/>
                      </a:lnTo>
                      <a:lnTo>
                        <a:pt x="1726" y="296"/>
                      </a:lnTo>
                      <a:lnTo>
                        <a:pt x="1726" y="298"/>
                      </a:lnTo>
                      <a:lnTo>
                        <a:pt x="1711" y="306"/>
                      </a:lnTo>
                      <a:lnTo>
                        <a:pt x="1693" y="324"/>
                      </a:lnTo>
                      <a:lnTo>
                        <a:pt x="1693" y="331"/>
                      </a:lnTo>
                      <a:lnTo>
                        <a:pt x="1701" y="334"/>
                      </a:lnTo>
                      <a:lnTo>
                        <a:pt x="1708" y="334"/>
                      </a:lnTo>
                      <a:lnTo>
                        <a:pt x="1713" y="336"/>
                      </a:lnTo>
                      <a:lnTo>
                        <a:pt x="1718" y="344"/>
                      </a:lnTo>
                      <a:lnTo>
                        <a:pt x="1726" y="354"/>
                      </a:lnTo>
                      <a:lnTo>
                        <a:pt x="1728" y="356"/>
                      </a:lnTo>
                      <a:lnTo>
                        <a:pt x="1733" y="369"/>
                      </a:lnTo>
                      <a:lnTo>
                        <a:pt x="1744" y="387"/>
                      </a:lnTo>
                      <a:lnTo>
                        <a:pt x="1756" y="404"/>
                      </a:lnTo>
                      <a:lnTo>
                        <a:pt x="1766" y="409"/>
                      </a:lnTo>
                      <a:lnTo>
                        <a:pt x="1771" y="409"/>
                      </a:lnTo>
                      <a:lnTo>
                        <a:pt x="1776" y="402"/>
                      </a:lnTo>
                      <a:lnTo>
                        <a:pt x="1781" y="387"/>
                      </a:lnTo>
                      <a:lnTo>
                        <a:pt x="1792" y="361"/>
                      </a:lnTo>
                      <a:lnTo>
                        <a:pt x="1794" y="354"/>
                      </a:lnTo>
                      <a:lnTo>
                        <a:pt x="1797" y="354"/>
                      </a:lnTo>
                      <a:lnTo>
                        <a:pt x="1799" y="367"/>
                      </a:lnTo>
                      <a:lnTo>
                        <a:pt x="1804" y="372"/>
                      </a:lnTo>
                      <a:lnTo>
                        <a:pt x="1814" y="379"/>
                      </a:lnTo>
                      <a:lnTo>
                        <a:pt x="1822" y="382"/>
                      </a:lnTo>
                      <a:lnTo>
                        <a:pt x="1827" y="379"/>
                      </a:lnTo>
                      <a:lnTo>
                        <a:pt x="1842" y="369"/>
                      </a:lnTo>
                      <a:lnTo>
                        <a:pt x="1847" y="369"/>
                      </a:lnTo>
                      <a:lnTo>
                        <a:pt x="1852" y="369"/>
                      </a:lnTo>
                      <a:lnTo>
                        <a:pt x="1862" y="374"/>
                      </a:lnTo>
                      <a:lnTo>
                        <a:pt x="1875" y="392"/>
                      </a:lnTo>
                      <a:lnTo>
                        <a:pt x="1878" y="389"/>
                      </a:lnTo>
                      <a:lnTo>
                        <a:pt x="1880" y="389"/>
                      </a:lnTo>
                      <a:lnTo>
                        <a:pt x="1883" y="382"/>
                      </a:lnTo>
                      <a:lnTo>
                        <a:pt x="1885" y="377"/>
                      </a:lnTo>
                      <a:lnTo>
                        <a:pt x="1883" y="377"/>
                      </a:lnTo>
                      <a:lnTo>
                        <a:pt x="1883" y="372"/>
                      </a:lnTo>
                      <a:lnTo>
                        <a:pt x="1888" y="364"/>
                      </a:lnTo>
                      <a:lnTo>
                        <a:pt x="1893" y="364"/>
                      </a:lnTo>
                      <a:lnTo>
                        <a:pt x="1895" y="369"/>
                      </a:lnTo>
                      <a:lnTo>
                        <a:pt x="1900" y="374"/>
                      </a:lnTo>
                      <a:lnTo>
                        <a:pt x="1910" y="374"/>
                      </a:lnTo>
                      <a:lnTo>
                        <a:pt x="1910" y="364"/>
                      </a:lnTo>
                      <a:lnTo>
                        <a:pt x="1908" y="354"/>
                      </a:lnTo>
                      <a:lnTo>
                        <a:pt x="1910" y="344"/>
                      </a:lnTo>
                      <a:lnTo>
                        <a:pt x="1910" y="334"/>
                      </a:lnTo>
                      <a:lnTo>
                        <a:pt x="1903" y="336"/>
                      </a:lnTo>
                      <a:lnTo>
                        <a:pt x="1898" y="336"/>
                      </a:lnTo>
                      <a:lnTo>
                        <a:pt x="1898" y="334"/>
                      </a:lnTo>
                      <a:lnTo>
                        <a:pt x="1900" y="326"/>
                      </a:lnTo>
                      <a:lnTo>
                        <a:pt x="1903" y="324"/>
                      </a:lnTo>
                      <a:lnTo>
                        <a:pt x="1910" y="324"/>
                      </a:lnTo>
                      <a:lnTo>
                        <a:pt x="1915" y="321"/>
                      </a:lnTo>
                      <a:lnTo>
                        <a:pt x="1923" y="319"/>
                      </a:lnTo>
                      <a:lnTo>
                        <a:pt x="1933" y="303"/>
                      </a:lnTo>
                      <a:lnTo>
                        <a:pt x="1936" y="303"/>
                      </a:lnTo>
                      <a:lnTo>
                        <a:pt x="1948" y="308"/>
                      </a:lnTo>
                      <a:lnTo>
                        <a:pt x="1958" y="313"/>
                      </a:lnTo>
                      <a:lnTo>
                        <a:pt x="1974" y="316"/>
                      </a:lnTo>
                      <a:lnTo>
                        <a:pt x="1981" y="319"/>
                      </a:lnTo>
                      <a:lnTo>
                        <a:pt x="1986" y="321"/>
                      </a:lnTo>
                      <a:lnTo>
                        <a:pt x="2001" y="324"/>
                      </a:lnTo>
                      <a:lnTo>
                        <a:pt x="1991" y="336"/>
                      </a:lnTo>
                      <a:lnTo>
                        <a:pt x="1996" y="339"/>
                      </a:lnTo>
                      <a:lnTo>
                        <a:pt x="2004" y="336"/>
                      </a:lnTo>
                      <a:lnTo>
                        <a:pt x="2006" y="339"/>
                      </a:lnTo>
                      <a:lnTo>
                        <a:pt x="2004" y="349"/>
                      </a:lnTo>
                      <a:lnTo>
                        <a:pt x="1996" y="354"/>
                      </a:lnTo>
                      <a:lnTo>
                        <a:pt x="1991" y="359"/>
                      </a:lnTo>
                      <a:lnTo>
                        <a:pt x="1989" y="367"/>
                      </a:lnTo>
                      <a:lnTo>
                        <a:pt x="1994" y="367"/>
                      </a:lnTo>
                      <a:lnTo>
                        <a:pt x="1999" y="364"/>
                      </a:lnTo>
                      <a:lnTo>
                        <a:pt x="2004" y="361"/>
                      </a:lnTo>
                      <a:lnTo>
                        <a:pt x="2011" y="354"/>
                      </a:lnTo>
                      <a:lnTo>
                        <a:pt x="2024" y="334"/>
                      </a:lnTo>
                      <a:lnTo>
                        <a:pt x="2044" y="334"/>
                      </a:lnTo>
                      <a:lnTo>
                        <a:pt x="2052" y="336"/>
                      </a:lnTo>
                      <a:lnTo>
                        <a:pt x="2057" y="341"/>
                      </a:lnTo>
                      <a:lnTo>
                        <a:pt x="2065" y="344"/>
                      </a:lnTo>
                      <a:lnTo>
                        <a:pt x="2067" y="349"/>
                      </a:lnTo>
                      <a:lnTo>
                        <a:pt x="2052" y="364"/>
                      </a:lnTo>
                      <a:lnTo>
                        <a:pt x="2057" y="367"/>
                      </a:lnTo>
                      <a:lnTo>
                        <a:pt x="2067" y="374"/>
                      </a:lnTo>
                      <a:lnTo>
                        <a:pt x="2082" y="377"/>
                      </a:lnTo>
                      <a:lnTo>
                        <a:pt x="2090" y="382"/>
                      </a:lnTo>
                      <a:lnTo>
                        <a:pt x="2095" y="392"/>
                      </a:lnTo>
                      <a:lnTo>
                        <a:pt x="2097" y="399"/>
                      </a:lnTo>
                      <a:lnTo>
                        <a:pt x="2102" y="407"/>
                      </a:lnTo>
                      <a:lnTo>
                        <a:pt x="2108" y="412"/>
                      </a:lnTo>
                      <a:lnTo>
                        <a:pt x="2118" y="409"/>
                      </a:lnTo>
                      <a:lnTo>
                        <a:pt x="2128" y="407"/>
                      </a:lnTo>
                      <a:lnTo>
                        <a:pt x="2135" y="404"/>
                      </a:lnTo>
                      <a:lnTo>
                        <a:pt x="2153" y="397"/>
                      </a:lnTo>
                      <a:lnTo>
                        <a:pt x="2168" y="394"/>
                      </a:lnTo>
                      <a:lnTo>
                        <a:pt x="2191" y="399"/>
                      </a:lnTo>
                      <a:lnTo>
                        <a:pt x="2201" y="402"/>
                      </a:lnTo>
                      <a:lnTo>
                        <a:pt x="2206" y="404"/>
                      </a:lnTo>
                      <a:lnTo>
                        <a:pt x="2214" y="412"/>
                      </a:lnTo>
                      <a:lnTo>
                        <a:pt x="2219" y="417"/>
                      </a:lnTo>
                      <a:lnTo>
                        <a:pt x="2224" y="425"/>
                      </a:lnTo>
                      <a:lnTo>
                        <a:pt x="2226" y="432"/>
                      </a:lnTo>
                      <a:lnTo>
                        <a:pt x="2224" y="442"/>
                      </a:lnTo>
                      <a:lnTo>
                        <a:pt x="2224" y="452"/>
                      </a:lnTo>
                      <a:lnTo>
                        <a:pt x="2226" y="457"/>
                      </a:lnTo>
                      <a:lnTo>
                        <a:pt x="2231" y="460"/>
                      </a:lnTo>
                      <a:lnTo>
                        <a:pt x="2239" y="460"/>
                      </a:lnTo>
                      <a:lnTo>
                        <a:pt x="2241" y="462"/>
                      </a:lnTo>
                      <a:lnTo>
                        <a:pt x="2241" y="475"/>
                      </a:lnTo>
                      <a:lnTo>
                        <a:pt x="2247" y="485"/>
                      </a:lnTo>
                      <a:lnTo>
                        <a:pt x="2249" y="480"/>
                      </a:lnTo>
                      <a:lnTo>
                        <a:pt x="2254" y="473"/>
                      </a:lnTo>
                      <a:lnTo>
                        <a:pt x="2262" y="465"/>
                      </a:lnTo>
                      <a:lnTo>
                        <a:pt x="2264" y="462"/>
                      </a:lnTo>
                      <a:lnTo>
                        <a:pt x="2267" y="465"/>
                      </a:lnTo>
                      <a:lnTo>
                        <a:pt x="2279" y="462"/>
                      </a:lnTo>
                      <a:lnTo>
                        <a:pt x="2292" y="457"/>
                      </a:lnTo>
                      <a:lnTo>
                        <a:pt x="2297" y="457"/>
                      </a:lnTo>
                      <a:lnTo>
                        <a:pt x="2300" y="467"/>
                      </a:lnTo>
                      <a:lnTo>
                        <a:pt x="2305" y="470"/>
                      </a:lnTo>
                      <a:lnTo>
                        <a:pt x="2317" y="470"/>
                      </a:lnTo>
                      <a:lnTo>
                        <a:pt x="2332" y="470"/>
                      </a:lnTo>
                      <a:lnTo>
                        <a:pt x="2338" y="467"/>
                      </a:lnTo>
                      <a:lnTo>
                        <a:pt x="2348" y="457"/>
                      </a:lnTo>
                      <a:lnTo>
                        <a:pt x="2350" y="462"/>
                      </a:lnTo>
                      <a:lnTo>
                        <a:pt x="2358" y="473"/>
                      </a:lnTo>
                      <a:lnTo>
                        <a:pt x="2360" y="478"/>
                      </a:lnTo>
                      <a:lnTo>
                        <a:pt x="2368" y="483"/>
                      </a:lnTo>
                      <a:lnTo>
                        <a:pt x="2375" y="490"/>
                      </a:lnTo>
                      <a:lnTo>
                        <a:pt x="2378" y="498"/>
                      </a:lnTo>
                      <a:lnTo>
                        <a:pt x="2380" y="500"/>
                      </a:lnTo>
                      <a:lnTo>
                        <a:pt x="2393" y="498"/>
                      </a:lnTo>
                      <a:lnTo>
                        <a:pt x="2403" y="490"/>
                      </a:lnTo>
                      <a:lnTo>
                        <a:pt x="2406" y="488"/>
                      </a:lnTo>
                      <a:lnTo>
                        <a:pt x="2403" y="480"/>
                      </a:lnTo>
                      <a:lnTo>
                        <a:pt x="2398" y="462"/>
                      </a:lnTo>
                      <a:lnTo>
                        <a:pt x="2391" y="460"/>
                      </a:lnTo>
                      <a:lnTo>
                        <a:pt x="2396" y="452"/>
                      </a:lnTo>
                      <a:lnTo>
                        <a:pt x="2398" y="442"/>
                      </a:lnTo>
                      <a:lnTo>
                        <a:pt x="2411" y="445"/>
                      </a:lnTo>
                      <a:lnTo>
                        <a:pt x="2421" y="445"/>
                      </a:lnTo>
                      <a:lnTo>
                        <a:pt x="2429" y="447"/>
                      </a:lnTo>
                      <a:lnTo>
                        <a:pt x="2436" y="450"/>
                      </a:lnTo>
                      <a:lnTo>
                        <a:pt x="2439" y="457"/>
                      </a:lnTo>
                      <a:lnTo>
                        <a:pt x="2449" y="452"/>
                      </a:lnTo>
                      <a:lnTo>
                        <a:pt x="2464" y="452"/>
                      </a:lnTo>
                      <a:lnTo>
                        <a:pt x="2479" y="452"/>
                      </a:lnTo>
                      <a:lnTo>
                        <a:pt x="2489" y="455"/>
                      </a:lnTo>
                      <a:lnTo>
                        <a:pt x="2494" y="460"/>
                      </a:lnTo>
                      <a:lnTo>
                        <a:pt x="2504" y="465"/>
                      </a:lnTo>
                      <a:lnTo>
                        <a:pt x="2514" y="465"/>
                      </a:lnTo>
                      <a:lnTo>
                        <a:pt x="2520" y="470"/>
                      </a:lnTo>
                      <a:lnTo>
                        <a:pt x="2527" y="478"/>
                      </a:lnTo>
                      <a:lnTo>
                        <a:pt x="2535" y="478"/>
                      </a:lnTo>
                      <a:lnTo>
                        <a:pt x="2540" y="483"/>
                      </a:lnTo>
                      <a:lnTo>
                        <a:pt x="2547" y="493"/>
                      </a:lnTo>
                      <a:lnTo>
                        <a:pt x="2547" y="533"/>
                      </a:lnTo>
                      <a:lnTo>
                        <a:pt x="2547" y="574"/>
                      </a:lnTo>
                      <a:lnTo>
                        <a:pt x="2547" y="614"/>
                      </a:lnTo>
                      <a:lnTo>
                        <a:pt x="2547" y="637"/>
                      </a:lnTo>
                      <a:lnTo>
                        <a:pt x="2547" y="639"/>
                      </a:lnTo>
                      <a:lnTo>
                        <a:pt x="2547" y="649"/>
                      </a:lnTo>
                      <a:lnTo>
                        <a:pt x="2547" y="652"/>
                      </a:lnTo>
                      <a:lnTo>
                        <a:pt x="2540" y="659"/>
                      </a:lnTo>
                      <a:lnTo>
                        <a:pt x="2535" y="659"/>
                      </a:lnTo>
                      <a:lnTo>
                        <a:pt x="2530" y="667"/>
                      </a:lnTo>
                      <a:lnTo>
                        <a:pt x="2525" y="667"/>
                      </a:lnTo>
                      <a:lnTo>
                        <a:pt x="2520" y="667"/>
                      </a:lnTo>
                      <a:lnTo>
                        <a:pt x="2517" y="667"/>
                      </a:lnTo>
                      <a:lnTo>
                        <a:pt x="2509" y="667"/>
                      </a:lnTo>
                      <a:lnTo>
                        <a:pt x="2509" y="659"/>
                      </a:lnTo>
                      <a:lnTo>
                        <a:pt x="2507" y="657"/>
                      </a:lnTo>
                      <a:lnTo>
                        <a:pt x="2502" y="657"/>
                      </a:lnTo>
                      <a:lnTo>
                        <a:pt x="2504" y="654"/>
                      </a:lnTo>
                      <a:lnTo>
                        <a:pt x="2497" y="659"/>
                      </a:lnTo>
                      <a:lnTo>
                        <a:pt x="2492" y="659"/>
                      </a:lnTo>
                      <a:lnTo>
                        <a:pt x="2489" y="657"/>
                      </a:lnTo>
                      <a:lnTo>
                        <a:pt x="2487" y="654"/>
                      </a:lnTo>
                      <a:lnTo>
                        <a:pt x="2489" y="664"/>
                      </a:lnTo>
                      <a:lnTo>
                        <a:pt x="2484" y="667"/>
                      </a:lnTo>
                      <a:lnTo>
                        <a:pt x="2487" y="669"/>
                      </a:lnTo>
                      <a:lnTo>
                        <a:pt x="2494" y="674"/>
                      </a:lnTo>
                      <a:lnTo>
                        <a:pt x="2499" y="667"/>
                      </a:lnTo>
                      <a:lnTo>
                        <a:pt x="2502" y="667"/>
                      </a:lnTo>
                      <a:lnTo>
                        <a:pt x="2504" y="669"/>
                      </a:lnTo>
                      <a:lnTo>
                        <a:pt x="2504" y="677"/>
                      </a:lnTo>
                      <a:lnTo>
                        <a:pt x="2504" y="680"/>
                      </a:lnTo>
                      <a:lnTo>
                        <a:pt x="2512" y="685"/>
                      </a:lnTo>
                      <a:lnTo>
                        <a:pt x="2520" y="682"/>
                      </a:lnTo>
                      <a:lnTo>
                        <a:pt x="2514" y="687"/>
                      </a:lnTo>
                      <a:lnTo>
                        <a:pt x="2520" y="682"/>
                      </a:lnTo>
                      <a:lnTo>
                        <a:pt x="2522" y="687"/>
                      </a:lnTo>
                      <a:lnTo>
                        <a:pt x="2522" y="692"/>
                      </a:lnTo>
                      <a:lnTo>
                        <a:pt x="2525" y="697"/>
                      </a:lnTo>
                      <a:lnTo>
                        <a:pt x="2525" y="700"/>
                      </a:lnTo>
                      <a:lnTo>
                        <a:pt x="2520" y="710"/>
                      </a:lnTo>
                      <a:lnTo>
                        <a:pt x="2525" y="707"/>
                      </a:lnTo>
                      <a:lnTo>
                        <a:pt x="2527" y="710"/>
                      </a:lnTo>
                      <a:lnTo>
                        <a:pt x="2530" y="717"/>
                      </a:lnTo>
                      <a:lnTo>
                        <a:pt x="2532" y="720"/>
                      </a:lnTo>
                      <a:lnTo>
                        <a:pt x="2535" y="725"/>
                      </a:lnTo>
                      <a:lnTo>
                        <a:pt x="2532" y="733"/>
                      </a:lnTo>
                      <a:lnTo>
                        <a:pt x="2540" y="730"/>
                      </a:lnTo>
                      <a:lnTo>
                        <a:pt x="2537" y="738"/>
                      </a:lnTo>
                      <a:lnTo>
                        <a:pt x="2537" y="740"/>
                      </a:lnTo>
                      <a:lnTo>
                        <a:pt x="2535" y="745"/>
                      </a:lnTo>
                      <a:lnTo>
                        <a:pt x="2530" y="748"/>
                      </a:lnTo>
                      <a:lnTo>
                        <a:pt x="2525" y="748"/>
                      </a:lnTo>
                      <a:lnTo>
                        <a:pt x="2522" y="745"/>
                      </a:lnTo>
                      <a:lnTo>
                        <a:pt x="2514" y="743"/>
                      </a:lnTo>
                      <a:lnTo>
                        <a:pt x="2507" y="743"/>
                      </a:lnTo>
                      <a:lnTo>
                        <a:pt x="2504" y="740"/>
                      </a:lnTo>
                      <a:lnTo>
                        <a:pt x="2504" y="735"/>
                      </a:lnTo>
                      <a:lnTo>
                        <a:pt x="2502" y="735"/>
                      </a:lnTo>
                      <a:lnTo>
                        <a:pt x="2499" y="735"/>
                      </a:lnTo>
                      <a:lnTo>
                        <a:pt x="2497" y="743"/>
                      </a:lnTo>
                      <a:lnTo>
                        <a:pt x="2494" y="745"/>
                      </a:lnTo>
                      <a:lnTo>
                        <a:pt x="2474" y="760"/>
                      </a:lnTo>
                      <a:lnTo>
                        <a:pt x="2464" y="763"/>
                      </a:lnTo>
                      <a:lnTo>
                        <a:pt x="2459" y="765"/>
                      </a:lnTo>
                      <a:lnTo>
                        <a:pt x="2459" y="768"/>
                      </a:lnTo>
                      <a:lnTo>
                        <a:pt x="2454" y="770"/>
                      </a:lnTo>
                      <a:lnTo>
                        <a:pt x="2446" y="773"/>
                      </a:lnTo>
                      <a:lnTo>
                        <a:pt x="2444" y="773"/>
                      </a:lnTo>
                      <a:lnTo>
                        <a:pt x="2441" y="781"/>
                      </a:lnTo>
                      <a:lnTo>
                        <a:pt x="2436" y="783"/>
                      </a:lnTo>
                      <a:lnTo>
                        <a:pt x="2431" y="783"/>
                      </a:lnTo>
                      <a:lnTo>
                        <a:pt x="2423" y="793"/>
                      </a:lnTo>
                      <a:lnTo>
                        <a:pt x="2423" y="796"/>
                      </a:lnTo>
                      <a:lnTo>
                        <a:pt x="2411" y="803"/>
                      </a:lnTo>
                      <a:lnTo>
                        <a:pt x="2408" y="808"/>
                      </a:lnTo>
                      <a:lnTo>
                        <a:pt x="2398" y="813"/>
                      </a:lnTo>
                      <a:lnTo>
                        <a:pt x="2396" y="816"/>
                      </a:lnTo>
                      <a:lnTo>
                        <a:pt x="2396" y="818"/>
                      </a:lnTo>
                      <a:lnTo>
                        <a:pt x="2396" y="823"/>
                      </a:lnTo>
                      <a:lnTo>
                        <a:pt x="2391" y="828"/>
                      </a:lnTo>
                      <a:lnTo>
                        <a:pt x="2388" y="828"/>
                      </a:lnTo>
                      <a:lnTo>
                        <a:pt x="2386" y="823"/>
                      </a:lnTo>
                      <a:lnTo>
                        <a:pt x="2383" y="821"/>
                      </a:lnTo>
                      <a:lnTo>
                        <a:pt x="2383" y="813"/>
                      </a:lnTo>
                      <a:lnTo>
                        <a:pt x="2378" y="811"/>
                      </a:lnTo>
                      <a:lnTo>
                        <a:pt x="2370" y="808"/>
                      </a:lnTo>
                      <a:lnTo>
                        <a:pt x="2363" y="811"/>
                      </a:lnTo>
                      <a:lnTo>
                        <a:pt x="2355" y="813"/>
                      </a:lnTo>
                      <a:lnTo>
                        <a:pt x="2345" y="816"/>
                      </a:lnTo>
                      <a:lnTo>
                        <a:pt x="2340" y="818"/>
                      </a:lnTo>
                      <a:lnTo>
                        <a:pt x="2332" y="828"/>
                      </a:lnTo>
                      <a:lnTo>
                        <a:pt x="2327" y="834"/>
                      </a:lnTo>
                      <a:lnTo>
                        <a:pt x="2327" y="831"/>
                      </a:lnTo>
                      <a:lnTo>
                        <a:pt x="2330" y="813"/>
                      </a:lnTo>
                      <a:lnTo>
                        <a:pt x="2327" y="813"/>
                      </a:lnTo>
                      <a:lnTo>
                        <a:pt x="2325" y="813"/>
                      </a:lnTo>
                      <a:lnTo>
                        <a:pt x="2317" y="821"/>
                      </a:lnTo>
                      <a:lnTo>
                        <a:pt x="2312" y="823"/>
                      </a:lnTo>
                      <a:lnTo>
                        <a:pt x="2310" y="826"/>
                      </a:lnTo>
                      <a:lnTo>
                        <a:pt x="2310" y="834"/>
                      </a:lnTo>
                      <a:lnTo>
                        <a:pt x="2305" y="834"/>
                      </a:lnTo>
                      <a:lnTo>
                        <a:pt x="2302" y="831"/>
                      </a:lnTo>
                      <a:lnTo>
                        <a:pt x="2300" y="826"/>
                      </a:lnTo>
                      <a:lnTo>
                        <a:pt x="2297" y="821"/>
                      </a:lnTo>
                      <a:lnTo>
                        <a:pt x="2290" y="831"/>
                      </a:lnTo>
                      <a:lnTo>
                        <a:pt x="2292" y="828"/>
                      </a:lnTo>
                      <a:lnTo>
                        <a:pt x="2287" y="828"/>
                      </a:lnTo>
                      <a:lnTo>
                        <a:pt x="2284" y="831"/>
                      </a:lnTo>
                      <a:lnTo>
                        <a:pt x="2282" y="839"/>
                      </a:lnTo>
                      <a:lnTo>
                        <a:pt x="2279" y="841"/>
                      </a:lnTo>
                      <a:lnTo>
                        <a:pt x="2282" y="844"/>
                      </a:lnTo>
                      <a:lnTo>
                        <a:pt x="2284" y="846"/>
                      </a:lnTo>
                      <a:lnTo>
                        <a:pt x="2277" y="854"/>
                      </a:lnTo>
                      <a:lnTo>
                        <a:pt x="2274" y="856"/>
                      </a:lnTo>
                      <a:lnTo>
                        <a:pt x="2277" y="859"/>
                      </a:lnTo>
                      <a:lnTo>
                        <a:pt x="2274" y="864"/>
                      </a:lnTo>
                      <a:lnTo>
                        <a:pt x="2267" y="871"/>
                      </a:lnTo>
                      <a:lnTo>
                        <a:pt x="2262" y="879"/>
                      </a:lnTo>
                      <a:lnTo>
                        <a:pt x="2259" y="884"/>
                      </a:lnTo>
                      <a:lnTo>
                        <a:pt x="2259" y="889"/>
                      </a:lnTo>
                      <a:lnTo>
                        <a:pt x="2264" y="894"/>
                      </a:lnTo>
                      <a:lnTo>
                        <a:pt x="2267" y="897"/>
                      </a:lnTo>
                      <a:lnTo>
                        <a:pt x="2277" y="894"/>
                      </a:lnTo>
                      <a:lnTo>
                        <a:pt x="2282" y="897"/>
                      </a:lnTo>
                      <a:lnTo>
                        <a:pt x="2282" y="899"/>
                      </a:lnTo>
                      <a:lnTo>
                        <a:pt x="2279" y="904"/>
                      </a:lnTo>
                      <a:lnTo>
                        <a:pt x="2272" y="909"/>
                      </a:lnTo>
                      <a:lnTo>
                        <a:pt x="2272" y="914"/>
                      </a:lnTo>
                      <a:lnTo>
                        <a:pt x="2274" y="922"/>
                      </a:lnTo>
                      <a:lnTo>
                        <a:pt x="2274" y="927"/>
                      </a:lnTo>
                      <a:lnTo>
                        <a:pt x="2282" y="929"/>
                      </a:lnTo>
                      <a:lnTo>
                        <a:pt x="2282" y="935"/>
                      </a:lnTo>
                      <a:lnTo>
                        <a:pt x="2282" y="942"/>
                      </a:lnTo>
                      <a:lnTo>
                        <a:pt x="2279" y="945"/>
                      </a:lnTo>
                      <a:lnTo>
                        <a:pt x="2277" y="947"/>
                      </a:lnTo>
                      <a:lnTo>
                        <a:pt x="2272" y="945"/>
                      </a:lnTo>
                      <a:lnTo>
                        <a:pt x="2272" y="942"/>
                      </a:lnTo>
                      <a:lnTo>
                        <a:pt x="2274" y="935"/>
                      </a:lnTo>
                      <a:lnTo>
                        <a:pt x="2272" y="935"/>
                      </a:lnTo>
                      <a:lnTo>
                        <a:pt x="2269" y="937"/>
                      </a:lnTo>
                      <a:lnTo>
                        <a:pt x="2262" y="947"/>
                      </a:lnTo>
                      <a:lnTo>
                        <a:pt x="2257" y="957"/>
                      </a:lnTo>
                      <a:lnTo>
                        <a:pt x="2257" y="965"/>
                      </a:lnTo>
                      <a:lnTo>
                        <a:pt x="2257" y="972"/>
                      </a:lnTo>
                      <a:lnTo>
                        <a:pt x="2262" y="977"/>
                      </a:lnTo>
                      <a:lnTo>
                        <a:pt x="2264" y="980"/>
                      </a:lnTo>
                      <a:lnTo>
                        <a:pt x="2262" y="985"/>
                      </a:lnTo>
                      <a:lnTo>
                        <a:pt x="2257" y="988"/>
                      </a:lnTo>
                      <a:lnTo>
                        <a:pt x="2249" y="988"/>
                      </a:lnTo>
                      <a:lnTo>
                        <a:pt x="2244" y="988"/>
                      </a:lnTo>
                      <a:lnTo>
                        <a:pt x="2241" y="988"/>
                      </a:lnTo>
                      <a:lnTo>
                        <a:pt x="2239" y="990"/>
                      </a:lnTo>
                      <a:lnTo>
                        <a:pt x="2231" y="995"/>
                      </a:lnTo>
                      <a:lnTo>
                        <a:pt x="2231" y="998"/>
                      </a:lnTo>
                      <a:lnTo>
                        <a:pt x="2226" y="1003"/>
                      </a:lnTo>
                      <a:lnTo>
                        <a:pt x="2226" y="1008"/>
                      </a:lnTo>
                      <a:lnTo>
                        <a:pt x="2226" y="1010"/>
                      </a:lnTo>
                      <a:lnTo>
                        <a:pt x="2231" y="1015"/>
                      </a:lnTo>
                      <a:lnTo>
                        <a:pt x="2231" y="1018"/>
                      </a:lnTo>
                      <a:lnTo>
                        <a:pt x="2229" y="1020"/>
                      </a:lnTo>
                      <a:lnTo>
                        <a:pt x="2226" y="1023"/>
                      </a:lnTo>
                      <a:lnTo>
                        <a:pt x="2221" y="1023"/>
                      </a:lnTo>
                      <a:lnTo>
                        <a:pt x="2211" y="1028"/>
                      </a:lnTo>
                      <a:lnTo>
                        <a:pt x="2206" y="1030"/>
                      </a:lnTo>
                      <a:lnTo>
                        <a:pt x="2206" y="1033"/>
                      </a:lnTo>
                      <a:lnTo>
                        <a:pt x="2206" y="1038"/>
                      </a:lnTo>
                      <a:lnTo>
                        <a:pt x="2206" y="1048"/>
                      </a:lnTo>
                      <a:lnTo>
                        <a:pt x="2204" y="1053"/>
                      </a:lnTo>
                      <a:lnTo>
                        <a:pt x="2199" y="1061"/>
                      </a:lnTo>
                      <a:lnTo>
                        <a:pt x="2188" y="1073"/>
                      </a:lnTo>
                      <a:lnTo>
                        <a:pt x="2181" y="1078"/>
                      </a:lnTo>
                      <a:lnTo>
                        <a:pt x="2178" y="1078"/>
                      </a:lnTo>
                      <a:lnTo>
                        <a:pt x="2176" y="1073"/>
                      </a:lnTo>
                      <a:lnTo>
                        <a:pt x="2176" y="1063"/>
                      </a:lnTo>
                      <a:lnTo>
                        <a:pt x="2173" y="1056"/>
                      </a:lnTo>
                      <a:lnTo>
                        <a:pt x="2173" y="1046"/>
                      </a:lnTo>
                      <a:lnTo>
                        <a:pt x="2171" y="1038"/>
                      </a:lnTo>
                      <a:lnTo>
                        <a:pt x="2168" y="1033"/>
                      </a:lnTo>
                      <a:lnTo>
                        <a:pt x="2168" y="1020"/>
                      </a:lnTo>
                      <a:lnTo>
                        <a:pt x="2163" y="1005"/>
                      </a:lnTo>
                      <a:lnTo>
                        <a:pt x="2163" y="998"/>
                      </a:lnTo>
                      <a:lnTo>
                        <a:pt x="2163" y="990"/>
                      </a:lnTo>
                      <a:lnTo>
                        <a:pt x="2163" y="988"/>
                      </a:lnTo>
                      <a:lnTo>
                        <a:pt x="2161" y="985"/>
                      </a:lnTo>
                      <a:lnTo>
                        <a:pt x="2161" y="975"/>
                      </a:lnTo>
                      <a:lnTo>
                        <a:pt x="2158" y="965"/>
                      </a:lnTo>
                      <a:lnTo>
                        <a:pt x="2161" y="955"/>
                      </a:lnTo>
                      <a:lnTo>
                        <a:pt x="2163" y="937"/>
                      </a:lnTo>
                      <a:lnTo>
                        <a:pt x="2163" y="935"/>
                      </a:lnTo>
                      <a:lnTo>
                        <a:pt x="2171" y="922"/>
                      </a:lnTo>
                      <a:lnTo>
                        <a:pt x="2176" y="917"/>
                      </a:lnTo>
                      <a:lnTo>
                        <a:pt x="2181" y="907"/>
                      </a:lnTo>
                      <a:lnTo>
                        <a:pt x="2181" y="904"/>
                      </a:lnTo>
                      <a:lnTo>
                        <a:pt x="2181" y="902"/>
                      </a:lnTo>
                      <a:lnTo>
                        <a:pt x="2181" y="899"/>
                      </a:lnTo>
                      <a:lnTo>
                        <a:pt x="2191" y="894"/>
                      </a:lnTo>
                      <a:lnTo>
                        <a:pt x="2199" y="889"/>
                      </a:lnTo>
                      <a:lnTo>
                        <a:pt x="2206" y="884"/>
                      </a:lnTo>
                      <a:lnTo>
                        <a:pt x="2216" y="874"/>
                      </a:lnTo>
                      <a:lnTo>
                        <a:pt x="2221" y="866"/>
                      </a:lnTo>
                      <a:lnTo>
                        <a:pt x="2226" y="861"/>
                      </a:lnTo>
                      <a:lnTo>
                        <a:pt x="2226" y="856"/>
                      </a:lnTo>
                      <a:lnTo>
                        <a:pt x="2239" y="844"/>
                      </a:lnTo>
                      <a:lnTo>
                        <a:pt x="2244" y="839"/>
                      </a:lnTo>
                      <a:lnTo>
                        <a:pt x="2257" y="826"/>
                      </a:lnTo>
                      <a:lnTo>
                        <a:pt x="2259" y="821"/>
                      </a:lnTo>
                      <a:lnTo>
                        <a:pt x="2262" y="816"/>
                      </a:lnTo>
                      <a:lnTo>
                        <a:pt x="2269" y="808"/>
                      </a:lnTo>
                      <a:lnTo>
                        <a:pt x="2284" y="801"/>
                      </a:lnTo>
                      <a:lnTo>
                        <a:pt x="2287" y="796"/>
                      </a:lnTo>
                      <a:lnTo>
                        <a:pt x="2292" y="788"/>
                      </a:lnTo>
                      <a:lnTo>
                        <a:pt x="2292" y="783"/>
                      </a:lnTo>
                      <a:lnTo>
                        <a:pt x="2290" y="781"/>
                      </a:lnTo>
                      <a:lnTo>
                        <a:pt x="2295" y="768"/>
                      </a:lnTo>
                      <a:lnTo>
                        <a:pt x="2295" y="760"/>
                      </a:lnTo>
                      <a:lnTo>
                        <a:pt x="2295" y="753"/>
                      </a:lnTo>
                      <a:lnTo>
                        <a:pt x="2300" y="750"/>
                      </a:lnTo>
                      <a:lnTo>
                        <a:pt x="2312" y="750"/>
                      </a:lnTo>
                      <a:lnTo>
                        <a:pt x="2315" y="748"/>
                      </a:lnTo>
                      <a:lnTo>
                        <a:pt x="2312" y="743"/>
                      </a:lnTo>
                      <a:lnTo>
                        <a:pt x="2297" y="740"/>
                      </a:lnTo>
                      <a:lnTo>
                        <a:pt x="2292" y="743"/>
                      </a:lnTo>
                      <a:lnTo>
                        <a:pt x="2284" y="745"/>
                      </a:lnTo>
                      <a:lnTo>
                        <a:pt x="2279" y="748"/>
                      </a:lnTo>
                      <a:lnTo>
                        <a:pt x="2279" y="753"/>
                      </a:lnTo>
                      <a:lnTo>
                        <a:pt x="2274" y="765"/>
                      </a:lnTo>
                      <a:lnTo>
                        <a:pt x="2277" y="770"/>
                      </a:lnTo>
                      <a:lnTo>
                        <a:pt x="2274" y="770"/>
                      </a:lnTo>
                      <a:lnTo>
                        <a:pt x="2272" y="773"/>
                      </a:lnTo>
                      <a:lnTo>
                        <a:pt x="2267" y="775"/>
                      </a:lnTo>
                      <a:lnTo>
                        <a:pt x="2257" y="786"/>
                      </a:lnTo>
                      <a:lnTo>
                        <a:pt x="2241" y="801"/>
                      </a:lnTo>
                      <a:lnTo>
                        <a:pt x="2234" y="806"/>
                      </a:lnTo>
                      <a:lnTo>
                        <a:pt x="2231" y="806"/>
                      </a:lnTo>
                      <a:lnTo>
                        <a:pt x="2234" y="801"/>
                      </a:lnTo>
                      <a:lnTo>
                        <a:pt x="2236" y="793"/>
                      </a:lnTo>
                      <a:lnTo>
                        <a:pt x="2229" y="793"/>
                      </a:lnTo>
                      <a:lnTo>
                        <a:pt x="2229" y="788"/>
                      </a:lnTo>
                      <a:lnTo>
                        <a:pt x="2229" y="781"/>
                      </a:lnTo>
                      <a:lnTo>
                        <a:pt x="2231" y="775"/>
                      </a:lnTo>
                      <a:lnTo>
                        <a:pt x="2234" y="770"/>
                      </a:lnTo>
                      <a:lnTo>
                        <a:pt x="2234" y="768"/>
                      </a:lnTo>
                      <a:lnTo>
                        <a:pt x="2231" y="765"/>
                      </a:lnTo>
                      <a:lnTo>
                        <a:pt x="2224" y="773"/>
                      </a:lnTo>
                      <a:lnTo>
                        <a:pt x="2219" y="773"/>
                      </a:lnTo>
                      <a:lnTo>
                        <a:pt x="2216" y="768"/>
                      </a:lnTo>
                      <a:lnTo>
                        <a:pt x="2214" y="765"/>
                      </a:lnTo>
                      <a:lnTo>
                        <a:pt x="2201" y="768"/>
                      </a:lnTo>
                      <a:lnTo>
                        <a:pt x="2193" y="770"/>
                      </a:lnTo>
                      <a:lnTo>
                        <a:pt x="2186" y="770"/>
                      </a:lnTo>
                      <a:lnTo>
                        <a:pt x="2181" y="773"/>
                      </a:lnTo>
                      <a:lnTo>
                        <a:pt x="2176" y="778"/>
                      </a:lnTo>
                      <a:lnTo>
                        <a:pt x="2173" y="786"/>
                      </a:lnTo>
                      <a:lnTo>
                        <a:pt x="2176" y="788"/>
                      </a:lnTo>
                      <a:lnTo>
                        <a:pt x="2166" y="796"/>
                      </a:lnTo>
                      <a:lnTo>
                        <a:pt x="2163" y="798"/>
                      </a:lnTo>
                      <a:lnTo>
                        <a:pt x="2163" y="806"/>
                      </a:lnTo>
                      <a:lnTo>
                        <a:pt x="2156" y="811"/>
                      </a:lnTo>
                      <a:lnTo>
                        <a:pt x="2148" y="818"/>
                      </a:lnTo>
                      <a:lnTo>
                        <a:pt x="2140" y="823"/>
                      </a:lnTo>
                      <a:lnTo>
                        <a:pt x="2138" y="831"/>
                      </a:lnTo>
                      <a:lnTo>
                        <a:pt x="2135" y="839"/>
                      </a:lnTo>
                      <a:lnTo>
                        <a:pt x="2135" y="844"/>
                      </a:lnTo>
                      <a:lnTo>
                        <a:pt x="2138" y="846"/>
                      </a:lnTo>
                      <a:lnTo>
                        <a:pt x="2148" y="846"/>
                      </a:lnTo>
                      <a:lnTo>
                        <a:pt x="2151" y="851"/>
                      </a:lnTo>
                      <a:lnTo>
                        <a:pt x="2143" y="854"/>
                      </a:lnTo>
                      <a:lnTo>
                        <a:pt x="2135" y="859"/>
                      </a:lnTo>
                      <a:lnTo>
                        <a:pt x="2128" y="856"/>
                      </a:lnTo>
                      <a:lnTo>
                        <a:pt x="2123" y="856"/>
                      </a:lnTo>
                      <a:lnTo>
                        <a:pt x="2120" y="856"/>
                      </a:lnTo>
                      <a:lnTo>
                        <a:pt x="2118" y="856"/>
                      </a:lnTo>
                      <a:lnTo>
                        <a:pt x="2113" y="861"/>
                      </a:lnTo>
                      <a:lnTo>
                        <a:pt x="2108" y="859"/>
                      </a:lnTo>
                      <a:lnTo>
                        <a:pt x="2100" y="864"/>
                      </a:lnTo>
                      <a:lnTo>
                        <a:pt x="2095" y="864"/>
                      </a:lnTo>
                      <a:lnTo>
                        <a:pt x="2090" y="864"/>
                      </a:lnTo>
                      <a:lnTo>
                        <a:pt x="2087" y="861"/>
                      </a:lnTo>
                      <a:lnTo>
                        <a:pt x="2090" y="859"/>
                      </a:lnTo>
                      <a:lnTo>
                        <a:pt x="2095" y="856"/>
                      </a:lnTo>
                      <a:lnTo>
                        <a:pt x="2100" y="854"/>
                      </a:lnTo>
                      <a:lnTo>
                        <a:pt x="2102" y="854"/>
                      </a:lnTo>
                      <a:lnTo>
                        <a:pt x="2097" y="844"/>
                      </a:lnTo>
                      <a:lnTo>
                        <a:pt x="2090" y="841"/>
                      </a:lnTo>
                      <a:lnTo>
                        <a:pt x="2082" y="841"/>
                      </a:lnTo>
                      <a:lnTo>
                        <a:pt x="2077" y="844"/>
                      </a:lnTo>
                      <a:lnTo>
                        <a:pt x="2075" y="844"/>
                      </a:lnTo>
                      <a:lnTo>
                        <a:pt x="2067" y="836"/>
                      </a:lnTo>
                      <a:lnTo>
                        <a:pt x="2062" y="836"/>
                      </a:lnTo>
                      <a:lnTo>
                        <a:pt x="2057" y="836"/>
                      </a:lnTo>
                      <a:lnTo>
                        <a:pt x="2052" y="841"/>
                      </a:lnTo>
                      <a:lnTo>
                        <a:pt x="2052" y="846"/>
                      </a:lnTo>
                      <a:lnTo>
                        <a:pt x="2049" y="849"/>
                      </a:lnTo>
                      <a:lnTo>
                        <a:pt x="2047" y="851"/>
                      </a:lnTo>
                      <a:lnTo>
                        <a:pt x="2042" y="849"/>
                      </a:lnTo>
                      <a:lnTo>
                        <a:pt x="2039" y="846"/>
                      </a:lnTo>
                      <a:lnTo>
                        <a:pt x="2029" y="849"/>
                      </a:lnTo>
                      <a:lnTo>
                        <a:pt x="2024" y="849"/>
                      </a:lnTo>
                      <a:lnTo>
                        <a:pt x="2019" y="849"/>
                      </a:lnTo>
                      <a:lnTo>
                        <a:pt x="2014" y="846"/>
                      </a:lnTo>
                      <a:lnTo>
                        <a:pt x="2009" y="849"/>
                      </a:lnTo>
                      <a:lnTo>
                        <a:pt x="2009" y="856"/>
                      </a:lnTo>
                      <a:lnTo>
                        <a:pt x="2004" y="856"/>
                      </a:lnTo>
                      <a:lnTo>
                        <a:pt x="2001" y="854"/>
                      </a:lnTo>
                      <a:lnTo>
                        <a:pt x="2001" y="849"/>
                      </a:lnTo>
                      <a:lnTo>
                        <a:pt x="1999" y="846"/>
                      </a:lnTo>
                      <a:lnTo>
                        <a:pt x="1991" y="846"/>
                      </a:lnTo>
                      <a:lnTo>
                        <a:pt x="1984" y="846"/>
                      </a:lnTo>
                      <a:lnTo>
                        <a:pt x="1974" y="846"/>
                      </a:lnTo>
                      <a:lnTo>
                        <a:pt x="1966" y="846"/>
                      </a:lnTo>
                      <a:lnTo>
                        <a:pt x="1961" y="846"/>
                      </a:lnTo>
                      <a:lnTo>
                        <a:pt x="1958" y="846"/>
                      </a:lnTo>
                      <a:lnTo>
                        <a:pt x="1951" y="851"/>
                      </a:lnTo>
                      <a:lnTo>
                        <a:pt x="1943" y="856"/>
                      </a:lnTo>
                      <a:lnTo>
                        <a:pt x="1938" y="864"/>
                      </a:lnTo>
                      <a:lnTo>
                        <a:pt x="1936" y="871"/>
                      </a:lnTo>
                      <a:lnTo>
                        <a:pt x="1928" y="874"/>
                      </a:lnTo>
                      <a:lnTo>
                        <a:pt x="1923" y="879"/>
                      </a:lnTo>
                      <a:lnTo>
                        <a:pt x="1921" y="881"/>
                      </a:lnTo>
                      <a:lnTo>
                        <a:pt x="1913" y="897"/>
                      </a:lnTo>
                      <a:lnTo>
                        <a:pt x="1903" y="907"/>
                      </a:lnTo>
                      <a:lnTo>
                        <a:pt x="1895" y="912"/>
                      </a:lnTo>
                      <a:lnTo>
                        <a:pt x="1888" y="922"/>
                      </a:lnTo>
                      <a:lnTo>
                        <a:pt x="1875" y="937"/>
                      </a:lnTo>
                      <a:lnTo>
                        <a:pt x="1870" y="945"/>
                      </a:lnTo>
                      <a:lnTo>
                        <a:pt x="1857" y="955"/>
                      </a:lnTo>
                      <a:lnTo>
                        <a:pt x="1852" y="960"/>
                      </a:lnTo>
                      <a:lnTo>
                        <a:pt x="1837" y="972"/>
                      </a:lnTo>
                      <a:lnTo>
                        <a:pt x="1835" y="977"/>
                      </a:lnTo>
                      <a:lnTo>
                        <a:pt x="1832" y="980"/>
                      </a:lnTo>
                      <a:lnTo>
                        <a:pt x="1832" y="985"/>
                      </a:lnTo>
                      <a:lnTo>
                        <a:pt x="1835" y="988"/>
                      </a:lnTo>
                      <a:lnTo>
                        <a:pt x="1840" y="988"/>
                      </a:lnTo>
                      <a:lnTo>
                        <a:pt x="1845" y="988"/>
                      </a:lnTo>
                      <a:lnTo>
                        <a:pt x="1852" y="988"/>
                      </a:lnTo>
                      <a:lnTo>
                        <a:pt x="1857" y="988"/>
                      </a:lnTo>
                      <a:lnTo>
                        <a:pt x="1855" y="1003"/>
                      </a:lnTo>
                      <a:lnTo>
                        <a:pt x="1855" y="1008"/>
                      </a:lnTo>
                      <a:lnTo>
                        <a:pt x="1857" y="1010"/>
                      </a:lnTo>
                      <a:lnTo>
                        <a:pt x="1862" y="1008"/>
                      </a:lnTo>
                      <a:lnTo>
                        <a:pt x="1865" y="1003"/>
                      </a:lnTo>
                      <a:lnTo>
                        <a:pt x="1872" y="1005"/>
                      </a:lnTo>
                      <a:lnTo>
                        <a:pt x="1870" y="1008"/>
                      </a:lnTo>
                      <a:lnTo>
                        <a:pt x="1867" y="1010"/>
                      </a:lnTo>
                      <a:lnTo>
                        <a:pt x="1867" y="1013"/>
                      </a:lnTo>
                      <a:lnTo>
                        <a:pt x="1870" y="1015"/>
                      </a:lnTo>
                      <a:lnTo>
                        <a:pt x="1880" y="1015"/>
                      </a:lnTo>
                      <a:lnTo>
                        <a:pt x="1885" y="1010"/>
                      </a:lnTo>
                      <a:lnTo>
                        <a:pt x="1888" y="1005"/>
                      </a:lnTo>
                      <a:lnTo>
                        <a:pt x="1888" y="998"/>
                      </a:lnTo>
                      <a:lnTo>
                        <a:pt x="1893" y="998"/>
                      </a:lnTo>
                      <a:lnTo>
                        <a:pt x="1898" y="998"/>
                      </a:lnTo>
                      <a:lnTo>
                        <a:pt x="1903" y="998"/>
                      </a:lnTo>
                      <a:lnTo>
                        <a:pt x="1910" y="1000"/>
                      </a:lnTo>
                      <a:lnTo>
                        <a:pt x="1915" y="1005"/>
                      </a:lnTo>
                      <a:lnTo>
                        <a:pt x="1918" y="1013"/>
                      </a:lnTo>
                      <a:lnTo>
                        <a:pt x="1926" y="1020"/>
                      </a:lnTo>
                      <a:lnTo>
                        <a:pt x="1928" y="1020"/>
                      </a:lnTo>
                      <a:lnTo>
                        <a:pt x="1931" y="1025"/>
                      </a:lnTo>
                      <a:lnTo>
                        <a:pt x="1931" y="1028"/>
                      </a:lnTo>
                      <a:lnTo>
                        <a:pt x="1926" y="1030"/>
                      </a:lnTo>
                      <a:lnTo>
                        <a:pt x="1931" y="1033"/>
                      </a:lnTo>
                      <a:lnTo>
                        <a:pt x="1931" y="1038"/>
                      </a:lnTo>
                      <a:lnTo>
                        <a:pt x="1928" y="1046"/>
                      </a:lnTo>
                      <a:lnTo>
                        <a:pt x="1931" y="1048"/>
                      </a:lnTo>
                      <a:lnTo>
                        <a:pt x="1933" y="1051"/>
                      </a:lnTo>
                      <a:lnTo>
                        <a:pt x="1931" y="1056"/>
                      </a:lnTo>
                      <a:lnTo>
                        <a:pt x="1928" y="1061"/>
                      </a:lnTo>
                      <a:lnTo>
                        <a:pt x="1926" y="1066"/>
                      </a:lnTo>
                      <a:lnTo>
                        <a:pt x="1921" y="1083"/>
                      </a:lnTo>
                      <a:lnTo>
                        <a:pt x="1918" y="1091"/>
                      </a:lnTo>
                      <a:lnTo>
                        <a:pt x="1918" y="1094"/>
                      </a:lnTo>
                      <a:lnTo>
                        <a:pt x="1921" y="1101"/>
                      </a:lnTo>
                      <a:lnTo>
                        <a:pt x="1918" y="1111"/>
                      </a:lnTo>
                      <a:lnTo>
                        <a:pt x="1918" y="1119"/>
                      </a:lnTo>
                      <a:lnTo>
                        <a:pt x="1915" y="1134"/>
                      </a:lnTo>
                      <a:lnTo>
                        <a:pt x="1915" y="1139"/>
                      </a:lnTo>
                      <a:lnTo>
                        <a:pt x="1900" y="1157"/>
                      </a:lnTo>
                      <a:lnTo>
                        <a:pt x="1898" y="1162"/>
                      </a:lnTo>
                      <a:lnTo>
                        <a:pt x="1898" y="1167"/>
                      </a:lnTo>
                      <a:lnTo>
                        <a:pt x="1893" y="1172"/>
                      </a:lnTo>
                      <a:lnTo>
                        <a:pt x="1888" y="1179"/>
                      </a:lnTo>
                      <a:lnTo>
                        <a:pt x="1885" y="1182"/>
                      </a:lnTo>
                      <a:lnTo>
                        <a:pt x="1880" y="1192"/>
                      </a:lnTo>
                      <a:lnTo>
                        <a:pt x="1878" y="1200"/>
                      </a:lnTo>
                      <a:lnTo>
                        <a:pt x="1870" y="1207"/>
                      </a:lnTo>
                      <a:lnTo>
                        <a:pt x="1857" y="1222"/>
                      </a:lnTo>
                      <a:lnTo>
                        <a:pt x="1855" y="1227"/>
                      </a:lnTo>
                      <a:lnTo>
                        <a:pt x="1852" y="1232"/>
                      </a:lnTo>
                      <a:lnTo>
                        <a:pt x="1850" y="1235"/>
                      </a:lnTo>
                      <a:lnTo>
                        <a:pt x="1845" y="1237"/>
                      </a:lnTo>
                      <a:lnTo>
                        <a:pt x="1840" y="1243"/>
                      </a:lnTo>
                      <a:lnTo>
                        <a:pt x="1837" y="1250"/>
                      </a:lnTo>
                      <a:lnTo>
                        <a:pt x="1832" y="1255"/>
                      </a:lnTo>
                      <a:lnTo>
                        <a:pt x="1827" y="1260"/>
                      </a:lnTo>
                      <a:lnTo>
                        <a:pt x="1819" y="1265"/>
                      </a:lnTo>
                      <a:lnTo>
                        <a:pt x="1807" y="1270"/>
                      </a:lnTo>
                      <a:lnTo>
                        <a:pt x="1802" y="1273"/>
                      </a:lnTo>
                      <a:lnTo>
                        <a:pt x="1799" y="1268"/>
                      </a:lnTo>
                      <a:lnTo>
                        <a:pt x="1794" y="1268"/>
                      </a:lnTo>
                      <a:lnTo>
                        <a:pt x="1792" y="1265"/>
                      </a:lnTo>
                      <a:lnTo>
                        <a:pt x="1789" y="1260"/>
                      </a:lnTo>
                      <a:lnTo>
                        <a:pt x="1784" y="1263"/>
                      </a:lnTo>
                      <a:lnTo>
                        <a:pt x="1781" y="1265"/>
                      </a:lnTo>
                      <a:lnTo>
                        <a:pt x="1784" y="1260"/>
                      </a:lnTo>
                      <a:lnTo>
                        <a:pt x="1779" y="1260"/>
                      </a:lnTo>
                      <a:lnTo>
                        <a:pt x="1776" y="1265"/>
                      </a:lnTo>
                      <a:lnTo>
                        <a:pt x="1771" y="1270"/>
                      </a:lnTo>
                      <a:lnTo>
                        <a:pt x="1761" y="1280"/>
                      </a:lnTo>
                      <a:lnTo>
                        <a:pt x="1759" y="1278"/>
                      </a:lnTo>
                      <a:lnTo>
                        <a:pt x="1759" y="1273"/>
                      </a:lnTo>
                      <a:lnTo>
                        <a:pt x="1766" y="1268"/>
                      </a:lnTo>
                      <a:lnTo>
                        <a:pt x="1771" y="1263"/>
                      </a:lnTo>
                      <a:lnTo>
                        <a:pt x="1771" y="1260"/>
                      </a:lnTo>
                      <a:lnTo>
                        <a:pt x="1771" y="1258"/>
                      </a:lnTo>
                      <a:lnTo>
                        <a:pt x="1771" y="1255"/>
                      </a:lnTo>
                      <a:lnTo>
                        <a:pt x="1771" y="1253"/>
                      </a:lnTo>
                      <a:lnTo>
                        <a:pt x="1771" y="1245"/>
                      </a:lnTo>
                      <a:lnTo>
                        <a:pt x="1771" y="1240"/>
                      </a:lnTo>
                      <a:lnTo>
                        <a:pt x="1769" y="1230"/>
                      </a:lnTo>
                      <a:lnTo>
                        <a:pt x="1769" y="1225"/>
                      </a:lnTo>
                      <a:lnTo>
                        <a:pt x="1781" y="1215"/>
                      </a:lnTo>
                      <a:lnTo>
                        <a:pt x="1784" y="1215"/>
                      </a:lnTo>
                      <a:lnTo>
                        <a:pt x="1789" y="1217"/>
                      </a:lnTo>
                      <a:lnTo>
                        <a:pt x="1794" y="1220"/>
                      </a:lnTo>
                      <a:lnTo>
                        <a:pt x="1799" y="1222"/>
                      </a:lnTo>
                      <a:lnTo>
                        <a:pt x="1802" y="1217"/>
                      </a:lnTo>
                      <a:lnTo>
                        <a:pt x="1807" y="1210"/>
                      </a:lnTo>
                      <a:lnTo>
                        <a:pt x="1807" y="1207"/>
                      </a:lnTo>
                      <a:lnTo>
                        <a:pt x="1812" y="1195"/>
                      </a:lnTo>
                      <a:lnTo>
                        <a:pt x="1817" y="1184"/>
                      </a:lnTo>
                      <a:lnTo>
                        <a:pt x="1819" y="1174"/>
                      </a:lnTo>
                      <a:lnTo>
                        <a:pt x="1819" y="1167"/>
                      </a:lnTo>
                      <a:lnTo>
                        <a:pt x="1824" y="1164"/>
                      </a:lnTo>
                      <a:lnTo>
                        <a:pt x="1830" y="1159"/>
                      </a:lnTo>
                      <a:lnTo>
                        <a:pt x="1830" y="1154"/>
                      </a:lnTo>
                      <a:lnTo>
                        <a:pt x="1827" y="1149"/>
                      </a:lnTo>
                      <a:lnTo>
                        <a:pt x="1827" y="1147"/>
                      </a:lnTo>
                      <a:lnTo>
                        <a:pt x="1819" y="1147"/>
                      </a:lnTo>
                      <a:lnTo>
                        <a:pt x="1812" y="1149"/>
                      </a:lnTo>
                      <a:lnTo>
                        <a:pt x="1802" y="1152"/>
                      </a:lnTo>
                      <a:lnTo>
                        <a:pt x="1794" y="1154"/>
                      </a:lnTo>
                      <a:lnTo>
                        <a:pt x="1789" y="1157"/>
                      </a:lnTo>
                      <a:lnTo>
                        <a:pt x="1779" y="1157"/>
                      </a:lnTo>
                      <a:lnTo>
                        <a:pt x="1774" y="1157"/>
                      </a:lnTo>
                      <a:lnTo>
                        <a:pt x="1769" y="1159"/>
                      </a:lnTo>
                      <a:lnTo>
                        <a:pt x="1766" y="1154"/>
                      </a:lnTo>
                      <a:lnTo>
                        <a:pt x="1764" y="1139"/>
                      </a:lnTo>
                      <a:lnTo>
                        <a:pt x="1761" y="1129"/>
                      </a:lnTo>
                      <a:lnTo>
                        <a:pt x="1741" y="1119"/>
                      </a:lnTo>
                      <a:lnTo>
                        <a:pt x="1731" y="1116"/>
                      </a:lnTo>
                      <a:lnTo>
                        <a:pt x="1721" y="1114"/>
                      </a:lnTo>
                      <a:lnTo>
                        <a:pt x="1718" y="1111"/>
                      </a:lnTo>
                      <a:lnTo>
                        <a:pt x="1716" y="1106"/>
                      </a:lnTo>
                      <a:lnTo>
                        <a:pt x="1708" y="1086"/>
                      </a:lnTo>
                      <a:lnTo>
                        <a:pt x="1701" y="1066"/>
                      </a:lnTo>
                      <a:lnTo>
                        <a:pt x="1693" y="1038"/>
                      </a:lnTo>
                      <a:lnTo>
                        <a:pt x="1688" y="1028"/>
                      </a:lnTo>
                      <a:lnTo>
                        <a:pt x="1683" y="1023"/>
                      </a:lnTo>
                      <a:lnTo>
                        <a:pt x="1678" y="1023"/>
                      </a:lnTo>
                      <a:lnTo>
                        <a:pt x="1668" y="1023"/>
                      </a:lnTo>
                      <a:lnTo>
                        <a:pt x="1663" y="1020"/>
                      </a:lnTo>
                      <a:lnTo>
                        <a:pt x="1658" y="1015"/>
                      </a:lnTo>
                      <a:lnTo>
                        <a:pt x="1648" y="1013"/>
                      </a:lnTo>
                      <a:lnTo>
                        <a:pt x="1642" y="1013"/>
                      </a:lnTo>
                      <a:lnTo>
                        <a:pt x="1632" y="1015"/>
                      </a:lnTo>
                      <a:lnTo>
                        <a:pt x="1627" y="1015"/>
                      </a:lnTo>
                      <a:lnTo>
                        <a:pt x="1615" y="1018"/>
                      </a:lnTo>
                      <a:lnTo>
                        <a:pt x="1610" y="1020"/>
                      </a:lnTo>
                      <a:lnTo>
                        <a:pt x="1607" y="1020"/>
                      </a:lnTo>
                      <a:lnTo>
                        <a:pt x="1597" y="1030"/>
                      </a:lnTo>
                      <a:lnTo>
                        <a:pt x="1594" y="1035"/>
                      </a:lnTo>
                      <a:lnTo>
                        <a:pt x="1594" y="1038"/>
                      </a:lnTo>
                      <a:lnTo>
                        <a:pt x="1600" y="1035"/>
                      </a:lnTo>
                      <a:lnTo>
                        <a:pt x="1605" y="1035"/>
                      </a:lnTo>
                      <a:lnTo>
                        <a:pt x="1607" y="1041"/>
                      </a:lnTo>
                      <a:lnTo>
                        <a:pt x="1607" y="1043"/>
                      </a:lnTo>
                      <a:lnTo>
                        <a:pt x="1607" y="1053"/>
                      </a:lnTo>
                      <a:lnTo>
                        <a:pt x="1597" y="1061"/>
                      </a:lnTo>
                      <a:lnTo>
                        <a:pt x="1592" y="1066"/>
                      </a:lnTo>
                      <a:lnTo>
                        <a:pt x="1587" y="1076"/>
                      </a:lnTo>
                      <a:lnTo>
                        <a:pt x="1584" y="1081"/>
                      </a:lnTo>
                      <a:lnTo>
                        <a:pt x="1582" y="1086"/>
                      </a:lnTo>
                      <a:lnTo>
                        <a:pt x="1582" y="1089"/>
                      </a:lnTo>
                      <a:lnTo>
                        <a:pt x="1582" y="1091"/>
                      </a:lnTo>
                      <a:lnTo>
                        <a:pt x="1584" y="1094"/>
                      </a:lnTo>
                      <a:lnTo>
                        <a:pt x="1584" y="1099"/>
                      </a:lnTo>
                      <a:lnTo>
                        <a:pt x="1584" y="1101"/>
                      </a:lnTo>
                      <a:lnTo>
                        <a:pt x="1577" y="1104"/>
                      </a:lnTo>
                      <a:lnTo>
                        <a:pt x="1562" y="1111"/>
                      </a:lnTo>
                      <a:lnTo>
                        <a:pt x="1557" y="1114"/>
                      </a:lnTo>
                      <a:lnTo>
                        <a:pt x="1554" y="1114"/>
                      </a:lnTo>
                      <a:lnTo>
                        <a:pt x="1546" y="1106"/>
                      </a:lnTo>
                      <a:lnTo>
                        <a:pt x="1544" y="1106"/>
                      </a:lnTo>
                      <a:lnTo>
                        <a:pt x="1541" y="1104"/>
                      </a:lnTo>
                      <a:lnTo>
                        <a:pt x="1536" y="1104"/>
                      </a:lnTo>
                      <a:lnTo>
                        <a:pt x="1526" y="1106"/>
                      </a:lnTo>
                      <a:lnTo>
                        <a:pt x="1521" y="1104"/>
                      </a:lnTo>
                      <a:lnTo>
                        <a:pt x="1519" y="1104"/>
                      </a:lnTo>
                      <a:lnTo>
                        <a:pt x="1514" y="1099"/>
                      </a:lnTo>
                      <a:lnTo>
                        <a:pt x="1509" y="1096"/>
                      </a:lnTo>
                      <a:lnTo>
                        <a:pt x="1503" y="1096"/>
                      </a:lnTo>
                      <a:lnTo>
                        <a:pt x="1501" y="1096"/>
                      </a:lnTo>
                      <a:lnTo>
                        <a:pt x="1493" y="1101"/>
                      </a:lnTo>
                      <a:lnTo>
                        <a:pt x="1488" y="1106"/>
                      </a:lnTo>
                      <a:lnTo>
                        <a:pt x="1483" y="1111"/>
                      </a:lnTo>
                      <a:lnTo>
                        <a:pt x="1481" y="1114"/>
                      </a:lnTo>
                      <a:lnTo>
                        <a:pt x="1476" y="1116"/>
                      </a:lnTo>
                      <a:lnTo>
                        <a:pt x="1468" y="1119"/>
                      </a:lnTo>
                      <a:lnTo>
                        <a:pt x="1461" y="1119"/>
                      </a:lnTo>
                      <a:lnTo>
                        <a:pt x="1458" y="1119"/>
                      </a:lnTo>
                      <a:lnTo>
                        <a:pt x="1450" y="1121"/>
                      </a:lnTo>
                      <a:lnTo>
                        <a:pt x="1438" y="1121"/>
                      </a:lnTo>
                      <a:lnTo>
                        <a:pt x="1433" y="1121"/>
                      </a:lnTo>
                      <a:lnTo>
                        <a:pt x="1428" y="1121"/>
                      </a:lnTo>
                      <a:lnTo>
                        <a:pt x="1420" y="1119"/>
                      </a:lnTo>
                      <a:lnTo>
                        <a:pt x="1410" y="1116"/>
                      </a:lnTo>
                      <a:lnTo>
                        <a:pt x="1405" y="1111"/>
                      </a:lnTo>
                      <a:lnTo>
                        <a:pt x="1397" y="1109"/>
                      </a:lnTo>
                      <a:lnTo>
                        <a:pt x="1392" y="1104"/>
                      </a:lnTo>
                      <a:lnTo>
                        <a:pt x="1382" y="1096"/>
                      </a:lnTo>
                      <a:lnTo>
                        <a:pt x="1377" y="1094"/>
                      </a:lnTo>
                      <a:lnTo>
                        <a:pt x="1367" y="1094"/>
                      </a:lnTo>
                      <a:lnTo>
                        <a:pt x="1359" y="1091"/>
                      </a:lnTo>
                      <a:lnTo>
                        <a:pt x="1352" y="1094"/>
                      </a:lnTo>
                      <a:lnTo>
                        <a:pt x="1334" y="1099"/>
                      </a:lnTo>
                      <a:lnTo>
                        <a:pt x="1329" y="1099"/>
                      </a:lnTo>
                      <a:lnTo>
                        <a:pt x="1319" y="1091"/>
                      </a:lnTo>
                      <a:lnTo>
                        <a:pt x="1316" y="1089"/>
                      </a:lnTo>
                      <a:lnTo>
                        <a:pt x="1311" y="1083"/>
                      </a:lnTo>
                      <a:lnTo>
                        <a:pt x="1311" y="1078"/>
                      </a:lnTo>
                      <a:lnTo>
                        <a:pt x="1311" y="1071"/>
                      </a:lnTo>
                      <a:lnTo>
                        <a:pt x="1311" y="1068"/>
                      </a:lnTo>
                      <a:lnTo>
                        <a:pt x="1304" y="1068"/>
                      </a:lnTo>
                      <a:lnTo>
                        <a:pt x="1299" y="1063"/>
                      </a:lnTo>
                      <a:lnTo>
                        <a:pt x="1294" y="1061"/>
                      </a:lnTo>
                      <a:lnTo>
                        <a:pt x="1281" y="1058"/>
                      </a:lnTo>
                      <a:lnTo>
                        <a:pt x="1273" y="1056"/>
                      </a:lnTo>
                      <a:lnTo>
                        <a:pt x="1266" y="1053"/>
                      </a:lnTo>
                      <a:lnTo>
                        <a:pt x="1258" y="1051"/>
                      </a:lnTo>
                      <a:lnTo>
                        <a:pt x="1251" y="1063"/>
                      </a:lnTo>
                      <a:lnTo>
                        <a:pt x="1243" y="1073"/>
                      </a:lnTo>
                      <a:lnTo>
                        <a:pt x="1243" y="1076"/>
                      </a:lnTo>
                      <a:lnTo>
                        <a:pt x="1246" y="1086"/>
                      </a:lnTo>
                      <a:lnTo>
                        <a:pt x="1248" y="1089"/>
                      </a:lnTo>
                      <a:lnTo>
                        <a:pt x="1251" y="1091"/>
                      </a:lnTo>
                      <a:lnTo>
                        <a:pt x="1248" y="1096"/>
                      </a:lnTo>
                      <a:lnTo>
                        <a:pt x="1243" y="1104"/>
                      </a:lnTo>
                      <a:lnTo>
                        <a:pt x="1241" y="1106"/>
                      </a:lnTo>
                      <a:lnTo>
                        <a:pt x="1236" y="1109"/>
                      </a:lnTo>
                      <a:lnTo>
                        <a:pt x="1231" y="1109"/>
                      </a:lnTo>
                      <a:lnTo>
                        <a:pt x="1228" y="1106"/>
                      </a:lnTo>
                      <a:lnTo>
                        <a:pt x="1225" y="1106"/>
                      </a:lnTo>
                      <a:lnTo>
                        <a:pt x="1218" y="1104"/>
                      </a:lnTo>
                      <a:lnTo>
                        <a:pt x="1213" y="1104"/>
                      </a:lnTo>
                      <a:lnTo>
                        <a:pt x="1208" y="1104"/>
                      </a:lnTo>
                      <a:lnTo>
                        <a:pt x="1198" y="1104"/>
                      </a:lnTo>
                      <a:lnTo>
                        <a:pt x="1193" y="1104"/>
                      </a:lnTo>
                      <a:lnTo>
                        <a:pt x="1190" y="1099"/>
                      </a:lnTo>
                      <a:lnTo>
                        <a:pt x="1185" y="1089"/>
                      </a:lnTo>
                      <a:lnTo>
                        <a:pt x="1177" y="1089"/>
                      </a:lnTo>
                      <a:lnTo>
                        <a:pt x="1165" y="1086"/>
                      </a:lnTo>
                      <a:lnTo>
                        <a:pt x="1157" y="1086"/>
                      </a:lnTo>
                      <a:lnTo>
                        <a:pt x="1152" y="1083"/>
                      </a:lnTo>
                      <a:lnTo>
                        <a:pt x="1145" y="1086"/>
                      </a:lnTo>
                      <a:lnTo>
                        <a:pt x="1134" y="1091"/>
                      </a:lnTo>
                      <a:lnTo>
                        <a:pt x="1127" y="1096"/>
                      </a:lnTo>
                      <a:lnTo>
                        <a:pt x="1122" y="1101"/>
                      </a:lnTo>
                      <a:lnTo>
                        <a:pt x="1114" y="1109"/>
                      </a:lnTo>
                      <a:lnTo>
                        <a:pt x="1109" y="1111"/>
                      </a:lnTo>
                      <a:lnTo>
                        <a:pt x="1104" y="1114"/>
                      </a:lnTo>
                      <a:lnTo>
                        <a:pt x="1094" y="1114"/>
                      </a:lnTo>
                      <a:lnTo>
                        <a:pt x="1089" y="1116"/>
                      </a:lnTo>
                      <a:lnTo>
                        <a:pt x="1084" y="1121"/>
                      </a:lnTo>
                      <a:lnTo>
                        <a:pt x="1081" y="1124"/>
                      </a:lnTo>
                      <a:lnTo>
                        <a:pt x="1076" y="1124"/>
                      </a:lnTo>
                      <a:lnTo>
                        <a:pt x="1076" y="1121"/>
                      </a:lnTo>
                      <a:lnTo>
                        <a:pt x="1071" y="1121"/>
                      </a:lnTo>
                      <a:lnTo>
                        <a:pt x="1069" y="1116"/>
                      </a:lnTo>
                      <a:lnTo>
                        <a:pt x="1066" y="1114"/>
                      </a:lnTo>
                      <a:lnTo>
                        <a:pt x="1066" y="1109"/>
                      </a:lnTo>
                      <a:lnTo>
                        <a:pt x="1061" y="1111"/>
                      </a:lnTo>
                      <a:lnTo>
                        <a:pt x="1059" y="1114"/>
                      </a:lnTo>
                      <a:lnTo>
                        <a:pt x="1051" y="1114"/>
                      </a:lnTo>
                      <a:lnTo>
                        <a:pt x="1046" y="1114"/>
                      </a:lnTo>
                      <a:lnTo>
                        <a:pt x="1041" y="1106"/>
                      </a:lnTo>
                      <a:lnTo>
                        <a:pt x="1036" y="1099"/>
                      </a:lnTo>
                      <a:lnTo>
                        <a:pt x="1028" y="1099"/>
                      </a:lnTo>
                      <a:lnTo>
                        <a:pt x="1026" y="1091"/>
                      </a:lnTo>
                      <a:lnTo>
                        <a:pt x="1021" y="1083"/>
                      </a:lnTo>
                      <a:lnTo>
                        <a:pt x="1016" y="1078"/>
                      </a:lnTo>
                      <a:lnTo>
                        <a:pt x="1008" y="1078"/>
                      </a:lnTo>
                      <a:lnTo>
                        <a:pt x="1003" y="1081"/>
                      </a:lnTo>
                      <a:lnTo>
                        <a:pt x="995" y="1083"/>
                      </a:lnTo>
                      <a:lnTo>
                        <a:pt x="990" y="1083"/>
                      </a:lnTo>
                      <a:lnTo>
                        <a:pt x="985" y="1083"/>
                      </a:lnTo>
                      <a:lnTo>
                        <a:pt x="983" y="1083"/>
                      </a:lnTo>
                      <a:lnTo>
                        <a:pt x="983" y="1078"/>
                      </a:lnTo>
                      <a:lnTo>
                        <a:pt x="978" y="1078"/>
                      </a:lnTo>
                      <a:lnTo>
                        <a:pt x="978" y="1076"/>
                      </a:lnTo>
                      <a:lnTo>
                        <a:pt x="975" y="1071"/>
                      </a:lnTo>
                      <a:lnTo>
                        <a:pt x="970" y="1071"/>
                      </a:lnTo>
                      <a:lnTo>
                        <a:pt x="968" y="1078"/>
                      </a:lnTo>
                      <a:lnTo>
                        <a:pt x="965" y="1081"/>
                      </a:lnTo>
                      <a:lnTo>
                        <a:pt x="960" y="1083"/>
                      </a:lnTo>
                      <a:lnTo>
                        <a:pt x="953" y="1066"/>
                      </a:lnTo>
                      <a:lnTo>
                        <a:pt x="947" y="1056"/>
                      </a:lnTo>
                      <a:lnTo>
                        <a:pt x="935" y="1033"/>
                      </a:lnTo>
                      <a:lnTo>
                        <a:pt x="927" y="1020"/>
                      </a:lnTo>
                      <a:lnTo>
                        <a:pt x="917" y="1010"/>
                      </a:lnTo>
                      <a:lnTo>
                        <a:pt x="912" y="1008"/>
                      </a:lnTo>
                      <a:lnTo>
                        <a:pt x="904" y="1000"/>
                      </a:lnTo>
                      <a:lnTo>
                        <a:pt x="904" y="995"/>
                      </a:lnTo>
                      <a:lnTo>
                        <a:pt x="910" y="993"/>
                      </a:lnTo>
                      <a:lnTo>
                        <a:pt x="910" y="988"/>
                      </a:lnTo>
                      <a:lnTo>
                        <a:pt x="902" y="990"/>
                      </a:lnTo>
                      <a:lnTo>
                        <a:pt x="899" y="993"/>
                      </a:lnTo>
                      <a:lnTo>
                        <a:pt x="894" y="995"/>
                      </a:lnTo>
                      <a:lnTo>
                        <a:pt x="887" y="1000"/>
                      </a:lnTo>
                      <a:lnTo>
                        <a:pt x="879" y="1005"/>
                      </a:lnTo>
                      <a:lnTo>
                        <a:pt x="874" y="1010"/>
                      </a:lnTo>
                      <a:lnTo>
                        <a:pt x="872" y="1013"/>
                      </a:lnTo>
                      <a:lnTo>
                        <a:pt x="867" y="1010"/>
                      </a:lnTo>
                      <a:lnTo>
                        <a:pt x="864" y="1010"/>
                      </a:lnTo>
                      <a:lnTo>
                        <a:pt x="859" y="1010"/>
                      </a:lnTo>
                      <a:lnTo>
                        <a:pt x="856" y="1013"/>
                      </a:lnTo>
                      <a:lnTo>
                        <a:pt x="854" y="1010"/>
                      </a:lnTo>
                      <a:lnTo>
                        <a:pt x="856" y="1005"/>
                      </a:lnTo>
                      <a:lnTo>
                        <a:pt x="859" y="1003"/>
                      </a:lnTo>
                      <a:lnTo>
                        <a:pt x="859" y="1000"/>
                      </a:lnTo>
                      <a:lnTo>
                        <a:pt x="856" y="1000"/>
                      </a:lnTo>
                      <a:lnTo>
                        <a:pt x="854" y="1003"/>
                      </a:lnTo>
                      <a:lnTo>
                        <a:pt x="851" y="1000"/>
                      </a:lnTo>
                      <a:lnTo>
                        <a:pt x="846" y="998"/>
                      </a:lnTo>
                      <a:lnTo>
                        <a:pt x="844" y="998"/>
                      </a:lnTo>
                      <a:lnTo>
                        <a:pt x="841" y="1000"/>
                      </a:lnTo>
                      <a:lnTo>
                        <a:pt x="839" y="998"/>
                      </a:lnTo>
                      <a:lnTo>
                        <a:pt x="836" y="993"/>
                      </a:lnTo>
                      <a:lnTo>
                        <a:pt x="834" y="993"/>
                      </a:lnTo>
                      <a:lnTo>
                        <a:pt x="834" y="995"/>
                      </a:lnTo>
                      <a:lnTo>
                        <a:pt x="831" y="993"/>
                      </a:lnTo>
                      <a:lnTo>
                        <a:pt x="826" y="995"/>
                      </a:lnTo>
                      <a:lnTo>
                        <a:pt x="824" y="993"/>
                      </a:lnTo>
                      <a:lnTo>
                        <a:pt x="821" y="995"/>
                      </a:lnTo>
                      <a:lnTo>
                        <a:pt x="819" y="995"/>
                      </a:lnTo>
                      <a:lnTo>
                        <a:pt x="816" y="993"/>
                      </a:lnTo>
                      <a:lnTo>
                        <a:pt x="819" y="990"/>
                      </a:lnTo>
                      <a:lnTo>
                        <a:pt x="819" y="988"/>
                      </a:lnTo>
                      <a:lnTo>
                        <a:pt x="821" y="985"/>
                      </a:lnTo>
                      <a:lnTo>
                        <a:pt x="821" y="980"/>
                      </a:lnTo>
                      <a:lnTo>
                        <a:pt x="816" y="977"/>
                      </a:lnTo>
                      <a:lnTo>
                        <a:pt x="816" y="975"/>
                      </a:lnTo>
                      <a:lnTo>
                        <a:pt x="816" y="970"/>
                      </a:lnTo>
                      <a:lnTo>
                        <a:pt x="813" y="965"/>
                      </a:lnTo>
                      <a:lnTo>
                        <a:pt x="808" y="965"/>
                      </a:lnTo>
                      <a:lnTo>
                        <a:pt x="803" y="967"/>
                      </a:lnTo>
                      <a:lnTo>
                        <a:pt x="798" y="965"/>
                      </a:lnTo>
                      <a:lnTo>
                        <a:pt x="793" y="962"/>
                      </a:lnTo>
                      <a:lnTo>
                        <a:pt x="788" y="960"/>
                      </a:lnTo>
                      <a:lnTo>
                        <a:pt x="783" y="960"/>
                      </a:lnTo>
                      <a:lnTo>
                        <a:pt x="781" y="965"/>
                      </a:lnTo>
                      <a:lnTo>
                        <a:pt x="778" y="965"/>
                      </a:lnTo>
                      <a:lnTo>
                        <a:pt x="773" y="967"/>
                      </a:lnTo>
                      <a:lnTo>
                        <a:pt x="773" y="970"/>
                      </a:lnTo>
                      <a:lnTo>
                        <a:pt x="771" y="975"/>
                      </a:lnTo>
                      <a:lnTo>
                        <a:pt x="765" y="975"/>
                      </a:lnTo>
                      <a:lnTo>
                        <a:pt x="753" y="977"/>
                      </a:lnTo>
                      <a:lnTo>
                        <a:pt x="738" y="982"/>
                      </a:lnTo>
                      <a:lnTo>
                        <a:pt x="730" y="982"/>
                      </a:lnTo>
                      <a:lnTo>
                        <a:pt x="725" y="985"/>
                      </a:lnTo>
                      <a:lnTo>
                        <a:pt x="725" y="990"/>
                      </a:lnTo>
                      <a:lnTo>
                        <a:pt x="723" y="990"/>
                      </a:lnTo>
                      <a:lnTo>
                        <a:pt x="717" y="990"/>
                      </a:lnTo>
                      <a:lnTo>
                        <a:pt x="707" y="993"/>
                      </a:lnTo>
                      <a:lnTo>
                        <a:pt x="700" y="993"/>
                      </a:lnTo>
                      <a:lnTo>
                        <a:pt x="695" y="993"/>
                      </a:lnTo>
                      <a:lnTo>
                        <a:pt x="685" y="998"/>
                      </a:lnTo>
                      <a:lnTo>
                        <a:pt x="682" y="1000"/>
                      </a:lnTo>
                      <a:lnTo>
                        <a:pt x="674" y="1000"/>
                      </a:lnTo>
                      <a:lnTo>
                        <a:pt x="672" y="1000"/>
                      </a:lnTo>
                      <a:lnTo>
                        <a:pt x="664" y="998"/>
                      </a:lnTo>
                      <a:lnTo>
                        <a:pt x="662" y="1000"/>
                      </a:lnTo>
                      <a:lnTo>
                        <a:pt x="659" y="1005"/>
                      </a:lnTo>
                      <a:lnTo>
                        <a:pt x="662" y="1010"/>
                      </a:lnTo>
                      <a:lnTo>
                        <a:pt x="662" y="1013"/>
                      </a:lnTo>
                      <a:lnTo>
                        <a:pt x="662" y="1015"/>
                      </a:lnTo>
                      <a:lnTo>
                        <a:pt x="662" y="1018"/>
                      </a:lnTo>
                      <a:lnTo>
                        <a:pt x="669" y="1020"/>
                      </a:lnTo>
                      <a:lnTo>
                        <a:pt x="674" y="1023"/>
                      </a:lnTo>
                      <a:lnTo>
                        <a:pt x="674" y="1025"/>
                      </a:lnTo>
                      <a:lnTo>
                        <a:pt x="672" y="1028"/>
                      </a:lnTo>
                      <a:lnTo>
                        <a:pt x="662" y="1025"/>
                      </a:lnTo>
                      <a:lnTo>
                        <a:pt x="657" y="1028"/>
                      </a:lnTo>
                      <a:lnTo>
                        <a:pt x="654" y="1033"/>
                      </a:lnTo>
                      <a:lnTo>
                        <a:pt x="654" y="1038"/>
                      </a:lnTo>
                      <a:lnTo>
                        <a:pt x="657" y="1043"/>
                      </a:lnTo>
                      <a:lnTo>
                        <a:pt x="654" y="1046"/>
                      </a:lnTo>
                      <a:lnTo>
                        <a:pt x="652" y="1048"/>
                      </a:lnTo>
                      <a:lnTo>
                        <a:pt x="647" y="1053"/>
                      </a:lnTo>
                      <a:lnTo>
                        <a:pt x="642" y="1053"/>
                      </a:lnTo>
                      <a:lnTo>
                        <a:pt x="644" y="1056"/>
                      </a:lnTo>
                      <a:lnTo>
                        <a:pt x="647" y="1058"/>
                      </a:lnTo>
                      <a:lnTo>
                        <a:pt x="647" y="1061"/>
                      </a:lnTo>
                      <a:lnTo>
                        <a:pt x="649" y="1061"/>
                      </a:lnTo>
                      <a:lnTo>
                        <a:pt x="654" y="1063"/>
                      </a:lnTo>
                      <a:lnTo>
                        <a:pt x="657" y="1066"/>
                      </a:lnTo>
                      <a:lnTo>
                        <a:pt x="664" y="1068"/>
                      </a:lnTo>
                      <a:lnTo>
                        <a:pt x="667" y="1071"/>
                      </a:lnTo>
                      <a:lnTo>
                        <a:pt x="667" y="1078"/>
                      </a:lnTo>
                      <a:lnTo>
                        <a:pt x="664" y="1081"/>
                      </a:lnTo>
                      <a:lnTo>
                        <a:pt x="654" y="1086"/>
                      </a:lnTo>
                      <a:lnTo>
                        <a:pt x="647" y="1086"/>
                      </a:lnTo>
                      <a:lnTo>
                        <a:pt x="644" y="1081"/>
                      </a:lnTo>
                      <a:lnTo>
                        <a:pt x="642" y="1081"/>
                      </a:lnTo>
                      <a:lnTo>
                        <a:pt x="642" y="1086"/>
                      </a:lnTo>
                      <a:lnTo>
                        <a:pt x="637" y="1089"/>
                      </a:lnTo>
                      <a:lnTo>
                        <a:pt x="634" y="1089"/>
                      </a:lnTo>
                      <a:lnTo>
                        <a:pt x="629" y="1086"/>
                      </a:lnTo>
                      <a:lnTo>
                        <a:pt x="621" y="1083"/>
                      </a:lnTo>
                      <a:lnTo>
                        <a:pt x="619" y="1076"/>
                      </a:lnTo>
                      <a:lnTo>
                        <a:pt x="614" y="1076"/>
                      </a:lnTo>
                      <a:lnTo>
                        <a:pt x="606" y="1076"/>
                      </a:lnTo>
                      <a:lnTo>
                        <a:pt x="606" y="1081"/>
                      </a:lnTo>
                      <a:lnTo>
                        <a:pt x="601" y="1081"/>
                      </a:lnTo>
                      <a:lnTo>
                        <a:pt x="596" y="1076"/>
                      </a:lnTo>
                      <a:lnTo>
                        <a:pt x="591" y="1076"/>
                      </a:lnTo>
                      <a:lnTo>
                        <a:pt x="586" y="1076"/>
                      </a:lnTo>
                      <a:lnTo>
                        <a:pt x="583" y="1081"/>
                      </a:lnTo>
                      <a:lnTo>
                        <a:pt x="578" y="1083"/>
                      </a:lnTo>
                      <a:lnTo>
                        <a:pt x="578" y="1086"/>
                      </a:lnTo>
                      <a:lnTo>
                        <a:pt x="573" y="1089"/>
                      </a:lnTo>
                      <a:lnTo>
                        <a:pt x="571" y="1086"/>
                      </a:lnTo>
                      <a:lnTo>
                        <a:pt x="566" y="1083"/>
                      </a:lnTo>
                      <a:lnTo>
                        <a:pt x="561" y="1078"/>
                      </a:lnTo>
                      <a:lnTo>
                        <a:pt x="556" y="1078"/>
                      </a:lnTo>
                      <a:lnTo>
                        <a:pt x="556" y="1081"/>
                      </a:lnTo>
                      <a:lnTo>
                        <a:pt x="558" y="1086"/>
                      </a:lnTo>
                      <a:lnTo>
                        <a:pt x="556" y="1089"/>
                      </a:lnTo>
                      <a:lnTo>
                        <a:pt x="553" y="1089"/>
                      </a:lnTo>
                      <a:lnTo>
                        <a:pt x="553" y="1081"/>
                      </a:lnTo>
                      <a:lnTo>
                        <a:pt x="551" y="1078"/>
                      </a:lnTo>
                      <a:lnTo>
                        <a:pt x="546" y="1073"/>
                      </a:lnTo>
                      <a:lnTo>
                        <a:pt x="541" y="1071"/>
                      </a:lnTo>
                      <a:lnTo>
                        <a:pt x="541" y="1068"/>
                      </a:lnTo>
                      <a:lnTo>
                        <a:pt x="533" y="1066"/>
                      </a:lnTo>
                      <a:lnTo>
                        <a:pt x="528" y="1066"/>
                      </a:lnTo>
                      <a:lnTo>
                        <a:pt x="523" y="1066"/>
                      </a:lnTo>
                      <a:lnTo>
                        <a:pt x="520" y="1061"/>
                      </a:lnTo>
                      <a:lnTo>
                        <a:pt x="518" y="1058"/>
                      </a:lnTo>
                      <a:lnTo>
                        <a:pt x="513" y="1063"/>
                      </a:lnTo>
                      <a:lnTo>
                        <a:pt x="510" y="1063"/>
                      </a:lnTo>
                      <a:lnTo>
                        <a:pt x="505" y="1066"/>
                      </a:lnTo>
                      <a:lnTo>
                        <a:pt x="505" y="1063"/>
                      </a:lnTo>
                      <a:lnTo>
                        <a:pt x="500" y="1063"/>
                      </a:lnTo>
                      <a:lnTo>
                        <a:pt x="495" y="1061"/>
                      </a:lnTo>
                      <a:lnTo>
                        <a:pt x="493" y="1066"/>
                      </a:lnTo>
                      <a:lnTo>
                        <a:pt x="487" y="1068"/>
                      </a:lnTo>
                      <a:lnTo>
                        <a:pt x="482" y="1073"/>
                      </a:lnTo>
                      <a:lnTo>
                        <a:pt x="480" y="1073"/>
                      </a:lnTo>
                      <a:lnTo>
                        <a:pt x="475" y="1076"/>
                      </a:lnTo>
                      <a:lnTo>
                        <a:pt x="472" y="1078"/>
                      </a:lnTo>
                      <a:lnTo>
                        <a:pt x="472" y="1081"/>
                      </a:lnTo>
                      <a:lnTo>
                        <a:pt x="465" y="1086"/>
                      </a:lnTo>
                      <a:lnTo>
                        <a:pt x="462" y="1089"/>
                      </a:lnTo>
                      <a:lnTo>
                        <a:pt x="462" y="1094"/>
                      </a:lnTo>
                      <a:lnTo>
                        <a:pt x="465" y="1099"/>
                      </a:lnTo>
                      <a:lnTo>
                        <a:pt x="462" y="1104"/>
                      </a:lnTo>
                      <a:lnTo>
                        <a:pt x="460" y="1106"/>
                      </a:lnTo>
                      <a:lnTo>
                        <a:pt x="455" y="1106"/>
                      </a:lnTo>
                      <a:lnTo>
                        <a:pt x="452" y="1101"/>
                      </a:lnTo>
                      <a:lnTo>
                        <a:pt x="450" y="1096"/>
                      </a:lnTo>
                      <a:lnTo>
                        <a:pt x="444" y="1094"/>
                      </a:lnTo>
                      <a:lnTo>
                        <a:pt x="442" y="1094"/>
                      </a:lnTo>
                      <a:lnTo>
                        <a:pt x="442" y="1096"/>
                      </a:lnTo>
                      <a:lnTo>
                        <a:pt x="439" y="1104"/>
                      </a:lnTo>
                      <a:lnTo>
                        <a:pt x="432" y="1104"/>
                      </a:lnTo>
                      <a:lnTo>
                        <a:pt x="432" y="1119"/>
                      </a:lnTo>
                      <a:lnTo>
                        <a:pt x="434" y="1121"/>
                      </a:lnTo>
                      <a:lnTo>
                        <a:pt x="434" y="1124"/>
                      </a:lnTo>
                      <a:lnTo>
                        <a:pt x="434" y="1126"/>
                      </a:lnTo>
                      <a:lnTo>
                        <a:pt x="429" y="1129"/>
                      </a:lnTo>
                      <a:lnTo>
                        <a:pt x="427" y="1142"/>
                      </a:lnTo>
                      <a:lnTo>
                        <a:pt x="437" y="1147"/>
                      </a:lnTo>
                      <a:lnTo>
                        <a:pt x="437" y="1149"/>
                      </a:lnTo>
                      <a:lnTo>
                        <a:pt x="437" y="1154"/>
                      </a:lnTo>
                      <a:lnTo>
                        <a:pt x="439" y="1159"/>
                      </a:lnTo>
                      <a:lnTo>
                        <a:pt x="439" y="1154"/>
                      </a:lnTo>
                      <a:lnTo>
                        <a:pt x="444" y="1157"/>
                      </a:lnTo>
                      <a:lnTo>
                        <a:pt x="447" y="1157"/>
                      </a:lnTo>
                      <a:lnTo>
                        <a:pt x="452" y="1157"/>
                      </a:lnTo>
                      <a:lnTo>
                        <a:pt x="455" y="1162"/>
                      </a:lnTo>
                      <a:lnTo>
                        <a:pt x="457" y="1164"/>
                      </a:lnTo>
                      <a:lnTo>
                        <a:pt x="460" y="1169"/>
                      </a:lnTo>
                      <a:lnTo>
                        <a:pt x="467" y="1182"/>
                      </a:lnTo>
                      <a:lnTo>
                        <a:pt x="462" y="1182"/>
                      </a:lnTo>
                      <a:lnTo>
                        <a:pt x="462" y="1179"/>
                      </a:lnTo>
                      <a:lnTo>
                        <a:pt x="460" y="1182"/>
                      </a:lnTo>
                      <a:lnTo>
                        <a:pt x="460" y="1184"/>
                      </a:lnTo>
                      <a:lnTo>
                        <a:pt x="465" y="1189"/>
                      </a:lnTo>
                      <a:lnTo>
                        <a:pt x="470" y="1189"/>
                      </a:lnTo>
                      <a:lnTo>
                        <a:pt x="467" y="1192"/>
                      </a:lnTo>
                      <a:lnTo>
                        <a:pt x="465" y="1195"/>
                      </a:lnTo>
                      <a:lnTo>
                        <a:pt x="462" y="1197"/>
                      </a:lnTo>
                      <a:lnTo>
                        <a:pt x="462" y="1200"/>
                      </a:lnTo>
                      <a:lnTo>
                        <a:pt x="460" y="1202"/>
                      </a:lnTo>
                      <a:lnTo>
                        <a:pt x="460" y="1200"/>
                      </a:lnTo>
                      <a:lnTo>
                        <a:pt x="457" y="1202"/>
                      </a:lnTo>
                      <a:lnTo>
                        <a:pt x="455" y="1205"/>
                      </a:lnTo>
                      <a:lnTo>
                        <a:pt x="450" y="1205"/>
                      </a:lnTo>
                      <a:lnTo>
                        <a:pt x="447" y="1205"/>
                      </a:lnTo>
                      <a:lnTo>
                        <a:pt x="444" y="1205"/>
                      </a:lnTo>
                      <a:lnTo>
                        <a:pt x="442" y="1205"/>
                      </a:lnTo>
                      <a:lnTo>
                        <a:pt x="442" y="1207"/>
                      </a:lnTo>
                      <a:lnTo>
                        <a:pt x="442" y="1210"/>
                      </a:lnTo>
                      <a:lnTo>
                        <a:pt x="439" y="1215"/>
                      </a:lnTo>
                      <a:lnTo>
                        <a:pt x="439" y="1217"/>
                      </a:lnTo>
                      <a:lnTo>
                        <a:pt x="437" y="1222"/>
                      </a:lnTo>
                      <a:lnTo>
                        <a:pt x="434" y="1225"/>
                      </a:lnTo>
                      <a:lnTo>
                        <a:pt x="432" y="1227"/>
                      </a:lnTo>
                      <a:lnTo>
                        <a:pt x="429" y="1232"/>
                      </a:lnTo>
                      <a:lnTo>
                        <a:pt x="432" y="1235"/>
                      </a:lnTo>
                      <a:lnTo>
                        <a:pt x="434" y="1235"/>
                      </a:lnTo>
                      <a:lnTo>
                        <a:pt x="437" y="1240"/>
                      </a:lnTo>
                      <a:lnTo>
                        <a:pt x="439" y="1243"/>
                      </a:lnTo>
                      <a:lnTo>
                        <a:pt x="442" y="1248"/>
                      </a:lnTo>
                      <a:lnTo>
                        <a:pt x="442" y="1250"/>
                      </a:lnTo>
                      <a:lnTo>
                        <a:pt x="439" y="1253"/>
                      </a:lnTo>
                      <a:lnTo>
                        <a:pt x="442" y="1255"/>
                      </a:lnTo>
                      <a:lnTo>
                        <a:pt x="442" y="1253"/>
                      </a:lnTo>
                      <a:lnTo>
                        <a:pt x="442" y="1248"/>
                      </a:lnTo>
                      <a:lnTo>
                        <a:pt x="444" y="1248"/>
                      </a:lnTo>
                      <a:lnTo>
                        <a:pt x="444" y="1250"/>
                      </a:lnTo>
                      <a:lnTo>
                        <a:pt x="442" y="1255"/>
                      </a:lnTo>
                      <a:lnTo>
                        <a:pt x="442" y="1258"/>
                      </a:lnTo>
                      <a:lnTo>
                        <a:pt x="442" y="1260"/>
                      </a:lnTo>
                      <a:lnTo>
                        <a:pt x="442" y="1265"/>
                      </a:lnTo>
                      <a:lnTo>
                        <a:pt x="444" y="1268"/>
                      </a:lnTo>
                      <a:lnTo>
                        <a:pt x="447" y="1273"/>
                      </a:lnTo>
                      <a:lnTo>
                        <a:pt x="447" y="1275"/>
                      </a:lnTo>
                      <a:lnTo>
                        <a:pt x="450" y="1278"/>
                      </a:lnTo>
                      <a:lnTo>
                        <a:pt x="452" y="1280"/>
                      </a:lnTo>
                      <a:lnTo>
                        <a:pt x="455" y="1285"/>
                      </a:lnTo>
                      <a:lnTo>
                        <a:pt x="457" y="1288"/>
                      </a:lnTo>
                      <a:lnTo>
                        <a:pt x="460" y="1288"/>
                      </a:lnTo>
                      <a:lnTo>
                        <a:pt x="460" y="1290"/>
                      </a:lnTo>
                      <a:lnTo>
                        <a:pt x="457" y="1296"/>
                      </a:lnTo>
                      <a:lnTo>
                        <a:pt x="455" y="1298"/>
                      </a:lnTo>
                      <a:lnTo>
                        <a:pt x="452" y="1298"/>
                      </a:lnTo>
                      <a:lnTo>
                        <a:pt x="450" y="1301"/>
                      </a:lnTo>
                      <a:lnTo>
                        <a:pt x="450" y="1303"/>
                      </a:lnTo>
                      <a:lnTo>
                        <a:pt x="444" y="1303"/>
                      </a:lnTo>
                      <a:lnTo>
                        <a:pt x="442" y="1303"/>
                      </a:lnTo>
                      <a:lnTo>
                        <a:pt x="439" y="1301"/>
                      </a:lnTo>
                      <a:lnTo>
                        <a:pt x="439" y="1298"/>
                      </a:lnTo>
                      <a:lnTo>
                        <a:pt x="437" y="1296"/>
                      </a:lnTo>
                      <a:lnTo>
                        <a:pt x="434" y="1296"/>
                      </a:lnTo>
                      <a:lnTo>
                        <a:pt x="432" y="1293"/>
                      </a:lnTo>
                      <a:lnTo>
                        <a:pt x="429" y="1290"/>
                      </a:lnTo>
                      <a:lnTo>
                        <a:pt x="427" y="1290"/>
                      </a:lnTo>
                      <a:lnTo>
                        <a:pt x="424" y="1288"/>
                      </a:lnTo>
                      <a:lnTo>
                        <a:pt x="422" y="1288"/>
                      </a:lnTo>
                      <a:lnTo>
                        <a:pt x="419" y="1288"/>
                      </a:lnTo>
                      <a:lnTo>
                        <a:pt x="417" y="1285"/>
                      </a:lnTo>
                      <a:lnTo>
                        <a:pt x="412" y="1280"/>
                      </a:lnTo>
                      <a:lnTo>
                        <a:pt x="414" y="1278"/>
                      </a:lnTo>
                      <a:lnTo>
                        <a:pt x="414" y="1275"/>
                      </a:lnTo>
                      <a:lnTo>
                        <a:pt x="412" y="1275"/>
                      </a:lnTo>
                      <a:lnTo>
                        <a:pt x="409" y="1275"/>
                      </a:lnTo>
                      <a:lnTo>
                        <a:pt x="407" y="1273"/>
                      </a:lnTo>
                      <a:lnTo>
                        <a:pt x="404" y="1273"/>
                      </a:lnTo>
                      <a:lnTo>
                        <a:pt x="404" y="1270"/>
                      </a:lnTo>
                      <a:lnTo>
                        <a:pt x="402" y="1270"/>
                      </a:lnTo>
                      <a:lnTo>
                        <a:pt x="399" y="1270"/>
                      </a:lnTo>
                      <a:lnTo>
                        <a:pt x="399" y="1273"/>
                      </a:lnTo>
                      <a:lnTo>
                        <a:pt x="396" y="1270"/>
                      </a:lnTo>
                      <a:lnTo>
                        <a:pt x="394" y="1270"/>
                      </a:lnTo>
                      <a:lnTo>
                        <a:pt x="391" y="1270"/>
                      </a:lnTo>
                      <a:lnTo>
                        <a:pt x="391" y="1273"/>
                      </a:lnTo>
                      <a:lnTo>
                        <a:pt x="389" y="1273"/>
                      </a:lnTo>
                      <a:lnTo>
                        <a:pt x="386" y="1275"/>
                      </a:lnTo>
                      <a:lnTo>
                        <a:pt x="384" y="1275"/>
                      </a:lnTo>
                      <a:lnTo>
                        <a:pt x="381" y="1273"/>
                      </a:lnTo>
                      <a:lnTo>
                        <a:pt x="384" y="1273"/>
                      </a:lnTo>
                      <a:lnTo>
                        <a:pt x="384" y="1270"/>
                      </a:lnTo>
                      <a:lnTo>
                        <a:pt x="381" y="1270"/>
                      </a:lnTo>
                      <a:lnTo>
                        <a:pt x="379" y="1268"/>
                      </a:lnTo>
                      <a:lnTo>
                        <a:pt x="376" y="1268"/>
                      </a:lnTo>
                      <a:lnTo>
                        <a:pt x="374" y="1268"/>
                      </a:lnTo>
                      <a:lnTo>
                        <a:pt x="371" y="1265"/>
                      </a:lnTo>
                      <a:lnTo>
                        <a:pt x="371" y="1263"/>
                      </a:lnTo>
                      <a:lnTo>
                        <a:pt x="369" y="1263"/>
                      </a:lnTo>
                      <a:lnTo>
                        <a:pt x="366" y="1263"/>
                      </a:lnTo>
                      <a:lnTo>
                        <a:pt x="361" y="1260"/>
                      </a:lnTo>
                      <a:lnTo>
                        <a:pt x="359" y="1260"/>
                      </a:lnTo>
                      <a:lnTo>
                        <a:pt x="356" y="1260"/>
                      </a:lnTo>
                      <a:lnTo>
                        <a:pt x="354" y="1260"/>
                      </a:lnTo>
                      <a:lnTo>
                        <a:pt x="351" y="1260"/>
                      </a:lnTo>
                      <a:lnTo>
                        <a:pt x="348" y="1260"/>
                      </a:lnTo>
                      <a:lnTo>
                        <a:pt x="346" y="1260"/>
                      </a:lnTo>
                      <a:lnTo>
                        <a:pt x="346" y="1258"/>
                      </a:lnTo>
                      <a:lnTo>
                        <a:pt x="343" y="1258"/>
                      </a:lnTo>
                      <a:lnTo>
                        <a:pt x="341" y="1258"/>
                      </a:lnTo>
                      <a:lnTo>
                        <a:pt x="338" y="1258"/>
                      </a:lnTo>
                      <a:lnTo>
                        <a:pt x="338" y="1255"/>
                      </a:lnTo>
                      <a:lnTo>
                        <a:pt x="336" y="1255"/>
                      </a:lnTo>
                      <a:lnTo>
                        <a:pt x="333" y="1253"/>
                      </a:lnTo>
                      <a:lnTo>
                        <a:pt x="331" y="1253"/>
                      </a:lnTo>
                      <a:lnTo>
                        <a:pt x="328" y="1253"/>
                      </a:lnTo>
                      <a:lnTo>
                        <a:pt x="326" y="1253"/>
                      </a:lnTo>
                      <a:lnTo>
                        <a:pt x="323" y="1255"/>
                      </a:lnTo>
                      <a:lnTo>
                        <a:pt x="323" y="1258"/>
                      </a:lnTo>
                      <a:lnTo>
                        <a:pt x="313" y="1248"/>
                      </a:lnTo>
                      <a:lnTo>
                        <a:pt x="303" y="1237"/>
                      </a:lnTo>
                      <a:lnTo>
                        <a:pt x="298" y="1235"/>
                      </a:lnTo>
                      <a:lnTo>
                        <a:pt x="293" y="1235"/>
                      </a:lnTo>
                      <a:lnTo>
                        <a:pt x="290" y="1232"/>
                      </a:lnTo>
                      <a:lnTo>
                        <a:pt x="288" y="1227"/>
                      </a:lnTo>
                      <a:lnTo>
                        <a:pt x="285" y="1227"/>
                      </a:lnTo>
                      <a:lnTo>
                        <a:pt x="283" y="1227"/>
                      </a:lnTo>
                      <a:lnTo>
                        <a:pt x="280" y="1227"/>
                      </a:lnTo>
                      <a:lnTo>
                        <a:pt x="278" y="1222"/>
                      </a:lnTo>
                      <a:lnTo>
                        <a:pt x="273" y="1215"/>
                      </a:lnTo>
                      <a:lnTo>
                        <a:pt x="278" y="1215"/>
                      </a:lnTo>
                      <a:lnTo>
                        <a:pt x="280" y="1215"/>
                      </a:lnTo>
                      <a:lnTo>
                        <a:pt x="285" y="1212"/>
                      </a:lnTo>
                      <a:lnTo>
                        <a:pt x="285" y="1207"/>
                      </a:lnTo>
                      <a:lnTo>
                        <a:pt x="288" y="1202"/>
                      </a:lnTo>
                      <a:lnTo>
                        <a:pt x="290" y="1197"/>
                      </a:lnTo>
                      <a:lnTo>
                        <a:pt x="293" y="1197"/>
                      </a:lnTo>
                      <a:lnTo>
                        <a:pt x="298" y="1197"/>
                      </a:lnTo>
                      <a:lnTo>
                        <a:pt x="293" y="1192"/>
                      </a:lnTo>
                      <a:lnTo>
                        <a:pt x="288" y="1187"/>
                      </a:lnTo>
                      <a:lnTo>
                        <a:pt x="285" y="1184"/>
                      </a:lnTo>
                      <a:lnTo>
                        <a:pt x="288" y="1184"/>
                      </a:lnTo>
                      <a:lnTo>
                        <a:pt x="290" y="1182"/>
                      </a:lnTo>
                      <a:lnTo>
                        <a:pt x="295" y="1182"/>
                      </a:lnTo>
                      <a:lnTo>
                        <a:pt x="300" y="1177"/>
                      </a:lnTo>
                      <a:lnTo>
                        <a:pt x="311" y="1174"/>
                      </a:lnTo>
                      <a:lnTo>
                        <a:pt x="308" y="1169"/>
                      </a:lnTo>
                      <a:lnTo>
                        <a:pt x="303" y="1169"/>
                      </a:lnTo>
                      <a:lnTo>
                        <a:pt x="293" y="1172"/>
                      </a:lnTo>
                      <a:lnTo>
                        <a:pt x="293" y="1169"/>
                      </a:lnTo>
                      <a:lnTo>
                        <a:pt x="293" y="1167"/>
                      </a:lnTo>
                      <a:lnTo>
                        <a:pt x="293" y="1162"/>
                      </a:lnTo>
                      <a:lnTo>
                        <a:pt x="295" y="1162"/>
                      </a:lnTo>
                      <a:lnTo>
                        <a:pt x="298" y="1159"/>
                      </a:lnTo>
                      <a:lnTo>
                        <a:pt x="300" y="1159"/>
                      </a:lnTo>
                      <a:lnTo>
                        <a:pt x="303" y="1157"/>
                      </a:lnTo>
                      <a:lnTo>
                        <a:pt x="303" y="1154"/>
                      </a:lnTo>
                      <a:lnTo>
                        <a:pt x="311" y="1154"/>
                      </a:lnTo>
                      <a:lnTo>
                        <a:pt x="316" y="1157"/>
                      </a:lnTo>
                      <a:lnTo>
                        <a:pt x="318" y="1154"/>
                      </a:lnTo>
                      <a:lnTo>
                        <a:pt x="318" y="1149"/>
                      </a:lnTo>
                      <a:lnTo>
                        <a:pt x="321" y="1144"/>
                      </a:lnTo>
                      <a:lnTo>
                        <a:pt x="318" y="1142"/>
                      </a:lnTo>
                      <a:lnTo>
                        <a:pt x="318" y="1139"/>
                      </a:lnTo>
                      <a:lnTo>
                        <a:pt x="318" y="1136"/>
                      </a:lnTo>
                      <a:lnTo>
                        <a:pt x="316" y="1136"/>
                      </a:lnTo>
                      <a:lnTo>
                        <a:pt x="316" y="1134"/>
                      </a:lnTo>
                      <a:lnTo>
                        <a:pt x="316" y="1131"/>
                      </a:lnTo>
                      <a:lnTo>
                        <a:pt x="318" y="1131"/>
                      </a:lnTo>
                      <a:lnTo>
                        <a:pt x="321" y="1131"/>
                      </a:lnTo>
                      <a:lnTo>
                        <a:pt x="318" y="1131"/>
                      </a:lnTo>
                      <a:lnTo>
                        <a:pt x="318" y="1129"/>
                      </a:lnTo>
                      <a:lnTo>
                        <a:pt x="316" y="1126"/>
                      </a:lnTo>
                      <a:lnTo>
                        <a:pt x="318" y="1126"/>
                      </a:lnTo>
                      <a:lnTo>
                        <a:pt x="321" y="1124"/>
                      </a:lnTo>
                      <a:lnTo>
                        <a:pt x="323" y="1121"/>
                      </a:lnTo>
                      <a:lnTo>
                        <a:pt x="323" y="1119"/>
                      </a:lnTo>
                      <a:lnTo>
                        <a:pt x="323" y="1116"/>
                      </a:lnTo>
                      <a:lnTo>
                        <a:pt x="323" y="1114"/>
                      </a:lnTo>
                      <a:lnTo>
                        <a:pt x="321" y="1114"/>
                      </a:lnTo>
                      <a:lnTo>
                        <a:pt x="318" y="1114"/>
                      </a:lnTo>
                      <a:lnTo>
                        <a:pt x="316" y="1114"/>
                      </a:lnTo>
                      <a:lnTo>
                        <a:pt x="313" y="1111"/>
                      </a:lnTo>
                      <a:lnTo>
                        <a:pt x="311" y="1109"/>
                      </a:lnTo>
                      <a:lnTo>
                        <a:pt x="308" y="1109"/>
                      </a:lnTo>
                      <a:lnTo>
                        <a:pt x="308" y="1106"/>
                      </a:lnTo>
                      <a:lnTo>
                        <a:pt x="305" y="1109"/>
                      </a:lnTo>
                      <a:lnTo>
                        <a:pt x="303" y="1106"/>
                      </a:lnTo>
                      <a:lnTo>
                        <a:pt x="300" y="1106"/>
                      </a:lnTo>
                      <a:lnTo>
                        <a:pt x="295" y="1104"/>
                      </a:lnTo>
                      <a:lnTo>
                        <a:pt x="295" y="1101"/>
                      </a:lnTo>
                      <a:lnTo>
                        <a:pt x="293" y="1101"/>
                      </a:lnTo>
                      <a:lnTo>
                        <a:pt x="293" y="1104"/>
                      </a:lnTo>
                      <a:lnTo>
                        <a:pt x="290" y="1106"/>
                      </a:lnTo>
                      <a:lnTo>
                        <a:pt x="288" y="1104"/>
                      </a:lnTo>
                      <a:lnTo>
                        <a:pt x="288" y="1101"/>
                      </a:lnTo>
                      <a:lnTo>
                        <a:pt x="285" y="1101"/>
                      </a:lnTo>
                      <a:lnTo>
                        <a:pt x="283" y="1099"/>
                      </a:lnTo>
                      <a:lnTo>
                        <a:pt x="283" y="1096"/>
                      </a:lnTo>
                      <a:lnTo>
                        <a:pt x="280" y="1094"/>
                      </a:lnTo>
                      <a:lnTo>
                        <a:pt x="278" y="1094"/>
                      </a:lnTo>
                      <a:lnTo>
                        <a:pt x="273" y="1096"/>
                      </a:lnTo>
                      <a:lnTo>
                        <a:pt x="270" y="1096"/>
                      </a:lnTo>
                      <a:lnTo>
                        <a:pt x="268" y="1099"/>
                      </a:lnTo>
                      <a:lnTo>
                        <a:pt x="265" y="1096"/>
                      </a:lnTo>
                      <a:lnTo>
                        <a:pt x="263" y="1096"/>
                      </a:lnTo>
                      <a:lnTo>
                        <a:pt x="260" y="1094"/>
                      </a:lnTo>
                      <a:lnTo>
                        <a:pt x="257" y="1094"/>
                      </a:lnTo>
                      <a:lnTo>
                        <a:pt x="255" y="1094"/>
                      </a:lnTo>
                      <a:lnTo>
                        <a:pt x="252" y="1096"/>
                      </a:lnTo>
                      <a:lnTo>
                        <a:pt x="250" y="1091"/>
                      </a:lnTo>
                      <a:lnTo>
                        <a:pt x="247" y="1091"/>
                      </a:lnTo>
                      <a:lnTo>
                        <a:pt x="247" y="1089"/>
                      </a:lnTo>
                      <a:lnTo>
                        <a:pt x="247" y="1086"/>
                      </a:lnTo>
                      <a:lnTo>
                        <a:pt x="247" y="1083"/>
                      </a:lnTo>
                      <a:lnTo>
                        <a:pt x="247" y="1081"/>
                      </a:lnTo>
                      <a:lnTo>
                        <a:pt x="247" y="1076"/>
                      </a:lnTo>
                      <a:lnTo>
                        <a:pt x="242" y="1076"/>
                      </a:lnTo>
                      <a:lnTo>
                        <a:pt x="242" y="1073"/>
                      </a:lnTo>
                      <a:lnTo>
                        <a:pt x="240" y="1073"/>
                      </a:lnTo>
                      <a:lnTo>
                        <a:pt x="237" y="1073"/>
                      </a:lnTo>
                      <a:lnTo>
                        <a:pt x="235" y="1073"/>
                      </a:lnTo>
                      <a:lnTo>
                        <a:pt x="232" y="1073"/>
                      </a:lnTo>
                      <a:lnTo>
                        <a:pt x="230" y="1068"/>
                      </a:lnTo>
                      <a:lnTo>
                        <a:pt x="230" y="1066"/>
                      </a:lnTo>
                      <a:lnTo>
                        <a:pt x="227" y="1061"/>
                      </a:lnTo>
                      <a:lnTo>
                        <a:pt x="230" y="1061"/>
                      </a:lnTo>
                      <a:lnTo>
                        <a:pt x="232" y="1061"/>
                      </a:lnTo>
                      <a:lnTo>
                        <a:pt x="232" y="1058"/>
                      </a:lnTo>
                      <a:lnTo>
                        <a:pt x="230" y="1056"/>
                      </a:lnTo>
                      <a:lnTo>
                        <a:pt x="227" y="1053"/>
                      </a:lnTo>
                      <a:lnTo>
                        <a:pt x="227" y="1051"/>
                      </a:lnTo>
                      <a:lnTo>
                        <a:pt x="225" y="1048"/>
                      </a:lnTo>
                      <a:lnTo>
                        <a:pt x="222" y="1046"/>
                      </a:lnTo>
                      <a:lnTo>
                        <a:pt x="222" y="1043"/>
                      </a:lnTo>
                      <a:lnTo>
                        <a:pt x="217" y="1043"/>
                      </a:lnTo>
                      <a:lnTo>
                        <a:pt x="212" y="1043"/>
                      </a:lnTo>
                      <a:lnTo>
                        <a:pt x="209" y="1046"/>
                      </a:lnTo>
                      <a:lnTo>
                        <a:pt x="204" y="1046"/>
                      </a:lnTo>
                      <a:lnTo>
                        <a:pt x="199" y="1043"/>
                      </a:lnTo>
                      <a:lnTo>
                        <a:pt x="199" y="1046"/>
                      </a:lnTo>
                      <a:lnTo>
                        <a:pt x="199" y="1048"/>
                      </a:lnTo>
                      <a:lnTo>
                        <a:pt x="197" y="1051"/>
                      </a:lnTo>
                      <a:lnTo>
                        <a:pt x="192" y="1051"/>
                      </a:lnTo>
                      <a:lnTo>
                        <a:pt x="189" y="1051"/>
                      </a:lnTo>
                      <a:close/>
                      <a:moveTo>
                        <a:pt x="1956" y="1013"/>
                      </a:moveTo>
                      <a:lnTo>
                        <a:pt x="1958" y="1018"/>
                      </a:lnTo>
                      <a:lnTo>
                        <a:pt x="1961" y="1025"/>
                      </a:lnTo>
                      <a:lnTo>
                        <a:pt x="1963" y="1030"/>
                      </a:lnTo>
                      <a:lnTo>
                        <a:pt x="1963" y="1041"/>
                      </a:lnTo>
                      <a:lnTo>
                        <a:pt x="1961" y="1046"/>
                      </a:lnTo>
                      <a:lnTo>
                        <a:pt x="1961" y="1053"/>
                      </a:lnTo>
                      <a:lnTo>
                        <a:pt x="1961" y="1063"/>
                      </a:lnTo>
                      <a:lnTo>
                        <a:pt x="1963" y="1071"/>
                      </a:lnTo>
                      <a:lnTo>
                        <a:pt x="1966" y="1081"/>
                      </a:lnTo>
                      <a:lnTo>
                        <a:pt x="1971" y="1099"/>
                      </a:lnTo>
                      <a:lnTo>
                        <a:pt x="1979" y="1116"/>
                      </a:lnTo>
                      <a:lnTo>
                        <a:pt x="1986" y="1134"/>
                      </a:lnTo>
                      <a:lnTo>
                        <a:pt x="1976" y="1126"/>
                      </a:lnTo>
                      <a:lnTo>
                        <a:pt x="1971" y="1121"/>
                      </a:lnTo>
                      <a:lnTo>
                        <a:pt x="1963" y="1121"/>
                      </a:lnTo>
                      <a:lnTo>
                        <a:pt x="1961" y="1121"/>
                      </a:lnTo>
                      <a:lnTo>
                        <a:pt x="1958" y="1124"/>
                      </a:lnTo>
                      <a:lnTo>
                        <a:pt x="1956" y="1136"/>
                      </a:lnTo>
                      <a:lnTo>
                        <a:pt x="1953" y="1149"/>
                      </a:lnTo>
                      <a:lnTo>
                        <a:pt x="1953" y="1154"/>
                      </a:lnTo>
                      <a:lnTo>
                        <a:pt x="1956" y="1164"/>
                      </a:lnTo>
                      <a:lnTo>
                        <a:pt x="1956" y="1167"/>
                      </a:lnTo>
                      <a:lnTo>
                        <a:pt x="1961" y="1177"/>
                      </a:lnTo>
                      <a:lnTo>
                        <a:pt x="1966" y="1179"/>
                      </a:lnTo>
                      <a:lnTo>
                        <a:pt x="1969" y="1184"/>
                      </a:lnTo>
                      <a:lnTo>
                        <a:pt x="1966" y="1197"/>
                      </a:lnTo>
                      <a:lnTo>
                        <a:pt x="1961" y="1184"/>
                      </a:lnTo>
                      <a:lnTo>
                        <a:pt x="1956" y="1182"/>
                      </a:lnTo>
                      <a:lnTo>
                        <a:pt x="1953" y="1182"/>
                      </a:lnTo>
                      <a:lnTo>
                        <a:pt x="1951" y="1184"/>
                      </a:lnTo>
                      <a:lnTo>
                        <a:pt x="1948" y="1192"/>
                      </a:lnTo>
                      <a:lnTo>
                        <a:pt x="1943" y="1200"/>
                      </a:lnTo>
                      <a:lnTo>
                        <a:pt x="1941" y="1195"/>
                      </a:lnTo>
                      <a:lnTo>
                        <a:pt x="1938" y="1184"/>
                      </a:lnTo>
                      <a:lnTo>
                        <a:pt x="1943" y="1174"/>
                      </a:lnTo>
                      <a:lnTo>
                        <a:pt x="1941" y="1164"/>
                      </a:lnTo>
                      <a:lnTo>
                        <a:pt x="1943" y="1159"/>
                      </a:lnTo>
                      <a:lnTo>
                        <a:pt x="1946" y="1152"/>
                      </a:lnTo>
                      <a:lnTo>
                        <a:pt x="1946" y="1144"/>
                      </a:lnTo>
                      <a:lnTo>
                        <a:pt x="1943" y="1142"/>
                      </a:lnTo>
                      <a:lnTo>
                        <a:pt x="1941" y="1134"/>
                      </a:lnTo>
                      <a:lnTo>
                        <a:pt x="1941" y="1131"/>
                      </a:lnTo>
                      <a:lnTo>
                        <a:pt x="1943" y="1129"/>
                      </a:lnTo>
                      <a:lnTo>
                        <a:pt x="1946" y="1119"/>
                      </a:lnTo>
                      <a:lnTo>
                        <a:pt x="1946" y="1111"/>
                      </a:lnTo>
                      <a:lnTo>
                        <a:pt x="1946" y="1096"/>
                      </a:lnTo>
                      <a:lnTo>
                        <a:pt x="1948" y="1081"/>
                      </a:lnTo>
                      <a:lnTo>
                        <a:pt x="1946" y="1073"/>
                      </a:lnTo>
                      <a:lnTo>
                        <a:pt x="1946" y="1068"/>
                      </a:lnTo>
                      <a:lnTo>
                        <a:pt x="1938" y="1058"/>
                      </a:lnTo>
                      <a:lnTo>
                        <a:pt x="1938" y="1048"/>
                      </a:lnTo>
                      <a:lnTo>
                        <a:pt x="1941" y="1046"/>
                      </a:lnTo>
                      <a:lnTo>
                        <a:pt x="1943" y="1035"/>
                      </a:lnTo>
                      <a:lnTo>
                        <a:pt x="1943" y="1028"/>
                      </a:lnTo>
                      <a:lnTo>
                        <a:pt x="1941" y="1023"/>
                      </a:lnTo>
                      <a:lnTo>
                        <a:pt x="1941" y="1020"/>
                      </a:lnTo>
                      <a:lnTo>
                        <a:pt x="1943" y="1018"/>
                      </a:lnTo>
                      <a:lnTo>
                        <a:pt x="1948" y="1018"/>
                      </a:lnTo>
                      <a:lnTo>
                        <a:pt x="1956" y="101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6" name="Freeform 83"/>
                <p:cNvSpPr>
                  <a:spLocks/>
                </p:cNvSpPr>
                <p:nvPr/>
              </p:nvSpPr>
              <p:spPr bwMode="auto">
                <a:xfrm>
                  <a:off x="5227638" y="3560763"/>
                  <a:ext cx="69850" cy="85725"/>
                </a:xfrm>
                <a:custGeom>
                  <a:avLst/>
                  <a:gdLst>
                    <a:gd name="T0" fmla="*/ 0 w 56"/>
                    <a:gd name="T1" fmla="*/ 2147483647 h 68"/>
                    <a:gd name="T2" fmla="*/ 2147483647 w 56"/>
                    <a:gd name="T3" fmla="*/ 2147483647 h 68"/>
                    <a:gd name="T4" fmla="*/ 2147483647 w 56"/>
                    <a:gd name="T5" fmla="*/ 0 h 68"/>
                    <a:gd name="T6" fmla="*/ 2147483647 w 56"/>
                    <a:gd name="T7" fmla="*/ 0 h 68"/>
                    <a:gd name="T8" fmla="*/ 2147483647 w 56"/>
                    <a:gd name="T9" fmla="*/ 0 h 68"/>
                    <a:gd name="T10" fmla="*/ 2147483647 w 56"/>
                    <a:gd name="T11" fmla="*/ 0 h 68"/>
                    <a:gd name="T12" fmla="*/ 2147483647 w 56"/>
                    <a:gd name="T13" fmla="*/ 0 h 68"/>
                    <a:gd name="T14" fmla="*/ 2147483647 w 56"/>
                    <a:gd name="T15" fmla="*/ 2147483647 h 68"/>
                    <a:gd name="T16" fmla="*/ 2147483647 w 56"/>
                    <a:gd name="T17" fmla="*/ 2147483647 h 68"/>
                    <a:gd name="T18" fmla="*/ 2147483647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2147483647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2147483647 w 56"/>
                    <a:gd name="T53" fmla="*/ 2147483647 h 68"/>
                    <a:gd name="T54" fmla="*/ 2147483647 w 56"/>
                    <a:gd name="T55" fmla="*/ 2147483647 h 68"/>
                    <a:gd name="T56" fmla="*/ 2147483647 w 56"/>
                    <a:gd name="T57" fmla="*/ 2147483647 h 68"/>
                    <a:gd name="T58" fmla="*/ 2147483647 w 56"/>
                    <a:gd name="T59" fmla="*/ 2147483647 h 68"/>
                    <a:gd name="T60" fmla="*/ 2147483647 w 56"/>
                    <a:gd name="T61" fmla="*/ 2147483647 h 68"/>
                    <a:gd name="T62" fmla="*/ 2147483647 w 56"/>
                    <a:gd name="T63" fmla="*/ 2147483647 h 68"/>
                    <a:gd name="T64" fmla="*/ 2147483647 w 56"/>
                    <a:gd name="T65" fmla="*/ 2147483647 h 68"/>
                    <a:gd name="T66" fmla="*/ 2147483647 w 56"/>
                    <a:gd name="T67" fmla="*/ 2147483647 h 68"/>
                    <a:gd name="T68" fmla="*/ 2147483647 w 56"/>
                    <a:gd name="T69" fmla="*/ 2147483647 h 68"/>
                    <a:gd name="T70" fmla="*/ 2147483647 w 56"/>
                    <a:gd name="T71" fmla="*/ 2147483647 h 68"/>
                    <a:gd name="T72" fmla="*/ 2147483647 w 56"/>
                    <a:gd name="T73" fmla="*/ 2147483647 h 68"/>
                    <a:gd name="T74" fmla="*/ 2147483647 w 56"/>
                    <a:gd name="T75" fmla="*/ 2147483647 h 68"/>
                    <a:gd name="T76" fmla="*/ 2147483647 w 56"/>
                    <a:gd name="T77" fmla="*/ 2147483647 h 68"/>
                    <a:gd name="T78" fmla="*/ 2147483647 w 56"/>
                    <a:gd name="T79" fmla="*/ 2147483647 h 68"/>
                    <a:gd name="T80" fmla="*/ 2147483647 w 56"/>
                    <a:gd name="T81" fmla="*/ 2147483647 h 68"/>
                    <a:gd name="T82" fmla="*/ 2147483647 w 56"/>
                    <a:gd name="T83" fmla="*/ 2147483647 h 68"/>
                    <a:gd name="T84" fmla="*/ 2147483647 w 56"/>
                    <a:gd name="T85" fmla="*/ 2147483647 h 68"/>
                    <a:gd name="T86" fmla="*/ 2147483647 w 56"/>
                    <a:gd name="T87" fmla="*/ 2147483647 h 68"/>
                    <a:gd name="T88" fmla="*/ 2147483647 w 56"/>
                    <a:gd name="T89" fmla="*/ 2147483647 h 68"/>
                    <a:gd name="T90" fmla="*/ 2147483647 w 56"/>
                    <a:gd name="T91" fmla="*/ 2147483647 h 68"/>
                    <a:gd name="T92" fmla="*/ 2147483647 w 56"/>
                    <a:gd name="T93" fmla="*/ 2147483647 h 68"/>
                    <a:gd name="T94" fmla="*/ 2147483647 w 56"/>
                    <a:gd name="T95" fmla="*/ 2147483647 h 68"/>
                    <a:gd name="T96" fmla="*/ 2147483647 w 56"/>
                    <a:gd name="T97" fmla="*/ 2147483647 h 68"/>
                    <a:gd name="T98" fmla="*/ 2147483647 w 56"/>
                    <a:gd name="T99" fmla="*/ 2147483647 h 68"/>
                    <a:gd name="T100" fmla="*/ 2147483647 w 56"/>
                    <a:gd name="T101" fmla="*/ 2147483647 h 68"/>
                    <a:gd name="T102" fmla="*/ 2147483647 w 56"/>
                    <a:gd name="T103" fmla="*/ 2147483647 h 68"/>
                    <a:gd name="T104" fmla="*/ 2147483647 w 56"/>
                    <a:gd name="T105" fmla="*/ 2147483647 h 68"/>
                    <a:gd name="T106" fmla="*/ 2147483647 w 56"/>
                    <a:gd name="T107" fmla="*/ 2147483647 h 68"/>
                    <a:gd name="T108" fmla="*/ 2147483647 w 56"/>
                    <a:gd name="T109" fmla="*/ 2147483647 h 68"/>
                    <a:gd name="T110" fmla="*/ 0 w 56"/>
                    <a:gd name="T111" fmla="*/ 2147483647 h 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
                    <a:gd name="T169" fmla="*/ 0 h 68"/>
                    <a:gd name="T170" fmla="*/ 56 w 56"/>
                    <a:gd name="T171" fmla="*/ 68 h 6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 h="68">
                      <a:moveTo>
                        <a:pt x="0" y="5"/>
                      </a:moveTo>
                      <a:lnTo>
                        <a:pt x="0" y="2"/>
                      </a:lnTo>
                      <a:lnTo>
                        <a:pt x="3" y="2"/>
                      </a:lnTo>
                      <a:lnTo>
                        <a:pt x="3" y="0"/>
                      </a:lnTo>
                      <a:lnTo>
                        <a:pt x="5" y="2"/>
                      </a:lnTo>
                      <a:lnTo>
                        <a:pt x="5" y="0"/>
                      </a:lnTo>
                      <a:lnTo>
                        <a:pt x="8" y="2"/>
                      </a:lnTo>
                      <a:lnTo>
                        <a:pt x="10" y="2"/>
                      </a:lnTo>
                      <a:lnTo>
                        <a:pt x="10" y="0"/>
                      </a:lnTo>
                      <a:lnTo>
                        <a:pt x="13" y="0"/>
                      </a:lnTo>
                      <a:lnTo>
                        <a:pt x="16" y="0"/>
                      </a:lnTo>
                      <a:lnTo>
                        <a:pt x="18" y="0"/>
                      </a:lnTo>
                      <a:lnTo>
                        <a:pt x="21" y="0"/>
                      </a:lnTo>
                      <a:lnTo>
                        <a:pt x="21" y="2"/>
                      </a:lnTo>
                      <a:lnTo>
                        <a:pt x="23" y="2"/>
                      </a:lnTo>
                      <a:lnTo>
                        <a:pt x="23" y="5"/>
                      </a:lnTo>
                      <a:lnTo>
                        <a:pt x="26" y="5"/>
                      </a:lnTo>
                      <a:lnTo>
                        <a:pt x="28" y="5"/>
                      </a:lnTo>
                      <a:lnTo>
                        <a:pt x="28" y="7"/>
                      </a:lnTo>
                      <a:lnTo>
                        <a:pt x="31" y="7"/>
                      </a:lnTo>
                      <a:lnTo>
                        <a:pt x="36" y="7"/>
                      </a:lnTo>
                      <a:lnTo>
                        <a:pt x="36" y="10"/>
                      </a:lnTo>
                      <a:lnTo>
                        <a:pt x="38" y="12"/>
                      </a:lnTo>
                      <a:lnTo>
                        <a:pt x="38" y="10"/>
                      </a:lnTo>
                      <a:lnTo>
                        <a:pt x="41" y="10"/>
                      </a:lnTo>
                      <a:lnTo>
                        <a:pt x="41" y="12"/>
                      </a:lnTo>
                      <a:lnTo>
                        <a:pt x="41" y="15"/>
                      </a:lnTo>
                      <a:lnTo>
                        <a:pt x="41" y="17"/>
                      </a:lnTo>
                      <a:lnTo>
                        <a:pt x="41" y="20"/>
                      </a:lnTo>
                      <a:lnTo>
                        <a:pt x="41" y="22"/>
                      </a:lnTo>
                      <a:lnTo>
                        <a:pt x="43" y="25"/>
                      </a:lnTo>
                      <a:lnTo>
                        <a:pt x="43" y="27"/>
                      </a:lnTo>
                      <a:lnTo>
                        <a:pt x="46" y="25"/>
                      </a:lnTo>
                      <a:lnTo>
                        <a:pt x="46" y="27"/>
                      </a:lnTo>
                      <a:lnTo>
                        <a:pt x="48" y="27"/>
                      </a:lnTo>
                      <a:lnTo>
                        <a:pt x="46" y="27"/>
                      </a:lnTo>
                      <a:lnTo>
                        <a:pt x="46" y="30"/>
                      </a:lnTo>
                      <a:lnTo>
                        <a:pt x="46" y="32"/>
                      </a:lnTo>
                      <a:lnTo>
                        <a:pt x="48" y="32"/>
                      </a:lnTo>
                      <a:lnTo>
                        <a:pt x="46" y="35"/>
                      </a:lnTo>
                      <a:lnTo>
                        <a:pt x="48" y="35"/>
                      </a:lnTo>
                      <a:lnTo>
                        <a:pt x="51" y="37"/>
                      </a:lnTo>
                      <a:lnTo>
                        <a:pt x="53" y="37"/>
                      </a:lnTo>
                      <a:lnTo>
                        <a:pt x="53" y="40"/>
                      </a:lnTo>
                      <a:lnTo>
                        <a:pt x="53" y="42"/>
                      </a:lnTo>
                      <a:lnTo>
                        <a:pt x="53" y="45"/>
                      </a:lnTo>
                      <a:lnTo>
                        <a:pt x="51" y="45"/>
                      </a:lnTo>
                      <a:lnTo>
                        <a:pt x="53" y="45"/>
                      </a:lnTo>
                      <a:lnTo>
                        <a:pt x="53" y="47"/>
                      </a:lnTo>
                      <a:lnTo>
                        <a:pt x="56" y="47"/>
                      </a:lnTo>
                      <a:lnTo>
                        <a:pt x="53" y="47"/>
                      </a:lnTo>
                      <a:lnTo>
                        <a:pt x="51" y="47"/>
                      </a:lnTo>
                      <a:lnTo>
                        <a:pt x="48" y="47"/>
                      </a:lnTo>
                      <a:lnTo>
                        <a:pt x="46" y="47"/>
                      </a:lnTo>
                      <a:lnTo>
                        <a:pt x="46" y="45"/>
                      </a:lnTo>
                      <a:lnTo>
                        <a:pt x="43" y="45"/>
                      </a:lnTo>
                      <a:lnTo>
                        <a:pt x="43" y="47"/>
                      </a:lnTo>
                      <a:lnTo>
                        <a:pt x="43" y="45"/>
                      </a:lnTo>
                      <a:lnTo>
                        <a:pt x="43" y="47"/>
                      </a:lnTo>
                      <a:lnTo>
                        <a:pt x="41" y="47"/>
                      </a:lnTo>
                      <a:lnTo>
                        <a:pt x="41" y="45"/>
                      </a:lnTo>
                      <a:lnTo>
                        <a:pt x="38" y="45"/>
                      </a:lnTo>
                      <a:lnTo>
                        <a:pt x="36" y="47"/>
                      </a:lnTo>
                      <a:lnTo>
                        <a:pt x="38" y="50"/>
                      </a:lnTo>
                      <a:lnTo>
                        <a:pt x="38" y="53"/>
                      </a:lnTo>
                      <a:lnTo>
                        <a:pt x="36" y="55"/>
                      </a:lnTo>
                      <a:lnTo>
                        <a:pt x="38" y="55"/>
                      </a:lnTo>
                      <a:lnTo>
                        <a:pt x="36" y="58"/>
                      </a:lnTo>
                      <a:lnTo>
                        <a:pt x="33" y="58"/>
                      </a:lnTo>
                      <a:lnTo>
                        <a:pt x="33" y="60"/>
                      </a:lnTo>
                      <a:lnTo>
                        <a:pt x="33" y="63"/>
                      </a:lnTo>
                      <a:lnTo>
                        <a:pt x="31" y="63"/>
                      </a:lnTo>
                      <a:lnTo>
                        <a:pt x="31" y="65"/>
                      </a:lnTo>
                      <a:lnTo>
                        <a:pt x="31" y="68"/>
                      </a:lnTo>
                      <a:lnTo>
                        <a:pt x="28" y="68"/>
                      </a:lnTo>
                      <a:lnTo>
                        <a:pt x="26" y="68"/>
                      </a:lnTo>
                      <a:lnTo>
                        <a:pt x="26" y="65"/>
                      </a:lnTo>
                      <a:lnTo>
                        <a:pt x="23" y="65"/>
                      </a:lnTo>
                      <a:lnTo>
                        <a:pt x="26" y="65"/>
                      </a:lnTo>
                      <a:lnTo>
                        <a:pt x="23" y="63"/>
                      </a:lnTo>
                      <a:lnTo>
                        <a:pt x="23" y="55"/>
                      </a:lnTo>
                      <a:lnTo>
                        <a:pt x="26" y="45"/>
                      </a:lnTo>
                      <a:lnTo>
                        <a:pt x="26" y="42"/>
                      </a:lnTo>
                      <a:lnTo>
                        <a:pt x="23" y="32"/>
                      </a:lnTo>
                      <a:lnTo>
                        <a:pt x="18" y="30"/>
                      </a:lnTo>
                      <a:lnTo>
                        <a:pt x="10" y="17"/>
                      </a:lnTo>
                      <a:lnTo>
                        <a:pt x="5" y="5"/>
                      </a:lnTo>
                      <a:lnTo>
                        <a:pt x="3" y="2"/>
                      </a:lnTo>
                      <a:lnTo>
                        <a:pt x="0" y="5"/>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7" name="Freeform 84"/>
                <p:cNvSpPr>
                  <a:spLocks/>
                </p:cNvSpPr>
                <p:nvPr/>
              </p:nvSpPr>
              <p:spPr bwMode="auto">
                <a:xfrm>
                  <a:off x="3505200" y="5324475"/>
                  <a:ext cx="106363" cy="112713"/>
                </a:xfrm>
                <a:custGeom>
                  <a:avLst/>
                  <a:gdLst>
                    <a:gd name="T0" fmla="*/ 2147483647 w 83"/>
                    <a:gd name="T1" fmla="*/ 2147483647 h 88"/>
                    <a:gd name="T2" fmla="*/ 2147483647 w 83"/>
                    <a:gd name="T3" fmla="*/ 2147483647 h 88"/>
                    <a:gd name="T4" fmla="*/ 0 w 83"/>
                    <a:gd name="T5" fmla="*/ 2147483647 h 88"/>
                    <a:gd name="T6" fmla="*/ 0 w 83"/>
                    <a:gd name="T7" fmla="*/ 2147483647 h 88"/>
                    <a:gd name="T8" fmla="*/ 2147483647 w 83"/>
                    <a:gd name="T9" fmla="*/ 2147483647 h 88"/>
                    <a:gd name="T10" fmla="*/ 2147483647 w 83"/>
                    <a:gd name="T11" fmla="*/ 2147483647 h 88"/>
                    <a:gd name="T12" fmla="*/ 2147483647 w 83"/>
                    <a:gd name="T13" fmla="*/ 2147483647 h 88"/>
                    <a:gd name="T14" fmla="*/ 2147483647 w 83"/>
                    <a:gd name="T15" fmla="*/ 2147483647 h 88"/>
                    <a:gd name="T16" fmla="*/ 2147483647 w 83"/>
                    <a:gd name="T17" fmla="*/ 2147483647 h 88"/>
                    <a:gd name="T18" fmla="*/ 2147483647 w 83"/>
                    <a:gd name="T19" fmla="*/ 2147483647 h 88"/>
                    <a:gd name="T20" fmla="*/ 2147483647 w 83"/>
                    <a:gd name="T21" fmla="*/ 2147483647 h 88"/>
                    <a:gd name="T22" fmla="*/ 2147483647 w 83"/>
                    <a:gd name="T23" fmla="*/ 2147483647 h 88"/>
                    <a:gd name="T24" fmla="*/ 2147483647 w 83"/>
                    <a:gd name="T25" fmla="*/ 2147483647 h 88"/>
                    <a:gd name="T26" fmla="*/ 2147483647 w 83"/>
                    <a:gd name="T27" fmla="*/ 2147483647 h 88"/>
                    <a:gd name="T28" fmla="*/ 2147483647 w 83"/>
                    <a:gd name="T29" fmla="*/ 0 h 88"/>
                    <a:gd name="T30" fmla="*/ 2147483647 w 83"/>
                    <a:gd name="T31" fmla="*/ 0 h 88"/>
                    <a:gd name="T32" fmla="*/ 2147483647 w 83"/>
                    <a:gd name="T33" fmla="*/ 0 h 88"/>
                    <a:gd name="T34" fmla="*/ 2147483647 w 83"/>
                    <a:gd name="T35" fmla="*/ 2147483647 h 88"/>
                    <a:gd name="T36" fmla="*/ 2147483647 w 83"/>
                    <a:gd name="T37" fmla="*/ 2147483647 h 88"/>
                    <a:gd name="T38" fmla="*/ 2147483647 w 83"/>
                    <a:gd name="T39" fmla="*/ 2147483647 h 88"/>
                    <a:gd name="T40" fmla="*/ 2147483647 w 83"/>
                    <a:gd name="T41" fmla="*/ 2147483647 h 88"/>
                    <a:gd name="T42" fmla="*/ 2147483647 w 83"/>
                    <a:gd name="T43" fmla="*/ 2147483647 h 88"/>
                    <a:gd name="T44" fmla="*/ 2147483647 w 83"/>
                    <a:gd name="T45" fmla="*/ 2147483647 h 88"/>
                    <a:gd name="T46" fmla="*/ 2147483647 w 83"/>
                    <a:gd name="T47" fmla="*/ 2147483647 h 88"/>
                    <a:gd name="T48" fmla="*/ 2147483647 w 83"/>
                    <a:gd name="T49" fmla="*/ 2147483647 h 88"/>
                    <a:gd name="T50" fmla="*/ 2147483647 w 83"/>
                    <a:gd name="T51" fmla="*/ 2147483647 h 88"/>
                    <a:gd name="T52" fmla="*/ 2147483647 w 83"/>
                    <a:gd name="T53" fmla="*/ 2147483647 h 88"/>
                    <a:gd name="T54" fmla="*/ 2147483647 w 83"/>
                    <a:gd name="T55" fmla="*/ 2147483647 h 88"/>
                    <a:gd name="T56" fmla="*/ 2147483647 w 83"/>
                    <a:gd name="T57" fmla="*/ 2147483647 h 88"/>
                    <a:gd name="T58" fmla="*/ 2147483647 w 83"/>
                    <a:gd name="T59" fmla="*/ 2147483647 h 88"/>
                    <a:gd name="T60" fmla="*/ 2147483647 w 83"/>
                    <a:gd name="T61" fmla="*/ 2147483647 h 88"/>
                    <a:gd name="T62" fmla="*/ 2147483647 w 83"/>
                    <a:gd name="T63" fmla="*/ 2147483647 h 88"/>
                    <a:gd name="T64" fmla="*/ 2147483647 w 83"/>
                    <a:gd name="T65" fmla="*/ 2147483647 h 88"/>
                    <a:gd name="T66" fmla="*/ 2147483647 w 83"/>
                    <a:gd name="T67" fmla="*/ 2147483647 h 88"/>
                    <a:gd name="T68" fmla="*/ 2147483647 w 83"/>
                    <a:gd name="T69" fmla="*/ 2147483647 h 88"/>
                    <a:gd name="T70" fmla="*/ 2147483647 w 83"/>
                    <a:gd name="T71" fmla="*/ 2147483647 h 88"/>
                    <a:gd name="T72" fmla="*/ 2147483647 w 83"/>
                    <a:gd name="T73" fmla="*/ 2147483647 h 88"/>
                    <a:gd name="T74" fmla="*/ 2147483647 w 83"/>
                    <a:gd name="T75" fmla="*/ 2147483647 h 88"/>
                    <a:gd name="T76" fmla="*/ 2147483647 w 83"/>
                    <a:gd name="T77" fmla="*/ 2147483647 h 88"/>
                    <a:gd name="T78" fmla="*/ 2147483647 w 83"/>
                    <a:gd name="T79" fmla="*/ 2147483647 h 88"/>
                    <a:gd name="T80" fmla="*/ 2147483647 w 83"/>
                    <a:gd name="T81" fmla="*/ 2147483647 h 88"/>
                    <a:gd name="T82" fmla="*/ 2147483647 w 83"/>
                    <a:gd name="T83" fmla="*/ 2147483647 h 88"/>
                    <a:gd name="T84" fmla="*/ 2147483647 w 83"/>
                    <a:gd name="T85" fmla="*/ 2147483647 h 88"/>
                    <a:gd name="T86" fmla="*/ 2147483647 w 83"/>
                    <a:gd name="T87" fmla="*/ 2147483647 h 88"/>
                    <a:gd name="T88" fmla="*/ 2147483647 w 83"/>
                    <a:gd name="T89" fmla="*/ 2147483647 h 88"/>
                    <a:gd name="T90" fmla="*/ 2147483647 w 83"/>
                    <a:gd name="T91" fmla="*/ 2147483647 h 88"/>
                    <a:gd name="T92" fmla="*/ 2147483647 w 83"/>
                    <a:gd name="T93" fmla="*/ 2147483647 h 88"/>
                    <a:gd name="T94" fmla="*/ 2147483647 w 83"/>
                    <a:gd name="T95" fmla="*/ 2147483647 h 88"/>
                    <a:gd name="T96" fmla="*/ 2147483647 w 83"/>
                    <a:gd name="T97" fmla="*/ 2147483647 h 88"/>
                    <a:gd name="T98" fmla="*/ 2147483647 w 83"/>
                    <a:gd name="T99" fmla="*/ 2147483647 h 88"/>
                    <a:gd name="T100" fmla="*/ 2147483647 w 83"/>
                    <a:gd name="T101" fmla="*/ 2147483647 h 88"/>
                    <a:gd name="T102" fmla="*/ 2147483647 w 83"/>
                    <a:gd name="T103" fmla="*/ 2147483647 h 88"/>
                    <a:gd name="T104" fmla="*/ 2147483647 w 83"/>
                    <a:gd name="T105" fmla="*/ 2147483647 h 88"/>
                    <a:gd name="T106" fmla="*/ 2147483647 w 83"/>
                    <a:gd name="T107" fmla="*/ 2147483647 h 88"/>
                    <a:gd name="T108" fmla="*/ 2147483647 w 83"/>
                    <a:gd name="T109" fmla="*/ 2147483647 h 88"/>
                    <a:gd name="T110" fmla="*/ 2147483647 w 83"/>
                    <a:gd name="T111" fmla="*/ 2147483647 h 88"/>
                    <a:gd name="T112" fmla="*/ 2147483647 w 83"/>
                    <a:gd name="T113" fmla="*/ 2147483647 h 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3"/>
                    <a:gd name="T172" fmla="*/ 0 h 88"/>
                    <a:gd name="T173" fmla="*/ 83 w 83"/>
                    <a:gd name="T174" fmla="*/ 88 h 8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3" h="88">
                      <a:moveTo>
                        <a:pt x="2" y="73"/>
                      </a:moveTo>
                      <a:lnTo>
                        <a:pt x="2" y="71"/>
                      </a:lnTo>
                      <a:lnTo>
                        <a:pt x="0" y="66"/>
                      </a:lnTo>
                      <a:lnTo>
                        <a:pt x="0" y="61"/>
                      </a:lnTo>
                      <a:lnTo>
                        <a:pt x="2" y="58"/>
                      </a:lnTo>
                      <a:lnTo>
                        <a:pt x="5" y="53"/>
                      </a:lnTo>
                      <a:lnTo>
                        <a:pt x="7" y="50"/>
                      </a:lnTo>
                      <a:lnTo>
                        <a:pt x="5" y="40"/>
                      </a:lnTo>
                      <a:lnTo>
                        <a:pt x="5" y="35"/>
                      </a:lnTo>
                      <a:lnTo>
                        <a:pt x="5" y="30"/>
                      </a:lnTo>
                      <a:lnTo>
                        <a:pt x="10" y="10"/>
                      </a:lnTo>
                      <a:lnTo>
                        <a:pt x="10" y="8"/>
                      </a:lnTo>
                      <a:lnTo>
                        <a:pt x="15" y="3"/>
                      </a:lnTo>
                      <a:lnTo>
                        <a:pt x="17" y="3"/>
                      </a:lnTo>
                      <a:lnTo>
                        <a:pt x="25" y="0"/>
                      </a:lnTo>
                      <a:lnTo>
                        <a:pt x="27" y="0"/>
                      </a:lnTo>
                      <a:lnTo>
                        <a:pt x="30" y="0"/>
                      </a:lnTo>
                      <a:lnTo>
                        <a:pt x="33" y="3"/>
                      </a:lnTo>
                      <a:lnTo>
                        <a:pt x="35" y="8"/>
                      </a:lnTo>
                      <a:lnTo>
                        <a:pt x="40" y="13"/>
                      </a:lnTo>
                      <a:lnTo>
                        <a:pt x="40" y="15"/>
                      </a:lnTo>
                      <a:lnTo>
                        <a:pt x="43" y="15"/>
                      </a:lnTo>
                      <a:lnTo>
                        <a:pt x="48" y="13"/>
                      </a:lnTo>
                      <a:lnTo>
                        <a:pt x="50" y="15"/>
                      </a:lnTo>
                      <a:lnTo>
                        <a:pt x="53" y="20"/>
                      </a:lnTo>
                      <a:lnTo>
                        <a:pt x="58" y="23"/>
                      </a:lnTo>
                      <a:lnTo>
                        <a:pt x="63" y="23"/>
                      </a:lnTo>
                      <a:lnTo>
                        <a:pt x="68" y="28"/>
                      </a:lnTo>
                      <a:lnTo>
                        <a:pt x="73" y="33"/>
                      </a:lnTo>
                      <a:lnTo>
                        <a:pt x="78" y="43"/>
                      </a:lnTo>
                      <a:lnTo>
                        <a:pt x="81" y="43"/>
                      </a:lnTo>
                      <a:lnTo>
                        <a:pt x="83" y="48"/>
                      </a:lnTo>
                      <a:lnTo>
                        <a:pt x="83" y="50"/>
                      </a:lnTo>
                      <a:lnTo>
                        <a:pt x="78" y="56"/>
                      </a:lnTo>
                      <a:lnTo>
                        <a:pt x="78" y="58"/>
                      </a:lnTo>
                      <a:lnTo>
                        <a:pt x="81" y="66"/>
                      </a:lnTo>
                      <a:lnTo>
                        <a:pt x="81" y="68"/>
                      </a:lnTo>
                      <a:lnTo>
                        <a:pt x="73" y="78"/>
                      </a:lnTo>
                      <a:lnTo>
                        <a:pt x="70" y="83"/>
                      </a:lnTo>
                      <a:lnTo>
                        <a:pt x="63" y="86"/>
                      </a:lnTo>
                      <a:lnTo>
                        <a:pt x="60" y="88"/>
                      </a:lnTo>
                      <a:lnTo>
                        <a:pt x="55" y="88"/>
                      </a:lnTo>
                      <a:lnTo>
                        <a:pt x="48" y="86"/>
                      </a:lnTo>
                      <a:lnTo>
                        <a:pt x="45" y="86"/>
                      </a:lnTo>
                      <a:lnTo>
                        <a:pt x="40" y="86"/>
                      </a:lnTo>
                      <a:lnTo>
                        <a:pt x="35" y="88"/>
                      </a:lnTo>
                      <a:lnTo>
                        <a:pt x="33" y="88"/>
                      </a:lnTo>
                      <a:lnTo>
                        <a:pt x="27" y="83"/>
                      </a:lnTo>
                      <a:lnTo>
                        <a:pt x="22" y="81"/>
                      </a:lnTo>
                      <a:lnTo>
                        <a:pt x="17" y="78"/>
                      </a:lnTo>
                      <a:lnTo>
                        <a:pt x="15" y="81"/>
                      </a:lnTo>
                      <a:lnTo>
                        <a:pt x="10" y="81"/>
                      </a:lnTo>
                      <a:lnTo>
                        <a:pt x="7" y="81"/>
                      </a:lnTo>
                      <a:lnTo>
                        <a:pt x="5" y="76"/>
                      </a:lnTo>
                      <a:lnTo>
                        <a:pt x="2" y="73"/>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8" name="Freeform 103"/>
                <p:cNvSpPr>
                  <a:spLocks noEditPoints="1"/>
                </p:cNvSpPr>
                <p:nvPr/>
              </p:nvSpPr>
              <p:spPr bwMode="auto">
                <a:xfrm>
                  <a:off x="3160713" y="5041900"/>
                  <a:ext cx="169862" cy="973138"/>
                </a:xfrm>
                <a:custGeom>
                  <a:avLst/>
                  <a:gdLst>
                    <a:gd name="T0" fmla="*/ 2147483647 w 134"/>
                    <a:gd name="T1" fmla="*/ 2147483647 h 765"/>
                    <a:gd name="T2" fmla="*/ 2147483647 w 134"/>
                    <a:gd name="T3" fmla="*/ 2147483647 h 765"/>
                    <a:gd name="T4" fmla="*/ 2147483647 w 134"/>
                    <a:gd name="T5" fmla="*/ 2147483647 h 765"/>
                    <a:gd name="T6" fmla="*/ 2147483647 w 134"/>
                    <a:gd name="T7" fmla="*/ 2147483647 h 765"/>
                    <a:gd name="T8" fmla="*/ 2147483647 w 134"/>
                    <a:gd name="T9" fmla="*/ 2147483647 h 765"/>
                    <a:gd name="T10" fmla="*/ 2147483647 w 134"/>
                    <a:gd name="T11" fmla="*/ 2147483647 h 765"/>
                    <a:gd name="T12" fmla="*/ 2147483647 w 134"/>
                    <a:gd name="T13" fmla="*/ 2147483647 h 765"/>
                    <a:gd name="T14" fmla="*/ 2147483647 w 134"/>
                    <a:gd name="T15" fmla="*/ 2147483647 h 765"/>
                    <a:gd name="T16" fmla="*/ 2147483647 w 134"/>
                    <a:gd name="T17" fmla="*/ 2147483647 h 765"/>
                    <a:gd name="T18" fmla="*/ 2147483647 w 134"/>
                    <a:gd name="T19" fmla="*/ 2147483647 h 765"/>
                    <a:gd name="T20" fmla="*/ 2147483647 w 134"/>
                    <a:gd name="T21" fmla="*/ 2147483647 h 765"/>
                    <a:gd name="T22" fmla="*/ 2147483647 w 134"/>
                    <a:gd name="T23" fmla="*/ 2147483647 h 765"/>
                    <a:gd name="T24" fmla="*/ 2147483647 w 134"/>
                    <a:gd name="T25" fmla="*/ 2147483647 h 765"/>
                    <a:gd name="T26" fmla="*/ 2147483647 w 134"/>
                    <a:gd name="T27" fmla="*/ 2147483647 h 765"/>
                    <a:gd name="T28" fmla="*/ 2147483647 w 134"/>
                    <a:gd name="T29" fmla="*/ 2147483647 h 765"/>
                    <a:gd name="T30" fmla="*/ 2147483647 w 134"/>
                    <a:gd name="T31" fmla="*/ 2147483647 h 765"/>
                    <a:gd name="T32" fmla="*/ 2147483647 w 134"/>
                    <a:gd name="T33" fmla="*/ 2147483647 h 765"/>
                    <a:gd name="T34" fmla="*/ 2147483647 w 134"/>
                    <a:gd name="T35" fmla="*/ 2147483647 h 765"/>
                    <a:gd name="T36" fmla="*/ 2147483647 w 134"/>
                    <a:gd name="T37" fmla="*/ 2147483647 h 765"/>
                    <a:gd name="T38" fmla="*/ 2147483647 w 134"/>
                    <a:gd name="T39" fmla="*/ 2147483647 h 765"/>
                    <a:gd name="T40" fmla="*/ 2147483647 w 134"/>
                    <a:gd name="T41" fmla="*/ 2147483647 h 765"/>
                    <a:gd name="T42" fmla="*/ 2147483647 w 134"/>
                    <a:gd name="T43" fmla="*/ 2147483647 h 765"/>
                    <a:gd name="T44" fmla="*/ 2147483647 w 134"/>
                    <a:gd name="T45" fmla="*/ 2147483647 h 765"/>
                    <a:gd name="T46" fmla="*/ 2147483647 w 134"/>
                    <a:gd name="T47" fmla="*/ 2147483647 h 765"/>
                    <a:gd name="T48" fmla="*/ 2147483647 w 134"/>
                    <a:gd name="T49" fmla="*/ 2147483647 h 765"/>
                    <a:gd name="T50" fmla="*/ 2147483647 w 134"/>
                    <a:gd name="T51" fmla="*/ 2147483647 h 765"/>
                    <a:gd name="T52" fmla="*/ 2147483647 w 134"/>
                    <a:gd name="T53" fmla="*/ 2147483647 h 765"/>
                    <a:gd name="T54" fmla="*/ 2147483647 w 134"/>
                    <a:gd name="T55" fmla="*/ 2147483647 h 765"/>
                    <a:gd name="T56" fmla="*/ 2147483647 w 134"/>
                    <a:gd name="T57" fmla="*/ 2147483647 h 765"/>
                    <a:gd name="T58" fmla="*/ 2147483647 w 134"/>
                    <a:gd name="T59" fmla="*/ 2147483647 h 765"/>
                    <a:gd name="T60" fmla="*/ 2147483647 w 134"/>
                    <a:gd name="T61" fmla="*/ 2147483647 h 765"/>
                    <a:gd name="T62" fmla="*/ 2147483647 w 134"/>
                    <a:gd name="T63" fmla="*/ 2147483647 h 765"/>
                    <a:gd name="T64" fmla="*/ 2147483647 w 134"/>
                    <a:gd name="T65" fmla="*/ 2147483647 h 765"/>
                    <a:gd name="T66" fmla="*/ 2147483647 w 134"/>
                    <a:gd name="T67" fmla="*/ 2147483647 h 765"/>
                    <a:gd name="T68" fmla="*/ 2147483647 w 134"/>
                    <a:gd name="T69" fmla="*/ 2147483647 h 765"/>
                    <a:gd name="T70" fmla="*/ 2147483647 w 134"/>
                    <a:gd name="T71" fmla="*/ 2147483647 h 765"/>
                    <a:gd name="T72" fmla="*/ 2147483647 w 134"/>
                    <a:gd name="T73" fmla="*/ 2147483647 h 765"/>
                    <a:gd name="T74" fmla="*/ 2147483647 w 134"/>
                    <a:gd name="T75" fmla="*/ 2147483647 h 765"/>
                    <a:gd name="T76" fmla="*/ 2147483647 w 134"/>
                    <a:gd name="T77" fmla="*/ 2147483647 h 765"/>
                    <a:gd name="T78" fmla="*/ 2147483647 w 134"/>
                    <a:gd name="T79" fmla="*/ 2147483647 h 765"/>
                    <a:gd name="T80" fmla="*/ 2147483647 w 134"/>
                    <a:gd name="T81" fmla="*/ 2147483647 h 765"/>
                    <a:gd name="T82" fmla="*/ 2147483647 w 134"/>
                    <a:gd name="T83" fmla="*/ 2147483647 h 765"/>
                    <a:gd name="T84" fmla="*/ 2147483647 w 134"/>
                    <a:gd name="T85" fmla="*/ 2147483647 h 765"/>
                    <a:gd name="T86" fmla="*/ 2147483647 w 134"/>
                    <a:gd name="T87" fmla="*/ 2147483647 h 765"/>
                    <a:gd name="T88" fmla="*/ 2147483647 w 134"/>
                    <a:gd name="T89" fmla="*/ 2147483647 h 765"/>
                    <a:gd name="T90" fmla="*/ 2147483647 w 134"/>
                    <a:gd name="T91" fmla="*/ 2147483647 h 765"/>
                    <a:gd name="T92" fmla="*/ 2147483647 w 134"/>
                    <a:gd name="T93" fmla="*/ 2147483647 h 765"/>
                    <a:gd name="T94" fmla="*/ 2147483647 w 134"/>
                    <a:gd name="T95" fmla="*/ 2147483647 h 765"/>
                    <a:gd name="T96" fmla="*/ 2147483647 w 134"/>
                    <a:gd name="T97" fmla="*/ 2147483647 h 765"/>
                    <a:gd name="T98" fmla="*/ 2147483647 w 134"/>
                    <a:gd name="T99" fmla="*/ 2147483647 h 765"/>
                    <a:gd name="T100" fmla="*/ 2147483647 w 134"/>
                    <a:gd name="T101" fmla="*/ 2147483647 h 765"/>
                    <a:gd name="T102" fmla="*/ 2147483647 w 134"/>
                    <a:gd name="T103" fmla="*/ 2147483647 h 765"/>
                    <a:gd name="T104" fmla="*/ 2147483647 w 134"/>
                    <a:gd name="T105" fmla="*/ 2147483647 h 765"/>
                    <a:gd name="T106" fmla="*/ 2147483647 w 134"/>
                    <a:gd name="T107" fmla="*/ 2147483647 h 765"/>
                    <a:gd name="T108" fmla="*/ 2147483647 w 134"/>
                    <a:gd name="T109" fmla="*/ 2147483647 h 765"/>
                    <a:gd name="T110" fmla="*/ 2147483647 w 134"/>
                    <a:gd name="T111" fmla="*/ 2147483647 h 765"/>
                    <a:gd name="T112" fmla="*/ 2147483647 w 134"/>
                    <a:gd name="T113" fmla="*/ 2147483647 h 765"/>
                    <a:gd name="T114" fmla="*/ 2147483647 w 134"/>
                    <a:gd name="T115" fmla="*/ 2147483647 h 765"/>
                    <a:gd name="T116" fmla="*/ 2147483647 w 134"/>
                    <a:gd name="T117" fmla="*/ 2147483647 h 765"/>
                    <a:gd name="T118" fmla="*/ 2147483647 w 134"/>
                    <a:gd name="T119" fmla="*/ 2147483647 h 765"/>
                    <a:gd name="T120" fmla="*/ 2147483647 w 134"/>
                    <a:gd name="T121" fmla="*/ 2147483647 h 765"/>
                    <a:gd name="T122" fmla="*/ 2147483647 w 134"/>
                    <a:gd name="T123" fmla="*/ 2147483647 h 7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765"/>
                    <a:gd name="T188" fmla="*/ 134 w 134"/>
                    <a:gd name="T189" fmla="*/ 765 h 76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765">
                      <a:moveTo>
                        <a:pt x="111" y="699"/>
                      </a:moveTo>
                      <a:lnTo>
                        <a:pt x="109" y="699"/>
                      </a:lnTo>
                      <a:lnTo>
                        <a:pt x="104" y="699"/>
                      </a:lnTo>
                      <a:lnTo>
                        <a:pt x="99" y="694"/>
                      </a:lnTo>
                      <a:lnTo>
                        <a:pt x="96" y="694"/>
                      </a:lnTo>
                      <a:lnTo>
                        <a:pt x="96" y="697"/>
                      </a:lnTo>
                      <a:lnTo>
                        <a:pt x="91" y="702"/>
                      </a:lnTo>
                      <a:lnTo>
                        <a:pt x="89" y="704"/>
                      </a:lnTo>
                      <a:lnTo>
                        <a:pt x="81" y="704"/>
                      </a:lnTo>
                      <a:lnTo>
                        <a:pt x="79" y="707"/>
                      </a:lnTo>
                      <a:lnTo>
                        <a:pt x="76" y="709"/>
                      </a:lnTo>
                      <a:lnTo>
                        <a:pt x="74" y="717"/>
                      </a:lnTo>
                      <a:lnTo>
                        <a:pt x="74" y="719"/>
                      </a:lnTo>
                      <a:lnTo>
                        <a:pt x="74" y="727"/>
                      </a:lnTo>
                      <a:lnTo>
                        <a:pt x="71" y="734"/>
                      </a:lnTo>
                      <a:lnTo>
                        <a:pt x="68" y="737"/>
                      </a:lnTo>
                      <a:lnTo>
                        <a:pt x="63" y="737"/>
                      </a:lnTo>
                      <a:lnTo>
                        <a:pt x="58" y="732"/>
                      </a:lnTo>
                      <a:lnTo>
                        <a:pt x="61" y="724"/>
                      </a:lnTo>
                      <a:lnTo>
                        <a:pt x="63" y="719"/>
                      </a:lnTo>
                      <a:lnTo>
                        <a:pt x="68" y="714"/>
                      </a:lnTo>
                      <a:lnTo>
                        <a:pt x="68" y="712"/>
                      </a:lnTo>
                      <a:lnTo>
                        <a:pt x="66" y="709"/>
                      </a:lnTo>
                      <a:lnTo>
                        <a:pt x="63" y="709"/>
                      </a:lnTo>
                      <a:lnTo>
                        <a:pt x="53" y="714"/>
                      </a:lnTo>
                      <a:lnTo>
                        <a:pt x="48" y="714"/>
                      </a:lnTo>
                      <a:lnTo>
                        <a:pt x="43" y="717"/>
                      </a:lnTo>
                      <a:lnTo>
                        <a:pt x="41" y="714"/>
                      </a:lnTo>
                      <a:lnTo>
                        <a:pt x="43" y="712"/>
                      </a:lnTo>
                      <a:lnTo>
                        <a:pt x="51" y="707"/>
                      </a:lnTo>
                      <a:lnTo>
                        <a:pt x="51" y="709"/>
                      </a:lnTo>
                      <a:lnTo>
                        <a:pt x="58" y="707"/>
                      </a:lnTo>
                      <a:lnTo>
                        <a:pt x="61" y="704"/>
                      </a:lnTo>
                      <a:lnTo>
                        <a:pt x="56" y="702"/>
                      </a:lnTo>
                      <a:lnTo>
                        <a:pt x="51" y="702"/>
                      </a:lnTo>
                      <a:lnTo>
                        <a:pt x="46" y="702"/>
                      </a:lnTo>
                      <a:lnTo>
                        <a:pt x="46" y="697"/>
                      </a:lnTo>
                      <a:lnTo>
                        <a:pt x="48" y="694"/>
                      </a:lnTo>
                      <a:lnTo>
                        <a:pt x="48" y="692"/>
                      </a:lnTo>
                      <a:lnTo>
                        <a:pt x="46" y="692"/>
                      </a:lnTo>
                      <a:lnTo>
                        <a:pt x="43" y="686"/>
                      </a:lnTo>
                      <a:lnTo>
                        <a:pt x="38" y="689"/>
                      </a:lnTo>
                      <a:lnTo>
                        <a:pt x="33" y="689"/>
                      </a:lnTo>
                      <a:lnTo>
                        <a:pt x="36" y="681"/>
                      </a:lnTo>
                      <a:lnTo>
                        <a:pt x="36" y="679"/>
                      </a:lnTo>
                      <a:lnTo>
                        <a:pt x="33" y="681"/>
                      </a:lnTo>
                      <a:lnTo>
                        <a:pt x="31" y="681"/>
                      </a:lnTo>
                      <a:lnTo>
                        <a:pt x="28" y="676"/>
                      </a:lnTo>
                      <a:lnTo>
                        <a:pt x="25" y="676"/>
                      </a:lnTo>
                      <a:lnTo>
                        <a:pt x="28" y="674"/>
                      </a:lnTo>
                      <a:lnTo>
                        <a:pt x="28" y="671"/>
                      </a:lnTo>
                      <a:lnTo>
                        <a:pt x="28" y="669"/>
                      </a:lnTo>
                      <a:lnTo>
                        <a:pt x="28" y="666"/>
                      </a:lnTo>
                      <a:lnTo>
                        <a:pt x="25" y="666"/>
                      </a:lnTo>
                      <a:lnTo>
                        <a:pt x="20" y="661"/>
                      </a:lnTo>
                      <a:lnTo>
                        <a:pt x="18" y="661"/>
                      </a:lnTo>
                      <a:lnTo>
                        <a:pt x="25" y="659"/>
                      </a:lnTo>
                      <a:lnTo>
                        <a:pt x="28" y="659"/>
                      </a:lnTo>
                      <a:lnTo>
                        <a:pt x="28" y="654"/>
                      </a:lnTo>
                      <a:lnTo>
                        <a:pt x="31" y="651"/>
                      </a:lnTo>
                      <a:lnTo>
                        <a:pt x="31" y="649"/>
                      </a:lnTo>
                      <a:lnTo>
                        <a:pt x="25" y="649"/>
                      </a:lnTo>
                      <a:lnTo>
                        <a:pt x="23" y="649"/>
                      </a:lnTo>
                      <a:lnTo>
                        <a:pt x="20" y="641"/>
                      </a:lnTo>
                      <a:lnTo>
                        <a:pt x="25" y="636"/>
                      </a:lnTo>
                      <a:lnTo>
                        <a:pt x="20" y="633"/>
                      </a:lnTo>
                      <a:lnTo>
                        <a:pt x="20" y="628"/>
                      </a:lnTo>
                      <a:lnTo>
                        <a:pt x="25" y="623"/>
                      </a:lnTo>
                      <a:lnTo>
                        <a:pt x="23" y="618"/>
                      </a:lnTo>
                      <a:lnTo>
                        <a:pt x="18" y="623"/>
                      </a:lnTo>
                      <a:lnTo>
                        <a:pt x="18" y="606"/>
                      </a:lnTo>
                      <a:lnTo>
                        <a:pt x="20" y="601"/>
                      </a:lnTo>
                      <a:lnTo>
                        <a:pt x="20" y="591"/>
                      </a:lnTo>
                      <a:lnTo>
                        <a:pt x="20" y="588"/>
                      </a:lnTo>
                      <a:lnTo>
                        <a:pt x="25" y="588"/>
                      </a:lnTo>
                      <a:lnTo>
                        <a:pt x="28" y="591"/>
                      </a:lnTo>
                      <a:lnTo>
                        <a:pt x="33" y="593"/>
                      </a:lnTo>
                      <a:lnTo>
                        <a:pt x="33" y="591"/>
                      </a:lnTo>
                      <a:lnTo>
                        <a:pt x="33" y="588"/>
                      </a:lnTo>
                      <a:lnTo>
                        <a:pt x="28" y="583"/>
                      </a:lnTo>
                      <a:lnTo>
                        <a:pt x="20" y="586"/>
                      </a:lnTo>
                      <a:lnTo>
                        <a:pt x="18" y="583"/>
                      </a:lnTo>
                      <a:lnTo>
                        <a:pt x="15" y="583"/>
                      </a:lnTo>
                      <a:lnTo>
                        <a:pt x="15" y="580"/>
                      </a:lnTo>
                      <a:lnTo>
                        <a:pt x="18" y="578"/>
                      </a:lnTo>
                      <a:lnTo>
                        <a:pt x="18" y="575"/>
                      </a:lnTo>
                      <a:lnTo>
                        <a:pt x="18" y="573"/>
                      </a:lnTo>
                      <a:lnTo>
                        <a:pt x="23" y="573"/>
                      </a:lnTo>
                      <a:lnTo>
                        <a:pt x="23" y="568"/>
                      </a:lnTo>
                      <a:lnTo>
                        <a:pt x="23" y="565"/>
                      </a:lnTo>
                      <a:lnTo>
                        <a:pt x="18" y="560"/>
                      </a:lnTo>
                      <a:lnTo>
                        <a:pt x="15" y="560"/>
                      </a:lnTo>
                      <a:lnTo>
                        <a:pt x="10" y="560"/>
                      </a:lnTo>
                      <a:lnTo>
                        <a:pt x="8" y="560"/>
                      </a:lnTo>
                      <a:lnTo>
                        <a:pt x="8" y="555"/>
                      </a:lnTo>
                      <a:lnTo>
                        <a:pt x="0" y="555"/>
                      </a:lnTo>
                      <a:lnTo>
                        <a:pt x="0" y="553"/>
                      </a:lnTo>
                      <a:lnTo>
                        <a:pt x="8" y="548"/>
                      </a:lnTo>
                      <a:lnTo>
                        <a:pt x="10" y="548"/>
                      </a:lnTo>
                      <a:lnTo>
                        <a:pt x="13" y="543"/>
                      </a:lnTo>
                      <a:lnTo>
                        <a:pt x="15" y="540"/>
                      </a:lnTo>
                      <a:lnTo>
                        <a:pt x="20" y="538"/>
                      </a:lnTo>
                      <a:lnTo>
                        <a:pt x="23" y="540"/>
                      </a:lnTo>
                      <a:lnTo>
                        <a:pt x="23" y="543"/>
                      </a:lnTo>
                      <a:lnTo>
                        <a:pt x="18" y="545"/>
                      </a:lnTo>
                      <a:lnTo>
                        <a:pt x="15" y="548"/>
                      </a:lnTo>
                      <a:lnTo>
                        <a:pt x="15" y="555"/>
                      </a:lnTo>
                      <a:lnTo>
                        <a:pt x="18" y="555"/>
                      </a:lnTo>
                      <a:lnTo>
                        <a:pt x="18" y="553"/>
                      </a:lnTo>
                      <a:lnTo>
                        <a:pt x="20" y="550"/>
                      </a:lnTo>
                      <a:lnTo>
                        <a:pt x="23" y="548"/>
                      </a:lnTo>
                      <a:lnTo>
                        <a:pt x="23" y="550"/>
                      </a:lnTo>
                      <a:lnTo>
                        <a:pt x="23" y="553"/>
                      </a:lnTo>
                      <a:lnTo>
                        <a:pt x="23" y="558"/>
                      </a:lnTo>
                      <a:lnTo>
                        <a:pt x="31" y="548"/>
                      </a:lnTo>
                      <a:lnTo>
                        <a:pt x="31" y="540"/>
                      </a:lnTo>
                      <a:lnTo>
                        <a:pt x="31" y="535"/>
                      </a:lnTo>
                      <a:lnTo>
                        <a:pt x="33" y="530"/>
                      </a:lnTo>
                      <a:lnTo>
                        <a:pt x="38" y="527"/>
                      </a:lnTo>
                      <a:lnTo>
                        <a:pt x="33" y="525"/>
                      </a:lnTo>
                      <a:lnTo>
                        <a:pt x="33" y="520"/>
                      </a:lnTo>
                      <a:lnTo>
                        <a:pt x="36" y="520"/>
                      </a:lnTo>
                      <a:lnTo>
                        <a:pt x="41" y="517"/>
                      </a:lnTo>
                      <a:lnTo>
                        <a:pt x="43" y="512"/>
                      </a:lnTo>
                      <a:lnTo>
                        <a:pt x="46" y="510"/>
                      </a:lnTo>
                      <a:lnTo>
                        <a:pt x="46" y="507"/>
                      </a:lnTo>
                      <a:lnTo>
                        <a:pt x="43" y="505"/>
                      </a:lnTo>
                      <a:lnTo>
                        <a:pt x="38" y="502"/>
                      </a:lnTo>
                      <a:lnTo>
                        <a:pt x="38" y="497"/>
                      </a:lnTo>
                      <a:lnTo>
                        <a:pt x="38" y="495"/>
                      </a:lnTo>
                      <a:lnTo>
                        <a:pt x="41" y="490"/>
                      </a:lnTo>
                      <a:lnTo>
                        <a:pt x="38" y="482"/>
                      </a:lnTo>
                      <a:lnTo>
                        <a:pt x="43" y="479"/>
                      </a:lnTo>
                      <a:lnTo>
                        <a:pt x="46" y="477"/>
                      </a:lnTo>
                      <a:lnTo>
                        <a:pt x="43" y="469"/>
                      </a:lnTo>
                      <a:lnTo>
                        <a:pt x="43" y="462"/>
                      </a:lnTo>
                      <a:lnTo>
                        <a:pt x="48" y="459"/>
                      </a:lnTo>
                      <a:lnTo>
                        <a:pt x="48" y="457"/>
                      </a:lnTo>
                      <a:lnTo>
                        <a:pt x="48" y="454"/>
                      </a:lnTo>
                      <a:lnTo>
                        <a:pt x="46" y="454"/>
                      </a:lnTo>
                      <a:lnTo>
                        <a:pt x="43" y="452"/>
                      </a:lnTo>
                      <a:lnTo>
                        <a:pt x="46" y="449"/>
                      </a:lnTo>
                      <a:lnTo>
                        <a:pt x="46" y="444"/>
                      </a:lnTo>
                      <a:lnTo>
                        <a:pt x="43" y="444"/>
                      </a:lnTo>
                      <a:lnTo>
                        <a:pt x="41" y="444"/>
                      </a:lnTo>
                      <a:lnTo>
                        <a:pt x="36" y="449"/>
                      </a:lnTo>
                      <a:lnTo>
                        <a:pt x="33" y="449"/>
                      </a:lnTo>
                      <a:lnTo>
                        <a:pt x="31" y="447"/>
                      </a:lnTo>
                      <a:lnTo>
                        <a:pt x="28" y="442"/>
                      </a:lnTo>
                      <a:lnTo>
                        <a:pt x="25" y="434"/>
                      </a:lnTo>
                      <a:lnTo>
                        <a:pt x="25" y="429"/>
                      </a:lnTo>
                      <a:lnTo>
                        <a:pt x="25" y="419"/>
                      </a:lnTo>
                      <a:lnTo>
                        <a:pt x="28" y="416"/>
                      </a:lnTo>
                      <a:lnTo>
                        <a:pt x="33" y="409"/>
                      </a:lnTo>
                      <a:lnTo>
                        <a:pt x="36" y="401"/>
                      </a:lnTo>
                      <a:lnTo>
                        <a:pt x="36" y="399"/>
                      </a:lnTo>
                      <a:lnTo>
                        <a:pt x="33" y="384"/>
                      </a:lnTo>
                      <a:lnTo>
                        <a:pt x="33" y="379"/>
                      </a:lnTo>
                      <a:lnTo>
                        <a:pt x="33" y="373"/>
                      </a:lnTo>
                      <a:lnTo>
                        <a:pt x="33" y="368"/>
                      </a:lnTo>
                      <a:lnTo>
                        <a:pt x="28" y="361"/>
                      </a:lnTo>
                      <a:lnTo>
                        <a:pt x="28" y="358"/>
                      </a:lnTo>
                      <a:lnTo>
                        <a:pt x="31" y="356"/>
                      </a:lnTo>
                      <a:lnTo>
                        <a:pt x="33" y="356"/>
                      </a:lnTo>
                      <a:lnTo>
                        <a:pt x="36" y="356"/>
                      </a:lnTo>
                      <a:lnTo>
                        <a:pt x="38" y="353"/>
                      </a:lnTo>
                      <a:lnTo>
                        <a:pt x="41" y="341"/>
                      </a:lnTo>
                      <a:lnTo>
                        <a:pt x="41" y="338"/>
                      </a:lnTo>
                      <a:lnTo>
                        <a:pt x="43" y="328"/>
                      </a:lnTo>
                      <a:lnTo>
                        <a:pt x="46" y="323"/>
                      </a:lnTo>
                      <a:lnTo>
                        <a:pt x="51" y="315"/>
                      </a:lnTo>
                      <a:lnTo>
                        <a:pt x="53" y="310"/>
                      </a:lnTo>
                      <a:lnTo>
                        <a:pt x="53" y="305"/>
                      </a:lnTo>
                      <a:lnTo>
                        <a:pt x="56" y="295"/>
                      </a:lnTo>
                      <a:lnTo>
                        <a:pt x="58" y="290"/>
                      </a:lnTo>
                      <a:lnTo>
                        <a:pt x="61" y="285"/>
                      </a:lnTo>
                      <a:lnTo>
                        <a:pt x="61" y="283"/>
                      </a:lnTo>
                      <a:lnTo>
                        <a:pt x="58" y="275"/>
                      </a:lnTo>
                      <a:lnTo>
                        <a:pt x="61" y="275"/>
                      </a:lnTo>
                      <a:lnTo>
                        <a:pt x="63" y="270"/>
                      </a:lnTo>
                      <a:lnTo>
                        <a:pt x="63" y="267"/>
                      </a:lnTo>
                      <a:lnTo>
                        <a:pt x="66" y="265"/>
                      </a:lnTo>
                      <a:lnTo>
                        <a:pt x="63" y="265"/>
                      </a:lnTo>
                      <a:lnTo>
                        <a:pt x="63" y="257"/>
                      </a:lnTo>
                      <a:lnTo>
                        <a:pt x="61" y="240"/>
                      </a:lnTo>
                      <a:lnTo>
                        <a:pt x="61" y="232"/>
                      </a:lnTo>
                      <a:lnTo>
                        <a:pt x="61" y="227"/>
                      </a:lnTo>
                      <a:lnTo>
                        <a:pt x="63" y="222"/>
                      </a:lnTo>
                      <a:lnTo>
                        <a:pt x="66" y="219"/>
                      </a:lnTo>
                      <a:lnTo>
                        <a:pt x="68" y="214"/>
                      </a:lnTo>
                      <a:lnTo>
                        <a:pt x="68" y="207"/>
                      </a:lnTo>
                      <a:lnTo>
                        <a:pt x="66" y="204"/>
                      </a:lnTo>
                      <a:lnTo>
                        <a:pt x="63" y="199"/>
                      </a:lnTo>
                      <a:lnTo>
                        <a:pt x="66" y="192"/>
                      </a:lnTo>
                      <a:lnTo>
                        <a:pt x="68" y="184"/>
                      </a:lnTo>
                      <a:lnTo>
                        <a:pt x="68" y="179"/>
                      </a:lnTo>
                      <a:lnTo>
                        <a:pt x="71" y="177"/>
                      </a:lnTo>
                      <a:lnTo>
                        <a:pt x="74" y="169"/>
                      </a:lnTo>
                      <a:lnTo>
                        <a:pt x="76" y="159"/>
                      </a:lnTo>
                      <a:lnTo>
                        <a:pt x="76" y="154"/>
                      </a:lnTo>
                      <a:lnTo>
                        <a:pt x="76" y="149"/>
                      </a:lnTo>
                      <a:lnTo>
                        <a:pt x="76" y="141"/>
                      </a:lnTo>
                      <a:lnTo>
                        <a:pt x="79" y="136"/>
                      </a:lnTo>
                      <a:lnTo>
                        <a:pt x="81" y="131"/>
                      </a:lnTo>
                      <a:lnTo>
                        <a:pt x="79" y="124"/>
                      </a:lnTo>
                      <a:lnTo>
                        <a:pt x="79" y="118"/>
                      </a:lnTo>
                      <a:lnTo>
                        <a:pt x="79" y="116"/>
                      </a:lnTo>
                      <a:lnTo>
                        <a:pt x="79" y="108"/>
                      </a:lnTo>
                      <a:lnTo>
                        <a:pt x="81" y="103"/>
                      </a:lnTo>
                      <a:lnTo>
                        <a:pt x="81" y="101"/>
                      </a:lnTo>
                      <a:lnTo>
                        <a:pt x="79" y="101"/>
                      </a:lnTo>
                      <a:lnTo>
                        <a:pt x="79" y="98"/>
                      </a:lnTo>
                      <a:lnTo>
                        <a:pt x="79" y="96"/>
                      </a:lnTo>
                      <a:lnTo>
                        <a:pt x="79" y="93"/>
                      </a:lnTo>
                      <a:lnTo>
                        <a:pt x="84" y="91"/>
                      </a:lnTo>
                      <a:lnTo>
                        <a:pt x="84" y="88"/>
                      </a:lnTo>
                      <a:lnTo>
                        <a:pt x="84" y="83"/>
                      </a:lnTo>
                      <a:lnTo>
                        <a:pt x="84" y="78"/>
                      </a:lnTo>
                      <a:lnTo>
                        <a:pt x="86" y="71"/>
                      </a:lnTo>
                      <a:lnTo>
                        <a:pt x="86" y="53"/>
                      </a:lnTo>
                      <a:lnTo>
                        <a:pt x="84" y="38"/>
                      </a:lnTo>
                      <a:lnTo>
                        <a:pt x="84" y="25"/>
                      </a:lnTo>
                      <a:lnTo>
                        <a:pt x="81" y="18"/>
                      </a:lnTo>
                      <a:lnTo>
                        <a:pt x="81" y="15"/>
                      </a:lnTo>
                      <a:lnTo>
                        <a:pt x="86" y="12"/>
                      </a:lnTo>
                      <a:lnTo>
                        <a:pt x="89" y="10"/>
                      </a:lnTo>
                      <a:lnTo>
                        <a:pt x="91" y="2"/>
                      </a:lnTo>
                      <a:lnTo>
                        <a:pt x="96" y="0"/>
                      </a:lnTo>
                      <a:lnTo>
                        <a:pt x="96" y="2"/>
                      </a:lnTo>
                      <a:lnTo>
                        <a:pt x="101" y="7"/>
                      </a:lnTo>
                      <a:lnTo>
                        <a:pt x="104" y="12"/>
                      </a:lnTo>
                      <a:lnTo>
                        <a:pt x="104" y="23"/>
                      </a:lnTo>
                      <a:lnTo>
                        <a:pt x="106" y="25"/>
                      </a:lnTo>
                      <a:lnTo>
                        <a:pt x="111" y="33"/>
                      </a:lnTo>
                      <a:lnTo>
                        <a:pt x="109" y="45"/>
                      </a:lnTo>
                      <a:lnTo>
                        <a:pt x="109" y="48"/>
                      </a:lnTo>
                      <a:lnTo>
                        <a:pt x="111" y="53"/>
                      </a:lnTo>
                      <a:lnTo>
                        <a:pt x="116" y="63"/>
                      </a:lnTo>
                      <a:lnTo>
                        <a:pt x="116" y="65"/>
                      </a:lnTo>
                      <a:lnTo>
                        <a:pt x="119" y="73"/>
                      </a:lnTo>
                      <a:lnTo>
                        <a:pt x="122" y="91"/>
                      </a:lnTo>
                      <a:lnTo>
                        <a:pt x="124" y="91"/>
                      </a:lnTo>
                      <a:lnTo>
                        <a:pt x="132" y="91"/>
                      </a:lnTo>
                      <a:lnTo>
                        <a:pt x="132" y="93"/>
                      </a:lnTo>
                      <a:lnTo>
                        <a:pt x="134" y="93"/>
                      </a:lnTo>
                      <a:lnTo>
                        <a:pt x="134" y="96"/>
                      </a:lnTo>
                      <a:lnTo>
                        <a:pt x="134" y="98"/>
                      </a:lnTo>
                      <a:lnTo>
                        <a:pt x="132" y="111"/>
                      </a:lnTo>
                      <a:lnTo>
                        <a:pt x="129" y="113"/>
                      </a:lnTo>
                      <a:lnTo>
                        <a:pt x="119" y="116"/>
                      </a:lnTo>
                      <a:lnTo>
                        <a:pt x="111" y="121"/>
                      </a:lnTo>
                      <a:lnTo>
                        <a:pt x="111" y="124"/>
                      </a:lnTo>
                      <a:lnTo>
                        <a:pt x="114" y="129"/>
                      </a:lnTo>
                      <a:lnTo>
                        <a:pt x="109" y="134"/>
                      </a:lnTo>
                      <a:lnTo>
                        <a:pt x="109" y="139"/>
                      </a:lnTo>
                      <a:lnTo>
                        <a:pt x="111" y="144"/>
                      </a:lnTo>
                      <a:lnTo>
                        <a:pt x="114" y="146"/>
                      </a:lnTo>
                      <a:lnTo>
                        <a:pt x="114" y="149"/>
                      </a:lnTo>
                      <a:lnTo>
                        <a:pt x="111" y="151"/>
                      </a:lnTo>
                      <a:lnTo>
                        <a:pt x="111" y="154"/>
                      </a:lnTo>
                      <a:lnTo>
                        <a:pt x="111" y="159"/>
                      </a:lnTo>
                      <a:lnTo>
                        <a:pt x="114" y="161"/>
                      </a:lnTo>
                      <a:lnTo>
                        <a:pt x="114" y="164"/>
                      </a:lnTo>
                      <a:lnTo>
                        <a:pt x="114" y="166"/>
                      </a:lnTo>
                      <a:lnTo>
                        <a:pt x="111" y="166"/>
                      </a:lnTo>
                      <a:lnTo>
                        <a:pt x="106" y="166"/>
                      </a:lnTo>
                      <a:lnTo>
                        <a:pt x="104" y="174"/>
                      </a:lnTo>
                      <a:lnTo>
                        <a:pt x="101" y="182"/>
                      </a:lnTo>
                      <a:lnTo>
                        <a:pt x="96" y="187"/>
                      </a:lnTo>
                      <a:lnTo>
                        <a:pt x="94" y="189"/>
                      </a:lnTo>
                      <a:lnTo>
                        <a:pt x="89" y="204"/>
                      </a:lnTo>
                      <a:lnTo>
                        <a:pt x="89" y="217"/>
                      </a:lnTo>
                      <a:lnTo>
                        <a:pt x="89" y="222"/>
                      </a:lnTo>
                      <a:lnTo>
                        <a:pt x="89" y="225"/>
                      </a:lnTo>
                      <a:lnTo>
                        <a:pt x="86" y="227"/>
                      </a:lnTo>
                      <a:lnTo>
                        <a:pt x="84" y="230"/>
                      </a:lnTo>
                      <a:lnTo>
                        <a:pt x="81" y="240"/>
                      </a:lnTo>
                      <a:lnTo>
                        <a:pt x="79" y="247"/>
                      </a:lnTo>
                      <a:lnTo>
                        <a:pt x="81" y="252"/>
                      </a:lnTo>
                      <a:lnTo>
                        <a:pt x="84" y="262"/>
                      </a:lnTo>
                      <a:lnTo>
                        <a:pt x="89" y="288"/>
                      </a:lnTo>
                      <a:lnTo>
                        <a:pt x="91" y="293"/>
                      </a:lnTo>
                      <a:lnTo>
                        <a:pt x="89" y="298"/>
                      </a:lnTo>
                      <a:lnTo>
                        <a:pt x="81" y="313"/>
                      </a:lnTo>
                      <a:lnTo>
                        <a:pt x="79" y="318"/>
                      </a:lnTo>
                      <a:lnTo>
                        <a:pt x="81" y="320"/>
                      </a:lnTo>
                      <a:lnTo>
                        <a:pt x="81" y="331"/>
                      </a:lnTo>
                      <a:lnTo>
                        <a:pt x="81" y="333"/>
                      </a:lnTo>
                      <a:lnTo>
                        <a:pt x="71" y="343"/>
                      </a:lnTo>
                      <a:lnTo>
                        <a:pt x="68" y="346"/>
                      </a:lnTo>
                      <a:lnTo>
                        <a:pt x="68" y="356"/>
                      </a:lnTo>
                      <a:lnTo>
                        <a:pt x="68" y="366"/>
                      </a:lnTo>
                      <a:lnTo>
                        <a:pt x="71" y="376"/>
                      </a:lnTo>
                      <a:lnTo>
                        <a:pt x="74" y="386"/>
                      </a:lnTo>
                      <a:lnTo>
                        <a:pt x="71" y="386"/>
                      </a:lnTo>
                      <a:lnTo>
                        <a:pt x="66" y="391"/>
                      </a:lnTo>
                      <a:lnTo>
                        <a:pt x="63" y="394"/>
                      </a:lnTo>
                      <a:lnTo>
                        <a:pt x="63" y="396"/>
                      </a:lnTo>
                      <a:lnTo>
                        <a:pt x="61" y="419"/>
                      </a:lnTo>
                      <a:lnTo>
                        <a:pt x="58" y="424"/>
                      </a:lnTo>
                      <a:lnTo>
                        <a:pt x="58" y="426"/>
                      </a:lnTo>
                      <a:lnTo>
                        <a:pt x="58" y="444"/>
                      </a:lnTo>
                      <a:lnTo>
                        <a:pt x="61" y="452"/>
                      </a:lnTo>
                      <a:lnTo>
                        <a:pt x="61" y="457"/>
                      </a:lnTo>
                      <a:lnTo>
                        <a:pt x="56" y="459"/>
                      </a:lnTo>
                      <a:lnTo>
                        <a:pt x="53" y="462"/>
                      </a:lnTo>
                      <a:lnTo>
                        <a:pt x="53" y="464"/>
                      </a:lnTo>
                      <a:lnTo>
                        <a:pt x="53" y="477"/>
                      </a:lnTo>
                      <a:lnTo>
                        <a:pt x="56" y="477"/>
                      </a:lnTo>
                      <a:lnTo>
                        <a:pt x="58" y="479"/>
                      </a:lnTo>
                      <a:lnTo>
                        <a:pt x="61" y="485"/>
                      </a:lnTo>
                      <a:lnTo>
                        <a:pt x="58" y="500"/>
                      </a:lnTo>
                      <a:lnTo>
                        <a:pt x="61" y="505"/>
                      </a:lnTo>
                      <a:lnTo>
                        <a:pt x="63" y="507"/>
                      </a:lnTo>
                      <a:lnTo>
                        <a:pt x="68" y="507"/>
                      </a:lnTo>
                      <a:lnTo>
                        <a:pt x="71" y="510"/>
                      </a:lnTo>
                      <a:lnTo>
                        <a:pt x="71" y="512"/>
                      </a:lnTo>
                      <a:lnTo>
                        <a:pt x="68" y="515"/>
                      </a:lnTo>
                      <a:lnTo>
                        <a:pt x="66" y="515"/>
                      </a:lnTo>
                      <a:lnTo>
                        <a:pt x="61" y="515"/>
                      </a:lnTo>
                      <a:lnTo>
                        <a:pt x="56" y="517"/>
                      </a:lnTo>
                      <a:lnTo>
                        <a:pt x="61" y="522"/>
                      </a:lnTo>
                      <a:lnTo>
                        <a:pt x="66" y="525"/>
                      </a:lnTo>
                      <a:lnTo>
                        <a:pt x="66" y="527"/>
                      </a:lnTo>
                      <a:lnTo>
                        <a:pt x="58" y="535"/>
                      </a:lnTo>
                      <a:lnTo>
                        <a:pt x="58" y="548"/>
                      </a:lnTo>
                      <a:lnTo>
                        <a:pt x="61" y="558"/>
                      </a:lnTo>
                      <a:lnTo>
                        <a:pt x="58" y="568"/>
                      </a:lnTo>
                      <a:lnTo>
                        <a:pt x="56" y="570"/>
                      </a:lnTo>
                      <a:lnTo>
                        <a:pt x="56" y="575"/>
                      </a:lnTo>
                      <a:lnTo>
                        <a:pt x="51" y="575"/>
                      </a:lnTo>
                      <a:lnTo>
                        <a:pt x="48" y="578"/>
                      </a:lnTo>
                      <a:lnTo>
                        <a:pt x="48" y="586"/>
                      </a:lnTo>
                      <a:lnTo>
                        <a:pt x="51" y="593"/>
                      </a:lnTo>
                      <a:lnTo>
                        <a:pt x="51" y="596"/>
                      </a:lnTo>
                      <a:lnTo>
                        <a:pt x="48" y="608"/>
                      </a:lnTo>
                      <a:lnTo>
                        <a:pt x="46" y="611"/>
                      </a:lnTo>
                      <a:lnTo>
                        <a:pt x="33" y="623"/>
                      </a:lnTo>
                      <a:lnTo>
                        <a:pt x="31" y="626"/>
                      </a:lnTo>
                      <a:lnTo>
                        <a:pt x="31" y="631"/>
                      </a:lnTo>
                      <a:lnTo>
                        <a:pt x="33" y="646"/>
                      </a:lnTo>
                      <a:lnTo>
                        <a:pt x="36" y="659"/>
                      </a:lnTo>
                      <a:lnTo>
                        <a:pt x="38" y="659"/>
                      </a:lnTo>
                      <a:lnTo>
                        <a:pt x="46" y="656"/>
                      </a:lnTo>
                      <a:lnTo>
                        <a:pt x="51" y="654"/>
                      </a:lnTo>
                      <a:lnTo>
                        <a:pt x="51" y="656"/>
                      </a:lnTo>
                      <a:lnTo>
                        <a:pt x="53" y="684"/>
                      </a:lnTo>
                      <a:lnTo>
                        <a:pt x="58" y="689"/>
                      </a:lnTo>
                      <a:lnTo>
                        <a:pt x="63" y="689"/>
                      </a:lnTo>
                      <a:lnTo>
                        <a:pt x="74" y="689"/>
                      </a:lnTo>
                      <a:lnTo>
                        <a:pt x="94" y="692"/>
                      </a:lnTo>
                      <a:lnTo>
                        <a:pt x="99" y="694"/>
                      </a:lnTo>
                      <a:lnTo>
                        <a:pt x="109" y="697"/>
                      </a:lnTo>
                      <a:lnTo>
                        <a:pt x="111" y="699"/>
                      </a:lnTo>
                      <a:close/>
                      <a:moveTo>
                        <a:pt x="106" y="765"/>
                      </a:moveTo>
                      <a:lnTo>
                        <a:pt x="99" y="765"/>
                      </a:lnTo>
                      <a:lnTo>
                        <a:pt x="96" y="765"/>
                      </a:lnTo>
                      <a:lnTo>
                        <a:pt x="91" y="762"/>
                      </a:lnTo>
                      <a:lnTo>
                        <a:pt x="89" y="762"/>
                      </a:lnTo>
                      <a:lnTo>
                        <a:pt x="86" y="762"/>
                      </a:lnTo>
                      <a:lnTo>
                        <a:pt x="79" y="765"/>
                      </a:lnTo>
                      <a:lnTo>
                        <a:pt x="76" y="765"/>
                      </a:lnTo>
                      <a:lnTo>
                        <a:pt x="76" y="762"/>
                      </a:lnTo>
                      <a:lnTo>
                        <a:pt x="79" y="757"/>
                      </a:lnTo>
                      <a:lnTo>
                        <a:pt x="76" y="755"/>
                      </a:lnTo>
                      <a:lnTo>
                        <a:pt x="84" y="752"/>
                      </a:lnTo>
                      <a:lnTo>
                        <a:pt x="94" y="752"/>
                      </a:lnTo>
                      <a:lnTo>
                        <a:pt x="96" y="757"/>
                      </a:lnTo>
                      <a:lnTo>
                        <a:pt x="101" y="757"/>
                      </a:lnTo>
                      <a:lnTo>
                        <a:pt x="99" y="747"/>
                      </a:lnTo>
                      <a:lnTo>
                        <a:pt x="96" y="747"/>
                      </a:lnTo>
                      <a:lnTo>
                        <a:pt x="91" y="745"/>
                      </a:lnTo>
                      <a:lnTo>
                        <a:pt x="89" y="745"/>
                      </a:lnTo>
                      <a:lnTo>
                        <a:pt x="86" y="740"/>
                      </a:lnTo>
                      <a:lnTo>
                        <a:pt x="84" y="734"/>
                      </a:lnTo>
                      <a:lnTo>
                        <a:pt x="96" y="727"/>
                      </a:lnTo>
                      <a:lnTo>
                        <a:pt x="96" y="724"/>
                      </a:lnTo>
                      <a:lnTo>
                        <a:pt x="94" y="722"/>
                      </a:lnTo>
                      <a:lnTo>
                        <a:pt x="81" y="727"/>
                      </a:lnTo>
                      <a:lnTo>
                        <a:pt x="79" y="724"/>
                      </a:lnTo>
                      <a:lnTo>
                        <a:pt x="81" y="717"/>
                      </a:lnTo>
                      <a:lnTo>
                        <a:pt x="84" y="717"/>
                      </a:lnTo>
                      <a:lnTo>
                        <a:pt x="91" y="709"/>
                      </a:lnTo>
                      <a:lnTo>
                        <a:pt x="96" y="702"/>
                      </a:lnTo>
                      <a:lnTo>
                        <a:pt x="99" y="704"/>
                      </a:lnTo>
                      <a:lnTo>
                        <a:pt x="109" y="707"/>
                      </a:lnTo>
                      <a:lnTo>
                        <a:pt x="109" y="719"/>
                      </a:lnTo>
                      <a:lnTo>
                        <a:pt x="106" y="765"/>
                      </a:lnTo>
                      <a:close/>
                      <a:moveTo>
                        <a:pt x="38" y="714"/>
                      </a:moveTo>
                      <a:lnTo>
                        <a:pt x="36" y="712"/>
                      </a:lnTo>
                      <a:lnTo>
                        <a:pt x="36" y="702"/>
                      </a:lnTo>
                      <a:lnTo>
                        <a:pt x="31" y="704"/>
                      </a:lnTo>
                      <a:lnTo>
                        <a:pt x="28" y="699"/>
                      </a:lnTo>
                      <a:lnTo>
                        <a:pt x="31" y="694"/>
                      </a:lnTo>
                      <a:lnTo>
                        <a:pt x="36" y="697"/>
                      </a:lnTo>
                      <a:lnTo>
                        <a:pt x="41" y="694"/>
                      </a:lnTo>
                      <a:lnTo>
                        <a:pt x="41" y="704"/>
                      </a:lnTo>
                      <a:lnTo>
                        <a:pt x="41" y="709"/>
                      </a:lnTo>
                      <a:lnTo>
                        <a:pt x="38" y="714"/>
                      </a:lnTo>
                      <a:close/>
                      <a:moveTo>
                        <a:pt x="28" y="487"/>
                      </a:moveTo>
                      <a:lnTo>
                        <a:pt x="23" y="485"/>
                      </a:lnTo>
                      <a:lnTo>
                        <a:pt x="20" y="485"/>
                      </a:lnTo>
                      <a:lnTo>
                        <a:pt x="20" y="482"/>
                      </a:lnTo>
                      <a:lnTo>
                        <a:pt x="18" y="479"/>
                      </a:lnTo>
                      <a:lnTo>
                        <a:pt x="20" y="477"/>
                      </a:lnTo>
                      <a:lnTo>
                        <a:pt x="20" y="469"/>
                      </a:lnTo>
                      <a:lnTo>
                        <a:pt x="20" y="464"/>
                      </a:lnTo>
                      <a:lnTo>
                        <a:pt x="20" y="462"/>
                      </a:lnTo>
                      <a:lnTo>
                        <a:pt x="23" y="454"/>
                      </a:lnTo>
                      <a:lnTo>
                        <a:pt x="28" y="452"/>
                      </a:lnTo>
                      <a:lnTo>
                        <a:pt x="31" y="457"/>
                      </a:lnTo>
                      <a:lnTo>
                        <a:pt x="33" y="459"/>
                      </a:lnTo>
                      <a:lnTo>
                        <a:pt x="28" y="464"/>
                      </a:lnTo>
                      <a:lnTo>
                        <a:pt x="25" y="464"/>
                      </a:lnTo>
                      <a:lnTo>
                        <a:pt x="31" y="472"/>
                      </a:lnTo>
                      <a:lnTo>
                        <a:pt x="28" y="485"/>
                      </a:lnTo>
                      <a:lnTo>
                        <a:pt x="28" y="487"/>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09" name="Freeform 106"/>
                <p:cNvSpPr>
                  <a:spLocks noEditPoints="1"/>
                </p:cNvSpPr>
                <p:nvPr/>
              </p:nvSpPr>
              <p:spPr bwMode="auto">
                <a:xfrm>
                  <a:off x="3200400" y="5135563"/>
                  <a:ext cx="404813" cy="885825"/>
                </a:xfrm>
                <a:custGeom>
                  <a:avLst/>
                  <a:gdLst>
                    <a:gd name="T0" fmla="*/ 2147483647 w 318"/>
                    <a:gd name="T1" fmla="*/ 2147483647 h 697"/>
                    <a:gd name="T2" fmla="*/ 2147483647 w 318"/>
                    <a:gd name="T3" fmla="*/ 2147483647 h 697"/>
                    <a:gd name="T4" fmla="*/ 2147483647 w 318"/>
                    <a:gd name="T5" fmla="*/ 2147483647 h 697"/>
                    <a:gd name="T6" fmla="*/ 2147483647 w 318"/>
                    <a:gd name="T7" fmla="*/ 2147483647 h 697"/>
                    <a:gd name="T8" fmla="*/ 2147483647 w 318"/>
                    <a:gd name="T9" fmla="*/ 2147483647 h 697"/>
                    <a:gd name="T10" fmla="*/ 2147483647 w 318"/>
                    <a:gd name="T11" fmla="*/ 2147483647 h 697"/>
                    <a:gd name="T12" fmla="*/ 2147483647 w 318"/>
                    <a:gd name="T13" fmla="*/ 2147483647 h 697"/>
                    <a:gd name="T14" fmla="*/ 0 w 318"/>
                    <a:gd name="T15" fmla="*/ 2147483647 h 697"/>
                    <a:gd name="T16" fmla="*/ 2147483647 w 318"/>
                    <a:gd name="T17" fmla="*/ 2147483647 h 697"/>
                    <a:gd name="T18" fmla="*/ 2147483647 w 318"/>
                    <a:gd name="T19" fmla="*/ 2147483647 h 697"/>
                    <a:gd name="T20" fmla="*/ 2147483647 w 318"/>
                    <a:gd name="T21" fmla="*/ 2147483647 h 697"/>
                    <a:gd name="T22" fmla="*/ 2147483647 w 318"/>
                    <a:gd name="T23" fmla="*/ 2147483647 h 697"/>
                    <a:gd name="T24" fmla="*/ 2147483647 w 318"/>
                    <a:gd name="T25" fmla="*/ 2147483647 h 697"/>
                    <a:gd name="T26" fmla="*/ 2147483647 w 318"/>
                    <a:gd name="T27" fmla="*/ 2147483647 h 697"/>
                    <a:gd name="T28" fmla="*/ 2147483647 w 318"/>
                    <a:gd name="T29" fmla="*/ 2147483647 h 697"/>
                    <a:gd name="T30" fmla="*/ 2147483647 w 318"/>
                    <a:gd name="T31" fmla="*/ 2147483647 h 697"/>
                    <a:gd name="T32" fmla="*/ 2147483647 w 318"/>
                    <a:gd name="T33" fmla="*/ 2147483647 h 697"/>
                    <a:gd name="T34" fmla="*/ 2147483647 w 318"/>
                    <a:gd name="T35" fmla="*/ 2147483647 h 697"/>
                    <a:gd name="T36" fmla="*/ 2147483647 w 318"/>
                    <a:gd name="T37" fmla="*/ 2147483647 h 697"/>
                    <a:gd name="T38" fmla="*/ 2147483647 w 318"/>
                    <a:gd name="T39" fmla="*/ 2147483647 h 697"/>
                    <a:gd name="T40" fmla="*/ 2147483647 w 318"/>
                    <a:gd name="T41" fmla="*/ 2147483647 h 697"/>
                    <a:gd name="T42" fmla="*/ 2147483647 w 318"/>
                    <a:gd name="T43" fmla="*/ 2147483647 h 697"/>
                    <a:gd name="T44" fmla="*/ 2147483647 w 318"/>
                    <a:gd name="T45" fmla="*/ 2147483647 h 697"/>
                    <a:gd name="T46" fmla="*/ 2147483647 w 318"/>
                    <a:gd name="T47" fmla="*/ 2147483647 h 697"/>
                    <a:gd name="T48" fmla="*/ 2147483647 w 318"/>
                    <a:gd name="T49" fmla="*/ 2147483647 h 697"/>
                    <a:gd name="T50" fmla="*/ 2147483647 w 318"/>
                    <a:gd name="T51" fmla="*/ 2147483647 h 697"/>
                    <a:gd name="T52" fmla="*/ 2147483647 w 318"/>
                    <a:gd name="T53" fmla="*/ 2147483647 h 697"/>
                    <a:gd name="T54" fmla="*/ 2147483647 w 318"/>
                    <a:gd name="T55" fmla="*/ 2147483647 h 697"/>
                    <a:gd name="T56" fmla="*/ 2147483647 w 318"/>
                    <a:gd name="T57" fmla="*/ 2147483647 h 697"/>
                    <a:gd name="T58" fmla="*/ 2147483647 w 318"/>
                    <a:gd name="T59" fmla="*/ 2147483647 h 697"/>
                    <a:gd name="T60" fmla="*/ 2147483647 w 318"/>
                    <a:gd name="T61" fmla="*/ 2147483647 h 697"/>
                    <a:gd name="T62" fmla="*/ 2147483647 w 318"/>
                    <a:gd name="T63" fmla="*/ 2147483647 h 697"/>
                    <a:gd name="T64" fmla="*/ 2147483647 w 318"/>
                    <a:gd name="T65" fmla="*/ 2147483647 h 697"/>
                    <a:gd name="T66" fmla="*/ 2147483647 w 318"/>
                    <a:gd name="T67" fmla="*/ 2147483647 h 697"/>
                    <a:gd name="T68" fmla="*/ 2147483647 w 318"/>
                    <a:gd name="T69" fmla="*/ 2147483647 h 697"/>
                    <a:gd name="T70" fmla="*/ 2147483647 w 318"/>
                    <a:gd name="T71" fmla="*/ 2147483647 h 697"/>
                    <a:gd name="T72" fmla="*/ 2147483647 w 318"/>
                    <a:gd name="T73" fmla="*/ 2147483647 h 697"/>
                    <a:gd name="T74" fmla="*/ 2147483647 w 318"/>
                    <a:gd name="T75" fmla="*/ 2147483647 h 697"/>
                    <a:gd name="T76" fmla="*/ 2147483647 w 318"/>
                    <a:gd name="T77" fmla="*/ 2147483647 h 697"/>
                    <a:gd name="T78" fmla="*/ 2147483647 w 318"/>
                    <a:gd name="T79" fmla="*/ 2147483647 h 697"/>
                    <a:gd name="T80" fmla="*/ 2147483647 w 318"/>
                    <a:gd name="T81" fmla="*/ 2147483647 h 697"/>
                    <a:gd name="T82" fmla="*/ 2147483647 w 318"/>
                    <a:gd name="T83" fmla="*/ 2147483647 h 697"/>
                    <a:gd name="T84" fmla="*/ 2147483647 w 318"/>
                    <a:gd name="T85" fmla="*/ 2147483647 h 697"/>
                    <a:gd name="T86" fmla="*/ 2147483647 w 318"/>
                    <a:gd name="T87" fmla="*/ 2147483647 h 697"/>
                    <a:gd name="T88" fmla="*/ 2147483647 w 318"/>
                    <a:gd name="T89" fmla="*/ 2147483647 h 697"/>
                    <a:gd name="T90" fmla="*/ 2147483647 w 318"/>
                    <a:gd name="T91" fmla="*/ 2147483647 h 697"/>
                    <a:gd name="T92" fmla="*/ 2147483647 w 318"/>
                    <a:gd name="T93" fmla="*/ 2147483647 h 697"/>
                    <a:gd name="T94" fmla="*/ 2147483647 w 318"/>
                    <a:gd name="T95" fmla="*/ 2147483647 h 697"/>
                    <a:gd name="T96" fmla="*/ 2147483647 w 318"/>
                    <a:gd name="T97" fmla="*/ 2147483647 h 697"/>
                    <a:gd name="T98" fmla="*/ 2147483647 w 318"/>
                    <a:gd name="T99" fmla="*/ 2147483647 h 697"/>
                    <a:gd name="T100" fmla="*/ 2147483647 w 318"/>
                    <a:gd name="T101" fmla="*/ 2147483647 h 697"/>
                    <a:gd name="T102" fmla="*/ 2147483647 w 318"/>
                    <a:gd name="T103" fmla="*/ 2147483647 h 697"/>
                    <a:gd name="T104" fmla="*/ 2147483647 w 318"/>
                    <a:gd name="T105" fmla="*/ 2147483647 h 697"/>
                    <a:gd name="T106" fmla="*/ 2147483647 w 318"/>
                    <a:gd name="T107" fmla="*/ 2147483647 h 697"/>
                    <a:gd name="T108" fmla="*/ 2147483647 w 318"/>
                    <a:gd name="T109" fmla="*/ 2147483647 h 697"/>
                    <a:gd name="T110" fmla="*/ 2147483647 w 318"/>
                    <a:gd name="T111" fmla="*/ 2147483647 h 697"/>
                    <a:gd name="T112" fmla="*/ 2147483647 w 318"/>
                    <a:gd name="T113" fmla="*/ 2147483647 h 697"/>
                    <a:gd name="T114" fmla="*/ 2147483647 w 318"/>
                    <a:gd name="T115" fmla="*/ 2147483647 h 69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8"/>
                    <a:gd name="T175" fmla="*/ 0 h 697"/>
                    <a:gd name="T176" fmla="*/ 318 w 318"/>
                    <a:gd name="T177" fmla="*/ 697 h 69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8" h="697">
                      <a:moveTo>
                        <a:pt x="78" y="646"/>
                      </a:moveTo>
                      <a:lnTo>
                        <a:pt x="78" y="634"/>
                      </a:lnTo>
                      <a:lnTo>
                        <a:pt x="83" y="636"/>
                      </a:lnTo>
                      <a:lnTo>
                        <a:pt x="83" y="639"/>
                      </a:lnTo>
                      <a:lnTo>
                        <a:pt x="80" y="644"/>
                      </a:lnTo>
                      <a:lnTo>
                        <a:pt x="78" y="646"/>
                      </a:lnTo>
                      <a:close/>
                      <a:moveTo>
                        <a:pt x="78" y="646"/>
                      </a:moveTo>
                      <a:lnTo>
                        <a:pt x="78" y="649"/>
                      </a:lnTo>
                      <a:lnTo>
                        <a:pt x="83" y="649"/>
                      </a:lnTo>
                      <a:lnTo>
                        <a:pt x="85" y="651"/>
                      </a:lnTo>
                      <a:lnTo>
                        <a:pt x="91" y="659"/>
                      </a:lnTo>
                      <a:lnTo>
                        <a:pt x="98" y="667"/>
                      </a:lnTo>
                      <a:lnTo>
                        <a:pt x="103" y="677"/>
                      </a:lnTo>
                      <a:lnTo>
                        <a:pt x="108" y="679"/>
                      </a:lnTo>
                      <a:lnTo>
                        <a:pt x="113" y="684"/>
                      </a:lnTo>
                      <a:lnTo>
                        <a:pt x="116" y="684"/>
                      </a:lnTo>
                      <a:lnTo>
                        <a:pt x="118" y="684"/>
                      </a:lnTo>
                      <a:lnTo>
                        <a:pt x="121" y="687"/>
                      </a:lnTo>
                      <a:lnTo>
                        <a:pt x="131" y="687"/>
                      </a:lnTo>
                      <a:lnTo>
                        <a:pt x="131" y="689"/>
                      </a:lnTo>
                      <a:lnTo>
                        <a:pt x="131" y="692"/>
                      </a:lnTo>
                      <a:lnTo>
                        <a:pt x="126" y="692"/>
                      </a:lnTo>
                      <a:lnTo>
                        <a:pt x="118" y="694"/>
                      </a:lnTo>
                      <a:lnTo>
                        <a:pt x="113" y="697"/>
                      </a:lnTo>
                      <a:lnTo>
                        <a:pt x="111" y="697"/>
                      </a:lnTo>
                      <a:lnTo>
                        <a:pt x="101" y="692"/>
                      </a:lnTo>
                      <a:lnTo>
                        <a:pt x="96" y="692"/>
                      </a:lnTo>
                      <a:lnTo>
                        <a:pt x="88" y="692"/>
                      </a:lnTo>
                      <a:lnTo>
                        <a:pt x="83" y="692"/>
                      </a:lnTo>
                      <a:lnTo>
                        <a:pt x="75" y="692"/>
                      </a:lnTo>
                      <a:lnTo>
                        <a:pt x="78" y="646"/>
                      </a:lnTo>
                      <a:close/>
                      <a:moveTo>
                        <a:pt x="80" y="626"/>
                      </a:moveTo>
                      <a:lnTo>
                        <a:pt x="78" y="624"/>
                      </a:lnTo>
                      <a:lnTo>
                        <a:pt x="68" y="621"/>
                      </a:lnTo>
                      <a:lnTo>
                        <a:pt x="63" y="619"/>
                      </a:lnTo>
                      <a:lnTo>
                        <a:pt x="43" y="616"/>
                      </a:lnTo>
                      <a:lnTo>
                        <a:pt x="32" y="616"/>
                      </a:lnTo>
                      <a:lnTo>
                        <a:pt x="27" y="616"/>
                      </a:lnTo>
                      <a:lnTo>
                        <a:pt x="22" y="611"/>
                      </a:lnTo>
                      <a:lnTo>
                        <a:pt x="20" y="583"/>
                      </a:lnTo>
                      <a:lnTo>
                        <a:pt x="20" y="581"/>
                      </a:lnTo>
                      <a:lnTo>
                        <a:pt x="15" y="583"/>
                      </a:lnTo>
                      <a:lnTo>
                        <a:pt x="7" y="586"/>
                      </a:lnTo>
                      <a:lnTo>
                        <a:pt x="5" y="586"/>
                      </a:lnTo>
                      <a:lnTo>
                        <a:pt x="2" y="573"/>
                      </a:lnTo>
                      <a:lnTo>
                        <a:pt x="0" y="558"/>
                      </a:lnTo>
                      <a:lnTo>
                        <a:pt x="0" y="553"/>
                      </a:lnTo>
                      <a:lnTo>
                        <a:pt x="2" y="550"/>
                      </a:lnTo>
                      <a:lnTo>
                        <a:pt x="15" y="538"/>
                      </a:lnTo>
                      <a:lnTo>
                        <a:pt x="17" y="535"/>
                      </a:lnTo>
                      <a:lnTo>
                        <a:pt x="20" y="523"/>
                      </a:lnTo>
                      <a:lnTo>
                        <a:pt x="20" y="520"/>
                      </a:lnTo>
                      <a:lnTo>
                        <a:pt x="17" y="513"/>
                      </a:lnTo>
                      <a:lnTo>
                        <a:pt x="17" y="505"/>
                      </a:lnTo>
                      <a:lnTo>
                        <a:pt x="20" y="502"/>
                      </a:lnTo>
                      <a:lnTo>
                        <a:pt x="25" y="502"/>
                      </a:lnTo>
                      <a:lnTo>
                        <a:pt x="25" y="497"/>
                      </a:lnTo>
                      <a:lnTo>
                        <a:pt x="27" y="495"/>
                      </a:lnTo>
                      <a:lnTo>
                        <a:pt x="30" y="485"/>
                      </a:lnTo>
                      <a:lnTo>
                        <a:pt x="27" y="475"/>
                      </a:lnTo>
                      <a:lnTo>
                        <a:pt x="27" y="462"/>
                      </a:lnTo>
                      <a:lnTo>
                        <a:pt x="35" y="454"/>
                      </a:lnTo>
                      <a:lnTo>
                        <a:pt x="35" y="452"/>
                      </a:lnTo>
                      <a:lnTo>
                        <a:pt x="30" y="449"/>
                      </a:lnTo>
                      <a:lnTo>
                        <a:pt x="25" y="444"/>
                      </a:lnTo>
                      <a:lnTo>
                        <a:pt x="30" y="442"/>
                      </a:lnTo>
                      <a:lnTo>
                        <a:pt x="35" y="442"/>
                      </a:lnTo>
                      <a:lnTo>
                        <a:pt x="37" y="442"/>
                      </a:lnTo>
                      <a:lnTo>
                        <a:pt x="40" y="439"/>
                      </a:lnTo>
                      <a:lnTo>
                        <a:pt x="40" y="437"/>
                      </a:lnTo>
                      <a:lnTo>
                        <a:pt x="37" y="434"/>
                      </a:lnTo>
                      <a:lnTo>
                        <a:pt x="32" y="434"/>
                      </a:lnTo>
                      <a:lnTo>
                        <a:pt x="30" y="432"/>
                      </a:lnTo>
                      <a:lnTo>
                        <a:pt x="27" y="427"/>
                      </a:lnTo>
                      <a:lnTo>
                        <a:pt x="30" y="412"/>
                      </a:lnTo>
                      <a:lnTo>
                        <a:pt x="27" y="406"/>
                      </a:lnTo>
                      <a:lnTo>
                        <a:pt x="25" y="404"/>
                      </a:lnTo>
                      <a:lnTo>
                        <a:pt x="22" y="404"/>
                      </a:lnTo>
                      <a:lnTo>
                        <a:pt x="22" y="391"/>
                      </a:lnTo>
                      <a:lnTo>
                        <a:pt x="22" y="389"/>
                      </a:lnTo>
                      <a:lnTo>
                        <a:pt x="25" y="386"/>
                      </a:lnTo>
                      <a:lnTo>
                        <a:pt x="30" y="384"/>
                      </a:lnTo>
                      <a:lnTo>
                        <a:pt x="30" y="379"/>
                      </a:lnTo>
                      <a:lnTo>
                        <a:pt x="27" y="371"/>
                      </a:lnTo>
                      <a:lnTo>
                        <a:pt x="27" y="353"/>
                      </a:lnTo>
                      <a:lnTo>
                        <a:pt x="27" y="351"/>
                      </a:lnTo>
                      <a:lnTo>
                        <a:pt x="30" y="346"/>
                      </a:lnTo>
                      <a:lnTo>
                        <a:pt x="32" y="323"/>
                      </a:lnTo>
                      <a:lnTo>
                        <a:pt x="32" y="321"/>
                      </a:lnTo>
                      <a:lnTo>
                        <a:pt x="35" y="318"/>
                      </a:lnTo>
                      <a:lnTo>
                        <a:pt x="40" y="313"/>
                      </a:lnTo>
                      <a:lnTo>
                        <a:pt x="43" y="313"/>
                      </a:lnTo>
                      <a:lnTo>
                        <a:pt x="40" y="303"/>
                      </a:lnTo>
                      <a:lnTo>
                        <a:pt x="37" y="293"/>
                      </a:lnTo>
                      <a:lnTo>
                        <a:pt x="37" y="283"/>
                      </a:lnTo>
                      <a:lnTo>
                        <a:pt x="37" y="273"/>
                      </a:lnTo>
                      <a:lnTo>
                        <a:pt x="40" y="270"/>
                      </a:lnTo>
                      <a:lnTo>
                        <a:pt x="50" y="260"/>
                      </a:lnTo>
                      <a:lnTo>
                        <a:pt x="50" y="258"/>
                      </a:lnTo>
                      <a:lnTo>
                        <a:pt x="50" y="247"/>
                      </a:lnTo>
                      <a:lnTo>
                        <a:pt x="48" y="245"/>
                      </a:lnTo>
                      <a:lnTo>
                        <a:pt x="50" y="240"/>
                      </a:lnTo>
                      <a:lnTo>
                        <a:pt x="58" y="225"/>
                      </a:lnTo>
                      <a:lnTo>
                        <a:pt x="60" y="220"/>
                      </a:lnTo>
                      <a:lnTo>
                        <a:pt x="58" y="215"/>
                      </a:lnTo>
                      <a:lnTo>
                        <a:pt x="53" y="189"/>
                      </a:lnTo>
                      <a:lnTo>
                        <a:pt x="50" y="179"/>
                      </a:lnTo>
                      <a:lnTo>
                        <a:pt x="48" y="174"/>
                      </a:lnTo>
                      <a:lnTo>
                        <a:pt x="50" y="167"/>
                      </a:lnTo>
                      <a:lnTo>
                        <a:pt x="53" y="157"/>
                      </a:lnTo>
                      <a:lnTo>
                        <a:pt x="55" y="154"/>
                      </a:lnTo>
                      <a:lnTo>
                        <a:pt x="58" y="152"/>
                      </a:lnTo>
                      <a:lnTo>
                        <a:pt x="58" y="149"/>
                      </a:lnTo>
                      <a:lnTo>
                        <a:pt x="58" y="144"/>
                      </a:lnTo>
                      <a:lnTo>
                        <a:pt x="58" y="131"/>
                      </a:lnTo>
                      <a:lnTo>
                        <a:pt x="63" y="116"/>
                      </a:lnTo>
                      <a:lnTo>
                        <a:pt x="65" y="114"/>
                      </a:lnTo>
                      <a:lnTo>
                        <a:pt x="70" y="109"/>
                      </a:lnTo>
                      <a:lnTo>
                        <a:pt x="73" y="101"/>
                      </a:lnTo>
                      <a:lnTo>
                        <a:pt x="75" y="93"/>
                      </a:lnTo>
                      <a:lnTo>
                        <a:pt x="80" y="93"/>
                      </a:lnTo>
                      <a:lnTo>
                        <a:pt x="83" y="93"/>
                      </a:lnTo>
                      <a:lnTo>
                        <a:pt x="83" y="91"/>
                      </a:lnTo>
                      <a:lnTo>
                        <a:pt x="83" y="88"/>
                      </a:lnTo>
                      <a:lnTo>
                        <a:pt x="80" y="86"/>
                      </a:lnTo>
                      <a:lnTo>
                        <a:pt x="80" y="81"/>
                      </a:lnTo>
                      <a:lnTo>
                        <a:pt x="80" y="78"/>
                      </a:lnTo>
                      <a:lnTo>
                        <a:pt x="83" y="76"/>
                      </a:lnTo>
                      <a:lnTo>
                        <a:pt x="83" y="73"/>
                      </a:lnTo>
                      <a:lnTo>
                        <a:pt x="80" y="71"/>
                      </a:lnTo>
                      <a:lnTo>
                        <a:pt x="78" y="66"/>
                      </a:lnTo>
                      <a:lnTo>
                        <a:pt x="78" y="61"/>
                      </a:lnTo>
                      <a:lnTo>
                        <a:pt x="83" y="56"/>
                      </a:lnTo>
                      <a:lnTo>
                        <a:pt x="80" y="51"/>
                      </a:lnTo>
                      <a:lnTo>
                        <a:pt x="80" y="48"/>
                      </a:lnTo>
                      <a:lnTo>
                        <a:pt x="88" y="43"/>
                      </a:lnTo>
                      <a:lnTo>
                        <a:pt x="98" y="40"/>
                      </a:lnTo>
                      <a:lnTo>
                        <a:pt x="101" y="38"/>
                      </a:lnTo>
                      <a:lnTo>
                        <a:pt x="103" y="25"/>
                      </a:lnTo>
                      <a:lnTo>
                        <a:pt x="103" y="23"/>
                      </a:lnTo>
                      <a:lnTo>
                        <a:pt x="103" y="20"/>
                      </a:lnTo>
                      <a:lnTo>
                        <a:pt x="101" y="20"/>
                      </a:lnTo>
                      <a:lnTo>
                        <a:pt x="101" y="18"/>
                      </a:lnTo>
                      <a:lnTo>
                        <a:pt x="116" y="3"/>
                      </a:lnTo>
                      <a:lnTo>
                        <a:pt x="118" y="0"/>
                      </a:lnTo>
                      <a:lnTo>
                        <a:pt x="121" y="3"/>
                      </a:lnTo>
                      <a:lnTo>
                        <a:pt x="126" y="5"/>
                      </a:lnTo>
                      <a:lnTo>
                        <a:pt x="131" y="5"/>
                      </a:lnTo>
                      <a:lnTo>
                        <a:pt x="136" y="5"/>
                      </a:lnTo>
                      <a:lnTo>
                        <a:pt x="139" y="5"/>
                      </a:lnTo>
                      <a:lnTo>
                        <a:pt x="141" y="5"/>
                      </a:lnTo>
                      <a:lnTo>
                        <a:pt x="144" y="8"/>
                      </a:lnTo>
                      <a:lnTo>
                        <a:pt x="149" y="18"/>
                      </a:lnTo>
                      <a:lnTo>
                        <a:pt x="156" y="3"/>
                      </a:lnTo>
                      <a:lnTo>
                        <a:pt x="159" y="3"/>
                      </a:lnTo>
                      <a:lnTo>
                        <a:pt x="169" y="3"/>
                      </a:lnTo>
                      <a:lnTo>
                        <a:pt x="174" y="5"/>
                      </a:lnTo>
                      <a:lnTo>
                        <a:pt x="176" y="8"/>
                      </a:lnTo>
                      <a:lnTo>
                        <a:pt x="182" y="15"/>
                      </a:lnTo>
                      <a:lnTo>
                        <a:pt x="192" y="25"/>
                      </a:lnTo>
                      <a:lnTo>
                        <a:pt x="197" y="30"/>
                      </a:lnTo>
                      <a:lnTo>
                        <a:pt x="202" y="35"/>
                      </a:lnTo>
                      <a:lnTo>
                        <a:pt x="204" y="35"/>
                      </a:lnTo>
                      <a:lnTo>
                        <a:pt x="214" y="38"/>
                      </a:lnTo>
                      <a:lnTo>
                        <a:pt x="219" y="40"/>
                      </a:lnTo>
                      <a:lnTo>
                        <a:pt x="230" y="48"/>
                      </a:lnTo>
                      <a:lnTo>
                        <a:pt x="240" y="56"/>
                      </a:lnTo>
                      <a:lnTo>
                        <a:pt x="245" y="56"/>
                      </a:lnTo>
                      <a:lnTo>
                        <a:pt x="252" y="61"/>
                      </a:lnTo>
                      <a:lnTo>
                        <a:pt x="252" y="63"/>
                      </a:lnTo>
                      <a:lnTo>
                        <a:pt x="247" y="71"/>
                      </a:lnTo>
                      <a:lnTo>
                        <a:pt x="242" y="78"/>
                      </a:lnTo>
                      <a:lnTo>
                        <a:pt x="242" y="81"/>
                      </a:lnTo>
                      <a:lnTo>
                        <a:pt x="245" y="86"/>
                      </a:lnTo>
                      <a:lnTo>
                        <a:pt x="242" y="86"/>
                      </a:lnTo>
                      <a:lnTo>
                        <a:pt x="240" y="91"/>
                      </a:lnTo>
                      <a:lnTo>
                        <a:pt x="237" y="93"/>
                      </a:lnTo>
                      <a:lnTo>
                        <a:pt x="237" y="96"/>
                      </a:lnTo>
                      <a:lnTo>
                        <a:pt x="245" y="93"/>
                      </a:lnTo>
                      <a:lnTo>
                        <a:pt x="250" y="93"/>
                      </a:lnTo>
                      <a:lnTo>
                        <a:pt x="257" y="96"/>
                      </a:lnTo>
                      <a:lnTo>
                        <a:pt x="262" y="96"/>
                      </a:lnTo>
                      <a:lnTo>
                        <a:pt x="267" y="96"/>
                      </a:lnTo>
                      <a:lnTo>
                        <a:pt x="273" y="96"/>
                      </a:lnTo>
                      <a:lnTo>
                        <a:pt x="275" y="93"/>
                      </a:lnTo>
                      <a:lnTo>
                        <a:pt x="278" y="93"/>
                      </a:lnTo>
                      <a:lnTo>
                        <a:pt x="283" y="99"/>
                      </a:lnTo>
                      <a:lnTo>
                        <a:pt x="285" y="93"/>
                      </a:lnTo>
                      <a:lnTo>
                        <a:pt x="288" y="91"/>
                      </a:lnTo>
                      <a:lnTo>
                        <a:pt x="295" y="86"/>
                      </a:lnTo>
                      <a:lnTo>
                        <a:pt x="298" y="81"/>
                      </a:lnTo>
                      <a:lnTo>
                        <a:pt x="303" y="68"/>
                      </a:lnTo>
                      <a:lnTo>
                        <a:pt x="300" y="68"/>
                      </a:lnTo>
                      <a:lnTo>
                        <a:pt x="308" y="66"/>
                      </a:lnTo>
                      <a:lnTo>
                        <a:pt x="313" y="66"/>
                      </a:lnTo>
                      <a:lnTo>
                        <a:pt x="313" y="68"/>
                      </a:lnTo>
                      <a:lnTo>
                        <a:pt x="318" y="76"/>
                      </a:lnTo>
                      <a:lnTo>
                        <a:pt x="315" y="88"/>
                      </a:lnTo>
                      <a:lnTo>
                        <a:pt x="315" y="93"/>
                      </a:lnTo>
                      <a:lnTo>
                        <a:pt x="310" y="96"/>
                      </a:lnTo>
                      <a:lnTo>
                        <a:pt x="298" y="101"/>
                      </a:lnTo>
                      <a:lnTo>
                        <a:pt x="295" y="104"/>
                      </a:lnTo>
                      <a:lnTo>
                        <a:pt x="285" y="116"/>
                      </a:lnTo>
                      <a:lnTo>
                        <a:pt x="275" y="126"/>
                      </a:lnTo>
                      <a:lnTo>
                        <a:pt x="262" y="141"/>
                      </a:lnTo>
                      <a:lnTo>
                        <a:pt x="255" y="149"/>
                      </a:lnTo>
                      <a:lnTo>
                        <a:pt x="255" y="152"/>
                      </a:lnTo>
                      <a:lnTo>
                        <a:pt x="250" y="157"/>
                      </a:lnTo>
                      <a:lnTo>
                        <a:pt x="250" y="159"/>
                      </a:lnTo>
                      <a:lnTo>
                        <a:pt x="245" y="179"/>
                      </a:lnTo>
                      <a:lnTo>
                        <a:pt x="245" y="184"/>
                      </a:lnTo>
                      <a:lnTo>
                        <a:pt x="245" y="189"/>
                      </a:lnTo>
                      <a:lnTo>
                        <a:pt x="247" y="199"/>
                      </a:lnTo>
                      <a:lnTo>
                        <a:pt x="245" y="202"/>
                      </a:lnTo>
                      <a:lnTo>
                        <a:pt x="242" y="207"/>
                      </a:lnTo>
                      <a:lnTo>
                        <a:pt x="240" y="210"/>
                      </a:lnTo>
                      <a:lnTo>
                        <a:pt x="240" y="215"/>
                      </a:lnTo>
                      <a:lnTo>
                        <a:pt x="242" y="220"/>
                      </a:lnTo>
                      <a:lnTo>
                        <a:pt x="242" y="222"/>
                      </a:lnTo>
                      <a:lnTo>
                        <a:pt x="240" y="225"/>
                      </a:lnTo>
                      <a:lnTo>
                        <a:pt x="240" y="227"/>
                      </a:lnTo>
                      <a:lnTo>
                        <a:pt x="240" y="230"/>
                      </a:lnTo>
                      <a:lnTo>
                        <a:pt x="245" y="237"/>
                      </a:lnTo>
                      <a:lnTo>
                        <a:pt x="250" y="240"/>
                      </a:lnTo>
                      <a:lnTo>
                        <a:pt x="255" y="242"/>
                      </a:lnTo>
                      <a:lnTo>
                        <a:pt x="257" y="242"/>
                      </a:lnTo>
                      <a:lnTo>
                        <a:pt x="260" y="247"/>
                      </a:lnTo>
                      <a:lnTo>
                        <a:pt x="260" y="250"/>
                      </a:lnTo>
                      <a:lnTo>
                        <a:pt x="257" y="255"/>
                      </a:lnTo>
                      <a:lnTo>
                        <a:pt x="257" y="258"/>
                      </a:lnTo>
                      <a:lnTo>
                        <a:pt x="257" y="260"/>
                      </a:lnTo>
                      <a:lnTo>
                        <a:pt x="257" y="263"/>
                      </a:lnTo>
                      <a:lnTo>
                        <a:pt x="262" y="265"/>
                      </a:lnTo>
                      <a:lnTo>
                        <a:pt x="265" y="268"/>
                      </a:lnTo>
                      <a:lnTo>
                        <a:pt x="267" y="275"/>
                      </a:lnTo>
                      <a:lnTo>
                        <a:pt x="265" y="280"/>
                      </a:lnTo>
                      <a:lnTo>
                        <a:pt x="260" y="288"/>
                      </a:lnTo>
                      <a:lnTo>
                        <a:pt x="255" y="295"/>
                      </a:lnTo>
                      <a:lnTo>
                        <a:pt x="252" y="303"/>
                      </a:lnTo>
                      <a:lnTo>
                        <a:pt x="250" y="306"/>
                      </a:lnTo>
                      <a:lnTo>
                        <a:pt x="245" y="308"/>
                      </a:lnTo>
                      <a:lnTo>
                        <a:pt x="237" y="311"/>
                      </a:lnTo>
                      <a:lnTo>
                        <a:pt x="222" y="316"/>
                      </a:lnTo>
                      <a:lnTo>
                        <a:pt x="209" y="316"/>
                      </a:lnTo>
                      <a:lnTo>
                        <a:pt x="199" y="318"/>
                      </a:lnTo>
                      <a:lnTo>
                        <a:pt x="194" y="318"/>
                      </a:lnTo>
                      <a:lnTo>
                        <a:pt x="184" y="318"/>
                      </a:lnTo>
                      <a:lnTo>
                        <a:pt x="179" y="316"/>
                      </a:lnTo>
                      <a:lnTo>
                        <a:pt x="176" y="318"/>
                      </a:lnTo>
                      <a:lnTo>
                        <a:pt x="179" y="323"/>
                      </a:lnTo>
                      <a:lnTo>
                        <a:pt x="179" y="328"/>
                      </a:lnTo>
                      <a:lnTo>
                        <a:pt x="182" y="328"/>
                      </a:lnTo>
                      <a:lnTo>
                        <a:pt x="182" y="331"/>
                      </a:lnTo>
                      <a:lnTo>
                        <a:pt x="179" y="338"/>
                      </a:lnTo>
                      <a:lnTo>
                        <a:pt x="176" y="343"/>
                      </a:lnTo>
                      <a:lnTo>
                        <a:pt x="176" y="346"/>
                      </a:lnTo>
                      <a:lnTo>
                        <a:pt x="179" y="353"/>
                      </a:lnTo>
                      <a:lnTo>
                        <a:pt x="179" y="356"/>
                      </a:lnTo>
                      <a:lnTo>
                        <a:pt x="176" y="359"/>
                      </a:lnTo>
                      <a:lnTo>
                        <a:pt x="169" y="361"/>
                      </a:lnTo>
                      <a:lnTo>
                        <a:pt x="159" y="364"/>
                      </a:lnTo>
                      <a:lnTo>
                        <a:pt x="154" y="364"/>
                      </a:lnTo>
                      <a:lnTo>
                        <a:pt x="146" y="359"/>
                      </a:lnTo>
                      <a:lnTo>
                        <a:pt x="136" y="356"/>
                      </a:lnTo>
                      <a:lnTo>
                        <a:pt x="133" y="359"/>
                      </a:lnTo>
                      <a:lnTo>
                        <a:pt x="133" y="364"/>
                      </a:lnTo>
                      <a:lnTo>
                        <a:pt x="136" y="371"/>
                      </a:lnTo>
                      <a:lnTo>
                        <a:pt x="136" y="374"/>
                      </a:lnTo>
                      <a:lnTo>
                        <a:pt x="136" y="381"/>
                      </a:lnTo>
                      <a:lnTo>
                        <a:pt x="136" y="384"/>
                      </a:lnTo>
                      <a:lnTo>
                        <a:pt x="141" y="389"/>
                      </a:lnTo>
                      <a:lnTo>
                        <a:pt x="146" y="391"/>
                      </a:lnTo>
                      <a:lnTo>
                        <a:pt x="149" y="389"/>
                      </a:lnTo>
                      <a:lnTo>
                        <a:pt x="146" y="384"/>
                      </a:lnTo>
                      <a:lnTo>
                        <a:pt x="154" y="384"/>
                      </a:lnTo>
                      <a:lnTo>
                        <a:pt x="156" y="381"/>
                      </a:lnTo>
                      <a:lnTo>
                        <a:pt x="159" y="391"/>
                      </a:lnTo>
                      <a:lnTo>
                        <a:pt x="159" y="396"/>
                      </a:lnTo>
                      <a:lnTo>
                        <a:pt x="156" y="396"/>
                      </a:lnTo>
                      <a:lnTo>
                        <a:pt x="154" y="399"/>
                      </a:lnTo>
                      <a:lnTo>
                        <a:pt x="151" y="399"/>
                      </a:lnTo>
                      <a:lnTo>
                        <a:pt x="149" y="396"/>
                      </a:lnTo>
                      <a:lnTo>
                        <a:pt x="149" y="394"/>
                      </a:lnTo>
                      <a:lnTo>
                        <a:pt x="141" y="394"/>
                      </a:lnTo>
                      <a:lnTo>
                        <a:pt x="136" y="396"/>
                      </a:lnTo>
                      <a:lnTo>
                        <a:pt x="133" y="396"/>
                      </a:lnTo>
                      <a:lnTo>
                        <a:pt x="136" y="399"/>
                      </a:lnTo>
                      <a:lnTo>
                        <a:pt x="139" y="399"/>
                      </a:lnTo>
                      <a:lnTo>
                        <a:pt x="144" y="401"/>
                      </a:lnTo>
                      <a:lnTo>
                        <a:pt x="146" y="401"/>
                      </a:lnTo>
                      <a:lnTo>
                        <a:pt x="141" y="406"/>
                      </a:lnTo>
                      <a:lnTo>
                        <a:pt x="136" y="409"/>
                      </a:lnTo>
                      <a:lnTo>
                        <a:pt x="131" y="414"/>
                      </a:lnTo>
                      <a:lnTo>
                        <a:pt x="131" y="419"/>
                      </a:lnTo>
                      <a:lnTo>
                        <a:pt x="131" y="427"/>
                      </a:lnTo>
                      <a:lnTo>
                        <a:pt x="131" y="429"/>
                      </a:lnTo>
                      <a:lnTo>
                        <a:pt x="126" y="437"/>
                      </a:lnTo>
                      <a:lnTo>
                        <a:pt x="126" y="439"/>
                      </a:lnTo>
                      <a:lnTo>
                        <a:pt x="128" y="444"/>
                      </a:lnTo>
                      <a:lnTo>
                        <a:pt x="126" y="444"/>
                      </a:lnTo>
                      <a:lnTo>
                        <a:pt x="116" y="447"/>
                      </a:lnTo>
                      <a:lnTo>
                        <a:pt x="113" y="447"/>
                      </a:lnTo>
                      <a:lnTo>
                        <a:pt x="108" y="449"/>
                      </a:lnTo>
                      <a:lnTo>
                        <a:pt x="103" y="452"/>
                      </a:lnTo>
                      <a:lnTo>
                        <a:pt x="101" y="460"/>
                      </a:lnTo>
                      <a:lnTo>
                        <a:pt x="96" y="467"/>
                      </a:lnTo>
                      <a:lnTo>
                        <a:pt x="96" y="472"/>
                      </a:lnTo>
                      <a:lnTo>
                        <a:pt x="96" y="475"/>
                      </a:lnTo>
                      <a:lnTo>
                        <a:pt x="98" y="482"/>
                      </a:lnTo>
                      <a:lnTo>
                        <a:pt x="103" y="485"/>
                      </a:lnTo>
                      <a:lnTo>
                        <a:pt x="108" y="492"/>
                      </a:lnTo>
                      <a:lnTo>
                        <a:pt x="113" y="495"/>
                      </a:lnTo>
                      <a:lnTo>
                        <a:pt x="121" y="497"/>
                      </a:lnTo>
                      <a:lnTo>
                        <a:pt x="123" y="497"/>
                      </a:lnTo>
                      <a:lnTo>
                        <a:pt x="123" y="500"/>
                      </a:lnTo>
                      <a:lnTo>
                        <a:pt x="123" y="507"/>
                      </a:lnTo>
                      <a:lnTo>
                        <a:pt x="123" y="513"/>
                      </a:lnTo>
                      <a:lnTo>
                        <a:pt x="121" y="518"/>
                      </a:lnTo>
                      <a:lnTo>
                        <a:pt x="118" y="518"/>
                      </a:lnTo>
                      <a:lnTo>
                        <a:pt x="111" y="525"/>
                      </a:lnTo>
                      <a:lnTo>
                        <a:pt x="101" y="533"/>
                      </a:lnTo>
                      <a:lnTo>
                        <a:pt x="96" y="540"/>
                      </a:lnTo>
                      <a:lnTo>
                        <a:pt x="93" y="543"/>
                      </a:lnTo>
                      <a:lnTo>
                        <a:pt x="93" y="548"/>
                      </a:lnTo>
                      <a:lnTo>
                        <a:pt x="93" y="555"/>
                      </a:lnTo>
                      <a:lnTo>
                        <a:pt x="93" y="560"/>
                      </a:lnTo>
                      <a:lnTo>
                        <a:pt x="91" y="563"/>
                      </a:lnTo>
                      <a:lnTo>
                        <a:pt x="83" y="568"/>
                      </a:lnTo>
                      <a:lnTo>
                        <a:pt x="78" y="571"/>
                      </a:lnTo>
                      <a:lnTo>
                        <a:pt x="73" y="573"/>
                      </a:lnTo>
                      <a:lnTo>
                        <a:pt x="70" y="578"/>
                      </a:lnTo>
                      <a:lnTo>
                        <a:pt x="70" y="586"/>
                      </a:lnTo>
                      <a:lnTo>
                        <a:pt x="70" y="593"/>
                      </a:lnTo>
                      <a:lnTo>
                        <a:pt x="70" y="601"/>
                      </a:lnTo>
                      <a:lnTo>
                        <a:pt x="75" y="611"/>
                      </a:lnTo>
                      <a:lnTo>
                        <a:pt x="80" y="621"/>
                      </a:lnTo>
                      <a:lnTo>
                        <a:pt x="80" y="626"/>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10" name="Freeform 110"/>
                <p:cNvSpPr>
                  <a:spLocks/>
                </p:cNvSpPr>
                <p:nvPr/>
              </p:nvSpPr>
              <p:spPr bwMode="auto">
                <a:xfrm>
                  <a:off x="5632450" y="3328988"/>
                  <a:ext cx="825500" cy="452437"/>
                </a:xfrm>
                <a:custGeom>
                  <a:avLst/>
                  <a:gdLst>
                    <a:gd name="T0" fmla="*/ 2147483647 w 649"/>
                    <a:gd name="T1" fmla="*/ 2147483647 h 356"/>
                    <a:gd name="T2" fmla="*/ 2147483647 w 649"/>
                    <a:gd name="T3" fmla="*/ 2147483647 h 356"/>
                    <a:gd name="T4" fmla="*/ 2147483647 w 649"/>
                    <a:gd name="T5" fmla="*/ 2147483647 h 356"/>
                    <a:gd name="T6" fmla="*/ 2147483647 w 649"/>
                    <a:gd name="T7" fmla="*/ 2147483647 h 356"/>
                    <a:gd name="T8" fmla="*/ 2147483647 w 649"/>
                    <a:gd name="T9" fmla="*/ 2147483647 h 356"/>
                    <a:gd name="T10" fmla="*/ 2147483647 w 649"/>
                    <a:gd name="T11" fmla="*/ 2147483647 h 356"/>
                    <a:gd name="T12" fmla="*/ 2147483647 w 649"/>
                    <a:gd name="T13" fmla="*/ 2147483647 h 356"/>
                    <a:gd name="T14" fmla="*/ 2147483647 w 649"/>
                    <a:gd name="T15" fmla="*/ 2147483647 h 356"/>
                    <a:gd name="T16" fmla="*/ 2147483647 w 649"/>
                    <a:gd name="T17" fmla="*/ 2147483647 h 356"/>
                    <a:gd name="T18" fmla="*/ 2147483647 w 649"/>
                    <a:gd name="T19" fmla="*/ 2147483647 h 356"/>
                    <a:gd name="T20" fmla="*/ 2147483647 w 649"/>
                    <a:gd name="T21" fmla="*/ 2147483647 h 356"/>
                    <a:gd name="T22" fmla="*/ 2147483647 w 649"/>
                    <a:gd name="T23" fmla="*/ 2147483647 h 356"/>
                    <a:gd name="T24" fmla="*/ 2147483647 w 649"/>
                    <a:gd name="T25" fmla="*/ 2147483647 h 356"/>
                    <a:gd name="T26" fmla="*/ 2147483647 w 649"/>
                    <a:gd name="T27" fmla="*/ 2147483647 h 356"/>
                    <a:gd name="T28" fmla="*/ 2147483647 w 649"/>
                    <a:gd name="T29" fmla="*/ 2147483647 h 356"/>
                    <a:gd name="T30" fmla="*/ 2147483647 w 649"/>
                    <a:gd name="T31" fmla="*/ 2147483647 h 356"/>
                    <a:gd name="T32" fmla="*/ 2147483647 w 649"/>
                    <a:gd name="T33" fmla="*/ 2147483647 h 356"/>
                    <a:gd name="T34" fmla="*/ 2147483647 w 649"/>
                    <a:gd name="T35" fmla="*/ 2147483647 h 356"/>
                    <a:gd name="T36" fmla="*/ 2147483647 w 649"/>
                    <a:gd name="T37" fmla="*/ 2147483647 h 356"/>
                    <a:gd name="T38" fmla="*/ 2147483647 w 649"/>
                    <a:gd name="T39" fmla="*/ 2147483647 h 356"/>
                    <a:gd name="T40" fmla="*/ 2147483647 w 649"/>
                    <a:gd name="T41" fmla="*/ 2147483647 h 356"/>
                    <a:gd name="T42" fmla="*/ 2147483647 w 649"/>
                    <a:gd name="T43" fmla="*/ 2147483647 h 356"/>
                    <a:gd name="T44" fmla="*/ 2147483647 w 649"/>
                    <a:gd name="T45" fmla="*/ 2147483647 h 356"/>
                    <a:gd name="T46" fmla="*/ 2147483647 w 649"/>
                    <a:gd name="T47" fmla="*/ 2147483647 h 356"/>
                    <a:gd name="T48" fmla="*/ 2147483647 w 649"/>
                    <a:gd name="T49" fmla="*/ 2147483647 h 356"/>
                    <a:gd name="T50" fmla="*/ 2147483647 w 649"/>
                    <a:gd name="T51" fmla="*/ 2147483647 h 356"/>
                    <a:gd name="T52" fmla="*/ 2147483647 w 649"/>
                    <a:gd name="T53" fmla="*/ 2147483647 h 356"/>
                    <a:gd name="T54" fmla="*/ 2147483647 w 649"/>
                    <a:gd name="T55" fmla="*/ 2147483647 h 356"/>
                    <a:gd name="T56" fmla="*/ 2147483647 w 649"/>
                    <a:gd name="T57" fmla="*/ 2147483647 h 356"/>
                    <a:gd name="T58" fmla="*/ 2147483647 w 649"/>
                    <a:gd name="T59" fmla="*/ 2147483647 h 356"/>
                    <a:gd name="T60" fmla="*/ 2147483647 w 649"/>
                    <a:gd name="T61" fmla="*/ 2147483647 h 356"/>
                    <a:gd name="T62" fmla="*/ 2147483647 w 649"/>
                    <a:gd name="T63" fmla="*/ 2147483647 h 356"/>
                    <a:gd name="T64" fmla="*/ 2147483647 w 649"/>
                    <a:gd name="T65" fmla="*/ 2147483647 h 356"/>
                    <a:gd name="T66" fmla="*/ 2147483647 w 649"/>
                    <a:gd name="T67" fmla="*/ 2147483647 h 356"/>
                    <a:gd name="T68" fmla="*/ 2147483647 w 649"/>
                    <a:gd name="T69" fmla="*/ 2147483647 h 356"/>
                    <a:gd name="T70" fmla="*/ 2147483647 w 649"/>
                    <a:gd name="T71" fmla="*/ 2147483647 h 356"/>
                    <a:gd name="T72" fmla="*/ 2147483647 w 649"/>
                    <a:gd name="T73" fmla="*/ 2147483647 h 356"/>
                    <a:gd name="T74" fmla="*/ 2147483647 w 649"/>
                    <a:gd name="T75" fmla="*/ 2147483647 h 356"/>
                    <a:gd name="T76" fmla="*/ 2147483647 w 649"/>
                    <a:gd name="T77" fmla="*/ 2147483647 h 356"/>
                    <a:gd name="T78" fmla="*/ 2147483647 w 649"/>
                    <a:gd name="T79" fmla="*/ 0 h 356"/>
                    <a:gd name="T80" fmla="*/ 2147483647 w 649"/>
                    <a:gd name="T81" fmla="*/ 2147483647 h 356"/>
                    <a:gd name="T82" fmla="*/ 2147483647 w 649"/>
                    <a:gd name="T83" fmla="*/ 2147483647 h 356"/>
                    <a:gd name="T84" fmla="*/ 2147483647 w 649"/>
                    <a:gd name="T85" fmla="*/ 2147483647 h 356"/>
                    <a:gd name="T86" fmla="*/ 2147483647 w 649"/>
                    <a:gd name="T87" fmla="*/ 2147483647 h 356"/>
                    <a:gd name="T88" fmla="*/ 2147483647 w 649"/>
                    <a:gd name="T89" fmla="*/ 2147483647 h 356"/>
                    <a:gd name="T90" fmla="*/ 2147483647 w 649"/>
                    <a:gd name="T91" fmla="*/ 2147483647 h 356"/>
                    <a:gd name="T92" fmla="*/ 2147483647 w 649"/>
                    <a:gd name="T93" fmla="*/ 2147483647 h 356"/>
                    <a:gd name="T94" fmla="*/ 2147483647 w 649"/>
                    <a:gd name="T95" fmla="*/ 2147483647 h 356"/>
                    <a:gd name="T96" fmla="*/ 2147483647 w 649"/>
                    <a:gd name="T97" fmla="*/ 2147483647 h 356"/>
                    <a:gd name="T98" fmla="*/ 2147483647 w 649"/>
                    <a:gd name="T99" fmla="*/ 2147483647 h 356"/>
                    <a:gd name="T100" fmla="*/ 2147483647 w 649"/>
                    <a:gd name="T101" fmla="*/ 2147483647 h 356"/>
                    <a:gd name="T102" fmla="*/ 2147483647 w 649"/>
                    <a:gd name="T103" fmla="*/ 2147483647 h 356"/>
                    <a:gd name="T104" fmla="*/ 2147483647 w 649"/>
                    <a:gd name="T105" fmla="*/ 2147483647 h 356"/>
                    <a:gd name="T106" fmla="*/ 2147483647 w 649"/>
                    <a:gd name="T107" fmla="*/ 2147483647 h 356"/>
                    <a:gd name="T108" fmla="*/ 2147483647 w 649"/>
                    <a:gd name="T109" fmla="*/ 2147483647 h 356"/>
                    <a:gd name="T110" fmla="*/ 2147483647 w 649"/>
                    <a:gd name="T111" fmla="*/ 2147483647 h 3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9"/>
                    <a:gd name="T169" fmla="*/ 0 h 356"/>
                    <a:gd name="T170" fmla="*/ 649 w 649"/>
                    <a:gd name="T171" fmla="*/ 356 h 35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9" h="356">
                      <a:moveTo>
                        <a:pt x="536" y="323"/>
                      </a:moveTo>
                      <a:lnTo>
                        <a:pt x="533" y="318"/>
                      </a:lnTo>
                      <a:lnTo>
                        <a:pt x="528" y="318"/>
                      </a:lnTo>
                      <a:lnTo>
                        <a:pt x="523" y="318"/>
                      </a:lnTo>
                      <a:lnTo>
                        <a:pt x="523" y="315"/>
                      </a:lnTo>
                      <a:lnTo>
                        <a:pt x="520" y="313"/>
                      </a:lnTo>
                      <a:lnTo>
                        <a:pt x="520" y="310"/>
                      </a:lnTo>
                      <a:lnTo>
                        <a:pt x="515" y="310"/>
                      </a:lnTo>
                      <a:lnTo>
                        <a:pt x="508" y="308"/>
                      </a:lnTo>
                      <a:lnTo>
                        <a:pt x="503" y="308"/>
                      </a:lnTo>
                      <a:lnTo>
                        <a:pt x="495" y="308"/>
                      </a:lnTo>
                      <a:lnTo>
                        <a:pt x="490" y="308"/>
                      </a:lnTo>
                      <a:lnTo>
                        <a:pt x="485" y="305"/>
                      </a:lnTo>
                      <a:lnTo>
                        <a:pt x="480" y="308"/>
                      </a:lnTo>
                      <a:lnTo>
                        <a:pt x="472" y="308"/>
                      </a:lnTo>
                      <a:lnTo>
                        <a:pt x="467" y="308"/>
                      </a:lnTo>
                      <a:lnTo>
                        <a:pt x="465" y="310"/>
                      </a:lnTo>
                      <a:lnTo>
                        <a:pt x="460" y="308"/>
                      </a:lnTo>
                      <a:lnTo>
                        <a:pt x="455" y="308"/>
                      </a:lnTo>
                      <a:lnTo>
                        <a:pt x="450" y="305"/>
                      </a:lnTo>
                      <a:lnTo>
                        <a:pt x="442" y="303"/>
                      </a:lnTo>
                      <a:lnTo>
                        <a:pt x="440" y="300"/>
                      </a:lnTo>
                      <a:lnTo>
                        <a:pt x="435" y="303"/>
                      </a:lnTo>
                      <a:lnTo>
                        <a:pt x="429" y="305"/>
                      </a:lnTo>
                      <a:lnTo>
                        <a:pt x="429" y="313"/>
                      </a:lnTo>
                      <a:lnTo>
                        <a:pt x="429" y="318"/>
                      </a:lnTo>
                      <a:lnTo>
                        <a:pt x="427" y="315"/>
                      </a:lnTo>
                      <a:lnTo>
                        <a:pt x="422" y="315"/>
                      </a:lnTo>
                      <a:lnTo>
                        <a:pt x="417" y="313"/>
                      </a:lnTo>
                      <a:lnTo>
                        <a:pt x="409" y="310"/>
                      </a:lnTo>
                      <a:lnTo>
                        <a:pt x="404" y="308"/>
                      </a:lnTo>
                      <a:lnTo>
                        <a:pt x="399" y="310"/>
                      </a:lnTo>
                      <a:lnTo>
                        <a:pt x="394" y="310"/>
                      </a:lnTo>
                      <a:lnTo>
                        <a:pt x="392" y="315"/>
                      </a:lnTo>
                      <a:lnTo>
                        <a:pt x="389" y="318"/>
                      </a:lnTo>
                      <a:lnTo>
                        <a:pt x="389" y="323"/>
                      </a:lnTo>
                      <a:lnTo>
                        <a:pt x="386" y="323"/>
                      </a:lnTo>
                      <a:lnTo>
                        <a:pt x="384" y="325"/>
                      </a:lnTo>
                      <a:lnTo>
                        <a:pt x="381" y="325"/>
                      </a:lnTo>
                      <a:lnTo>
                        <a:pt x="379" y="325"/>
                      </a:lnTo>
                      <a:lnTo>
                        <a:pt x="376" y="328"/>
                      </a:lnTo>
                      <a:lnTo>
                        <a:pt x="374" y="333"/>
                      </a:lnTo>
                      <a:lnTo>
                        <a:pt x="369" y="333"/>
                      </a:lnTo>
                      <a:lnTo>
                        <a:pt x="361" y="338"/>
                      </a:lnTo>
                      <a:lnTo>
                        <a:pt x="359" y="341"/>
                      </a:lnTo>
                      <a:lnTo>
                        <a:pt x="359" y="343"/>
                      </a:lnTo>
                      <a:lnTo>
                        <a:pt x="354" y="346"/>
                      </a:lnTo>
                      <a:lnTo>
                        <a:pt x="351" y="351"/>
                      </a:lnTo>
                      <a:lnTo>
                        <a:pt x="351" y="353"/>
                      </a:lnTo>
                      <a:lnTo>
                        <a:pt x="351" y="356"/>
                      </a:lnTo>
                      <a:lnTo>
                        <a:pt x="346" y="356"/>
                      </a:lnTo>
                      <a:lnTo>
                        <a:pt x="344" y="353"/>
                      </a:lnTo>
                      <a:lnTo>
                        <a:pt x="344" y="351"/>
                      </a:lnTo>
                      <a:lnTo>
                        <a:pt x="344" y="348"/>
                      </a:lnTo>
                      <a:lnTo>
                        <a:pt x="341" y="343"/>
                      </a:lnTo>
                      <a:lnTo>
                        <a:pt x="338" y="343"/>
                      </a:lnTo>
                      <a:lnTo>
                        <a:pt x="331" y="346"/>
                      </a:lnTo>
                      <a:lnTo>
                        <a:pt x="326" y="346"/>
                      </a:lnTo>
                      <a:lnTo>
                        <a:pt x="321" y="346"/>
                      </a:lnTo>
                      <a:lnTo>
                        <a:pt x="318" y="336"/>
                      </a:lnTo>
                      <a:lnTo>
                        <a:pt x="318" y="325"/>
                      </a:lnTo>
                      <a:lnTo>
                        <a:pt x="311" y="325"/>
                      </a:lnTo>
                      <a:lnTo>
                        <a:pt x="311" y="320"/>
                      </a:lnTo>
                      <a:lnTo>
                        <a:pt x="311" y="315"/>
                      </a:lnTo>
                      <a:lnTo>
                        <a:pt x="311" y="305"/>
                      </a:lnTo>
                      <a:lnTo>
                        <a:pt x="308" y="308"/>
                      </a:lnTo>
                      <a:lnTo>
                        <a:pt x="303" y="298"/>
                      </a:lnTo>
                      <a:lnTo>
                        <a:pt x="298" y="295"/>
                      </a:lnTo>
                      <a:lnTo>
                        <a:pt x="293" y="290"/>
                      </a:lnTo>
                      <a:lnTo>
                        <a:pt x="285" y="293"/>
                      </a:lnTo>
                      <a:lnTo>
                        <a:pt x="265" y="290"/>
                      </a:lnTo>
                      <a:lnTo>
                        <a:pt x="247" y="295"/>
                      </a:lnTo>
                      <a:lnTo>
                        <a:pt x="232" y="277"/>
                      </a:lnTo>
                      <a:lnTo>
                        <a:pt x="192" y="247"/>
                      </a:lnTo>
                      <a:lnTo>
                        <a:pt x="151" y="260"/>
                      </a:lnTo>
                      <a:lnTo>
                        <a:pt x="151" y="341"/>
                      </a:lnTo>
                      <a:lnTo>
                        <a:pt x="149" y="341"/>
                      </a:lnTo>
                      <a:lnTo>
                        <a:pt x="146" y="343"/>
                      </a:lnTo>
                      <a:lnTo>
                        <a:pt x="144" y="343"/>
                      </a:lnTo>
                      <a:lnTo>
                        <a:pt x="141" y="341"/>
                      </a:lnTo>
                      <a:lnTo>
                        <a:pt x="136" y="333"/>
                      </a:lnTo>
                      <a:lnTo>
                        <a:pt x="134" y="328"/>
                      </a:lnTo>
                      <a:lnTo>
                        <a:pt x="129" y="325"/>
                      </a:lnTo>
                      <a:lnTo>
                        <a:pt x="124" y="320"/>
                      </a:lnTo>
                      <a:lnTo>
                        <a:pt x="121" y="318"/>
                      </a:lnTo>
                      <a:lnTo>
                        <a:pt x="114" y="320"/>
                      </a:lnTo>
                      <a:lnTo>
                        <a:pt x="103" y="323"/>
                      </a:lnTo>
                      <a:lnTo>
                        <a:pt x="98" y="328"/>
                      </a:lnTo>
                      <a:lnTo>
                        <a:pt x="93" y="333"/>
                      </a:lnTo>
                      <a:lnTo>
                        <a:pt x="96" y="328"/>
                      </a:lnTo>
                      <a:lnTo>
                        <a:pt x="93" y="325"/>
                      </a:lnTo>
                      <a:lnTo>
                        <a:pt x="93" y="323"/>
                      </a:lnTo>
                      <a:lnTo>
                        <a:pt x="96" y="320"/>
                      </a:lnTo>
                      <a:lnTo>
                        <a:pt x="96" y="318"/>
                      </a:lnTo>
                      <a:lnTo>
                        <a:pt x="98" y="315"/>
                      </a:lnTo>
                      <a:lnTo>
                        <a:pt x="98" y="313"/>
                      </a:lnTo>
                      <a:lnTo>
                        <a:pt x="98" y="310"/>
                      </a:lnTo>
                      <a:lnTo>
                        <a:pt x="93" y="310"/>
                      </a:lnTo>
                      <a:lnTo>
                        <a:pt x="91" y="310"/>
                      </a:lnTo>
                      <a:lnTo>
                        <a:pt x="91" y="308"/>
                      </a:lnTo>
                      <a:lnTo>
                        <a:pt x="88" y="308"/>
                      </a:lnTo>
                      <a:lnTo>
                        <a:pt x="86" y="310"/>
                      </a:lnTo>
                      <a:lnTo>
                        <a:pt x="86" y="308"/>
                      </a:lnTo>
                      <a:lnTo>
                        <a:pt x="83" y="305"/>
                      </a:lnTo>
                      <a:lnTo>
                        <a:pt x="81" y="300"/>
                      </a:lnTo>
                      <a:lnTo>
                        <a:pt x="78" y="300"/>
                      </a:lnTo>
                      <a:lnTo>
                        <a:pt x="76" y="303"/>
                      </a:lnTo>
                      <a:lnTo>
                        <a:pt x="76" y="300"/>
                      </a:lnTo>
                      <a:lnTo>
                        <a:pt x="76" y="298"/>
                      </a:lnTo>
                      <a:lnTo>
                        <a:pt x="76" y="293"/>
                      </a:lnTo>
                      <a:lnTo>
                        <a:pt x="73" y="293"/>
                      </a:lnTo>
                      <a:lnTo>
                        <a:pt x="73" y="290"/>
                      </a:lnTo>
                      <a:lnTo>
                        <a:pt x="68" y="283"/>
                      </a:lnTo>
                      <a:lnTo>
                        <a:pt x="68" y="280"/>
                      </a:lnTo>
                      <a:lnTo>
                        <a:pt x="66" y="277"/>
                      </a:lnTo>
                      <a:lnTo>
                        <a:pt x="60" y="277"/>
                      </a:lnTo>
                      <a:lnTo>
                        <a:pt x="58" y="275"/>
                      </a:lnTo>
                      <a:lnTo>
                        <a:pt x="58" y="270"/>
                      </a:lnTo>
                      <a:lnTo>
                        <a:pt x="60" y="270"/>
                      </a:lnTo>
                      <a:lnTo>
                        <a:pt x="63" y="270"/>
                      </a:lnTo>
                      <a:lnTo>
                        <a:pt x="66" y="270"/>
                      </a:lnTo>
                      <a:lnTo>
                        <a:pt x="68" y="270"/>
                      </a:lnTo>
                      <a:lnTo>
                        <a:pt x="71" y="270"/>
                      </a:lnTo>
                      <a:lnTo>
                        <a:pt x="76" y="272"/>
                      </a:lnTo>
                      <a:lnTo>
                        <a:pt x="78" y="270"/>
                      </a:lnTo>
                      <a:lnTo>
                        <a:pt x="76" y="267"/>
                      </a:lnTo>
                      <a:lnTo>
                        <a:pt x="73" y="267"/>
                      </a:lnTo>
                      <a:lnTo>
                        <a:pt x="71" y="265"/>
                      </a:lnTo>
                      <a:lnTo>
                        <a:pt x="73" y="260"/>
                      </a:lnTo>
                      <a:lnTo>
                        <a:pt x="76" y="260"/>
                      </a:lnTo>
                      <a:lnTo>
                        <a:pt x="76" y="257"/>
                      </a:lnTo>
                      <a:lnTo>
                        <a:pt x="76" y="255"/>
                      </a:lnTo>
                      <a:lnTo>
                        <a:pt x="78" y="252"/>
                      </a:lnTo>
                      <a:lnTo>
                        <a:pt x="81" y="252"/>
                      </a:lnTo>
                      <a:lnTo>
                        <a:pt x="83" y="252"/>
                      </a:lnTo>
                      <a:lnTo>
                        <a:pt x="86" y="252"/>
                      </a:lnTo>
                      <a:lnTo>
                        <a:pt x="96" y="252"/>
                      </a:lnTo>
                      <a:lnTo>
                        <a:pt x="101" y="252"/>
                      </a:lnTo>
                      <a:lnTo>
                        <a:pt x="106" y="255"/>
                      </a:lnTo>
                      <a:lnTo>
                        <a:pt x="103" y="252"/>
                      </a:lnTo>
                      <a:lnTo>
                        <a:pt x="101" y="250"/>
                      </a:lnTo>
                      <a:lnTo>
                        <a:pt x="98" y="250"/>
                      </a:lnTo>
                      <a:lnTo>
                        <a:pt x="98" y="247"/>
                      </a:lnTo>
                      <a:lnTo>
                        <a:pt x="101" y="245"/>
                      </a:lnTo>
                      <a:lnTo>
                        <a:pt x="101" y="242"/>
                      </a:lnTo>
                      <a:lnTo>
                        <a:pt x="103" y="240"/>
                      </a:lnTo>
                      <a:lnTo>
                        <a:pt x="103" y="235"/>
                      </a:lnTo>
                      <a:lnTo>
                        <a:pt x="106" y="232"/>
                      </a:lnTo>
                      <a:lnTo>
                        <a:pt x="103" y="229"/>
                      </a:lnTo>
                      <a:lnTo>
                        <a:pt x="103" y="227"/>
                      </a:lnTo>
                      <a:lnTo>
                        <a:pt x="103" y="224"/>
                      </a:lnTo>
                      <a:lnTo>
                        <a:pt x="106" y="222"/>
                      </a:lnTo>
                      <a:lnTo>
                        <a:pt x="103" y="219"/>
                      </a:lnTo>
                      <a:lnTo>
                        <a:pt x="101" y="217"/>
                      </a:lnTo>
                      <a:lnTo>
                        <a:pt x="98" y="217"/>
                      </a:lnTo>
                      <a:lnTo>
                        <a:pt x="93" y="217"/>
                      </a:lnTo>
                      <a:lnTo>
                        <a:pt x="91" y="219"/>
                      </a:lnTo>
                      <a:lnTo>
                        <a:pt x="88" y="219"/>
                      </a:lnTo>
                      <a:lnTo>
                        <a:pt x="83" y="217"/>
                      </a:lnTo>
                      <a:lnTo>
                        <a:pt x="83" y="214"/>
                      </a:lnTo>
                      <a:lnTo>
                        <a:pt x="81" y="214"/>
                      </a:lnTo>
                      <a:lnTo>
                        <a:pt x="76" y="214"/>
                      </a:lnTo>
                      <a:lnTo>
                        <a:pt x="71" y="214"/>
                      </a:lnTo>
                      <a:lnTo>
                        <a:pt x="66" y="217"/>
                      </a:lnTo>
                      <a:lnTo>
                        <a:pt x="63" y="217"/>
                      </a:lnTo>
                      <a:lnTo>
                        <a:pt x="58" y="222"/>
                      </a:lnTo>
                      <a:lnTo>
                        <a:pt x="53" y="224"/>
                      </a:lnTo>
                      <a:lnTo>
                        <a:pt x="48" y="227"/>
                      </a:lnTo>
                      <a:lnTo>
                        <a:pt x="45" y="227"/>
                      </a:lnTo>
                      <a:lnTo>
                        <a:pt x="43" y="229"/>
                      </a:lnTo>
                      <a:lnTo>
                        <a:pt x="38" y="229"/>
                      </a:lnTo>
                      <a:lnTo>
                        <a:pt x="33" y="224"/>
                      </a:lnTo>
                      <a:lnTo>
                        <a:pt x="33" y="222"/>
                      </a:lnTo>
                      <a:lnTo>
                        <a:pt x="33" y="219"/>
                      </a:lnTo>
                      <a:lnTo>
                        <a:pt x="35" y="222"/>
                      </a:lnTo>
                      <a:lnTo>
                        <a:pt x="40" y="222"/>
                      </a:lnTo>
                      <a:lnTo>
                        <a:pt x="33" y="209"/>
                      </a:lnTo>
                      <a:lnTo>
                        <a:pt x="30" y="204"/>
                      </a:lnTo>
                      <a:lnTo>
                        <a:pt x="28" y="202"/>
                      </a:lnTo>
                      <a:lnTo>
                        <a:pt x="25" y="197"/>
                      </a:lnTo>
                      <a:lnTo>
                        <a:pt x="20" y="197"/>
                      </a:lnTo>
                      <a:lnTo>
                        <a:pt x="17" y="197"/>
                      </a:lnTo>
                      <a:lnTo>
                        <a:pt x="12" y="194"/>
                      </a:lnTo>
                      <a:lnTo>
                        <a:pt x="12" y="199"/>
                      </a:lnTo>
                      <a:lnTo>
                        <a:pt x="10" y="194"/>
                      </a:lnTo>
                      <a:lnTo>
                        <a:pt x="10" y="189"/>
                      </a:lnTo>
                      <a:lnTo>
                        <a:pt x="7" y="187"/>
                      </a:lnTo>
                      <a:lnTo>
                        <a:pt x="0" y="182"/>
                      </a:lnTo>
                      <a:lnTo>
                        <a:pt x="2" y="169"/>
                      </a:lnTo>
                      <a:lnTo>
                        <a:pt x="7" y="166"/>
                      </a:lnTo>
                      <a:lnTo>
                        <a:pt x="7" y="164"/>
                      </a:lnTo>
                      <a:lnTo>
                        <a:pt x="7" y="161"/>
                      </a:lnTo>
                      <a:lnTo>
                        <a:pt x="5" y="159"/>
                      </a:lnTo>
                      <a:lnTo>
                        <a:pt x="5" y="144"/>
                      </a:lnTo>
                      <a:lnTo>
                        <a:pt x="12" y="144"/>
                      </a:lnTo>
                      <a:lnTo>
                        <a:pt x="15" y="136"/>
                      </a:lnTo>
                      <a:lnTo>
                        <a:pt x="15" y="134"/>
                      </a:lnTo>
                      <a:lnTo>
                        <a:pt x="17" y="134"/>
                      </a:lnTo>
                      <a:lnTo>
                        <a:pt x="23" y="136"/>
                      </a:lnTo>
                      <a:lnTo>
                        <a:pt x="25" y="141"/>
                      </a:lnTo>
                      <a:lnTo>
                        <a:pt x="28" y="146"/>
                      </a:lnTo>
                      <a:lnTo>
                        <a:pt x="33" y="146"/>
                      </a:lnTo>
                      <a:lnTo>
                        <a:pt x="35" y="144"/>
                      </a:lnTo>
                      <a:lnTo>
                        <a:pt x="38" y="139"/>
                      </a:lnTo>
                      <a:lnTo>
                        <a:pt x="35" y="134"/>
                      </a:lnTo>
                      <a:lnTo>
                        <a:pt x="35" y="129"/>
                      </a:lnTo>
                      <a:lnTo>
                        <a:pt x="38" y="126"/>
                      </a:lnTo>
                      <a:lnTo>
                        <a:pt x="45" y="121"/>
                      </a:lnTo>
                      <a:lnTo>
                        <a:pt x="45" y="118"/>
                      </a:lnTo>
                      <a:lnTo>
                        <a:pt x="48" y="116"/>
                      </a:lnTo>
                      <a:lnTo>
                        <a:pt x="53" y="113"/>
                      </a:lnTo>
                      <a:lnTo>
                        <a:pt x="55" y="113"/>
                      </a:lnTo>
                      <a:lnTo>
                        <a:pt x="60" y="108"/>
                      </a:lnTo>
                      <a:lnTo>
                        <a:pt x="66" y="106"/>
                      </a:lnTo>
                      <a:lnTo>
                        <a:pt x="68" y="101"/>
                      </a:lnTo>
                      <a:lnTo>
                        <a:pt x="73" y="103"/>
                      </a:lnTo>
                      <a:lnTo>
                        <a:pt x="78" y="103"/>
                      </a:lnTo>
                      <a:lnTo>
                        <a:pt x="78" y="106"/>
                      </a:lnTo>
                      <a:lnTo>
                        <a:pt x="83" y="103"/>
                      </a:lnTo>
                      <a:lnTo>
                        <a:pt x="86" y="103"/>
                      </a:lnTo>
                      <a:lnTo>
                        <a:pt x="91" y="98"/>
                      </a:lnTo>
                      <a:lnTo>
                        <a:pt x="93" y="101"/>
                      </a:lnTo>
                      <a:lnTo>
                        <a:pt x="96" y="106"/>
                      </a:lnTo>
                      <a:lnTo>
                        <a:pt x="101" y="106"/>
                      </a:lnTo>
                      <a:lnTo>
                        <a:pt x="106" y="106"/>
                      </a:lnTo>
                      <a:lnTo>
                        <a:pt x="114" y="108"/>
                      </a:lnTo>
                      <a:lnTo>
                        <a:pt x="114" y="111"/>
                      </a:lnTo>
                      <a:lnTo>
                        <a:pt x="119" y="113"/>
                      </a:lnTo>
                      <a:lnTo>
                        <a:pt x="124" y="118"/>
                      </a:lnTo>
                      <a:lnTo>
                        <a:pt x="126" y="121"/>
                      </a:lnTo>
                      <a:lnTo>
                        <a:pt x="126" y="129"/>
                      </a:lnTo>
                      <a:lnTo>
                        <a:pt x="129" y="129"/>
                      </a:lnTo>
                      <a:lnTo>
                        <a:pt x="131" y="126"/>
                      </a:lnTo>
                      <a:lnTo>
                        <a:pt x="129" y="121"/>
                      </a:lnTo>
                      <a:lnTo>
                        <a:pt x="129" y="118"/>
                      </a:lnTo>
                      <a:lnTo>
                        <a:pt x="134" y="118"/>
                      </a:lnTo>
                      <a:lnTo>
                        <a:pt x="139" y="123"/>
                      </a:lnTo>
                      <a:lnTo>
                        <a:pt x="144" y="126"/>
                      </a:lnTo>
                      <a:lnTo>
                        <a:pt x="146" y="129"/>
                      </a:lnTo>
                      <a:lnTo>
                        <a:pt x="151" y="126"/>
                      </a:lnTo>
                      <a:lnTo>
                        <a:pt x="151" y="123"/>
                      </a:lnTo>
                      <a:lnTo>
                        <a:pt x="154" y="121"/>
                      </a:lnTo>
                      <a:lnTo>
                        <a:pt x="159" y="116"/>
                      </a:lnTo>
                      <a:lnTo>
                        <a:pt x="164" y="116"/>
                      </a:lnTo>
                      <a:lnTo>
                        <a:pt x="169" y="116"/>
                      </a:lnTo>
                      <a:lnTo>
                        <a:pt x="174" y="121"/>
                      </a:lnTo>
                      <a:lnTo>
                        <a:pt x="179" y="121"/>
                      </a:lnTo>
                      <a:lnTo>
                        <a:pt x="179" y="116"/>
                      </a:lnTo>
                      <a:lnTo>
                        <a:pt x="187" y="116"/>
                      </a:lnTo>
                      <a:lnTo>
                        <a:pt x="192" y="116"/>
                      </a:lnTo>
                      <a:lnTo>
                        <a:pt x="194" y="123"/>
                      </a:lnTo>
                      <a:lnTo>
                        <a:pt x="202" y="126"/>
                      </a:lnTo>
                      <a:lnTo>
                        <a:pt x="207" y="129"/>
                      </a:lnTo>
                      <a:lnTo>
                        <a:pt x="210" y="129"/>
                      </a:lnTo>
                      <a:lnTo>
                        <a:pt x="215" y="126"/>
                      </a:lnTo>
                      <a:lnTo>
                        <a:pt x="215" y="121"/>
                      </a:lnTo>
                      <a:lnTo>
                        <a:pt x="217" y="121"/>
                      </a:lnTo>
                      <a:lnTo>
                        <a:pt x="220" y="126"/>
                      </a:lnTo>
                      <a:lnTo>
                        <a:pt x="227" y="126"/>
                      </a:lnTo>
                      <a:lnTo>
                        <a:pt x="237" y="121"/>
                      </a:lnTo>
                      <a:lnTo>
                        <a:pt x="240" y="118"/>
                      </a:lnTo>
                      <a:lnTo>
                        <a:pt x="240" y="111"/>
                      </a:lnTo>
                      <a:lnTo>
                        <a:pt x="237" y="108"/>
                      </a:lnTo>
                      <a:lnTo>
                        <a:pt x="230" y="106"/>
                      </a:lnTo>
                      <a:lnTo>
                        <a:pt x="227" y="103"/>
                      </a:lnTo>
                      <a:lnTo>
                        <a:pt x="222" y="101"/>
                      </a:lnTo>
                      <a:lnTo>
                        <a:pt x="220" y="101"/>
                      </a:lnTo>
                      <a:lnTo>
                        <a:pt x="220" y="98"/>
                      </a:lnTo>
                      <a:lnTo>
                        <a:pt x="217" y="96"/>
                      </a:lnTo>
                      <a:lnTo>
                        <a:pt x="215" y="93"/>
                      </a:lnTo>
                      <a:lnTo>
                        <a:pt x="220" y="93"/>
                      </a:lnTo>
                      <a:lnTo>
                        <a:pt x="225" y="88"/>
                      </a:lnTo>
                      <a:lnTo>
                        <a:pt x="227" y="86"/>
                      </a:lnTo>
                      <a:lnTo>
                        <a:pt x="230" y="83"/>
                      </a:lnTo>
                      <a:lnTo>
                        <a:pt x="227" y="78"/>
                      </a:lnTo>
                      <a:lnTo>
                        <a:pt x="227" y="73"/>
                      </a:lnTo>
                      <a:lnTo>
                        <a:pt x="230" y="68"/>
                      </a:lnTo>
                      <a:lnTo>
                        <a:pt x="235" y="65"/>
                      </a:lnTo>
                      <a:lnTo>
                        <a:pt x="245" y="68"/>
                      </a:lnTo>
                      <a:lnTo>
                        <a:pt x="247" y="65"/>
                      </a:lnTo>
                      <a:lnTo>
                        <a:pt x="247" y="63"/>
                      </a:lnTo>
                      <a:lnTo>
                        <a:pt x="242" y="60"/>
                      </a:lnTo>
                      <a:lnTo>
                        <a:pt x="235" y="58"/>
                      </a:lnTo>
                      <a:lnTo>
                        <a:pt x="235" y="55"/>
                      </a:lnTo>
                      <a:lnTo>
                        <a:pt x="235" y="53"/>
                      </a:lnTo>
                      <a:lnTo>
                        <a:pt x="235" y="50"/>
                      </a:lnTo>
                      <a:lnTo>
                        <a:pt x="232" y="45"/>
                      </a:lnTo>
                      <a:lnTo>
                        <a:pt x="235" y="40"/>
                      </a:lnTo>
                      <a:lnTo>
                        <a:pt x="237" y="38"/>
                      </a:lnTo>
                      <a:lnTo>
                        <a:pt x="245" y="40"/>
                      </a:lnTo>
                      <a:lnTo>
                        <a:pt x="247" y="40"/>
                      </a:lnTo>
                      <a:lnTo>
                        <a:pt x="253" y="40"/>
                      </a:lnTo>
                      <a:lnTo>
                        <a:pt x="258" y="38"/>
                      </a:lnTo>
                      <a:lnTo>
                        <a:pt x="268" y="33"/>
                      </a:lnTo>
                      <a:lnTo>
                        <a:pt x="273" y="33"/>
                      </a:lnTo>
                      <a:lnTo>
                        <a:pt x="280" y="33"/>
                      </a:lnTo>
                      <a:lnTo>
                        <a:pt x="290" y="30"/>
                      </a:lnTo>
                      <a:lnTo>
                        <a:pt x="296" y="30"/>
                      </a:lnTo>
                      <a:lnTo>
                        <a:pt x="298" y="25"/>
                      </a:lnTo>
                      <a:lnTo>
                        <a:pt x="303" y="22"/>
                      </a:lnTo>
                      <a:lnTo>
                        <a:pt x="311" y="22"/>
                      </a:lnTo>
                      <a:lnTo>
                        <a:pt x="326" y="17"/>
                      </a:lnTo>
                      <a:lnTo>
                        <a:pt x="338" y="15"/>
                      </a:lnTo>
                      <a:lnTo>
                        <a:pt x="344" y="15"/>
                      </a:lnTo>
                      <a:lnTo>
                        <a:pt x="346" y="10"/>
                      </a:lnTo>
                      <a:lnTo>
                        <a:pt x="346" y="7"/>
                      </a:lnTo>
                      <a:lnTo>
                        <a:pt x="351" y="5"/>
                      </a:lnTo>
                      <a:lnTo>
                        <a:pt x="354" y="5"/>
                      </a:lnTo>
                      <a:lnTo>
                        <a:pt x="356" y="0"/>
                      </a:lnTo>
                      <a:lnTo>
                        <a:pt x="361" y="0"/>
                      </a:lnTo>
                      <a:lnTo>
                        <a:pt x="366" y="2"/>
                      </a:lnTo>
                      <a:lnTo>
                        <a:pt x="371" y="5"/>
                      </a:lnTo>
                      <a:lnTo>
                        <a:pt x="376" y="7"/>
                      </a:lnTo>
                      <a:lnTo>
                        <a:pt x="381" y="5"/>
                      </a:lnTo>
                      <a:lnTo>
                        <a:pt x="386" y="5"/>
                      </a:lnTo>
                      <a:lnTo>
                        <a:pt x="389" y="10"/>
                      </a:lnTo>
                      <a:lnTo>
                        <a:pt x="389" y="15"/>
                      </a:lnTo>
                      <a:lnTo>
                        <a:pt x="389" y="17"/>
                      </a:lnTo>
                      <a:lnTo>
                        <a:pt x="394" y="20"/>
                      </a:lnTo>
                      <a:lnTo>
                        <a:pt x="394" y="25"/>
                      </a:lnTo>
                      <a:lnTo>
                        <a:pt x="392" y="28"/>
                      </a:lnTo>
                      <a:lnTo>
                        <a:pt x="392" y="30"/>
                      </a:lnTo>
                      <a:lnTo>
                        <a:pt x="389" y="33"/>
                      </a:lnTo>
                      <a:lnTo>
                        <a:pt x="392" y="35"/>
                      </a:lnTo>
                      <a:lnTo>
                        <a:pt x="394" y="35"/>
                      </a:lnTo>
                      <a:lnTo>
                        <a:pt x="397" y="33"/>
                      </a:lnTo>
                      <a:lnTo>
                        <a:pt x="399" y="35"/>
                      </a:lnTo>
                      <a:lnTo>
                        <a:pt x="402" y="33"/>
                      </a:lnTo>
                      <a:lnTo>
                        <a:pt x="407" y="35"/>
                      </a:lnTo>
                      <a:lnTo>
                        <a:pt x="407" y="33"/>
                      </a:lnTo>
                      <a:lnTo>
                        <a:pt x="409" y="33"/>
                      </a:lnTo>
                      <a:lnTo>
                        <a:pt x="412" y="38"/>
                      </a:lnTo>
                      <a:lnTo>
                        <a:pt x="414" y="40"/>
                      </a:lnTo>
                      <a:lnTo>
                        <a:pt x="417" y="38"/>
                      </a:lnTo>
                      <a:lnTo>
                        <a:pt x="419" y="38"/>
                      </a:lnTo>
                      <a:lnTo>
                        <a:pt x="424" y="40"/>
                      </a:lnTo>
                      <a:lnTo>
                        <a:pt x="427" y="43"/>
                      </a:lnTo>
                      <a:lnTo>
                        <a:pt x="429" y="40"/>
                      </a:lnTo>
                      <a:lnTo>
                        <a:pt x="432" y="40"/>
                      </a:lnTo>
                      <a:lnTo>
                        <a:pt x="432" y="43"/>
                      </a:lnTo>
                      <a:lnTo>
                        <a:pt x="429" y="45"/>
                      </a:lnTo>
                      <a:lnTo>
                        <a:pt x="427" y="50"/>
                      </a:lnTo>
                      <a:lnTo>
                        <a:pt x="429" y="53"/>
                      </a:lnTo>
                      <a:lnTo>
                        <a:pt x="432" y="50"/>
                      </a:lnTo>
                      <a:lnTo>
                        <a:pt x="437" y="50"/>
                      </a:lnTo>
                      <a:lnTo>
                        <a:pt x="440" y="50"/>
                      </a:lnTo>
                      <a:lnTo>
                        <a:pt x="445" y="53"/>
                      </a:lnTo>
                      <a:lnTo>
                        <a:pt x="447" y="50"/>
                      </a:lnTo>
                      <a:lnTo>
                        <a:pt x="452" y="45"/>
                      </a:lnTo>
                      <a:lnTo>
                        <a:pt x="460" y="40"/>
                      </a:lnTo>
                      <a:lnTo>
                        <a:pt x="467" y="35"/>
                      </a:lnTo>
                      <a:lnTo>
                        <a:pt x="472" y="33"/>
                      </a:lnTo>
                      <a:lnTo>
                        <a:pt x="475" y="30"/>
                      </a:lnTo>
                      <a:lnTo>
                        <a:pt x="483" y="28"/>
                      </a:lnTo>
                      <a:lnTo>
                        <a:pt x="483" y="33"/>
                      </a:lnTo>
                      <a:lnTo>
                        <a:pt x="477" y="35"/>
                      </a:lnTo>
                      <a:lnTo>
                        <a:pt x="477" y="40"/>
                      </a:lnTo>
                      <a:lnTo>
                        <a:pt x="485" y="48"/>
                      </a:lnTo>
                      <a:lnTo>
                        <a:pt x="490" y="50"/>
                      </a:lnTo>
                      <a:lnTo>
                        <a:pt x="500" y="60"/>
                      </a:lnTo>
                      <a:lnTo>
                        <a:pt x="508" y="73"/>
                      </a:lnTo>
                      <a:lnTo>
                        <a:pt x="520" y="96"/>
                      </a:lnTo>
                      <a:lnTo>
                        <a:pt x="526" y="106"/>
                      </a:lnTo>
                      <a:lnTo>
                        <a:pt x="533" y="123"/>
                      </a:lnTo>
                      <a:lnTo>
                        <a:pt x="538" y="121"/>
                      </a:lnTo>
                      <a:lnTo>
                        <a:pt x="541" y="118"/>
                      </a:lnTo>
                      <a:lnTo>
                        <a:pt x="543" y="111"/>
                      </a:lnTo>
                      <a:lnTo>
                        <a:pt x="548" y="111"/>
                      </a:lnTo>
                      <a:lnTo>
                        <a:pt x="551" y="116"/>
                      </a:lnTo>
                      <a:lnTo>
                        <a:pt x="551" y="118"/>
                      </a:lnTo>
                      <a:lnTo>
                        <a:pt x="556" y="118"/>
                      </a:lnTo>
                      <a:lnTo>
                        <a:pt x="556" y="123"/>
                      </a:lnTo>
                      <a:lnTo>
                        <a:pt x="558" y="123"/>
                      </a:lnTo>
                      <a:lnTo>
                        <a:pt x="563" y="123"/>
                      </a:lnTo>
                      <a:lnTo>
                        <a:pt x="568" y="123"/>
                      </a:lnTo>
                      <a:lnTo>
                        <a:pt x="576" y="121"/>
                      </a:lnTo>
                      <a:lnTo>
                        <a:pt x="581" y="118"/>
                      </a:lnTo>
                      <a:lnTo>
                        <a:pt x="589" y="118"/>
                      </a:lnTo>
                      <a:lnTo>
                        <a:pt x="594" y="123"/>
                      </a:lnTo>
                      <a:lnTo>
                        <a:pt x="599" y="131"/>
                      </a:lnTo>
                      <a:lnTo>
                        <a:pt x="601" y="139"/>
                      </a:lnTo>
                      <a:lnTo>
                        <a:pt x="609" y="139"/>
                      </a:lnTo>
                      <a:lnTo>
                        <a:pt x="614" y="146"/>
                      </a:lnTo>
                      <a:lnTo>
                        <a:pt x="619" y="154"/>
                      </a:lnTo>
                      <a:lnTo>
                        <a:pt x="624" y="154"/>
                      </a:lnTo>
                      <a:lnTo>
                        <a:pt x="632" y="154"/>
                      </a:lnTo>
                      <a:lnTo>
                        <a:pt x="634" y="151"/>
                      </a:lnTo>
                      <a:lnTo>
                        <a:pt x="639" y="149"/>
                      </a:lnTo>
                      <a:lnTo>
                        <a:pt x="639" y="154"/>
                      </a:lnTo>
                      <a:lnTo>
                        <a:pt x="642" y="156"/>
                      </a:lnTo>
                      <a:lnTo>
                        <a:pt x="644" y="161"/>
                      </a:lnTo>
                      <a:lnTo>
                        <a:pt x="649" y="161"/>
                      </a:lnTo>
                      <a:lnTo>
                        <a:pt x="649" y="164"/>
                      </a:lnTo>
                      <a:lnTo>
                        <a:pt x="644" y="164"/>
                      </a:lnTo>
                      <a:lnTo>
                        <a:pt x="642" y="164"/>
                      </a:lnTo>
                      <a:lnTo>
                        <a:pt x="639" y="169"/>
                      </a:lnTo>
                      <a:lnTo>
                        <a:pt x="639" y="171"/>
                      </a:lnTo>
                      <a:lnTo>
                        <a:pt x="639" y="176"/>
                      </a:lnTo>
                      <a:lnTo>
                        <a:pt x="637" y="179"/>
                      </a:lnTo>
                      <a:lnTo>
                        <a:pt x="634" y="179"/>
                      </a:lnTo>
                      <a:lnTo>
                        <a:pt x="627" y="179"/>
                      </a:lnTo>
                      <a:lnTo>
                        <a:pt x="622" y="184"/>
                      </a:lnTo>
                      <a:lnTo>
                        <a:pt x="622" y="189"/>
                      </a:lnTo>
                      <a:lnTo>
                        <a:pt x="622" y="197"/>
                      </a:lnTo>
                      <a:lnTo>
                        <a:pt x="622" y="204"/>
                      </a:lnTo>
                      <a:lnTo>
                        <a:pt x="622" y="209"/>
                      </a:lnTo>
                      <a:lnTo>
                        <a:pt x="619" y="212"/>
                      </a:lnTo>
                      <a:lnTo>
                        <a:pt x="616" y="214"/>
                      </a:lnTo>
                      <a:lnTo>
                        <a:pt x="609" y="214"/>
                      </a:lnTo>
                      <a:lnTo>
                        <a:pt x="601" y="214"/>
                      </a:lnTo>
                      <a:lnTo>
                        <a:pt x="596" y="212"/>
                      </a:lnTo>
                      <a:lnTo>
                        <a:pt x="591" y="212"/>
                      </a:lnTo>
                      <a:lnTo>
                        <a:pt x="584" y="209"/>
                      </a:lnTo>
                      <a:lnTo>
                        <a:pt x="579" y="214"/>
                      </a:lnTo>
                      <a:lnTo>
                        <a:pt x="576" y="224"/>
                      </a:lnTo>
                      <a:lnTo>
                        <a:pt x="574" y="235"/>
                      </a:lnTo>
                      <a:lnTo>
                        <a:pt x="571" y="240"/>
                      </a:lnTo>
                      <a:lnTo>
                        <a:pt x="571" y="245"/>
                      </a:lnTo>
                      <a:lnTo>
                        <a:pt x="574" y="250"/>
                      </a:lnTo>
                      <a:lnTo>
                        <a:pt x="576" y="252"/>
                      </a:lnTo>
                      <a:lnTo>
                        <a:pt x="574" y="255"/>
                      </a:lnTo>
                      <a:lnTo>
                        <a:pt x="574" y="257"/>
                      </a:lnTo>
                      <a:lnTo>
                        <a:pt x="568" y="257"/>
                      </a:lnTo>
                      <a:lnTo>
                        <a:pt x="561" y="255"/>
                      </a:lnTo>
                      <a:lnTo>
                        <a:pt x="558" y="252"/>
                      </a:lnTo>
                      <a:lnTo>
                        <a:pt x="556" y="255"/>
                      </a:lnTo>
                      <a:lnTo>
                        <a:pt x="548" y="255"/>
                      </a:lnTo>
                      <a:lnTo>
                        <a:pt x="536" y="257"/>
                      </a:lnTo>
                      <a:lnTo>
                        <a:pt x="533" y="260"/>
                      </a:lnTo>
                      <a:lnTo>
                        <a:pt x="531" y="262"/>
                      </a:lnTo>
                      <a:lnTo>
                        <a:pt x="531" y="265"/>
                      </a:lnTo>
                      <a:lnTo>
                        <a:pt x="531" y="267"/>
                      </a:lnTo>
                      <a:lnTo>
                        <a:pt x="533" y="267"/>
                      </a:lnTo>
                      <a:lnTo>
                        <a:pt x="538" y="267"/>
                      </a:lnTo>
                      <a:lnTo>
                        <a:pt x="538" y="283"/>
                      </a:lnTo>
                      <a:lnTo>
                        <a:pt x="541" y="288"/>
                      </a:lnTo>
                      <a:lnTo>
                        <a:pt x="543" y="293"/>
                      </a:lnTo>
                      <a:lnTo>
                        <a:pt x="543" y="298"/>
                      </a:lnTo>
                      <a:lnTo>
                        <a:pt x="541" y="300"/>
                      </a:lnTo>
                      <a:lnTo>
                        <a:pt x="536" y="305"/>
                      </a:lnTo>
                      <a:lnTo>
                        <a:pt x="536" y="310"/>
                      </a:lnTo>
                      <a:lnTo>
                        <a:pt x="533" y="313"/>
                      </a:lnTo>
                      <a:lnTo>
                        <a:pt x="536" y="32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11" name="Freeform 120"/>
                <p:cNvSpPr>
                  <a:spLocks/>
                </p:cNvSpPr>
                <p:nvPr/>
              </p:nvSpPr>
              <p:spPr bwMode="auto">
                <a:xfrm>
                  <a:off x="5824538" y="3643313"/>
                  <a:ext cx="347662" cy="233362"/>
                </a:xfrm>
                <a:custGeom>
                  <a:avLst/>
                  <a:gdLst>
                    <a:gd name="T0" fmla="*/ 2147483647 w 273"/>
                    <a:gd name="T1" fmla="*/ 2147483647 h 184"/>
                    <a:gd name="T2" fmla="*/ 2147483647 w 273"/>
                    <a:gd name="T3" fmla="*/ 2147483647 h 184"/>
                    <a:gd name="T4" fmla="*/ 2147483647 w 273"/>
                    <a:gd name="T5" fmla="*/ 2147483647 h 184"/>
                    <a:gd name="T6" fmla="*/ 2147483647 w 273"/>
                    <a:gd name="T7" fmla="*/ 2147483647 h 184"/>
                    <a:gd name="T8" fmla="*/ 2147483647 w 273"/>
                    <a:gd name="T9" fmla="*/ 2147483647 h 184"/>
                    <a:gd name="T10" fmla="*/ 2147483647 w 273"/>
                    <a:gd name="T11" fmla="*/ 2147483647 h 184"/>
                    <a:gd name="T12" fmla="*/ 2147483647 w 273"/>
                    <a:gd name="T13" fmla="*/ 2147483647 h 184"/>
                    <a:gd name="T14" fmla="*/ 2147483647 w 273"/>
                    <a:gd name="T15" fmla="*/ 2147483647 h 184"/>
                    <a:gd name="T16" fmla="*/ 2147483647 w 273"/>
                    <a:gd name="T17" fmla="*/ 2147483647 h 184"/>
                    <a:gd name="T18" fmla="*/ 2147483647 w 273"/>
                    <a:gd name="T19" fmla="*/ 2147483647 h 184"/>
                    <a:gd name="T20" fmla="*/ 2147483647 w 273"/>
                    <a:gd name="T21" fmla="*/ 2147483647 h 184"/>
                    <a:gd name="T22" fmla="*/ 2147483647 w 273"/>
                    <a:gd name="T23" fmla="*/ 2147483647 h 184"/>
                    <a:gd name="T24" fmla="*/ 2147483647 w 273"/>
                    <a:gd name="T25" fmla="*/ 2147483647 h 184"/>
                    <a:gd name="T26" fmla="*/ 2147483647 w 273"/>
                    <a:gd name="T27" fmla="*/ 2147483647 h 184"/>
                    <a:gd name="T28" fmla="*/ 2147483647 w 273"/>
                    <a:gd name="T29" fmla="*/ 2147483647 h 184"/>
                    <a:gd name="T30" fmla="*/ 2147483647 w 273"/>
                    <a:gd name="T31" fmla="*/ 2147483647 h 184"/>
                    <a:gd name="T32" fmla="*/ 2147483647 w 273"/>
                    <a:gd name="T33" fmla="*/ 2147483647 h 184"/>
                    <a:gd name="T34" fmla="*/ 2147483647 w 273"/>
                    <a:gd name="T35" fmla="*/ 2147483647 h 184"/>
                    <a:gd name="T36" fmla="*/ 2147483647 w 273"/>
                    <a:gd name="T37" fmla="*/ 2147483647 h 184"/>
                    <a:gd name="T38" fmla="*/ 2147483647 w 273"/>
                    <a:gd name="T39" fmla="*/ 2147483647 h 184"/>
                    <a:gd name="T40" fmla="*/ 2147483647 w 273"/>
                    <a:gd name="T41" fmla="*/ 2147483647 h 184"/>
                    <a:gd name="T42" fmla="*/ 2147483647 w 273"/>
                    <a:gd name="T43" fmla="*/ 2147483647 h 184"/>
                    <a:gd name="T44" fmla="*/ 2147483647 w 273"/>
                    <a:gd name="T45" fmla="*/ 2147483647 h 184"/>
                    <a:gd name="T46" fmla="*/ 2147483647 w 273"/>
                    <a:gd name="T47" fmla="*/ 2147483647 h 184"/>
                    <a:gd name="T48" fmla="*/ 2147483647 w 273"/>
                    <a:gd name="T49" fmla="*/ 2147483647 h 184"/>
                    <a:gd name="T50" fmla="*/ 2147483647 w 273"/>
                    <a:gd name="T51" fmla="*/ 2147483647 h 184"/>
                    <a:gd name="T52" fmla="*/ 2147483647 w 273"/>
                    <a:gd name="T53" fmla="*/ 2147483647 h 184"/>
                    <a:gd name="T54" fmla="*/ 2147483647 w 273"/>
                    <a:gd name="T55" fmla="*/ 2147483647 h 184"/>
                    <a:gd name="T56" fmla="*/ 2147483647 w 273"/>
                    <a:gd name="T57" fmla="*/ 2147483647 h 184"/>
                    <a:gd name="T58" fmla="*/ 2147483647 w 273"/>
                    <a:gd name="T59" fmla="*/ 2147483647 h 184"/>
                    <a:gd name="T60" fmla="*/ 2147483647 w 273"/>
                    <a:gd name="T61" fmla="*/ 2147483647 h 184"/>
                    <a:gd name="T62" fmla="*/ 2147483647 w 273"/>
                    <a:gd name="T63" fmla="*/ 2147483647 h 184"/>
                    <a:gd name="T64" fmla="*/ 2147483647 w 273"/>
                    <a:gd name="T65" fmla="*/ 2147483647 h 184"/>
                    <a:gd name="T66" fmla="*/ 2147483647 w 273"/>
                    <a:gd name="T67" fmla="*/ 2147483647 h 184"/>
                    <a:gd name="T68" fmla="*/ 2147483647 w 273"/>
                    <a:gd name="T69" fmla="*/ 2147483647 h 184"/>
                    <a:gd name="T70" fmla="*/ 2147483647 w 273"/>
                    <a:gd name="T71" fmla="*/ 2147483647 h 184"/>
                    <a:gd name="T72" fmla="*/ 2147483647 w 273"/>
                    <a:gd name="T73" fmla="*/ 2147483647 h 184"/>
                    <a:gd name="T74" fmla="*/ 2147483647 w 273"/>
                    <a:gd name="T75" fmla="*/ 2147483647 h 184"/>
                    <a:gd name="T76" fmla="*/ 2147483647 w 273"/>
                    <a:gd name="T77" fmla="*/ 2147483647 h 184"/>
                    <a:gd name="T78" fmla="*/ 2147483647 w 273"/>
                    <a:gd name="T79" fmla="*/ 2147483647 h 184"/>
                    <a:gd name="T80" fmla="*/ 2147483647 w 273"/>
                    <a:gd name="T81" fmla="*/ 2147483647 h 184"/>
                    <a:gd name="T82" fmla="*/ 2147483647 w 273"/>
                    <a:gd name="T83" fmla="*/ 2147483647 h 184"/>
                    <a:gd name="T84" fmla="*/ 2147483647 w 273"/>
                    <a:gd name="T85" fmla="*/ 2147483647 h 184"/>
                    <a:gd name="T86" fmla="*/ 2147483647 w 273"/>
                    <a:gd name="T87" fmla="*/ 2147483647 h 184"/>
                    <a:gd name="T88" fmla="*/ 2147483647 w 273"/>
                    <a:gd name="T89" fmla="*/ 2147483647 h 184"/>
                    <a:gd name="T90" fmla="*/ 2147483647 w 273"/>
                    <a:gd name="T91" fmla="*/ 2147483647 h 184"/>
                    <a:gd name="T92" fmla="*/ 2147483647 w 273"/>
                    <a:gd name="T93" fmla="*/ 2147483647 h 184"/>
                    <a:gd name="T94" fmla="*/ 2147483647 w 273"/>
                    <a:gd name="T95" fmla="*/ 2147483647 h 184"/>
                    <a:gd name="T96" fmla="*/ 2147483647 w 273"/>
                    <a:gd name="T97" fmla="*/ 2147483647 h 184"/>
                    <a:gd name="T98" fmla="*/ 2147483647 w 273"/>
                    <a:gd name="T99" fmla="*/ 2147483647 h 184"/>
                    <a:gd name="T100" fmla="*/ 2147483647 w 273"/>
                    <a:gd name="T101" fmla="*/ 2147483647 h 184"/>
                    <a:gd name="T102" fmla="*/ 2147483647 w 273"/>
                    <a:gd name="T103" fmla="*/ 2147483647 h 184"/>
                    <a:gd name="T104" fmla="*/ 2147483647 w 273"/>
                    <a:gd name="T105" fmla="*/ 2147483647 h 184"/>
                    <a:gd name="T106" fmla="*/ 2147483647 w 273"/>
                    <a:gd name="T107" fmla="*/ 2147483647 h 184"/>
                    <a:gd name="T108" fmla="*/ 2147483647 w 273"/>
                    <a:gd name="T109" fmla="*/ 2147483647 h 184"/>
                    <a:gd name="T110" fmla="*/ 2147483647 w 273"/>
                    <a:gd name="T111" fmla="*/ 2147483647 h 1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3"/>
                    <a:gd name="T169" fmla="*/ 0 h 184"/>
                    <a:gd name="T170" fmla="*/ 273 w 273"/>
                    <a:gd name="T171" fmla="*/ 184 h 1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3" h="184">
                      <a:moveTo>
                        <a:pt x="185" y="184"/>
                      </a:moveTo>
                      <a:lnTo>
                        <a:pt x="182" y="179"/>
                      </a:lnTo>
                      <a:lnTo>
                        <a:pt x="172" y="179"/>
                      </a:lnTo>
                      <a:lnTo>
                        <a:pt x="167" y="179"/>
                      </a:lnTo>
                      <a:lnTo>
                        <a:pt x="167" y="177"/>
                      </a:lnTo>
                      <a:lnTo>
                        <a:pt x="167" y="172"/>
                      </a:lnTo>
                      <a:lnTo>
                        <a:pt x="167" y="167"/>
                      </a:lnTo>
                      <a:lnTo>
                        <a:pt x="170" y="164"/>
                      </a:lnTo>
                      <a:lnTo>
                        <a:pt x="170" y="162"/>
                      </a:lnTo>
                      <a:lnTo>
                        <a:pt x="165" y="162"/>
                      </a:lnTo>
                      <a:lnTo>
                        <a:pt x="162" y="159"/>
                      </a:lnTo>
                      <a:lnTo>
                        <a:pt x="157" y="157"/>
                      </a:lnTo>
                      <a:lnTo>
                        <a:pt x="155" y="159"/>
                      </a:lnTo>
                      <a:lnTo>
                        <a:pt x="152" y="157"/>
                      </a:lnTo>
                      <a:lnTo>
                        <a:pt x="145" y="149"/>
                      </a:lnTo>
                      <a:lnTo>
                        <a:pt x="139" y="149"/>
                      </a:lnTo>
                      <a:lnTo>
                        <a:pt x="132" y="144"/>
                      </a:lnTo>
                      <a:lnTo>
                        <a:pt x="129" y="144"/>
                      </a:lnTo>
                      <a:lnTo>
                        <a:pt x="124" y="139"/>
                      </a:lnTo>
                      <a:lnTo>
                        <a:pt x="119" y="134"/>
                      </a:lnTo>
                      <a:lnTo>
                        <a:pt x="112" y="129"/>
                      </a:lnTo>
                      <a:lnTo>
                        <a:pt x="102" y="121"/>
                      </a:lnTo>
                      <a:lnTo>
                        <a:pt x="102" y="116"/>
                      </a:lnTo>
                      <a:lnTo>
                        <a:pt x="102" y="114"/>
                      </a:lnTo>
                      <a:lnTo>
                        <a:pt x="99" y="111"/>
                      </a:lnTo>
                      <a:lnTo>
                        <a:pt x="96" y="106"/>
                      </a:lnTo>
                      <a:lnTo>
                        <a:pt x="94" y="101"/>
                      </a:lnTo>
                      <a:lnTo>
                        <a:pt x="94" y="96"/>
                      </a:lnTo>
                      <a:lnTo>
                        <a:pt x="86" y="94"/>
                      </a:lnTo>
                      <a:lnTo>
                        <a:pt x="86" y="96"/>
                      </a:lnTo>
                      <a:lnTo>
                        <a:pt x="81" y="96"/>
                      </a:lnTo>
                      <a:lnTo>
                        <a:pt x="79" y="96"/>
                      </a:lnTo>
                      <a:lnTo>
                        <a:pt x="76" y="96"/>
                      </a:lnTo>
                      <a:lnTo>
                        <a:pt x="71" y="96"/>
                      </a:lnTo>
                      <a:lnTo>
                        <a:pt x="69" y="96"/>
                      </a:lnTo>
                      <a:lnTo>
                        <a:pt x="64" y="91"/>
                      </a:lnTo>
                      <a:lnTo>
                        <a:pt x="66" y="91"/>
                      </a:lnTo>
                      <a:lnTo>
                        <a:pt x="66" y="89"/>
                      </a:lnTo>
                      <a:lnTo>
                        <a:pt x="66" y="86"/>
                      </a:lnTo>
                      <a:lnTo>
                        <a:pt x="66" y="83"/>
                      </a:lnTo>
                      <a:lnTo>
                        <a:pt x="64" y="81"/>
                      </a:lnTo>
                      <a:lnTo>
                        <a:pt x="64" y="78"/>
                      </a:lnTo>
                      <a:lnTo>
                        <a:pt x="64" y="76"/>
                      </a:lnTo>
                      <a:lnTo>
                        <a:pt x="61" y="73"/>
                      </a:lnTo>
                      <a:lnTo>
                        <a:pt x="59" y="73"/>
                      </a:lnTo>
                      <a:lnTo>
                        <a:pt x="54" y="71"/>
                      </a:lnTo>
                      <a:lnTo>
                        <a:pt x="51" y="68"/>
                      </a:lnTo>
                      <a:lnTo>
                        <a:pt x="48" y="68"/>
                      </a:lnTo>
                      <a:lnTo>
                        <a:pt x="43" y="66"/>
                      </a:lnTo>
                      <a:lnTo>
                        <a:pt x="41" y="63"/>
                      </a:lnTo>
                      <a:lnTo>
                        <a:pt x="38" y="66"/>
                      </a:lnTo>
                      <a:lnTo>
                        <a:pt x="36" y="66"/>
                      </a:lnTo>
                      <a:lnTo>
                        <a:pt x="36" y="68"/>
                      </a:lnTo>
                      <a:lnTo>
                        <a:pt x="38" y="73"/>
                      </a:lnTo>
                      <a:lnTo>
                        <a:pt x="33" y="68"/>
                      </a:lnTo>
                      <a:lnTo>
                        <a:pt x="31" y="71"/>
                      </a:lnTo>
                      <a:lnTo>
                        <a:pt x="31" y="73"/>
                      </a:lnTo>
                      <a:lnTo>
                        <a:pt x="28" y="76"/>
                      </a:lnTo>
                      <a:lnTo>
                        <a:pt x="23" y="76"/>
                      </a:lnTo>
                      <a:lnTo>
                        <a:pt x="21" y="78"/>
                      </a:lnTo>
                      <a:lnTo>
                        <a:pt x="16" y="81"/>
                      </a:lnTo>
                      <a:lnTo>
                        <a:pt x="16" y="89"/>
                      </a:lnTo>
                      <a:lnTo>
                        <a:pt x="18" y="91"/>
                      </a:lnTo>
                      <a:lnTo>
                        <a:pt x="16" y="94"/>
                      </a:lnTo>
                      <a:lnTo>
                        <a:pt x="8" y="96"/>
                      </a:lnTo>
                      <a:lnTo>
                        <a:pt x="0" y="94"/>
                      </a:lnTo>
                      <a:lnTo>
                        <a:pt x="0" y="13"/>
                      </a:lnTo>
                      <a:lnTo>
                        <a:pt x="41" y="0"/>
                      </a:lnTo>
                      <a:lnTo>
                        <a:pt x="81" y="30"/>
                      </a:lnTo>
                      <a:lnTo>
                        <a:pt x="96" y="48"/>
                      </a:lnTo>
                      <a:lnTo>
                        <a:pt x="114" y="43"/>
                      </a:lnTo>
                      <a:lnTo>
                        <a:pt x="134" y="46"/>
                      </a:lnTo>
                      <a:lnTo>
                        <a:pt x="142" y="43"/>
                      </a:lnTo>
                      <a:lnTo>
                        <a:pt x="147" y="48"/>
                      </a:lnTo>
                      <a:lnTo>
                        <a:pt x="152" y="51"/>
                      </a:lnTo>
                      <a:lnTo>
                        <a:pt x="157" y="61"/>
                      </a:lnTo>
                      <a:lnTo>
                        <a:pt x="160" y="58"/>
                      </a:lnTo>
                      <a:lnTo>
                        <a:pt x="160" y="68"/>
                      </a:lnTo>
                      <a:lnTo>
                        <a:pt x="160" y="73"/>
                      </a:lnTo>
                      <a:lnTo>
                        <a:pt x="160" y="78"/>
                      </a:lnTo>
                      <a:lnTo>
                        <a:pt x="167" y="78"/>
                      </a:lnTo>
                      <a:lnTo>
                        <a:pt x="167" y="89"/>
                      </a:lnTo>
                      <a:lnTo>
                        <a:pt x="170" y="99"/>
                      </a:lnTo>
                      <a:lnTo>
                        <a:pt x="175" y="99"/>
                      </a:lnTo>
                      <a:lnTo>
                        <a:pt x="180" y="99"/>
                      </a:lnTo>
                      <a:lnTo>
                        <a:pt x="187" y="96"/>
                      </a:lnTo>
                      <a:lnTo>
                        <a:pt x="190" y="96"/>
                      </a:lnTo>
                      <a:lnTo>
                        <a:pt x="193" y="101"/>
                      </a:lnTo>
                      <a:lnTo>
                        <a:pt x="193" y="104"/>
                      </a:lnTo>
                      <a:lnTo>
                        <a:pt x="193" y="106"/>
                      </a:lnTo>
                      <a:lnTo>
                        <a:pt x="195" y="109"/>
                      </a:lnTo>
                      <a:lnTo>
                        <a:pt x="200" y="109"/>
                      </a:lnTo>
                      <a:lnTo>
                        <a:pt x="200" y="106"/>
                      </a:lnTo>
                      <a:lnTo>
                        <a:pt x="200" y="104"/>
                      </a:lnTo>
                      <a:lnTo>
                        <a:pt x="203" y="99"/>
                      </a:lnTo>
                      <a:lnTo>
                        <a:pt x="208" y="96"/>
                      </a:lnTo>
                      <a:lnTo>
                        <a:pt x="208" y="94"/>
                      </a:lnTo>
                      <a:lnTo>
                        <a:pt x="210" y="91"/>
                      </a:lnTo>
                      <a:lnTo>
                        <a:pt x="218" y="86"/>
                      </a:lnTo>
                      <a:lnTo>
                        <a:pt x="223" y="86"/>
                      </a:lnTo>
                      <a:lnTo>
                        <a:pt x="225" y="81"/>
                      </a:lnTo>
                      <a:lnTo>
                        <a:pt x="228" y="78"/>
                      </a:lnTo>
                      <a:lnTo>
                        <a:pt x="230" y="78"/>
                      </a:lnTo>
                      <a:lnTo>
                        <a:pt x="233" y="78"/>
                      </a:lnTo>
                      <a:lnTo>
                        <a:pt x="235" y="76"/>
                      </a:lnTo>
                      <a:lnTo>
                        <a:pt x="238" y="76"/>
                      </a:lnTo>
                      <a:lnTo>
                        <a:pt x="241" y="73"/>
                      </a:lnTo>
                      <a:lnTo>
                        <a:pt x="243" y="76"/>
                      </a:lnTo>
                      <a:lnTo>
                        <a:pt x="241" y="78"/>
                      </a:lnTo>
                      <a:lnTo>
                        <a:pt x="238" y="78"/>
                      </a:lnTo>
                      <a:lnTo>
                        <a:pt x="235" y="78"/>
                      </a:lnTo>
                      <a:lnTo>
                        <a:pt x="235" y="81"/>
                      </a:lnTo>
                      <a:lnTo>
                        <a:pt x="233" y="81"/>
                      </a:lnTo>
                      <a:lnTo>
                        <a:pt x="230" y="83"/>
                      </a:lnTo>
                      <a:lnTo>
                        <a:pt x="230" y="86"/>
                      </a:lnTo>
                      <a:lnTo>
                        <a:pt x="228" y="89"/>
                      </a:lnTo>
                      <a:lnTo>
                        <a:pt x="225" y="89"/>
                      </a:lnTo>
                      <a:lnTo>
                        <a:pt x="225" y="91"/>
                      </a:lnTo>
                      <a:lnTo>
                        <a:pt x="228" y="91"/>
                      </a:lnTo>
                      <a:lnTo>
                        <a:pt x="230" y="91"/>
                      </a:lnTo>
                      <a:lnTo>
                        <a:pt x="233" y="91"/>
                      </a:lnTo>
                      <a:lnTo>
                        <a:pt x="235" y="94"/>
                      </a:lnTo>
                      <a:lnTo>
                        <a:pt x="235" y="96"/>
                      </a:lnTo>
                      <a:lnTo>
                        <a:pt x="238" y="99"/>
                      </a:lnTo>
                      <a:lnTo>
                        <a:pt x="243" y="99"/>
                      </a:lnTo>
                      <a:lnTo>
                        <a:pt x="246" y="99"/>
                      </a:lnTo>
                      <a:lnTo>
                        <a:pt x="246" y="94"/>
                      </a:lnTo>
                      <a:lnTo>
                        <a:pt x="248" y="94"/>
                      </a:lnTo>
                      <a:lnTo>
                        <a:pt x="248" y="91"/>
                      </a:lnTo>
                      <a:lnTo>
                        <a:pt x="251" y="91"/>
                      </a:lnTo>
                      <a:lnTo>
                        <a:pt x="251" y="94"/>
                      </a:lnTo>
                      <a:lnTo>
                        <a:pt x="253" y="96"/>
                      </a:lnTo>
                      <a:lnTo>
                        <a:pt x="256" y="96"/>
                      </a:lnTo>
                      <a:lnTo>
                        <a:pt x="258" y="96"/>
                      </a:lnTo>
                      <a:lnTo>
                        <a:pt x="258" y="99"/>
                      </a:lnTo>
                      <a:lnTo>
                        <a:pt x="258" y="101"/>
                      </a:lnTo>
                      <a:lnTo>
                        <a:pt x="261" y="101"/>
                      </a:lnTo>
                      <a:lnTo>
                        <a:pt x="263" y="101"/>
                      </a:lnTo>
                      <a:lnTo>
                        <a:pt x="263" y="104"/>
                      </a:lnTo>
                      <a:lnTo>
                        <a:pt x="268" y="104"/>
                      </a:lnTo>
                      <a:lnTo>
                        <a:pt x="271" y="104"/>
                      </a:lnTo>
                      <a:lnTo>
                        <a:pt x="273" y="106"/>
                      </a:lnTo>
                      <a:lnTo>
                        <a:pt x="268" y="106"/>
                      </a:lnTo>
                      <a:lnTo>
                        <a:pt x="268" y="109"/>
                      </a:lnTo>
                      <a:lnTo>
                        <a:pt x="266" y="111"/>
                      </a:lnTo>
                      <a:lnTo>
                        <a:pt x="263" y="109"/>
                      </a:lnTo>
                      <a:lnTo>
                        <a:pt x="261" y="109"/>
                      </a:lnTo>
                      <a:lnTo>
                        <a:pt x="261" y="111"/>
                      </a:lnTo>
                      <a:lnTo>
                        <a:pt x="261" y="114"/>
                      </a:lnTo>
                      <a:lnTo>
                        <a:pt x="258" y="114"/>
                      </a:lnTo>
                      <a:lnTo>
                        <a:pt x="256" y="114"/>
                      </a:lnTo>
                      <a:lnTo>
                        <a:pt x="253" y="116"/>
                      </a:lnTo>
                      <a:lnTo>
                        <a:pt x="251" y="116"/>
                      </a:lnTo>
                      <a:lnTo>
                        <a:pt x="251" y="119"/>
                      </a:lnTo>
                      <a:lnTo>
                        <a:pt x="248" y="119"/>
                      </a:lnTo>
                      <a:lnTo>
                        <a:pt x="246" y="116"/>
                      </a:lnTo>
                      <a:lnTo>
                        <a:pt x="243" y="116"/>
                      </a:lnTo>
                      <a:lnTo>
                        <a:pt x="241" y="116"/>
                      </a:lnTo>
                      <a:lnTo>
                        <a:pt x="238" y="116"/>
                      </a:lnTo>
                      <a:lnTo>
                        <a:pt x="235" y="116"/>
                      </a:lnTo>
                      <a:lnTo>
                        <a:pt x="233" y="116"/>
                      </a:lnTo>
                      <a:lnTo>
                        <a:pt x="230" y="114"/>
                      </a:lnTo>
                      <a:lnTo>
                        <a:pt x="228" y="111"/>
                      </a:lnTo>
                      <a:lnTo>
                        <a:pt x="230" y="111"/>
                      </a:lnTo>
                      <a:lnTo>
                        <a:pt x="233" y="109"/>
                      </a:lnTo>
                      <a:lnTo>
                        <a:pt x="235" y="106"/>
                      </a:lnTo>
                      <a:lnTo>
                        <a:pt x="233" y="104"/>
                      </a:lnTo>
                      <a:lnTo>
                        <a:pt x="230" y="99"/>
                      </a:lnTo>
                      <a:lnTo>
                        <a:pt x="228" y="101"/>
                      </a:lnTo>
                      <a:lnTo>
                        <a:pt x="225" y="106"/>
                      </a:lnTo>
                      <a:lnTo>
                        <a:pt x="220" y="106"/>
                      </a:lnTo>
                      <a:lnTo>
                        <a:pt x="218" y="109"/>
                      </a:lnTo>
                      <a:lnTo>
                        <a:pt x="215" y="106"/>
                      </a:lnTo>
                      <a:lnTo>
                        <a:pt x="213" y="106"/>
                      </a:lnTo>
                      <a:lnTo>
                        <a:pt x="210" y="111"/>
                      </a:lnTo>
                      <a:lnTo>
                        <a:pt x="213" y="114"/>
                      </a:lnTo>
                      <a:lnTo>
                        <a:pt x="213" y="116"/>
                      </a:lnTo>
                      <a:lnTo>
                        <a:pt x="210" y="116"/>
                      </a:lnTo>
                      <a:lnTo>
                        <a:pt x="208" y="116"/>
                      </a:lnTo>
                      <a:lnTo>
                        <a:pt x="203" y="116"/>
                      </a:lnTo>
                      <a:lnTo>
                        <a:pt x="200" y="119"/>
                      </a:lnTo>
                      <a:lnTo>
                        <a:pt x="203" y="119"/>
                      </a:lnTo>
                      <a:lnTo>
                        <a:pt x="205" y="119"/>
                      </a:lnTo>
                      <a:lnTo>
                        <a:pt x="208" y="121"/>
                      </a:lnTo>
                      <a:lnTo>
                        <a:pt x="205" y="121"/>
                      </a:lnTo>
                      <a:lnTo>
                        <a:pt x="203" y="121"/>
                      </a:lnTo>
                      <a:lnTo>
                        <a:pt x="203" y="124"/>
                      </a:lnTo>
                      <a:lnTo>
                        <a:pt x="200" y="126"/>
                      </a:lnTo>
                      <a:lnTo>
                        <a:pt x="200" y="129"/>
                      </a:lnTo>
                      <a:lnTo>
                        <a:pt x="198" y="131"/>
                      </a:lnTo>
                      <a:lnTo>
                        <a:pt x="190" y="131"/>
                      </a:lnTo>
                      <a:lnTo>
                        <a:pt x="185" y="129"/>
                      </a:lnTo>
                      <a:lnTo>
                        <a:pt x="182" y="131"/>
                      </a:lnTo>
                      <a:lnTo>
                        <a:pt x="182" y="136"/>
                      </a:lnTo>
                      <a:lnTo>
                        <a:pt x="182" y="139"/>
                      </a:lnTo>
                      <a:lnTo>
                        <a:pt x="185" y="142"/>
                      </a:lnTo>
                      <a:lnTo>
                        <a:pt x="187" y="142"/>
                      </a:lnTo>
                      <a:lnTo>
                        <a:pt x="190" y="142"/>
                      </a:lnTo>
                      <a:lnTo>
                        <a:pt x="193" y="142"/>
                      </a:lnTo>
                      <a:lnTo>
                        <a:pt x="193" y="144"/>
                      </a:lnTo>
                      <a:lnTo>
                        <a:pt x="193" y="147"/>
                      </a:lnTo>
                      <a:lnTo>
                        <a:pt x="193" y="152"/>
                      </a:lnTo>
                      <a:lnTo>
                        <a:pt x="193" y="154"/>
                      </a:lnTo>
                      <a:lnTo>
                        <a:pt x="195" y="157"/>
                      </a:lnTo>
                      <a:lnTo>
                        <a:pt x="198" y="159"/>
                      </a:lnTo>
                      <a:lnTo>
                        <a:pt x="195" y="162"/>
                      </a:lnTo>
                      <a:lnTo>
                        <a:pt x="193" y="164"/>
                      </a:lnTo>
                      <a:lnTo>
                        <a:pt x="190" y="169"/>
                      </a:lnTo>
                      <a:lnTo>
                        <a:pt x="187" y="174"/>
                      </a:lnTo>
                      <a:lnTo>
                        <a:pt x="187" y="177"/>
                      </a:lnTo>
                      <a:lnTo>
                        <a:pt x="185" y="184"/>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12" name="Freeform 146"/>
                <p:cNvSpPr>
                  <a:spLocks noEditPoints="1"/>
                </p:cNvSpPr>
                <p:nvPr/>
              </p:nvSpPr>
              <p:spPr bwMode="auto">
                <a:xfrm>
                  <a:off x="6178550" y="3395663"/>
                  <a:ext cx="1238250" cy="914400"/>
                </a:xfrm>
                <a:custGeom>
                  <a:avLst/>
                  <a:gdLst>
                    <a:gd name="T0" fmla="*/ 2147483647 w 974"/>
                    <a:gd name="T1" fmla="*/ 2147483647 h 719"/>
                    <a:gd name="T2" fmla="*/ 2147483647 w 974"/>
                    <a:gd name="T3" fmla="*/ 2147483647 h 719"/>
                    <a:gd name="T4" fmla="*/ 2147483647 w 974"/>
                    <a:gd name="T5" fmla="*/ 2147483647 h 719"/>
                    <a:gd name="T6" fmla="*/ 2147483647 w 974"/>
                    <a:gd name="T7" fmla="*/ 2147483647 h 719"/>
                    <a:gd name="T8" fmla="*/ 2147483647 w 974"/>
                    <a:gd name="T9" fmla="*/ 2147483647 h 719"/>
                    <a:gd name="T10" fmla="*/ 2147483647 w 974"/>
                    <a:gd name="T11" fmla="*/ 2147483647 h 719"/>
                    <a:gd name="T12" fmla="*/ 2147483647 w 974"/>
                    <a:gd name="T13" fmla="*/ 2147483647 h 719"/>
                    <a:gd name="T14" fmla="*/ 2147483647 w 974"/>
                    <a:gd name="T15" fmla="*/ 2147483647 h 719"/>
                    <a:gd name="T16" fmla="*/ 2147483647 w 974"/>
                    <a:gd name="T17" fmla="*/ 2147483647 h 719"/>
                    <a:gd name="T18" fmla="*/ 2147483647 w 974"/>
                    <a:gd name="T19" fmla="*/ 2147483647 h 719"/>
                    <a:gd name="T20" fmla="*/ 2147483647 w 974"/>
                    <a:gd name="T21" fmla="*/ 2147483647 h 719"/>
                    <a:gd name="T22" fmla="*/ 2147483647 w 974"/>
                    <a:gd name="T23" fmla="*/ 2147483647 h 719"/>
                    <a:gd name="T24" fmla="*/ 2147483647 w 974"/>
                    <a:gd name="T25" fmla="*/ 2147483647 h 719"/>
                    <a:gd name="T26" fmla="*/ 2147483647 w 974"/>
                    <a:gd name="T27" fmla="*/ 2147483647 h 719"/>
                    <a:gd name="T28" fmla="*/ 2147483647 w 974"/>
                    <a:gd name="T29" fmla="*/ 2147483647 h 719"/>
                    <a:gd name="T30" fmla="*/ 2147483647 w 974"/>
                    <a:gd name="T31" fmla="*/ 2147483647 h 719"/>
                    <a:gd name="T32" fmla="*/ 2147483647 w 974"/>
                    <a:gd name="T33" fmla="*/ 2147483647 h 719"/>
                    <a:gd name="T34" fmla="*/ 0 w 974"/>
                    <a:gd name="T35" fmla="*/ 2147483647 h 719"/>
                    <a:gd name="T36" fmla="*/ 2147483647 w 974"/>
                    <a:gd name="T37" fmla="*/ 2147483647 h 719"/>
                    <a:gd name="T38" fmla="*/ 2147483647 w 974"/>
                    <a:gd name="T39" fmla="*/ 2147483647 h 719"/>
                    <a:gd name="T40" fmla="*/ 2147483647 w 974"/>
                    <a:gd name="T41" fmla="*/ 2147483647 h 719"/>
                    <a:gd name="T42" fmla="*/ 2147483647 w 974"/>
                    <a:gd name="T43" fmla="*/ 2147483647 h 719"/>
                    <a:gd name="T44" fmla="*/ 2147483647 w 974"/>
                    <a:gd name="T45" fmla="*/ 2147483647 h 719"/>
                    <a:gd name="T46" fmla="*/ 2147483647 w 974"/>
                    <a:gd name="T47" fmla="*/ 2147483647 h 719"/>
                    <a:gd name="T48" fmla="*/ 2147483647 w 974"/>
                    <a:gd name="T49" fmla="*/ 2147483647 h 719"/>
                    <a:gd name="T50" fmla="*/ 2147483647 w 974"/>
                    <a:gd name="T51" fmla="*/ 2147483647 h 719"/>
                    <a:gd name="T52" fmla="*/ 2147483647 w 974"/>
                    <a:gd name="T53" fmla="*/ 2147483647 h 719"/>
                    <a:gd name="T54" fmla="*/ 2147483647 w 974"/>
                    <a:gd name="T55" fmla="*/ 2147483647 h 719"/>
                    <a:gd name="T56" fmla="*/ 2147483647 w 974"/>
                    <a:gd name="T57" fmla="*/ 2147483647 h 719"/>
                    <a:gd name="T58" fmla="*/ 2147483647 w 974"/>
                    <a:gd name="T59" fmla="*/ 2147483647 h 719"/>
                    <a:gd name="T60" fmla="*/ 2147483647 w 974"/>
                    <a:gd name="T61" fmla="*/ 2147483647 h 719"/>
                    <a:gd name="T62" fmla="*/ 2147483647 w 974"/>
                    <a:gd name="T63" fmla="*/ 2147483647 h 719"/>
                    <a:gd name="T64" fmla="*/ 2147483647 w 974"/>
                    <a:gd name="T65" fmla="*/ 2147483647 h 719"/>
                    <a:gd name="T66" fmla="*/ 2147483647 w 974"/>
                    <a:gd name="T67" fmla="*/ 2147483647 h 719"/>
                    <a:gd name="T68" fmla="*/ 2147483647 w 974"/>
                    <a:gd name="T69" fmla="*/ 2147483647 h 719"/>
                    <a:gd name="T70" fmla="*/ 2147483647 w 974"/>
                    <a:gd name="T71" fmla="*/ 2147483647 h 719"/>
                    <a:gd name="T72" fmla="*/ 2147483647 w 974"/>
                    <a:gd name="T73" fmla="*/ 2147483647 h 719"/>
                    <a:gd name="T74" fmla="*/ 2147483647 w 974"/>
                    <a:gd name="T75" fmla="*/ 2147483647 h 719"/>
                    <a:gd name="T76" fmla="*/ 2147483647 w 974"/>
                    <a:gd name="T77" fmla="*/ 2147483647 h 719"/>
                    <a:gd name="T78" fmla="*/ 2147483647 w 974"/>
                    <a:gd name="T79" fmla="*/ 2147483647 h 719"/>
                    <a:gd name="T80" fmla="*/ 2147483647 w 974"/>
                    <a:gd name="T81" fmla="*/ 2147483647 h 719"/>
                    <a:gd name="T82" fmla="*/ 2147483647 w 974"/>
                    <a:gd name="T83" fmla="*/ 2147483647 h 719"/>
                    <a:gd name="T84" fmla="*/ 2147483647 w 974"/>
                    <a:gd name="T85" fmla="*/ 2147483647 h 719"/>
                    <a:gd name="T86" fmla="*/ 2147483647 w 974"/>
                    <a:gd name="T87" fmla="*/ 2147483647 h 719"/>
                    <a:gd name="T88" fmla="*/ 2147483647 w 974"/>
                    <a:gd name="T89" fmla="*/ 2147483647 h 719"/>
                    <a:gd name="T90" fmla="*/ 2147483647 w 974"/>
                    <a:gd name="T91" fmla="*/ 2147483647 h 719"/>
                    <a:gd name="T92" fmla="*/ 2147483647 w 974"/>
                    <a:gd name="T93" fmla="*/ 2147483647 h 719"/>
                    <a:gd name="T94" fmla="*/ 2147483647 w 974"/>
                    <a:gd name="T95" fmla="*/ 2147483647 h 719"/>
                    <a:gd name="T96" fmla="*/ 2147483647 w 974"/>
                    <a:gd name="T97" fmla="*/ 2147483647 h 719"/>
                    <a:gd name="T98" fmla="*/ 2147483647 w 974"/>
                    <a:gd name="T99" fmla="*/ 2147483647 h 719"/>
                    <a:gd name="T100" fmla="*/ 2147483647 w 974"/>
                    <a:gd name="T101" fmla="*/ 2147483647 h 719"/>
                    <a:gd name="T102" fmla="*/ 2147483647 w 974"/>
                    <a:gd name="T103" fmla="*/ 2147483647 h 719"/>
                    <a:gd name="T104" fmla="*/ 2147483647 w 974"/>
                    <a:gd name="T105" fmla="*/ 2147483647 h 719"/>
                    <a:gd name="T106" fmla="*/ 2147483647 w 974"/>
                    <a:gd name="T107" fmla="*/ 2147483647 h 719"/>
                    <a:gd name="T108" fmla="*/ 2147483647 w 974"/>
                    <a:gd name="T109" fmla="*/ 2147483647 h 719"/>
                    <a:gd name="T110" fmla="*/ 2147483647 w 974"/>
                    <a:gd name="T111" fmla="*/ 2147483647 h 719"/>
                    <a:gd name="T112" fmla="*/ 2147483647 w 974"/>
                    <a:gd name="T113" fmla="*/ 2147483647 h 719"/>
                    <a:gd name="T114" fmla="*/ 2147483647 w 974"/>
                    <a:gd name="T115" fmla="*/ 2147483647 h 719"/>
                    <a:gd name="T116" fmla="*/ 2147483647 w 974"/>
                    <a:gd name="T117" fmla="*/ 2147483647 h 7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74"/>
                    <a:gd name="T178" fmla="*/ 0 h 719"/>
                    <a:gd name="T179" fmla="*/ 974 w 974"/>
                    <a:gd name="T180" fmla="*/ 719 h 7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74" h="719">
                      <a:moveTo>
                        <a:pt x="572" y="719"/>
                      </a:moveTo>
                      <a:lnTo>
                        <a:pt x="562" y="714"/>
                      </a:lnTo>
                      <a:lnTo>
                        <a:pt x="559" y="712"/>
                      </a:lnTo>
                      <a:lnTo>
                        <a:pt x="556" y="702"/>
                      </a:lnTo>
                      <a:lnTo>
                        <a:pt x="556" y="699"/>
                      </a:lnTo>
                      <a:lnTo>
                        <a:pt x="559" y="699"/>
                      </a:lnTo>
                      <a:lnTo>
                        <a:pt x="562" y="697"/>
                      </a:lnTo>
                      <a:lnTo>
                        <a:pt x="567" y="691"/>
                      </a:lnTo>
                      <a:lnTo>
                        <a:pt x="572" y="691"/>
                      </a:lnTo>
                      <a:lnTo>
                        <a:pt x="572" y="689"/>
                      </a:lnTo>
                      <a:lnTo>
                        <a:pt x="574" y="689"/>
                      </a:lnTo>
                      <a:lnTo>
                        <a:pt x="579" y="689"/>
                      </a:lnTo>
                      <a:lnTo>
                        <a:pt x="582" y="686"/>
                      </a:lnTo>
                      <a:lnTo>
                        <a:pt x="584" y="686"/>
                      </a:lnTo>
                      <a:lnTo>
                        <a:pt x="589" y="686"/>
                      </a:lnTo>
                      <a:lnTo>
                        <a:pt x="594" y="691"/>
                      </a:lnTo>
                      <a:lnTo>
                        <a:pt x="592" y="691"/>
                      </a:lnTo>
                      <a:lnTo>
                        <a:pt x="589" y="697"/>
                      </a:lnTo>
                      <a:lnTo>
                        <a:pt x="587" y="699"/>
                      </a:lnTo>
                      <a:lnTo>
                        <a:pt x="584" y="704"/>
                      </a:lnTo>
                      <a:lnTo>
                        <a:pt x="584" y="707"/>
                      </a:lnTo>
                      <a:lnTo>
                        <a:pt x="584" y="709"/>
                      </a:lnTo>
                      <a:lnTo>
                        <a:pt x="582" y="709"/>
                      </a:lnTo>
                      <a:lnTo>
                        <a:pt x="574" y="714"/>
                      </a:lnTo>
                      <a:lnTo>
                        <a:pt x="572" y="719"/>
                      </a:lnTo>
                      <a:close/>
                      <a:moveTo>
                        <a:pt x="453" y="644"/>
                      </a:moveTo>
                      <a:lnTo>
                        <a:pt x="448" y="646"/>
                      </a:lnTo>
                      <a:lnTo>
                        <a:pt x="445" y="649"/>
                      </a:lnTo>
                      <a:lnTo>
                        <a:pt x="445" y="651"/>
                      </a:lnTo>
                      <a:lnTo>
                        <a:pt x="445" y="654"/>
                      </a:lnTo>
                      <a:lnTo>
                        <a:pt x="448" y="659"/>
                      </a:lnTo>
                      <a:lnTo>
                        <a:pt x="448" y="661"/>
                      </a:lnTo>
                      <a:lnTo>
                        <a:pt x="448" y="664"/>
                      </a:lnTo>
                      <a:lnTo>
                        <a:pt x="445" y="666"/>
                      </a:lnTo>
                      <a:lnTo>
                        <a:pt x="440" y="666"/>
                      </a:lnTo>
                      <a:lnTo>
                        <a:pt x="438" y="664"/>
                      </a:lnTo>
                      <a:lnTo>
                        <a:pt x="438" y="661"/>
                      </a:lnTo>
                      <a:lnTo>
                        <a:pt x="435" y="661"/>
                      </a:lnTo>
                      <a:lnTo>
                        <a:pt x="435" y="656"/>
                      </a:lnTo>
                      <a:lnTo>
                        <a:pt x="430" y="661"/>
                      </a:lnTo>
                      <a:lnTo>
                        <a:pt x="425" y="661"/>
                      </a:lnTo>
                      <a:lnTo>
                        <a:pt x="423" y="661"/>
                      </a:lnTo>
                      <a:lnTo>
                        <a:pt x="420" y="659"/>
                      </a:lnTo>
                      <a:lnTo>
                        <a:pt x="417" y="654"/>
                      </a:lnTo>
                      <a:lnTo>
                        <a:pt x="417" y="651"/>
                      </a:lnTo>
                      <a:lnTo>
                        <a:pt x="412" y="651"/>
                      </a:lnTo>
                      <a:lnTo>
                        <a:pt x="410" y="651"/>
                      </a:lnTo>
                      <a:lnTo>
                        <a:pt x="407" y="649"/>
                      </a:lnTo>
                      <a:lnTo>
                        <a:pt x="407" y="646"/>
                      </a:lnTo>
                      <a:lnTo>
                        <a:pt x="412" y="636"/>
                      </a:lnTo>
                      <a:lnTo>
                        <a:pt x="412" y="633"/>
                      </a:lnTo>
                      <a:lnTo>
                        <a:pt x="407" y="631"/>
                      </a:lnTo>
                      <a:lnTo>
                        <a:pt x="405" y="633"/>
                      </a:lnTo>
                      <a:lnTo>
                        <a:pt x="402" y="631"/>
                      </a:lnTo>
                      <a:lnTo>
                        <a:pt x="400" y="616"/>
                      </a:lnTo>
                      <a:lnTo>
                        <a:pt x="397" y="616"/>
                      </a:lnTo>
                      <a:lnTo>
                        <a:pt x="390" y="616"/>
                      </a:lnTo>
                      <a:lnTo>
                        <a:pt x="385" y="621"/>
                      </a:lnTo>
                      <a:lnTo>
                        <a:pt x="382" y="621"/>
                      </a:lnTo>
                      <a:lnTo>
                        <a:pt x="382" y="618"/>
                      </a:lnTo>
                      <a:lnTo>
                        <a:pt x="382" y="613"/>
                      </a:lnTo>
                      <a:lnTo>
                        <a:pt x="382" y="608"/>
                      </a:lnTo>
                      <a:lnTo>
                        <a:pt x="382" y="603"/>
                      </a:lnTo>
                      <a:lnTo>
                        <a:pt x="385" y="598"/>
                      </a:lnTo>
                      <a:lnTo>
                        <a:pt x="387" y="596"/>
                      </a:lnTo>
                      <a:lnTo>
                        <a:pt x="390" y="593"/>
                      </a:lnTo>
                      <a:lnTo>
                        <a:pt x="395" y="591"/>
                      </a:lnTo>
                      <a:lnTo>
                        <a:pt x="397" y="583"/>
                      </a:lnTo>
                      <a:lnTo>
                        <a:pt x="400" y="578"/>
                      </a:lnTo>
                      <a:lnTo>
                        <a:pt x="400" y="570"/>
                      </a:lnTo>
                      <a:lnTo>
                        <a:pt x="400" y="555"/>
                      </a:lnTo>
                      <a:lnTo>
                        <a:pt x="397" y="555"/>
                      </a:lnTo>
                      <a:lnTo>
                        <a:pt x="395" y="555"/>
                      </a:lnTo>
                      <a:lnTo>
                        <a:pt x="392" y="555"/>
                      </a:lnTo>
                      <a:lnTo>
                        <a:pt x="390" y="553"/>
                      </a:lnTo>
                      <a:lnTo>
                        <a:pt x="390" y="545"/>
                      </a:lnTo>
                      <a:lnTo>
                        <a:pt x="385" y="543"/>
                      </a:lnTo>
                      <a:lnTo>
                        <a:pt x="382" y="540"/>
                      </a:lnTo>
                      <a:lnTo>
                        <a:pt x="380" y="540"/>
                      </a:lnTo>
                      <a:lnTo>
                        <a:pt x="377" y="543"/>
                      </a:lnTo>
                      <a:lnTo>
                        <a:pt x="375" y="543"/>
                      </a:lnTo>
                      <a:lnTo>
                        <a:pt x="369" y="543"/>
                      </a:lnTo>
                      <a:lnTo>
                        <a:pt x="364" y="540"/>
                      </a:lnTo>
                      <a:lnTo>
                        <a:pt x="362" y="540"/>
                      </a:lnTo>
                      <a:lnTo>
                        <a:pt x="362" y="537"/>
                      </a:lnTo>
                      <a:lnTo>
                        <a:pt x="364" y="535"/>
                      </a:lnTo>
                      <a:lnTo>
                        <a:pt x="364" y="530"/>
                      </a:lnTo>
                      <a:lnTo>
                        <a:pt x="359" y="525"/>
                      </a:lnTo>
                      <a:lnTo>
                        <a:pt x="357" y="522"/>
                      </a:lnTo>
                      <a:lnTo>
                        <a:pt x="347" y="530"/>
                      </a:lnTo>
                      <a:lnTo>
                        <a:pt x="344" y="530"/>
                      </a:lnTo>
                      <a:lnTo>
                        <a:pt x="337" y="527"/>
                      </a:lnTo>
                      <a:lnTo>
                        <a:pt x="334" y="525"/>
                      </a:lnTo>
                      <a:lnTo>
                        <a:pt x="332" y="525"/>
                      </a:lnTo>
                      <a:lnTo>
                        <a:pt x="326" y="527"/>
                      </a:lnTo>
                      <a:lnTo>
                        <a:pt x="319" y="535"/>
                      </a:lnTo>
                      <a:lnTo>
                        <a:pt x="314" y="537"/>
                      </a:lnTo>
                      <a:lnTo>
                        <a:pt x="309" y="540"/>
                      </a:lnTo>
                      <a:lnTo>
                        <a:pt x="301" y="548"/>
                      </a:lnTo>
                      <a:lnTo>
                        <a:pt x="299" y="550"/>
                      </a:lnTo>
                      <a:lnTo>
                        <a:pt x="294" y="553"/>
                      </a:lnTo>
                      <a:lnTo>
                        <a:pt x="289" y="553"/>
                      </a:lnTo>
                      <a:lnTo>
                        <a:pt x="286" y="553"/>
                      </a:lnTo>
                      <a:lnTo>
                        <a:pt x="284" y="548"/>
                      </a:lnTo>
                      <a:lnTo>
                        <a:pt x="281" y="548"/>
                      </a:lnTo>
                      <a:lnTo>
                        <a:pt x="278" y="548"/>
                      </a:lnTo>
                      <a:lnTo>
                        <a:pt x="268" y="545"/>
                      </a:lnTo>
                      <a:lnTo>
                        <a:pt x="263" y="545"/>
                      </a:lnTo>
                      <a:lnTo>
                        <a:pt x="263" y="543"/>
                      </a:lnTo>
                      <a:lnTo>
                        <a:pt x="258" y="543"/>
                      </a:lnTo>
                      <a:lnTo>
                        <a:pt x="256" y="545"/>
                      </a:lnTo>
                      <a:lnTo>
                        <a:pt x="251" y="550"/>
                      </a:lnTo>
                      <a:lnTo>
                        <a:pt x="243" y="563"/>
                      </a:lnTo>
                      <a:lnTo>
                        <a:pt x="241" y="555"/>
                      </a:lnTo>
                      <a:lnTo>
                        <a:pt x="241" y="550"/>
                      </a:lnTo>
                      <a:lnTo>
                        <a:pt x="241" y="548"/>
                      </a:lnTo>
                      <a:lnTo>
                        <a:pt x="238" y="548"/>
                      </a:lnTo>
                      <a:lnTo>
                        <a:pt x="236" y="548"/>
                      </a:lnTo>
                      <a:lnTo>
                        <a:pt x="233" y="550"/>
                      </a:lnTo>
                      <a:lnTo>
                        <a:pt x="228" y="548"/>
                      </a:lnTo>
                      <a:lnTo>
                        <a:pt x="225" y="550"/>
                      </a:lnTo>
                      <a:lnTo>
                        <a:pt x="223" y="550"/>
                      </a:lnTo>
                      <a:lnTo>
                        <a:pt x="218" y="550"/>
                      </a:lnTo>
                      <a:lnTo>
                        <a:pt x="215" y="548"/>
                      </a:lnTo>
                      <a:lnTo>
                        <a:pt x="210" y="545"/>
                      </a:lnTo>
                      <a:lnTo>
                        <a:pt x="208" y="545"/>
                      </a:lnTo>
                      <a:lnTo>
                        <a:pt x="208" y="548"/>
                      </a:lnTo>
                      <a:lnTo>
                        <a:pt x="205" y="548"/>
                      </a:lnTo>
                      <a:lnTo>
                        <a:pt x="200" y="545"/>
                      </a:lnTo>
                      <a:lnTo>
                        <a:pt x="200" y="548"/>
                      </a:lnTo>
                      <a:lnTo>
                        <a:pt x="198" y="548"/>
                      </a:lnTo>
                      <a:lnTo>
                        <a:pt x="198" y="545"/>
                      </a:lnTo>
                      <a:lnTo>
                        <a:pt x="193" y="540"/>
                      </a:lnTo>
                      <a:lnTo>
                        <a:pt x="190" y="543"/>
                      </a:lnTo>
                      <a:lnTo>
                        <a:pt x="185" y="540"/>
                      </a:lnTo>
                      <a:lnTo>
                        <a:pt x="185" y="537"/>
                      </a:lnTo>
                      <a:lnTo>
                        <a:pt x="185" y="535"/>
                      </a:lnTo>
                      <a:lnTo>
                        <a:pt x="182" y="535"/>
                      </a:lnTo>
                      <a:lnTo>
                        <a:pt x="180" y="537"/>
                      </a:lnTo>
                      <a:lnTo>
                        <a:pt x="170" y="530"/>
                      </a:lnTo>
                      <a:lnTo>
                        <a:pt x="170" y="527"/>
                      </a:lnTo>
                      <a:lnTo>
                        <a:pt x="170" y="525"/>
                      </a:lnTo>
                      <a:lnTo>
                        <a:pt x="167" y="522"/>
                      </a:lnTo>
                      <a:lnTo>
                        <a:pt x="162" y="525"/>
                      </a:lnTo>
                      <a:lnTo>
                        <a:pt x="160" y="525"/>
                      </a:lnTo>
                      <a:lnTo>
                        <a:pt x="157" y="520"/>
                      </a:lnTo>
                      <a:lnTo>
                        <a:pt x="152" y="517"/>
                      </a:lnTo>
                      <a:lnTo>
                        <a:pt x="150" y="517"/>
                      </a:lnTo>
                      <a:lnTo>
                        <a:pt x="145" y="512"/>
                      </a:lnTo>
                      <a:lnTo>
                        <a:pt x="137" y="510"/>
                      </a:lnTo>
                      <a:lnTo>
                        <a:pt x="137" y="505"/>
                      </a:lnTo>
                      <a:lnTo>
                        <a:pt x="129" y="502"/>
                      </a:lnTo>
                      <a:lnTo>
                        <a:pt x="127" y="505"/>
                      </a:lnTo>
                      <a:lnTo>
                        <a:pt x="124" y="502"/>
                      </a:lnTo>
                      <a:lnTo>
                        <a:pt x="124" y="507"/>
                      </a:lnTo>
                      <a:lnTo>
                        <a:pt x="122" y="510"/>
                      </a:lnTo>
                      <a:lnTo>
                        <a:pt x="119" y="510"/>
                      </a:lnTo>
                      <a:lnTo>
                        <a:pt x="119" y="507"/>
                      </a:lnTo>
                      <a:lnTo>
                        <a:pt x="112" y="502"/>
                      </a:lnTo>
                      <a:lnTo>
                        <a:pt x="107" y="500"/>
                      </a:lnTo>
                      <a:lnTo>
                        <a:pt x="107" y="497"/>
                      </a:lnTo>
                      <a:lnTo>
                        <a:pt x="99" y="492"/>
                      </a:lnTo>
                      <a:lnTo>
                        <a:pt x="97" y="492"/>
                      </a:lnTo>
                      <a:lnTo>
                        <a:pt x="91" y="484"/>
                      </a:lnTo>
                      <a:lnTo>
                        <a:pt x="89" y="484"/>
                      </a:lnTo>
                      <a:lnTo>
                        <a:pt x="84" y="487"/>
                      </a:lnTo>
                      <a:lnTo>
                        <a:pt x="84" y="484"/>
                      </a:lnTo>
                      <a:lnTo>
                        <a:pt x="81" y="482"/>
                      </a:lnTo>
                      <a:lnTo>
                        <a:pt x="84" y="479"/>
                      </a:lnTo>
                      <a:lnTo>
                        <a:pt x="81" y="477"/>
                      </a:lnTo>
                      <a:lnTo>
                        <a:pt x="84" y="474"/>
                      </a:lnTo>
                      <a:lnTo>
                        <a:pt x="79" y="469"/>
                      </a:lnTo>
                      <a:lnTo>
                        <a:pt x="76" y="462"/>
                      </a:lnTo>
                      <a:lnTo>
                        <a:pt x="84" y="462"/>
                      </a:lnTo>
                      <a:lnTo>
                        <a:pt x="84" y="464"/>
                      </a:lnTo>
                      <a:lnTo>
                        <a:pt x="86" y="467"/>
                      </a:lnTo>
                      <a:lnTo>
                        <a:pt x="89" y="467"/>
                      </a:lnTo>
                      <a:lnTo>
                        <a:pt x="91" y="464"/>
                      </a:lnTo>
                      <a:lnTo>
                        <a:pt x="94" y="459"/>
                      </a:lnTo>
                      <a:lnTo>
                        <a:pt x="91" y="454"/>
                      </a:lnTo>
                      <a:lnTo>
                        <a:pt x="94" y="452"/>
                      </a:lnTo>
                      <a:lnTo>
                        <a:pt x="89" y="449"/>
                      </a:lnTo>
                      <a:lnTo>
                        <a:pt x="86" y="447"/>
                      </a:lnTo>
                      <a:lnTo>
                        <a:pt x="81" y="447"/>
                      </a:lnTo>
                      <a:lnTo>
                        <a:pt x="81" y="444"/>
                      </a:lnTo>
                      <a:lnTo>
                        <a:pt x="79" y="442"/>
                      </a:lnTo>
                      <a:lnTo>
                        <a:pt x="79" y="437"/>
                      </a:lnTo>
                      <a:lnTo>
                        <a:pt x="81" y="434"/>
                      </a:lnTo>
                      <a:lnTo>
                        <a:pt x="84" y="431"/>
                      </a:lnTo>
                      <a:lnTo>
                        <a:pt x="81" y="429"/>
                      </a:lnTo>
                      <a:lnTo>
                        <a:pt x="79" y="426"/>
                      </a:lnTo>
                      <a:lnTo>
                        <a:pt x="74" y="424"/>
                      </a:lnTo>
                      <a:lnTo>
                        <a:pt x="71" y="421"/>
                      </a:lnTo>
                      <a:lnTo>
                        <a:pt x="69" y="411"/>
                      </a:lnTo>
                      <a:lnTo>
                        <a:pt x="69" y="406"/>
                      </a:lnTo>
                      <a:lnTo>
                        <a:pt x="64" y="409"/>
                      </a:lnTo>
                      <a:lnTo>
                        <a:pt x="64" y="406"/>
                      </a:lnTo>
                      <a:lnTo>
                        <a:pt x="61" y="406"/>
                      </a:lnTo>
                      <a:lnTo>
                        <a:pt x="51" y="406"/>
                      </a:lnTo>
                      <a:lnTo>
                        <a:pt x="48" y="401"/>
                      </a:lnTo>
                      <a:lnTo>
                        <a:pt x="46" y="401"/>
                      </a:lnTo>
                      <a:lnTo>
                        <a:pt x="46" y="399"/>
                      </a:lnTo>
                      <a:lnTo>
                        <a:pt x="43" y="399"/>
                      </a:lnTo>
                      <a:lnTo>
                        <a:pt x="41" y="401"/>
                      </a:lnTo>
                      <a:lnTo>
                        <a:pt x="38" y="399"/>
                      </a:lnTo>
                      <a:lnTo>
                        <a:pt x="36" y="396"/>
                      </a:lnTo>
                      <a:lnTo>
                        <a:pt x="33" y="396"/>
                      </a:lnTo>
                      <a:lnTo>
                        <a:pt x="36" y="391"/>
                      </a:lnTo>
                      <a:lnTo>
                        <a:pt x="36" y="386"/>
                      </a:lnTo>
                      <a:lnTo>
                        <a:pt x="36" y="383"/>
                      </a:lnTo>
                      <a:lnTo>
                        <a:pt x="33" y="381"/>
                      </a:lnTo>
                      <a:lnTo>
                        <a:pt x="28" y="381"/>
                      </a:lnTo>
                      <a:lnTo>
                        <a:pt x="26" y="383"/>
                      </a:lnTo>
                      <a:lnTo>
                        <a:pt x="26" y="378"/>
                      </a:lnTo>
                      <a:lnTo>
                        <a:pt x="21" y="378"/>
                      </a:lnTo>
                      <a:lnTo>
                        <a:pt x="18" y="378"/>
                      </a:lnTo>
                      <a:lnTo>
                        <a:pt x="16" y="376"/>
                      </a:lnTo>
                      <a:lnTo>
                        <a:pt x="13" y="376"/>
                      </a:lnTo>
                      <a:lnTo>
                        <a:pt x="13" y="373"/>
                      </a:lnTo>
                      <a:lnTo>
                        <a:pt x="16" y="373"/>
                      </a:lnTo>
                      <a:lnTo>
                        <a:pt x="18" y="373"/>
                      </a:lnTo>
                      <a:lnTo>
                        <a:pt x="21" y="371"/>
                      </a:lnTo>
                      <a:lnTo>
                        <a:pt x="21" y="368"/>
                      </a:lnTo>
                      <a:lnTo>
                        <a:pt x="23" y="368"/>
                      </a:lnTo>
                      <a:lnTo>
                        <a:pt x="21" y="366"/>
                      </a:lnTo>
                      <a:lnTo>
                        <a:pt x="23" y="363"/>
                      </a:lnTo>
                      <a:lnTo>
                        <a:pt x="21" y="361"/>
                      </a:lnTo>
                      <a:lnTo>
                        <a:pt x="21" y="356"/>
                      </a:lnTo>
                      <a:lnTo>
                        <a:pt x="21" y="353"/>
                      </a:lnTo>
                      <a:lnTo>
                        <a:pt x="21" y="351"/>
                      </a:lnTo>
                      <a:lnTo>
                        <a:pt x="18" y="346"/>
                      </a:lnTo>
                      <a:lnTo>
                        <a:pt x="16" y="346"/>
                      </a:lnTo>
                      <a:lnTo>
                        <a:pt x="11" y="346"/>
                      </a:lnTo>
                      <a:lnTo>
                        <a:pt x="8" y="343"/>
                      </a:lnTo>
                      <a:lnTo>
                        <a:pt x="8" y="346"/>
                      </a:lnTo>
                      <a:lnTo>
                        <a:pt x="6" y="346"/>
                      </a:lnTo>
                      <a:lnTo>
                        <a:pt x="3" y="343"/>
                      </a:lnTo>
                      <a:lnTo>
                        <a:pt x="0" y="341"/>
                      </a:lnTo>
                      <a:lnTo>
                        <a:pt x="3" y="338"/>
                      </a:lnTo>
                      <a:lnTo>
                        <a:pt x="3" y="328"/>
                      </a:lnTo>
                      <a:lnTo>
                        <a:pt x="3" y="320"/>
                      </a:lnTo>
                      <a:lnTo>
                        <a:pt x="6" y="318"/>
                      </a:lnTo>
                      <a:lnTo>
                        <a:pt x="16" y="310"/>
                      </a:lnTo>
                      <a:lnTo>
                        <a:pt x="28" y="303"/>
                      </a:lnTo>
                      <a:lnTo>
                        <a:pt x="31" y="303"/>
                      </a:lnTo>
                      <a:lnTo>
                        <a:pt x="33" y="303"/>
                      </a:lnTo>
                      <a:lnTo>
                        <a:pt x="33" y="308"/>
                      </a:lnTo>
                      <a:lnTo>
                        <a:pt x="36" y="310"/>
                      </a:lnTo>
                      <a:lnTo>
                        <a:pt x="41" y="308"/>
                      </a:lnTo>
                      <a:lnTo>
                        <a:pt x="46" y="308"/>
                      </a:lnTo>
                      <a:lnTo>
                        <a:pt x="48" y="305"/>
                      </a:lnTo>
                      <a:lnTo>
                        <a:pt x="51" y="298"/>
                      </a:lnTo>
                      <a:lnTo>
                        <a:pt x="54" y="293"/>
                      </a:lnTo>
                      <a:lnTo>
                        <a:pt x="56" y="293"/>
                      </a:lnTo>
                      <a:lnTo>
                        <a:pt x="66" y="295"/>
                      </a:lnTo>
                      <a:lnTo>
                        <a:pt x="69" y="295"/>
                      </a:lnTo>
                      <a:lnTo>
                        <a:pt x="71" y="293"/>
                      </a:lnTo>
                      <a:lnTo>
                        <a:pt x="76" y="290"/>
                      </a:lnTo>
                      <a:lnTo>
                        <a:pt x="81" y="283"/>
                      </a:lnTo>
                      <a:lnTo>
                        <a:pt x="84" y="280"/>
                      </a:lnTo>
                      <a:lnTo>
                        <a:pt x="86" y="280"/>
                      </a:lnTo>
                      <a:lnTo>
                        <a:pt x="97" y="275"/>
                      </a:lnTo>
                      <a:lnTo>
                        <a:pt x="104" y="275"/>
                      </a:lnTo>
                      <a:lnTo>
                        <a:pt x="107" y="272"/>
                      </a:lnTo>
                      <a:lnTo>
                        <a:pt x="107" y="270"/>
                      </a:lnTo>
                      <a:lnTo>
                        <a:pt x="104" y="260"/>
                      </a:lnTo>
                      <a:lnTo>
                        <a:pt x="107" y="257"/>
                      </a:lnTo>
                      <a:lnTo>
                        <a:pt x="107" y="252"/>
                      </a:lnTo>
                      <a:lnTo>
                        <a:pt x="112" y="247"/>
                      </a:lnTo>
                      <a:lnTo>
                        <a:pt x="114" y="245"/>
                      </a:lnTo>
                      <a:lnTo>
                        <a:pt x="114" y="240"/>
                      </a:lnTo>
                      <a:lnTo>
                        <a:pt x="112" y="235"/>
                      </a:lnTo>
                      <a:lnTo>
                        <a:pt x="109" y="230"/>
                      </a:lnTo>
                      <a:lnTo>
                        <a:pt x="109" y="214"/>
                      </a:lnTo>
                      <a:lnTo>
                        <a:pt x="104" y="214"/>
                      </a:lnTo>
                      <a:lnTo>
                        <a:pt x="102" y="214"/>
                      </a:lnTo>
                      <a:lnTo>
                        <a:pt x="102" y="212"/>
                      </a:lnTo>
                      <a:lnTo>
                        <a:pt x="102" y="209"/>
                      </a:lnTo>
                      <a:lnTo>
                        <a:pt x="104" y="207"/>
                      </a:lnTo>
                      <a:lnTo>
                        <a:pt x="107" y="204"/>
                      </a:lnTo>
                      <a:lnTo>
                        <a:pt x="119" y="202"/>
                      </a:lnTo>
                      <a:lnTo>
                        <a:pt x="127" y="202"/>
                      </a:lnTo>
                      <a:lnTo>
                        <a:pt x="129" y="199"/>
                      </a:lnTo>
                      <a:lnTo>
                        <a:pt x="132" y="202"/>
                      </a:lnTo>
                      <a:lnTo>
                        <a:pt x="139" y="204"/>
                      </a:lnTo>
                      <a:lnTo>
                        <a:pt x="145" y="204"/>
                      </a:lnTo>
                      <a:lnTo>
                        <a:pt x="145" y="202"/>
                      </a:lnTo>
                      <a:lnTo>
                        <a:pt x="147" y="199"/>
                      </a:lnTo>
                      <a:lnTo>
                        <a:pt x="145" y="197"/>
                      </a:lnTo>
                      <a:lnTo>
                        <a:pt x="142" y="192"/>
                      </a:lnTo>
                      <a:lnTo>
                        <a:pt x="142" y="187"/>
                      </a:lnTo>
                      <a:lnTo>
                        <a:pt x="145" y="182"/>
                      </a:lnTo>
                      <a:lnTo>
                        <a:pt x="147" y="171"/>
                      </a:lnTo>
                      <a:lnTo>
                        <a:pt x="150" y="161"/>
                      </a:lnTo>
                      <a:lnTo>
                        <a:pt x="155" y="156"/>
                      </a:lnTo>
                      <a:lnTo>
                        <a:pt x="162" y="159"/>
                      </a:lnTo>
                      <a:lnTo>
                        <a:pt x="167" y="159"/>
                      </a:lnTo>
                      <a:lnTo>
                        <a:pt x="172" y="161"/>
                      </a:lnTo>
                      <a:lnTo>
                        <a:pt x="180" y="161"/>
                      </a:lnTo>
                      <a:lnTo>
                        <a:pt x="187" y="161"/>
                      </a:lnTo>
                      <a:lnTo>
                        <a:pt x="190" y="159"/>
                      </a:lnTo>
                      <a:lnTo>
                        <a:pt x="193" y="156"/>
                      </a:lnTo>
                      <a:lnTo>
                        <a:pt x="193" y="151"/>
                      </a:lnTo>
                      <a:lnTo>
                        <a:pt x="193" y="144"/>
                      </a:lnTo>
                      <a:lnTo>
                        <a:pt x="193" y="136"/>
                      </a:lnTo>
                      <a:lnTo>
                        <a:pt x="193" y="131"/>
                      </a:lnTo>
                      <a:lnTo>
                        <a:pt x="198" y="126"/>
                      </a:lnTo>
                      <a:lnTo>
                        <a:pt x="205" y="126"/>
                      </a:lnTo>
                      <a:lnTo>
                        <a:pt x="208" y="126"/>
                      </a:lnTo>
                      <a:lnTo>
                        <a:pt x="210" y="123"/>
                      </a:lnTo>
                      <a:lnTo>
                        <a:pt x="210" y="118"/>
                      </a:lnTo>
                      <a:lnTo>
                        <a:pt x="210" y="116"/>
                      </a:lnTo>
                      <a:lnTo>
                        <a:pt x="213" y="111"/>
                      </a:lnTo>
                      <a:lnTo>
                        <a:pt x="215" y="111"/>
                      </a:lnTo>
                      <a:lnTo>
                        <a:pt x="220" y="111"/>
                      </a:lnTo>
                      <a:lnTo>
                        <a:pt x="225" y="111"/>
                      </a:lnTo>
                      <a:lnTo>
                        <a:pt x="228" y="108"/>
                      </a:lnTo>
                      <a:lnTo>
                        <a:pt x="228" y="111"/>
                      </a:lnTo>
                      <a:lnTo>
                        <a:pt x="228" y="116"/>
                      </a:lnTo>
                      <a:lnTo>
                        <a:pt x="230" y="121"/>
                      </a:lnTo>
                      <a:lnTo>
                        <a:pt x="233" y="126"/>
                      </a:lnTo>
                      <a:lnTo>
                        <a:pt x="243" y="134"/>
                      </a:lnTo>
                      <a:lnTo>
                        <a:pt x="248" y="139"/>
                      </a:lnTo>
                      <a:lnTo>
                        <a:pt x="253" y="139"/>
                      </a:lnTo>
                      <a:lnTo>
                        <a:pt x="258" y="141"/>
                      </a:lnTo>
                      <a:lnTo>
                        <a:pt x="263" y="141"/>
                      </a:lnTo>
                      <a:lnTo>
                        <a:pt x="266" y="144"/>
                      </a:lnTo>
                      <a:lnTo>
                        <a:pt x="268" y="151"/>
                      </a:lnTo>
                      <a:lnTo>
                        <a:pt x="276" y="166"/>
                      </a:lnTo>
                      <a:lnTo>
                        <a:pt x="278" y="171"/>
                      </a:lnTo>
                      <a:lnTo>
                        <a:pt x="278" y="176"/>
                      </a:lnTo>
                      <a:lnTo>
                        <a:pt x="276" y="184"/>
                      </a:lnTo>
                      <a:lnTo>
                        <a:pt x="276" y="189"/>
                      </a:lnTo>
                      <a:lnTo>
                        <a:pt x="273" y="192"/>
                      </a:lnTo>
                      <a:lnTo>
                        <a:pt x="271" y="194"/>
                      </a:lnTo>
                      <a:lnTo>
                        <a:pt x="273" y="199"/>
                      </a:lnTo>
                      <a:lnTo>
                        <a:pt x="273" y="202"/>
                      </a:lnTo>
                      <a:lnTo>
                        <a:pt x="278" y="204"/>
                      </a:lnTo>
                      <a:lnTo>
                        <a:pt x="286" y="207"/>
                      </a:lnTo>
                      <a:lnTo>
                        <a:pt x="299" y="207"/>
                      </a:lnTo>
                      <a:lnTo>
                        <a:pt x="306" y="207"/>
                      </a:lnTo>
                      <a:lnTo>
                        <a:pt x="309" y="207"/>
                      </a:lnTo>
                      <a:lnTo>
                        <a:pt x="316" y="209"/>
                      </a:lnTo>
                      <a:lnTo>
                        <a:pt x="321" y="212"/>
                      </a:lnTo>
                      <a:lnTo>
                        <a:pt x="334" y="219"/>
                      </a:lnTo>
                      <a:lnTo>
                        <a:pt x="339" y="224"/>
                      </a:lnTo>
                      <a:lnTo>
                        <a:pt x="344" y="224"/>
                      </a:lnTo>
                      <a:lnTo>
                        <a:pt x="347" y="230"/>
                      </a:lnTo>
                      <a:lnTo>
                        <a:pt x="357" y="250"/>
                      </a:lnTo>
                      <a:lnTo>
                        <a:pt x="359" y="255"/>
                      </a:lnTo>
                      <a:lnTo>
                        <a:pt x="364" y="257"/>
                      </a:lnTo>
                      <a:lnTo>
                        <a:pt x="377" y="257"/>
                      </a:lnTo>
                      <a:lnTo>
                        <a:pt x="387" y="260"/>
                      </a:lnTo>
                      <a:lnTo>
                        <a:pt x="392" y="260"/>
                      </a:lnTo>
                      <a:lnTo>
                        <a:pt x="400" y="262"/>
                      </a:lnTo>
                      <a:lnTo>
                        <a:pt x="420" y="260"/>
                      </a:lnTo>
                      <a:lnTo>
                        <a:pt x="428" y="260"/>
                      </a:lnTo>
                      <a:lnTo>
                        <a:pt x="435" y="262"/>
                      </a:lnTo>
                      <a:lnTo>
                        <a:pt x="448" y="262"/>
                      </a:lnTo>
                      <a:lnTo>
                        <a:pt x="453" y="265"/>
                      </a:lnTo>
                      <a:lnTo>
                        <a:pt x="458" y="270"/>
                      </a:lnTo>
                      <a:lnTo>
                        <a:pt x="466" y="272"/>
                      </a:lnTo>
                      <a:lnTo>
                        <a:pt x="476" y="277"/>
                      </a:lnTo>
                      <a:lnTo>
                        <a:pt x="483" y="277"/>
                      </a:lnTo>
                      <a:lnTo>
                        <a:pt x="488" y="277"/>
                      </a:lnTo>
                      <a:lnTo>
                        <a:pt x="493" y="277"/>
                      </a:lnTo>
                      <a:lnTo>
                        <a:pt x="493" y="280"/>
                      </a:lnTo>
                      <a:lnTo>
                        <a:pt x="496" y="283"/>
                      </a:lnTo>
                      <a:lnTo>
                        <a:pt x="501" y="283"/>
                      </a:lnTo>
                      <a:lnTo>
                        <a:pt x="506" y="280"/>
                      </a:lnTo>
                      <a:lnTo>
                        <a:pt x="516" y="275"/>
                      </a:lnTo>
                      <a:lnTo>
                        <a:pt x="519" y="275"/>
                      </a:lnTo>
                      <a:lnTo>
                        <a:pt x="524" y="272"/>
                      </a:lnTo>
                      <a:lnTo>
                        <a:pt x="529" y="267"/>
                      </a:lnTo>
                      <a:lnTo>
                        <a:pt x="539" y="265"/>
                      </a:lnTo>
                      <a:lnTo>
                        <a:pt x="546" y="265"/>
                      </a:lnTo>
                      <a:lnTo>
                        <a:pt x="559" y="265"/>
                      </a:lnTo>
                      <a:lnTo>
                        <a:pt x="564" y="265"/>
                      </a:lnTo>
                      <a:lnTo>
                        <a:pt x="569" y="265"/>
                      </a:lnTo>
                      <a:lnTo>
                        <a:pt x="584" y="257"/>
                      </a:lnTo>
                      <a:lnTo>
                        <a:pt x="587" y="255"/>
                      </a:lnTo>
                      <a:lnTo>
                        <a:pt x="594" y="245"/>
                      </a:lnTo>
                      <a:lnTo>
                        <a:pt x="599" y="242"/>
                      </a:lnTo>
                      <a:lnTo>
                        <a:pt x="607" y="240"/>
                      </a:lnTo>
                      <a:lnTo>
                        <a:pt x="610" y="237"/>
                      </a:lnTo>
                      <a:lnTo>
                        <a:pt x="610" y="235"/>
                      </a:lnTo>
                      <a:lnTo>
                        <a:pt x="610" y="232"/>
                      </a:lnTo>
                      <a:lnTo>
                        <a:pt x="605" y="227"/>
                      </a:lnTo>
                      <a:lnTo>
                        <a:pt x="602" y="222"/>
                      </a:lnTo>
                      <a:lnTo>
                        <a:pt x="602" y="217"/>
                      </a:lnTo>
                      <a:lnTo>
                        <a:pt x="605" y="214"/>
                      </a:lnTo>
                      <a:lnTo>
                        <a:pt x="607" y="207"/>
                      </a:lnTo>
                      <a:lnTo>
                        <a:pt x="610" y="207"/>
                      </a:lnTo>
                      <a:lnTo>
                        <a:pt x="612" y="204"/>
                      </a:lnTo>
                      <a:lnTo>
                        <a:pt x="617" y="207"/>
                      </a:lnTo>
                      <a:lnTo>
                        <a:pt x="622" y="209"/>
                      </a:lnTo>
                      <a:lnTo>
                        <a:pt x="627" y="212"/>
                      </a:lnTo>
                      <a:lnTo>
                        <a:pt x="635" y="212"/>
                      </a:lnTo>
                      <a:lnTo>
                        <a:pt x="640" y="212"/>
                      </a:lnTo>
                      <a:lnTo>
                        <a:pt x="645" y="207"/>
                      </a:lnTo>
                      <a:lnTo>
                        <a:pt x="653" y="197"/>
                      </a:lnTo>
                      <a:lnTo>
                        <a:pt x="655" y="197"/>
                      </a:lnTo>
                      <a:lnTo>
                        <a:pt x="658" y="197"/>
                      </a:lnTo>
                      <a:lnTo>
                        <a:pt x="663" y="199"/>
                      </a:lnTo>
                      <a:lnTo>
                        <a:pt x="670" y="197"/>
                      </a:lnTo>
                      <a:lnTo>
                        <a:pt x="673" y="194"/>
                      </a:lnTo>
                      <a:lnTo>
                        <a:pt x="675" y="192"/>
                      </a:lnTo>
                      <a:lnTo>
                        <a:pt x="678" y="189"/>
                      </a:lnTo>
                      <a:lnTo>
                        <a:pt x="680" y="182"/>
                      </a:lnTo>
                      <a:lnTo>
                        <a:pt x="683" y="179"/>
                      </a:lnTo>
                      <a:lnTo>
                        <a:pt x="685" y="176"/>
                      </a:lnTo>
                      <a:lnTo>
                        <a:pt x="690" y="176"/>
                      </a:lnTo>
                      <a:lnTo>
                        <a:pt x="693" y="176"/>
                      </a:lnTo>
                      <a:lnTo>
                        <a:pt x="696" y="174"/>
                      </a:lnTo>
                      <a:lnTo>
                        <a:pt x="701" y="171"/>
                      </a:lnTo>
                      <a:lnTo>
                        <a:pt x="706" y="171"/>
                      </a:lnTo>
                      <a:lnTo>
                        <a:pt x="713" y="169"/>
                      </a:lnTo>
                      <a:lnTo>
                        <a:pt x="718" y="169"/>
                      </a:lnTo>
                      <a:lnTo>
                        <a:pt x="721" y="169"/>
                      </a:lnTo>
                      <a:lnTo>
                        <a:pt x="728" y="169"/>
                      </a:lnTo>
                      <a:lnTo>
                        <a:pt x="733" y="171"/>
                      </a:lnTo>
                      <a:lnTo>
                        <a:pt x="736" y="169"/>
                      </a:lnTo>
                      <a:lnTo>
                        <a:pt x="736" y="166"/>
                      </a:lnTo>
                      <a:lnTo>
                        <a:pt x="736" y="164"/>
                      </a:lnTo>
                      <a:lnTo>
                        <a:pt x="731" y="159"/>
                      </a:lnTo>
                      <a:lnTo>
                        <a:pt x="726" y="146"/>
                      </a:lnTo>
                      <a:lnTo>
                        <a:pt x="718" y="141"/>
                      </a:lnTo>
                      <a:lnTo>
                        <a:pt x="716" y="139"/>
                      </a:lnTo>
                      <a:lnTo>
                        <a:pt x="708" y="139"/>
                      </a:lnTo>
                      <a:lnTo>
                        <a:pt x="706" y="139"/>
                      </a:lnTo>
                      <a:lnTo>
                        <a:pt x="698" y="146"/>
                      </a:lnTo>
                      <a:lnTo>
                        <a:pt x="696" y="146"/>
                      </a:lnTo>
                      <a:lnTo>
                        <a:pt x="693" y="141"/>
                      </a:lnTo>
                      <a:lnTo>
                        <a:pt x="690" y="141"/>
                      </a:lnTo>
                      <a:lnTo>
                        <a:pt x="685" y="141"/>
                      </a:lnTo>
                      <a:lnTo>
                        <a:pt x="680" y="141"/>
                      </a:lnTo>
                      <a:lnTo>
                        <a:pt x="673" y="146"/>
                      </a:lnTo>
                      <a:lnTo>
                        <a:pt x="670" y="146"/>
                      </a:lnTo>
                      <a:lnTo>
                        <a:pt x="668" y="136"/>
                      </a:lnTo>
                      <a:lnTo>
                        <a:pt x="670" y="131"/>
                      </a:lnTo>
                      <a:lnTo>
                        <a:pt x="680" y="108"/>
                      </a:lnTo>
                      <a:lnTo>
                        <a:pt x="685" y="96"/>
                      </a:lnTo>
                      <a:lnTo>
                        <a:pt x="688" y="93"/>
                      </a:lnTo>
                      <a:lnTo>
                        <a:pt x="690" y="93"/>
                      </a:lnTo>
                      <a:lnTo>
                        <a:pt x="698" y="101"/>
                      </a:lnTo>
                      <a:lnTo>
                        <a:pt x="701" y="101"/>
                      </a:lnTo>
                      <a:lnTo>
                        <a:pt x="706" y="98"/>
                      </a:lnTo>
                      <a:lnTo>
                        <a:pt x="721" y="91"/>
                      </a:lnTo>
                      <a:lnTo>
                        <a:pt x="728" y="88"/>
                      </a:lnTo>
                      <a:lnTo>
                        <a:pt x="728" y="86"/>
                      </a:lnTo>
                      <a:lnTo>
                        <a:pt x="728" y="81"/>
                      </a:lnTo>
                      <a:lnTo>
                        <a:pt x="726" y="78"/>
                      </a:lnTo>
                      <a:lnTo>
                        <a:pt x="726" y="76"/>
                      </a:lnTo>
                      <a:lnTo>
                        <a:pt x="726" y="73"/>
                      </a:lnTo>
                      <a:lnTo>
                        <a:pt x="728" y="68"/>
                      </a:lnTo>
                      <a:lnTo>
                        <a:pt x="731" y="63"/>
                      </a:lnTo>
                      <a:lnTo>
                        <a:pt x="736" y="53"/>
                      </a:lnTo>
                      <a:lnTo>
                        <a:pt x="741" y="48"/>
                      </a:lnTo>
                      <a:lnTo>
                        <a:pt x="751" y="40"/>
                      </a:lnTo>
                      <a:lnTo>
                        <a:pt x="751" y="30"/>
                      </a:lnTo>
                      <a:lnTo>
                        <a:pt x="751" y="28"/>
                      </a:lnTo>
                      <a:lnTo>
                        <a:pt x="749" y="22"/>
                      </a:lnTo>
                      <a:lnTo>
                        <a:pt x="744" y="22"/>
                      </a:lnTo>
                      <a:lnTo>
                        <a:pt x="738" y="25"/>
                      </a:lnTo>
                      <a:lnTo>
                        <a:pt x="738" y="22"/>
                      </a:lnTo>
                      <a:lnTo>
                        <a:pt x="741" y="17"/>
                      </a:lnTo>
                      <a:lnTo>
                        <a:pt x="751" y="7"/>
                      </a:lnTo>
                      <a:lnTo>
                        <a:pt x="754" y="7"/>
                      </a:lnTo>
                      <a:lnTo>
                        <a:pt x="759" y="5"/>
                      </a:lnTo>
                      <a:lnTo>
                        <a:pt x="771" y="2"/>
                      </a:lnTo>
                      <a:lnTo>
                        <a:pt x="776" y="2"/>
                      </a:lnTo>
                      <a:lnTo>
                        <a:pt x="786" y="0"/>
                      </a:lnTo>
                      <a:lnTo>
                        <a:pt x="792" y="0"/>
                      </a:lnTo>
                      <a:lnTo>
                        <a:pt x="802" y="2"/>
                      </a:lnTo>
                      <a:lnTo>
                        <a:pt x="807" y="7"/>
                      </a:lnTo>
                      <a:lnTo>
                        <a:pt x="812" y="10"/>
                      </a:lnTo>
                      <a:lnTo>
                        <a:pt x="822" y="10"/>
                      </a:lnTo>
                      <a:lnTo>
                        <a:pt x="827" y="10"/>
                      </a:lnTo>
                      <a:lnTo>
                        <a:pt x="832" y="15"/>
                      </a:lnTo>
                      <a:lnTo>
                        <a:pt x="837" y="25"/>
                      </a:lnTo>
                      <a:lnTo>
                        <a:pt x="845" y="53"/>
                      </a:lnTo>
                      <a:lnTo>
                        <a:pt x="852" y="73"/>
                      </a:lnTo>
                      <a:lnTo>
                        <a:pt x="857" y="93"/>
                      </a:lnTo>
                      <a:lnTo>
                        <a:pt x="862" y="98"/>
                      </a:lnTo>
                      <a:lnTo>
                        <a:pt x="865" y="101"/>
                      </a:lnTo>
                      <a:lnTo>
                        <a:pt x="875" y="103"/>
                      </a:lnTo>
                      <a:lnTo>
                        <a:pt x="885" y="106"/>
                      </a:lnTo>
                      <a:lnTo>
                        <a:pt x="905" y="116"/>
                      </a:lnTo>
                      <a:lnTo>
                        <a:pt x="908" y="126"/>
                      </a:lnTo>
                      <a:lnTo>
                        <a:pt x="910" y="141"/>
                      </a:lnTo>
                      <a:lnTo>
                        <a:pt x="913" y="146"/>
                      </a:lnTo>
                      <a:lnTo>
                        <a:pt x="918" y="144"/>
                      </a:lnTo>
                      <a:lnTo>
                        <a:pt x="923" y="144"/>
                      </a:lnTo>
                      <a:lnTo>
                        <a:pt x="933" y="144"/>
                      </a:lnTo>
                      <a:lnTo>
                        <a:pt x="938" y="141"/>
                      </a:lnTo>
                      <a:lnTo>
                        <a:pt x="946" y="139"/>
                      </a:lnTo>
                      <a:lnTo>
                        <a:pt x="956" y="136"/>
                      </a:lnTo>
                      <a:lnTo>
                        <a:pt x="963" y="134"/>
                      </a:lnTo>
                      <a:lnTo>
                        <a:pt x="971" y="134"/>
                      </a:lnTo>
                      <a:lnTo>
                        <a:pt x="971" y="136"/>
                      </a:lnTo>
                      <a:lnTo>
                        <a:pt x="974" y="141"/>
                      </a:lnTo>
                      <a:lnTo>
                        <a:pt x="974" y="146"/>
                      </a:lnTo>
                      <a:lnTo>
                        <a:pt x="968" y="151"/>
                      </a:lnTo>
                      <a:lnTo>
                        <a:pt x="963" y="154"/>
                      </a:lnTo>
                      <a:lnTo>
                        <a:pt x="963" y="161"/>
                      </a:lnTo>
                      <a:lnTo>
                        <a:pt x="961" y="171"/>
                      </a:lnTo>
                      <a:lnTo>
                        <a:pt x="956" y="182"/>
                      </a:lnTo>
                      <a:lnTo>
                        <a:pt x="951" y="194"/>
                      </a:lnTo>
                      <a:lnTo>
                        <a:pt x="951" y="197"/>
                      </a:lnTo>
                      <a:lnTo>
                        <a:pt x="946" y="204"/>
                      </a:lnTo>
                      <a:lnTo>
                        <a:pt x="943" y="209"/>
                      </a:lnTo>
                      <a:lnTo>
                        <a:pt x="938" y="207"/>
                      </a:lnTo>
                      <a:lnTo>
                        <a:pt x="933" y="204"/>
                      </a:lnTo>
                      <a:lnTo>
                        <a:pt x="928" y="202"/>
                      </a:lnTo>
                      <a:lnTo>
                        <a:pt x="925" y="202"/>
                      </a:lnTo>
                      <a:lnTo>
                        <a:pt x="913" y="212"/>
                      </a:lnTo>
                      <a:lnTo>
                        <a:pt x="913" y="217"/>
                      </a:lnTo>
                      <a:lnTo>
                        <a:pt x="915" y="227"/>
                      </a:lnTo>
                      <a:lnTo>
                        <a:pt x="915" y="232"/>
                      </a:lnTo>
                      <a:lnTo>
                        <a:pt x="915" y="240"/>
                      </a:lnTo>
                      <a:lnTo>
                        <a:pt x="915" y="242"/>
                      </a:lnTo>
                      <a:lnTo>
                        <a:pt x="915" y="245"/>
                      </a:lnTo>
                      <a:lnTo>
                        <a:pt x="915" y="247"/>
                      </a:lnTo>
                      <a:lnTo>
                        <a:pt x="915" y="250"/>
                      </a:lnTo>
                      <a:lnTo>
                        <a:pt x="910" y="255"/>
                      </a:lnTo>
                      <a:lnTo>
                        <a:pt x="903" y="260"/>
                      </a:lnTo>
                      <a:lnTo>
                        <a:pt x="898" y="252"/>
                      </a:lnTo>
                      <a:lnTo>
                        <a:pt x="895" y="252"/>
                      </a:lnTo>
                      <a:lnTo>
                        <a:pt x="895" y="255"/>
                      </a:lnTo>
                      <a:lnTo>
                        <a:pt x="890" y="257"/>
                      </a:lnTo>
                      <a:lnTo>
                        <a:pt x="890" y="265"/>
                      </a:lnTo>
                      <a:lnTo>
                        <a:pt x="883" y="270"/>
                      </a:lnTo>
                      <a:lnTo>
                        <a:pt x="877" y="272"/>
                      </a:lnTo>
                      <a:lnTo>
                        <a:pt x="875" y="272"/>
                      </a:lnTo>
                      <a:lnTo>
                        <a:pt x="870" y="272"/>
                      </a:lnTo>
                      <a:lnTo>
                        <a:pt x="870" y="270"/>
                      </a:lnTo>
                      <a:lnTo>
                        <a:pt x="865" y="272"/>
                      </a:lnTo>
                      <a:lnTo>
                        <a:pt x="865" y="275"/>
                      </a:lnTo>
                      <a:lnTo>
                        <a:pt x="865" y="277"/>
                      </a:lnTo>
                      <a:lnTo>
                        <a:pt x="867" y="285"/>
                      </a:lnTo>
                      <a:lnTo>
                        <a:pt x="865" y="288"/>
                      </a:lnTo>
                      <a:lnTo>
                        <a:pt x="857" y="288"/>
                      </a:lnTo>
                      <a:lnTo>
                        <a:pt x="852" y="285"/>
                      </a:lnTo>
                      <a:lnTo>
                        <a:pt x="850" y="283"/>
                      </a:lnTo>
                      <a:lnTo>
                        <a:pt x="847" y="280"/>
                      </a:lnTo>
                      <a:lnTo>
                        <a:pt x="845" y="280"/>
                      </a:lnTo>
                      <a:lnTo>
                        <a:pt x="842" y="283"/>
                      </a:lnTo>
                      <a:lnTo>
                        <a:pt x="837" y="290"/>
                      </a:lnTo>
                      <a:lnTo>
                        <a:pt x="832" y="295"/>
                      </a:lnTo>
                      <a:lnTo>
                        <a:pt x="824" y="300"/>
                      </a:lnTo>
                      <a:lnTo>
                        <a:pt x="814" y="308"/>
                      </a:lnTo>
                      <a:lnTo>
                        <a:pt x="809" y="310"/>
                      </a:lnTo>
                      <a:lnTo>
                        <a:pt x="807" y="315"/>
                      </a:lnTo>
                      <a:lnTo>
                        <a:pt x="804" y="320"/>
                      </a:lnTo>
                      <a:lnTo>
                        <a:pt x="804" y="318"/>
                      </a:lnTo>
                      <a:lnTo>
                        <a:pt x="802" y="320"/>
                      </a:lnTo>
                      <a:lnTo>
                        <a:pt x="792" y="320"/>
                      </a:lnTo>
                      <a:lnTo>
                        <a:pt x="786" y="323"/>
                      </a:lnTo>
                      <a:lnTo>
                        <a:pt x="771" y="330"/>
                      </a:lnTo>
                      <a:lnTo>
                        <a:pt x="766" y="336"/>
                      </a:lnTo>
                      <a:lnTo>
                        <a:pt x="764" y="338"/>
                      </a:lnTo>
                      <a:lnTo>
                        <a:pt x="759" y="341"/>
                      </a:lnTo>
                      <a:lnTo>
                        <a:pt x="756" y="341"/>
                      </a:lnTo>
                      <a:lnTo>
                        <a:pt x="764" y="333"/>
                      </a:lnTo>
                      <a:lnTo>
                        <a:pt x="766" y="330"/>
                      </a:lnTo>
                      <a:lnTo>
                        <a:pt x="761" y="328"/>
                      </a:lnTo>
                      <a:lnTo>
                        <a:pt x="759" y="330"/>
                      </a:lnTo>
                      <a:lnTo>
                        <a:pt x="759" y="325"/>
                      </a:lnTo>
                      <a:lnTo>
                        <a:pt x="766" y="318"/>
                      </a:lnTo>
                      <a:lnTo>
                        <a:pt x="766" y="315"/>
                      </a:lnTo>
                      <a:lnTo>
                        <a:pt x="771" y="310"/>
                      </a:lnTo>
                      <a:lnTo>
                        <a:pt x="771" y="308"/>
                      </a:lnTo>
                      <a:lnTo>
                        <a:pt x="771" y="305"/>
                      </a:lnTo>
                      <a:lnTo>
                        <a:pt x="766" y="300"/>
                      </a:lnTo>
                      <a:lnTo>
                        <a:pt x="761" y="298"/>
                      </a:lnTo>
                      <a:lnTo>
                        <a:pt x="756" y="298"/>
                      </a:lnTo>
                      <a:lnTo>
                        <a:pt x="751" y="303"/>
                      </a:lnTo>
                      <a:lnTo>
                        <a:pt x="744" y="313"/>
                      </a:lnTo>
                      <a:lnTo>
                        <a:pt x="741" y="315"/>
                      </a:lnTo>
                      <a:lnTo>
                        <a:pt x="736" y="315"/>
                      </a:lnTo>
                      <a:lnTo>
                        <a:pt x="731" y="318"/>
                      </a:lnTo>
                      <a:lnTo>
                        <a:pt x="728" y="320"/>
                      </a:lnTo>
                      <a:lnTo>
                        <a:pt x="726" y="323"/>
                      </a:lnTo>
                      <a:lnTo>
                        <a:pt x="726" y="328"/>
                      </a:lnTo>
                      <a:lnTo>
                        <a:pt x="723" y="330"/>
                      </a:lnTo>
                      <a:lnTo>
                        <a:pt x="723" y="333"/>
                      </a:lnTo>
                      <a:lnTo>
                        <a:pt x="718" y="333"/>
                      </a:lnTo>
                      <a:lnTo>
                        <a:pt x="716" y="333"/>
                      </a:lnTo>
                      <a:lnTo>
                        <a:pt x="713" y="336"/>
                      </a:lnTo>
                      <a:lnTo>
                        <a:pt x="711" y="336"/>
                      </a:lnTo>
                      <a:lnTo>
                        <a:pt x="708" y="330"/>
                      </a:lnTo>
                      <a:lnTo>
                        <a:pt x="706" y="330"/>
                      </a:lnTo>
                      <a:lnTo>
                        <a:pt x="703" y="333"/>
                      </a:lnTo>
                      <a:lnTo>
                        <a:pt x="701" y="338"/>
                      </a:lnTo>
                      <a:lnTo>
                        <a:pt x="698" y="346"/>
                      </a:lnTo>
                      <a:lnTo>
                        <a:pt x="698" y="348"/>
                      </a:lnTo>
                      <a:lnTo>
                        <a:pt x="701" y="351"/>
                      </a:lnTo>
                      <a:lnTo>
                        <a:pt x="706" y="353"/>
                      </a:lnTo>
                      <a:lnTo>
                        <a:pt x="711" y="356"/>
                      </a:lnTo>
                      <a:lnTo>
                        <a:pt x="718" y="356"/>
                      </a:lnTo>
                      <a:lnTo>
                        <a:pt x="721" y="358"/>
                      </a:lnTo>
                      <a:lnTo>
                        <a:pt x="721" y="363"/>
                      </a:lnTo>
                      <a:lnTo>
                        <a:pt x="721" y="368"/>
                      </a:lnTo>
                      <a:lnTo>
                        <a:pt x="721" y="373"/>
                      </a:lnTo>
                      <a:lnTo>
                        <a:pt x="723" y="376"/>
                      </a:lnTo>
                      <a:lnTo>
                        <a:pt x="728" y="376"/>
                      </a:lnTo>
                      <a:lnTo>
                        <a:pt x="733" y="376"/>
                      </a:lnTo>
                      <a:lnTo>
                        <a:pt x="738" y="371"/>
                      </a:lnTo>
                      <a:lnTo>
                        <a:pt x="741" y="366"/>
                      </a:lnTo>
                      <a:lnTo>
                        <a:pt x="746" y="363"/>
                      </a:lnTo>
                      <a:lnTo>
                        <a:pt x="749" y="363"/>
                      </a:lnTo>
                      <a:lnTo>
                        <a:pt x="751" y="363"/>
                      </a:lnTo>
                      <a:lnTo>
                        <a:pt x="759" y="368"/>
                      </a:lnTo>
                      <a:lnTo>
                        <a:pt x="761" y="371"/>
                      </a:lnTo>
                      <a:lnTo>
                        <a:pt x="769" y="368"/>
                      </a:lnTo>
                      <a:lnTo>
                        <a:pt x="771" y="371"/>
                      </a:lnTo>
                      <a:lnTo>
                        <a:pt x="774" y="371"/>
                      </a:lnTo>
                      <a:lnTo>
                        <a:pt x="776" y="371"/>
                      </a:lnTo>
                      <a:lnTo>
                        <a:pt x="776" y="378"/>
                      </a:lnTo>
                      <a:lnTo>
                        <a:pt x="774" y="383"/>
                      </a:lnTo>
                      <a:lnTo>
                        <a:pt x="771" y="381"/>
                      </a:lnTo>
                      <a:lnTo>
                        <a:pt x="769" y="381"/>
                      </a:lnTo>
                      <a:lnTo>
                        <a:pt x="764" y="381"/>
                      </a:lnTo>
                      <a:lnTo>
                        <a:pt x="754" y="386"/>
                      </a:lnTo>
                      <a:lnTo>
                        <a:pt x="749" y="389"/>
                      </a:lnTo>
                      <a:lnTo>
                        <a:pt x="746" y="396"/>
                      </a:lnTo>
                      <a:lnTo>
                        <a:pt x="744" y="396"/>
                      </a:lnTo>
                      <a:lnTo>
                        <a:pt x="741" y="396"/>
                      </a:lnTo>
                      <a:lnTo>
                        <a:pt x="741" y="394"/>
                      </a:lnTo>
                      <a:lnTo>
                        <a:pt x="738" y="394"/>
                      </a:lnTo>
                      <a:lnTo>
                        <a:pt x="738" y="399"/>
                      </a:lnTo>
                      <a:lnTo>
                        <a:pt x="738" y="401"/>
                      </a:lnTo>
                      <a:lnTo>
                        <a:pt x="733" y="406"/>
                      </a:lnTo>
                      <a:lnTo>
                        <a:pt x="723" y="416"/>
                      </a:lnTo>
                      <a:lnTo>
                        <a:pt x="723" y="421"/>
                      </a:lnTo>
                      <a:lnTo>
                        <a:pt x="728" y="424"/>
                      </a:lnTo>
                      <a:lnTo>
                        <a:pt x="733" y="429"/>
                      </a:lnTo>
                      <a:lnTo>
                        <a:pt x="738" y="434"/>
                      </a:lnTo>
                      <a:lnTo>
                        <a:pt x="741" y="437"/>
                      </a:lnTo>
                      <a:lnTo>
                        <a:pt x="744" y="449"/>
                      </a:lnTo>
                      <a:lnTo>
                        <a:pt x="749" y="454"/>
                      </a:lnTo>
                      <a:lnTo>
                        <a:pt x="751" y="457"/>
                      </a:lnTo>
                      <a:lnTo>
                        <a:pt x="749" y="464"/>
                      </a:lnTo>
                      <a:lnTo>
                        <a:pt x="751" y="464"/>
                      </a:lnTo>
                      <a:lnTo>
                        <a:pt x="756" y="467"/>
                      </a:lnTo>
                      <a:lnTo>
                        <a:pt x="759" y="472"/>
                      </a:lnTo>
                      <a:lnTo>
                        <a:pt x="761" y="474"/>
                      </a:lnTo>
                      <a:lnTo>
                        <a:pt x="764" y="477"/>
                      </a:lnTo>
                      <a:lnTo>
                        <a:pt x="766" y="479"/>
                      </a:lnTo>
                      <a:lnTo>
                        <a:pt x="764" y="482"/>
                      </a:lnTo>
                      <a:lnTo>
                        <a:pt x="759" y="484"/>
                      </a:lnTo>
                      <a:lnTo>
                        <a:pt x="764" y="487"/>
                      </a:lnTo>
                      <a:lnTo>
                        <a:pt x="764" y="495"/>
                      </a:lnTo>
                      <a:lnTo>
                        <a:pt x="764" y="497"/>
                      </a:lnTo>
                      <a:lnTo>
                        <a:pt x="761" y="497"/>
                      </a:lnTo>
                      <a:lnTo>
                        <a:pt x="756" y="500"/>
                      </a:lnTo>
                      <a:lnTo>
                        <a:pt x="749" y="505"/>
                      </a:lnTo>
                      <a:lnTo>
                        <a:pt x="744" y="507"/>
                      </a:lnTo>
                      <a:lnTo>
                        <a:pt x="738" y="510"/>
                      </a:lnTo>
                      <a:lnTo>
                        <a:pt x="744" y="510"/>
                      </a:lnTo>
                      <a:lnTo>
                        <a:pt x="746" y="510"/>
                      </a:lnTo>
                      <a:lnTo>
                        <a:pt x="754" y="507"/>
                      </a:lnTo>
                      <a:lnTo>
                        <a:pt x="756" y="507"/>
                      </a:lnTo>
                      <a:lnTo>
                        <a:pt x="761" y="512"/>
                      </a:lnTo>
                      <a:lnTo>
                        <a:pt x="764" y="512"/>
                      </a:lnTo>
                      <a:lnTo>
                        <a:pt x="766" y="515"/>
                      </a:lnTo>
                      <a:lnTo>
                        <a:pt x="766" y="517"/>
                      </a:lnTo>
                      <a:lnTo>
                        <a:pt x="764" y="520"/>
                      </a:lnTo>
                      <a:lnTo>
                        <a:pt x="761" y="522"/>
                      </a:lnTo>
                      <a:lnTo>
                        <a:pt x="764" y="522"/>
                      </a:lnTo>
                      <a:lnTo>
                        <a:pt x="766" y="522"/>
                      </a:lnTo>
                      <a:lnTo>
                        <a:pt x="764" y="525"/>
                      </a:lnTo>
                      <a:lnTo>
                        <a:pt x="761" y="532"/>
                      </a:lnTo>
                      <a:lnTo>
                        <a:pt x="761" y="537"/>
                      </a:lnTo>
                      <a:lnTo>
                        <a:pt x="761" y="540"/>
                      </a:lnTo>
                      <a:lnTo>
                        <a:pt x="759" y="543"/>
                      </a:lnTo>
                      <a:lnTo>
                        <a:pt x="756" y="545"/>
                      </a:lnTo>
                      <a:lnTo>
                        <a:pt x="754" y="543"/>
                      </a:lnTo>
                      <a:lnTo>
                        <a:pt x="749" y="550"/>
                      </a:lnTo>
                      <a:lnTo>
                        <a:pt x="746" y="555"/>
                      </a:lnTo>
                      <a:lnTo>
                        <a:pt x="746" y="560"/>
                      </a:lnTo>
                      <a:lnTo>
                        <a:pt x="744" y="563"/>
                      </a:lnTo>
                      <a:lnTo>
                        <a:pt x="741" y="565"/>
                      </a:lnTo>
                      <a:lnTo>
                        <a:pt x="738" y="568"/>
                      </a:lnTo>
                      <a:lnTo>
                        <a:pt x="736" y="570"/>
                      </a:lnTo>
                      <a:lnTo>
                        <a:pt x="733" y="570"/>
                      </a:lnTo>
                      <a:lnTo>
                        <a:pt x="731" y="573"/>
                      </a:lnTo>
                      <a:lnTo>
                        <a:pt x="731" y="578"/>
                      </a:lnTo>
                      <a:lnTo>
                        <a:pt x="731" y="583"/>
                      </a:lnTo>
                      <a:lnTo>
                        <a:pt x="731" y="588"/>
                      </a:lnTo>
                      <a:lnTo>
                        <a:pt x="728" y="591"/>
                      </a:lnTo>
                      <a:lnTo>
                        <a:pt x="723" y="593"/>
                      </a:lnTo>
                      <a:lnTo>
                        <a:pt x="723" y="596"/>
                      </a:lnTo>
                      <a:lnTo>
                        <a:pt x="723" y="598"/>
                      </a:lnTo>
                      <a:lnTo>
                        <a:pt x="721" y="603"/>
                      </a:lnTo>
                      <a:lnTo>
                        <a:pt x="716" y="606"/>
                      </a:lnTo>
                      <a:lnTo>
                        <a:pt x="713" y="611"/>
                      </a:lnTo>
                      <a:lnTo>
                        <a:pt x="708" y="608"/>
                      </a:lnTo>
                      <a:lnTo>
                        <a:pt x="706" y="608"/>
                      </a:lnTo>
                      <a:lnTo>
                        <a:pt x="703" y="611"/>
                      </a:lnTo>
                      <a:lnTo>
                        <a:pt x="706" y="618"/>
                      </a:lnTo>
                      <a:lnTo>
                        <a:pt x="703" y="618"/>
                      </a:lnTo>
                      <a:lnTo>
                        <a:pt x="698" y="623"/>
                      </a:lnTo>
                      <a:lnTo>
                        <a:pt x="696" y="623"/>
                      </a:lnTo>
                      <a:lnTo>
                        <a:pt x="690" y="626"/>
                      </a:lnTo>
                      <a:lnTo>
                        <a:pt x="685" y="628"/>
                      </a:lnTo>
                      <a:lnTo>
                        <a:pt x="683" y="631"/>
                      </a:lnTo>
                      <a:lnTo>
                        <a:pt x="680" y="631"/>
                      </a:lnTo>
                      <a:lnTo>
                        <a:pt x="680" y="636"/>
                      </a:lnTo>
                      <a:lnTo>
                        <a:pt x="675" y="636"/>
                      </a:lnTo>
                      <a:lnTo>
                        <a:pt x="673" y="638"/>
                      </a:lnTo>
                      <a:lnTo>
                        <a:pt x="670" y="641"/>
                      </a:lnTo>
                      <a:lnTo>
                        <a:pt x="668" y="641"/>
                      </a:lnTo>
                      <a:lnTo>
                        <a:pt x="665" y="638"/>
                      </a:lnTo>
                      <a:lnTo>
                        <a:pt x="663" y="638"/>
                      </a:lnTo>
                      <a:lnTo>
                        <a:pt x="660" y="641"/>
                      </a:lnTo>
                      <a:lnTo>
                        <a:pt x="658" y="644"/>
                      </a:lnTo>
                      <a:lnTo>
                        <a:pt x="653" y="644"/>
                      </a:lnTo>
                      <a:lnTo>
                        <a:pt x="653" y="641"/>
                      </a:lnTo>
                      <a:lnTo>
                        <a:pt x="647" y="641"/>
                      </a:lnTo>
                      <a:lnTo>
                        <a:pt x="642" y="644"/>
                      </a:lnTo>
                      <a:lnTo>
                        <a:pt x="640" y="644"/>
                      </a:lnTo>
                      <a:lnTo>
                        <a:pt x="635" y="641"/>
                      </a:lnTo>
                      <a:lnTo>
                        <a:pt x="635" y="638"/>
                      </a:lnTo>
                      <a:lnTo>
                        <a:pt x="632" y="641"/>
                      </a:lnTo>
                      <a:lnTo>
                        <a:pt x="635" y="644"/>
                      </a:lnTo>
                      <a:lnTo>
                        <a:pt x="632" y="649"/>
                      </a:lnTo>
                      <a:lnTo>
                        <a:pt x="632" y="651"/>
                      </a:lnTo>
                      <a:lnTo>
                        <a:pt x="630" y="654"/>
                      </a:lnTo>
                      <a:lnTo>
                        <a:pt x="625" y="651"/>
                      </a:lnTo>
                      <a:lnTo>
                        <a:pt x="625" y="654"/>
                      </a:lnTo>
                      <a:lnTo>
                        <a:pt x="625" y="656"/>
                      </a:lnTo>
                      <a:lnTo>
                        <a:pt x="622" y="656"/>
                      </a:lnTo>
                      <a:lnTo>
                        <a:pt x="620" y="656"/>
                      </a:lnTo>
                      <a:lnTo>
                        <a:pt x="617" y="659"/>
                      </a:lnTo>
                      <a:lnTo>
                        <a:pt x="612" y="659"/>
                      </a:lnTo>
                      <a:lnTo>
                        <a:pt x="610" y="656"/>
                      </a:lnTo>
                      <a:lnTo>
                        <a:pt x="607" y="656"/>
                      </a:lnTo>
                      <a:lnTo>
                        <a:pt x="605" y="661"/>
                      </a:lnTo>
                      <a:lnTo>
                        <a:pt x="602" y="661"/>
                      </a:lnTo>
                      <a:lnTo>
                        <a:pt x="597" y="661"/>
                      </a:lnTo>
                      <a:lnTo>
                        <a:pt x="592" y="664"/>
                      </a:lnTo>
                      <a:lnTo>
                        <a:pt x="589" y="666"/>
                      </a:lnTo>
                      <a:lnTo>
                        <a:pt x="584" y="666"/>
                      </a:lnTo>
                      <a:lnTo>
                        <a:pt x="584" y="664"/>
                      </a:lnTo>
                      <a:lnTo>
                        <a:pt x="584" y="666"/>
                      </a:lnTo>
                      <a:lnTo>
                        <a:pt x="582" y="669"/>
                      </a:lnTo>
                      <a:lnTo>
                        <a:pt x="582" y="671"/>
                      </a:lnTo>
                      <a:lnTo>
                        <a:pt x="584" y="676"/>
                      </a:lnTo>
                      <a:lnTo>
                        <a:pt x="587" y="676"/>
                      </a:lnTo>
                      <a:lnTo>
                        <a:pt x="587" y="679"/>
                      </a:lnTo>
                      <a:lnTo>
                        <a:pt x="584" y="681"/>
                      </a:lnTo>
                      <a:lnTo>
                        <a:pt x="579" y="681"/>
                      </a:lnTo>
                      <a:lnTo>
                        <a:pt x="574" y="676"/>
                      </a:lnTo>
                      <a:lnTo>
                        <a:pt x="574" y="671"/>
                      </a:lnTo>
                      <a:lnTo>
                        <a:pt x="574" y="669"/>
                      </a:lnTo>
                      <a:lnTo>
                        <a:pt x="577" y="664"/>
                      </a:lnTo>
                      <a:lnTo>
                        <a:pt x="577" y="661"/>
                      </a:lnTo>
                      <a:lnTo>
                        <a:pt x="572" y="659"/>
                      </a:lnTo>
                      <a:lnTo>
                        <a:pt x="569" y="659"/>
                      </a:lnTo>
                      <a:lnTo>
                        <a:pt x="569" y="661"/>
                      </a:lnTo>
                      <a:lnTo>
                        <a:pt x="567" y="664"/>
                      </a:lnTo>
                      <a:lnTo>
                        <a:pt x="562" y="661"/>
                      </a:lnTo>
                      <a:lnTo>
                        <a:pt x="556" y="656"/>
                      </a:lnTo>
                      <a:lnTo>
                        <a:pt x="554" y="656"/>
                      </a:lnTo>
                      <a:lnTo>
                        <a:pt x="554" y="661"/>
                      </a:lnTo>
                      <a:lnTo>
                        <a:pt x="551" y="661"/>
                      </a:lnTo>
                      <a:lnTo>
                        <a:pt x="549" y="661"/>
                      </a:lnTo>
                      <a:lnTo>
                        <a:pt x="546" y="661"/>
                      </a:lnTo>
                      <a:lnTo>
                        <a:pt x="544" y="661"/>
                      </a:lnTo>
                      <a:lnTo>
                        <a:pt x="539" y="659"/>
                      </a:lnTo>
                      <a:lnTo>
                        <a:pt x="534" y="659"/>
                      </a:lnTo>
                      <a:lnTo>
                        <a:pt x="526" y="654"/>
                      </a:lnTo>
                      <a:lnTo>
                        <a:pt x="524" y="651"/>
                      </a:lnTo>
                      <a:lnTo>
                        <a:pt x="524" y="646"/>
                      </a:lnTo>
                      <a:lnTo>
                        <a:pt x="526" y="641"/>
                      </a:lnTo>
                      <a:lnTo>
                        <a:pt x="526" y="638"/>
                      </a:lnTo>
                      <a:lnTo>
                        <a:pt x="526" y="636"/>
                      </a:lnTo>
                      <a:lnTo>
                        <a:pt x="519" y="636"/>
                      </a:lnTo>
                      <a:lnTo>
                        <a:pt x="516" y="636"/>
                      </a:lnTo>
                      <a:lnTo>
                        <a:pt x="508" y="633"/>
                      </a:lnTo>
                      <a:lnTo>
                        <a:pt x="506" y="631"/>
                      </a:lnTo>
                      <a:lnTo>
                        <a:pt x="503" y="631"/>
                      </a:lnTo>
                      <a:lnTo>
                        <a:pt x="498" y="633"/>
                      </a:lnTo>
                      <a:lnTo>
                        <a:pt x="493" y="638"/>
                      </a:lnTo>
                      <a:lnTo>
                        <a:pt x="491" y="638"/>
                      </a:lnTo>
                      <a:lnTo>
                        <a:pt x="486" y="641"/>
                      </a:lnTo>
                      <a:lnTo>
                        <a:pt x="476" y="641"/>
                      </a:lnTo>
                      <a:lnTo>
                        <a:pt x="473" y="641"/>
                      </a:lnTo>
                      <a:lnTo>
                        <a:pt x="468" y="644"/>
                      </a:lnTo>
                      <a:lnTo>
                        <a:pt x="466" y="644"/>
                      </a:lnTo>
                      <a:lnTo>
                        <a:pt x="460" y="641"/>
                      </a:lnTo>
                      <a:lnTo>
                        <a:pt x="458" y="641"/>
                      </a:lnTo>
                      <a:lnTo>
                        <a:pt x="455" y="641"/>
                      </a:lnTo>
                      <a:lnTo>
                        <a:pt x="453" y="644"/>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13" name="Freeform 147"/>
                <p:cNvSpPr>
                  <a:spLocks/>
                </p:cNvSpPr>
                <p:nvPr/>
              </p:nvSpPr>
              <p:spPr bwMode="auto">
                <a:xfrm>
                  <a:off x="6467475" y="3444875"/>
                  <a:ext cx="646113" cy="311150"/>
                </a:xfrm>
                <a:custGeom>
                  <a:avLst/>
                  <a:gdLst>
                    <a:gd name="T0" fmla="*/ 2147483647 w 508"/>
                    <a:gd name="T1" fmla="*/ 2147483647 h 245"/>
                    <a:gd name="T2" fmla="*/ 2147483647 w 508"/>
                    <a:gd name="T3" fmla="*/ 2147483647 h 245"/>
                    <a:gd name="T4" fmla="*/ 2147483647 w 508"/>
                    <a:gd name="T5" fmla="*/ 2147483647 h 245"/>
                    <a:gd name="T6" fmla="*/ 2147483647 w 508"/>
                    <a:gd name="T7" fmla="*/ 2147483647 h 245"/>
                    <a:gd name="T8" fmla="*/ 2147483647 w 508"/>
                    <a:gd name="T9" fmla="*/ 2147483647 h 245"/>
                    <a:gd name="T10" fmla="*/ 2147483647 w 508"/>
                    <a:gd name="T11" fmla="*/ 2147483647 h 245"/>
                    <a:gd name="T12" fmla="*/ 2147483647 w 508"/>
                    <a:gd name="T13" fmla="*/ 2147483647 h 245"/>
                    <a:gd name="T14" fmla="*/ 2147483647 w 508"/>
                    <a:gd name="T15" fmla="*/ 2147483647 h 245"/>
                    <a:gd name="T16" fmla="*/ 2147483647 w 508"/>
                    <a:gd name="T17" fmla="*/ 2147483647 h 245"/>
                    <a:gd name="T18" fmla="*/ 2147483647 w 508"/>
                    <a:gd name="T19" fmla="*/ 2147483647 h 245"/>
                    <a:gd name="T20" fmla="*/ 2147483647 w 508"/>
                    <a:gd name="T21" fmla="*/ 2147483647 h 245"/>
                    <a:gd name="T22" fmla="*/ 2147483647 w 508"/>
                    <a:gd name="T23" fmla="*/ 2147483647 h 245"/>
                    <a:gd name="T24" fmla="*/ 2147483647 w 508"/>
                    <a:gd name="T25" fmla="*/ 2147483647 h 245"/>
                    <a:gd name="T26" fmla="*/ 2147483647 w 508"/>
                    <a:gd name="T27" fmla="*/ 2147483647 h 245"/>
                    <a:gd name="T28" fmla="*/ 2147483647 w 508"/>
                    <a:gd name="T29" fmla="*/ 2147483647 h 245"/>
                    <a:gd name="T30" fmla="*/ 2147483647 w 508"/>
                    <a:gd name="T31" fmla="*/ 2147483647 h 245"/>
                    <a:gd name="T32" fmla="*/ 2147483647 w 508"/>
                    <a:gd name="T33" fmla="*/ 2147483647 h 245"/>
                    <a:gd name="T34" fmla="*/ 2147483647 w 508"/>
                    <a:gd name="T35" fmla="*/ 2147483647 h 245"/>
                    <a:gd name="T36" fmla="*/ 2147483647 w 508"/>
                    <a:gd name="T37" fmla="*/ 2147483647 h 245"/>
                    <a:gd name="T38" fmla="*/ 2147483647 w 508"/>
                    <a:gd name="T39" fmla="*/ 2147483647 h 245"/>
                    <a:gd name="T40" fmla="*/ 2147483647 w 508"/>
                    <a:gd name="T41" fmla="*/ 2147483647 h 245"/>
                    <a:gd name="T42" fmla="*/ 2147483647 w 508"/>
                    <a:gd name="T43" fmla="*/ 2147483647 h 245"/>
                    <a:gd name="T44" fmla="*/ 2147483647 w 508"/>
                    <a:gd name="T45" fmla="*/ 2147483647 h 245"/>
                    <a:gd name="T46" fmla="*/ 2147483647 w 508"/>
                    <a:gd name="T47" fmla="*/ 2147483647 h 245"/>
                    <a:gd name="T48" fmla="*/ 2147483647 w 508"/>
                    <a:gd name="T49" fmla="*/ 2147483647 h 245"/>
                    <a:gd name="T50" fmla="*/ 2147483647 w 508"/>
                    <a:gd name="T51" fmla="*/ 2147483647 h 245"/>
                    <a:gd name="T52" fmla="*/ 2147483647 w 508"/>
                    <a:gd name="T53" fmla="*/ 2147483647 h 245"/>
                    <a:gd name="T54" fmla="*/ 2147483647 w 508"/>
                    <a:gd name="T55" fmla="*/ 2147483647 h 245"/>
                    <a:gd name="T56" fmla="*/ 2147483647 w 508"/>
                    <a:gd name="T57" fmla="*/ 2147483647 h 245"/>
                    <a:gd name="T58" fmla="*/ 2147483647 w 508"/>
                    <a:gd name="T59" fmla="*/ 2147483647 h 245"/>
                    <a:gd name="T60" fmla="*/ 2147483647 w 508"/>
                    <a:gd name="T61" fmla="*/ 2147483647 h 245"/>
                    <a:gd name="T62" fmla="*/ 0 w 508"/>
                    <a:gd name="T63" fmla="*/ 2147483647 h 245"/>
                    <a:gd name="T64" fmla="*/ 2147483647 w 508"/>
                    <a:gd name="T65" fmla="*/ 2147483647 h 245"/>
                    <a:gd name="T66" fmla="*/ 2147483647 w 508"/>
                    <a:gd name="T67" fmla="*/ 2147483647 h 245"/>
                    <a:gd name="T68" fmla="*/ 2147483647 w 508"/>
                    <a:gd name="T69" fmla="*/ 2147483647 h 245"/>
                    <a:gd name="T70" fmla="*/ 2147483647 w 508"/>
                    <a:gd name="T71" fmla="*/ 2147483647 h 245"/>
                    <a:gd name="T72" fmla="*/ 2147483647 w 508"/>
                    <a:gd name="T73" fmla="*/ 2147483647 h 245"/>
                    <a:gd name="T74" fmla="*/ 2147483647 w 508"/>
                    <a:gd name="T75" fmla="*/ 2147483647 h 245"/>
                    <a:gd name="T76" fmla="*/ 2147483647 w 508"/>
                    <a:gd name="T77" fmla="*/ 2147483647 h 245"/>
                    <a:gd name="T78" fmla="*/ 2147483647 w 508"/>
                    <a:gd name="T79" fmla="*/ 2147483647 h 245"/>
                    <a:gd name="T80" fmla="*/ 2147483647 w 508"/>
                    <a:gd name="T81" fmla="*/ 0 h 245"/>
                    <a:gd name="T82" fmla="*/ 2147483647 w 508"/>
                    <a:gd name="T83" fmla="*/ 2147483647 h 245"/>
                    <a:gd name="T84" fmla="*/ 2147483647 w 508"/>
                    <a:gd name="T85" fmla="*/ 2147483647 h 245"/>
                    <a:gd name="T86" fmla="*/ 2147483647 w 508"/>
                    <a:gd name="T87" fmla="*/ 2147483647 h 245"/>
                    <a:gd name="T88" fmla="*/ 2147483647 w 508"/>
                    <a:gd name="T89" fmla="*/ 2147483647 h 245"/>
                    <a:gd name="T90" fmla="*/ 2147483647 w 508"/>
                    <a:gd name="T91" fmla="*/ 2147483647 h 245"/>
                    <a:gd name="T92" fmla="*/ 2147483647 w 508"/>
                    <a:gd name="T93" fmla="*/ 2147483647 h 245"/>
                    <a:gd name="T94" fmla="*/ 2147483647 w 508"/>
                    <a:gd name="T95" fmla="*/ 2147483647 h 245"/>
                    <a:gd name="T96" fmla="*/ 2147483647 w 508"/>
                    <a:gd name="T97" fmla="*/ 2147483647 h 245"/>
                    <a:gd name="T98" fmla="*/ 2147483647 w 508"/>
                    <a:gd name="T99" fmla="*/ 2147483647 h 245"/>
                    <a:gd name="T100" fmla="*/ 2147483647 w 508"/>
                    <a:gd name="T101" fmla="*/ 2147483647 h 245"/>
                    <a:gd name="T102" fmla="*/ 2147483647 w 508"/>
                    <a:gd name="T103" fmla="*/ 2147483647 h 2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8"/>
                    <a:gd name="T157" fmla="*/ 0 h 245"/>
                    <a:gd name="T158" fmla="*/ 508 w 508"/>
                    <a:gd name="T159" fmla="*/ 245 h 24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8" h="245">
                      <a:moveTo>
                        <a:pt x="460" y="55"/>
                      </a:moveTo>
                      <a:lnTo>
                        <a:pt x="457" y="58"/>
                      </a:lnTo>
                      <a:lnTo>
                        <a:pt x="452" y="70"/>
                      </a:lnTo>
                      <a:lnTo>
                        <a:pt x="442" y="93"/>
                      </a:lnTo>
                      <a:lnTo>
                        <a:pt x="440" y="98"/>
                      </a:lnTo>
                      <a:lnTo>
                        <a:pt x="442" y="108"/>
                      </a:lnTo>
                      <a:lnTo>
                        <a:pt x="445" y="108"/>
                      </a:lnTo>
                      <a:lnTo>
                        <a:pt x="452" y="103"/>
                      </a:lnTo>
                      <a:lnTo>
                        <a:pt x="457" y="103"/>
                      </a:lnTo>
                      <a:lnTo>
                        <a:pt x="462" y="103"/>
                      </a:lnTo>
                      <a:lnTo>
                        <a:pt x="465" y="103"/>
                      </a:lnTo>
                      <a:lnTo>
                        <a:pt x="468" y="108"/>
                      </a:lnTo>
                      <a:lnTo>
                        <a:pt x="470" y="108"/>
                      </a:lnTo>
                      <a:lnTo>
                        <a:pt x="478" y="101"/>
                      </a:lnTo>
                      <a:lnTo>
                        <a:pt x="480" y="101"/>
                      </a:lnTo>
                      <a:lnTo>
                        <a:pt x="488" y="101"/>
                      </a:lnTo>
                      <a:lnTo>
                        <a:pt x="490" y="103"/>
                      </a:lnTo>
                      <a:lnTo>
                        <a:pt x="498" y="108"/>
                      </a:lnTo>
                      <a:lnTo>
                        <a:pt x="503" y="121"/>
                      </a:lnTo>
                      <a:lnTo>
                        <a:pt x="508" y="126"/>
                      </a:lnTo>
                      <a:lnTo>
                        <a:pt x="508" y="128"/>
                      </a:lnTo>
                      <a:lnTo>
                        <a:pt x="508" y="131"/>
                      </a:lnTo>
                      <a:lnTo>
                        <a:pt x="505" y="133"/>
                      </a:lnTo>
                      <a:lnTo>
                        <a:pt x="500" y="131"/>
                      </a:lnTo>
                      <a:lnTo>
                        <a:pt x="493" y="131"/>
                      </a:lnTo>
                      <a:lnTo>
                        <a:pt x="490" y="131"/>
                      </a:lnTo>
                      <a:lnTo>
                        <a:pt x="485" y="131"/>
                      </a:lnTo>
                      <a:lnTo>
                        <a:pt x="478" y="133"/>
                      </a:lnTo>
                      <a:lnTo>
                        <a:pt x="473" y="133"/>
                      </a:lnTo>
                      <a:lnTo>
                        <a:pt x="468" y="136"/>
                      </a:lnTo>
                      <a:lnTo>
                        <a:pt x="465" y="138"/>
                      </a:lnTo>
                      <a:lnTo>
                        <a:pt x="462" y="138"/>
                      </a:lnTo>
                      <a:lnTo>
                        <a:pt x="457" y="138"/>
                      </a:lnTo>
                      <a:lnTo>
                        <a:pt x="455" y="141"/>
                      </a:lnTo>
                      <a:lnTo>
                        <a:pt x="452" y="144"/>
                      </a:lnTo>
                      <a:lnTo>
                        <a:pt x="450" y="151"/>
                      </a:lnTo>
                      <a:lnTo>
                        <a:pt x="447" y="154"/>
                      </a:lnTo>
                      <a:lnTo>
                        <a:pt x="445" y="156"/>
                      </a:lnTo>
                      <a:lnTo>
                        <a:pt x="442" y="159"/>
                      </a:lnTo>
                      <a:lnTo>
                        <a:pt x="435" y="161"/>
                      </a:lnTo>
                      <a:lnTo>
                        <a:pt x="430" y="159"/>
                      </a:lnTo>
                      <a:lnTo>
                        <a:pt x="427" y="159"/>
                      </a:lnTo>
                      <a:lnTo>
                        <a:pt x="425" y="159"/>
                      </a:lnTo>
                      <a:lnTo>
                        <a:pt x="417" y="169"/>
                      </a:lnTo>
                      <a:lnTo>
                        <a:pt x="412" y="174"/>
                      </a:lnTo>
                      <a:lnTo>
                        <a:pt x="407" y="174"/>
                      </a:lnTo>
                      <a:lnTo>
                        <a:pt x="399" y="174"/>
                      </a:lnTo>
                      <a:lnTo>
                        <a:pt x="394" y="171"/>
                      </a:lnTo>
                      <a:lnTo>
                        <a:pt x="389" y="169"/>
                      </a:lnTo>
                      <a:lnTo>
                        <a:pt x="384" y="166"/>
                      </a:lnTo>
                      <a:lnTo>
                        <a:pt x="382" y="169"/>
                      </a:lnTo>
                      <a:lnTo>
                        <a:pt x="379" y="169"/>
                      </a:lnTo>
                      <a:lnTo>
                        <a:pt x="377" y="176"/>
                      </a:lnTo>
                      <a:lnTo>
                        <a:pt x="374" y="179"/>
                      </a:lnTo>
                      <a:lnTo>
                        <a:pt x="374" y="184"/>
                      </a:lnTo>
                      <a:lnTo>
                        <a:pt x="377" y="189"/>
                      </a:lnTo>
                      <a:lnTo>
                        <a:pt x="382" y="194"/>
                      </a:lnTo>
                      <a:lnTo>
                        <a:pt x="382" y="197"/>
                      </a:lnTo>
                      <a:lnTo>
                        <a:pt x="382" y="199"/>
                      </a:lnTo>
                      <a:lnTo>
                        <a:pt x="379" y="202"/>
                      </a:lnTo>
                      <a:lnTo>
                        <a:pt x="371" y="204"/>
                      </a:lnTo>
                      <a:lnTo>
                        <a:pt x="366" y="207"/>
                      </a:lnTo>
                      <a:lnTo>
                        <a:pt x="359" y="217"/>
                      </a:lnTo>
                      <a:lnTo>
                        <a:pt x="356" y="219"/>
                      </a:lnTo>
                      <a:lnTo>
                        <a:pt x="341" y="227"/>
                      </a:lnTo>
                      <a:lnTo>
                        <a:pt x="336" y="227"/>
                      </a:lnTo>
                      <a:lnTo>
                        <a:pt x="331" y="227"/>
                      </a:lnTo>
                      <a:lnTo>
                        <a:pt x="318" y="227"/>
                      </a:lnTo>
                      <a:lnTo>
                        <a:pt x="311" y="227"/>
                      </a:lnTo>
                      <a:lnTo>
                        <a:pt x="301" y="229"/>
                      </a:lnTo>
                      <a:lnTo>
                        <a:pt x="296" y="234"/>
                      </a:lnTo>
                      <a:lnTo>
                        <a:pt x="291" y="237"/>
                      </a:lnTo>
                      <a:lnTo>
                        <a:pt x="288" y="237"/>
                      </a:lnTo>
                      <a:lnTo>
                        <a:pt x="278" y="242"/>
                      </a:lnTo>
                      <a:lnTo>
                        <a:pt x="273" y="245"/>
                      </a:lnTo>
                      <a:lnTo>
                        <a:pt x="268" y="245"/>
                      </a:lnTo>
                      <a:lnTo>
                        <a:pt x="265" y="242"/>
                      </a:lnTo>
                      <a:lnTo>
                        <a:pt x="265" y="239"/>
                      </a:lnTo>
                      <a:lnTo>
                        <a:pt x="260" y="239"/>
                      </a:lnTo>
                      <a:lnTo>
                        <a:pt x="255" y="239"/>
                      </a:lnTo>
                      <a:lnTo>
                        <a:pt x="248" y="239"/>
                      </a:lnTo>
                      <a:lnTo>
                        <a:pt x="238" y="234"/>
                      </a:lnTo>
                      <a:lnTo>
                        <a:pt x="230" y="232"/>
                      </a:lnTo>
                      <a:lnTo>
                        <a:pt x="225" y="227"/>
                      </a:lnTo>
                      <a:lnTo>
                        <a:pt x="220" y="224"/>
                      </a:lnTo>
                      <a:lnTo>
                        <a:pt x="207" y="224"/>
                      </a:lnTo>
                      <a:lnTo>
                        <a:pt x="200" y="222"/>
                      </a:lnTo>
                      <a:lnTo>
                        <a:pt x="192" y="222"/>
                      </a:lnTo>
                      <a:lnTo>
                        <a:pt x="172" y="224"/>
                      </a:lnTo>
                      <a:lnTo>
                        <a:pt x="164" y="222"/>
                      </a:lnTo>
                      <a:lnTo>
                        <a:pt x="159" y="222"/>
                      </a:lnTo>
                      <a:lnTo>
                        <a:pt x="149" y="219"/>
                      </a:lnTo>
                      <a:lnTo>
                        <a:pt x="136" y="219"/>
                      </a:lnTo>
                      <a:lnTo>
                        <a:pt x="131" y="217"/>
                      </a:lnTo>
                      <a:lnTo>
                        <a:pt x="129" y="212"/>
                      </a:lnTo>
                      <a:lnTo>
                        <a:pt x="119" y="192"/>
                      </a:lnTo>
                      <a:lnTo>
                        <a:pt x="116" y="186"/>
                      </a:lnTo>
                      <a:lnTo>
                        <a:pt x="111" y="186"/>
                      </a:lnTo>
                      <a:lnTo>
                        <a:pt x="106" y="181"/>
                      </a:lnTo>
                      <a:lnTo>
                        <a:pt x="93" y="174"/>
                      </a:lnTo>
                      <a:lnTo>
                        <a:pt x="88" y="171"/>
                      </a:lnTo>
                      <a:lnTo>
                        <a:pt x="81" y="169"/>
                      </a:lnTo>
                      <a:lnTo>
                        <a:pt x="78" y="169"/>
                      </a:lnTo>
                      <a:lnTo>
                        <a:pt x="71" y="169"/>
                      </a:lnTo>
                      <a:lnTo>
                        <a:pt x="58" y="169"/>
                      </a:lnTo>
                      <a:lnTo>
                        <a:pt x="50" y="166"/>
                      </a:lnTo>
                      <a:lnTo>
                        <a:pt x="45" y="164"/>
                      </a:lnTo>
                      <a:lnTo>
                        <a:pt x="45" y="161"/>
                      </a:lnTo>
                      <a:lnTo>
                        <a:pt x="43" y="156"/>
                      </a:lnTo>
                      <a:lnTo>
                        <a:pt x="45" y="154"/>
                      </a:lnTo>
                      <a:lnTo>
                        <a:pt x="48" y="151"/>
                      </a:lnTo>
                      <a:lnTo>
                        <a:pt x="48" y="146"/>
                      </a:lnTo>
                      <a:lnTo>
                        <a:pt x="50" y="138"/>
                      </a:lnTo>
                      <a:lnTo>
                        <a:pt x="50" y="133"/>
                      </a:lnTo>
                      <a:lnTo>
                        <a:pt x="48" y="128"/>
                      </a:lnTo>
                      <a:lnTo>
                        <a:pt x="40" y="113"/>
                      </a:lnTo>
                      <a:lnTo>
                        <a:pt x="38" y="106"/>
                      </a:lnTo>
                      <a:lnTo>
                        <a:pt x="35" y="103"/>
                      </a:lnTo>
                      <a:lnTo>
                        <a:pt x="30" y="103"/>
                      </a:lnTo>
                      <a:lnTo>
                        <a:pt x="25" y="101"/>
                      </a:lnTo>
                      <a:lnTo>
                        <a:pt x="20" y="101"/>
                      </a:lnTo>
                      <a:lnTo>
                        <a:pt x="15" y="96"/>
                      </a:lnTo>
                      <a:lnTo>
                        <a:pt x="5" y="88"/>
                      </a:lnTo>
                      <a:lnTo>
                        <a:pt x="2" y="83"/>
                      </a:lnTo>
                      <a:lnTo>
                        <a:pt x="0" y="78"/>
                      </a:lnTo>
                      <a:lnTo>
                        <a:pt x="0" y="73"/>
                      </a:lnTo>
                      <a:lnTo>
                        <a:pt x="0" y="70"/>
                      </a:lnTo>
                      <a:lnTo>
                        <a:pt x="5" y="65"/>
                      </a:lnTo>
                      <a:lnTo>
                        <a:pt x="10" y="63"/>
                      </a:lnTo>
                      <a:lnTo>
                        <a:pt x="20" y="63"/>
                      </a:lnTo>
                      <a:lnTo>
                        <a:pt x="25" y="60"/>
                      </a:lnTo>
                      <a:lnTo>
                        <a:pt x="30" y="58"/>
                      </a:lnTo>
                      <a:lnTo>
                        <a:pt x="38" y="50"/>
                      </a:lnTo>
                      <a:lnTo>
                        <a:pt x="43" y="45"/>
                      </a:lnTo>
                      <a:lnTo>
                        <a:pt x="50" y="40"/>
                      </a:lnTo>
                      <a:lnTo>
                        <a:pt x="61" y="35"/>
                      </a:lnTo>
                      <a:lnTo>
                        <a:pt x="68" y="32"/>
                      </a:lnTo>
                      <a:lnTo>
                        <a:pt x="73" y="35"/>
                      </a:lnTo>
                      <a:lnTo>
                        <a:pt x="81" y="35"/>
                      </a:lnTo>
                      <a:lnTo>
                        <a:pt x="93" y="38"/>
                      </a:lnTo>
                      <a:lnTo>
                        <a:pt x="101" y="38"/>
                      </a:lnTo>
                      <a:lnTo>
                        <a:pt x="106" y="48"/>
                      </a:lnTo>
                      <a:lnTo>
                        <a:pt x="109" y="53"/>
                      </a:lnTo>
                      <a:lnTo>
                        <a:pt x="114" y="53"/>
                      </a:lnTo>
                      <a:lnTo>
                        <a:pt x="124" y="53"/>
                      </a:lnTo>
                      <a:lnTo>
                        <a:pt x="129" y="53"/>
                      </a:lnTo>
                      <a:lnTo>
                        <a:pt x="134" y="53"/>
                      </a:lnTo>
                      <a:lnTo>
                        <a:pt x="141" y="55"/>
                      </a:lnTo>
                      <a:lnTo>
                        <a:pt x="144" y="55"/>
                      </a:lnTo>
                      <a:lnTo>
                        <a:pt x="147" y="58"/>
                      </a:lnTo>
                      <a:lnTo>
                        <a:pt x="152" y="58"/>
                      </a:lnTo>
                      <a:lnTo>
                        <a:pt x="157" y="55"/>
                      </a:lnTo>
                      <a:lnTo>
                        <a:pt x="159" y="53"/>
                      </a:lnTo>
                      <a:lnTo>
                        <a:pt x="164" y="45"/>
                      </a:lnTo>
                      <a:lnTo>
                        <a:pt x="167" y="40"/>
                      </a:lnTo>
                      <a:lnTo>
                        <a:pt x="164" y="38"/>
                      </a:lnTo>
                      <a:lnTo>
                        <a:pt x="162" y="35"/>
                      </a:lnTo>
                      <a:lnTo>
                        <a:pt x="159" y="25"/>
                      </a:lnTo>
                      <a:lnTo>
                        <a:pt x="159" y="22"/>
                      </a:lnTo>
                      <a:lnTo>
                        <a:pt x="167" y="12"/>
                      </a:lnTo>
                      <a:lnTo>
                        <a:pt x="174" y="0"/>
                      </a:lnTo>
                      <a:lnTo>
                        <a:pt x="182" y="2"/>
                      </a:lnTo>
                      <a:lnTo>
                        <a:pt x="189" y="5"/>
                      </a:lnTo>
                      <a:lnTo>
                        <a:pt x="197" y="7"/>
                      </a:lnTo>
                      <a:lnTo>
                        <a:pt x="210" y="10"/>
                      </a:lnTo>
                      <a:lnTo>
                        <a:pt x="215" y="12"/>
                      </a:lnTo>
                      <a:lnTo>
                        <a:pt x="220" y="17"/>
                      </a:lnTo>
                      <a:lnTo>
                        <a:pt x="227" y="17"/>
                      </a:lnTo>
                      <a:lnTo>
                        <a:pt x="227" y="20"/>
                      </a:lnTo>
                      <a:lnTo>
                        <a:pt x="227" y="27"/>
                      </a:lnTo>
                      <a:lnTo>
                        <a:pt x="227" y="32"/>
                      </a:lnTo>
                      <a:lnTo>
                        <a:pt x="232" y="38"/>
                      </a:lnTo>
                      <a:lnTo>
                        <a:pt x="235" y="40"/>
                      </a:lnTo>
                      <a:lnTo>
                        <a:pt x="245" y="48"/>
                      </a:lnTo>
                      <a:lnTo>
                        <a:pt x="250" y="48"/>
                      </a:lnTo>
                      <a:lnTo>
                        <a:pt x="268" y="43"/>
                      </a:lnTo>
                      <a:lnTo>
                        <a:pt x="275" y="40"/>
                      </a:lnTo>
                      <a:lnTo>
                        <a:pt x="283" y="43"/>
                      </a:lnTo>
                      <a:lnTo>
                        <a:pt x="293" y="43"/>
                      </a:lnTo>
                      <a:lnTo>
                        <a:pt x="298" y="45"/>
                      </a:lnTo>
                      <a:lnTo>
                        <a:pt x="308" y="53"/>
                      </a:lnTo>
                      <a:lnTo>
                        <a:pt x="313" y="58"/>
                      </a:lnTo>
                      <a:lnTo>
                        <a:pt x="321" y="60"/>
                      </a:lnTo>
                      <a:lnTo>
                        <a:pt x="326" y="65"/>
                      </a:lnTo>
                      <a:lnTo>
                        <a:pt x="336" y="68"/>
                      </a:lnTo>
                      <a:lnTo>
                        <a:pt x="344" y="70"/>
                      </a:lnTo>
                      <a:lnTo>
                        <a:pt x="349" y="70"/>
                      </a:lnTo>
                      <a:lnTo>
                        <a:pt x="354" y="70"/>
                      </a:lnTo>
                      <a:lnTo>
                        <a:pt x="366" y="70"/>
                      </a:lnTo>
                      <a:lnTo>
                        <a:pt x="374" y="68"/>
                      </a:lnTo>
                      <a:lnTo>
                        <a:pt x="377" y="68"/>
                      </a:lnTo>
                      <a:lnTo>
                        <a:pt x="384" y="68"/>
                      </a:lnTo>
                      <a:lnTo>
                        <a:pt x="392" y="65"/>
                      </a:lnTo>
                      <a:lnTo>
                        <a:pt x="397" y="63"/>
                      </a:lnTo>
                      <a:lnTo>
                        <a:pt x="399" y="60"/>
                      </a:lnTo>
                      <a:lnTo>
                        <a:pt x="404" y="55"/>
                      </a:lnTo>
                      <a:lnTo>
                        <a:pt x="409" y="50"/>
                      </a:lnTo>
                      <a:lnTo>
                        <a:pt x="417" y="45"/>
                      </a:lnTo>
                      <a:lnTo>
                        <a:pt x="419" y="45"/>
                      </a:lnTo>
                      <a:lnTo>
                        <a:pt x="425" y="45"/>
                      </a:lnTo>
                      <a:lnTo>
                        <a:pt x="430" y="48"/>
                      </a:lnTo>
                      <a:lnTo>
                        <a:pt x="435" y="53"/>
                      </a:lnTo>
                      <a:lnTo>
                        <a:pt x="437" y="53"/>
                      </a:lnTo>
                      <a:lnTo>
                        <a:pt x="442" y="55"/>
                      </a:lnTo>
                      <a:lnTo>
                        <a:pt x="452" y="53"/>
                      </a:lnTo>
                      <a:lnTo>
                        <a:pt x="457" y="53"/>
                      </a:lnTo>
                      <a:lnTo>
                        <a:pt x="460" y="5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14" name="Freeform 148"/>
                <p:cNvSpPr>
                  <a:spLocks/>
                </p:cNvSpPr>
                <p:nvPr/>
              </p:nvSpPr>
              <p:spPr bwMode="auto">
                <a:xfrm>
                  <a:off x="6065838" y="3911600"/>
                  <a:ext cx="592137" cy="606425"/>
                </a:xfrm>
                <a:custGeom>
                  <a:avLst/>
                  <a:gdLst>
                    <a:gd name="T0" fmla="*/ 2147483647 w 465"/>
                    <a:gd name="T1" fmla="*/ 2147483647 h 477"/>
                    <a:gd name="T2" fmla="*/ 2147483647 w 465"/>
                    <a:gd name="T3" fmla="*/ 2147483647 h 477"/>
                    <a:gd name="T4" fmla="*/ 2147483647 w 465"/>
                    <a:gd name="T5" fmla="*/ 2147483647 h 477"/>
                    <a:gd name="T6" fmla="*/ 2147483647 w 465"/>
                    <a:gd name="T7" fmla="*/ 2147483647 h 477"/>
                    <a:gd name="T8" fmla="*/ 2147483647 w 465"/>
                    <a:gd name="T9" fmla="*/ 2147483647 h 477"/>
                    <a:gd name="T10" fmla="*/ 2147483647 w 465"/>
                    <a:gd name="T11" fmla="*/ 2147483647 h 477"/>
                    <a:gd name="T12" fmla="*/ 2147483647 w 465"/>
                    <a:gd name="T13" fmla="*/ 2147483647 h 477"/>
                    <a:gd name="T14" fmla="*/ 2147483647 w 465"/>
                    <a:gd name="T15" fmla="*/ 2147483647 h 477"/>
                    <a:gd name="T16" fmla="*/ 2147483647 w 465"/>
                    <a:gd name="T17" fmla="*/ 2147483647 h 477"/>
                    <a:gd name="T18" fmla="*/ 2147483647 w 465"/>
                    <a:gd name="T19" fmla="*/ 2147483647 h 477"/>
                    <a:gd name="T20" fmla="*/ 2147483647 w 465"/>
                    <a:gd name="T21" fmla="*/ 2147483647 h 477"/>
                    <a:gd name="T22" fmla="*/ 2147483647 w 465"/>
                    <a:gd name="T23" fmla="*/ 2147483647 h 477"/>
                    <a:gd name="T24" fmla="*/ 2147483647 w 465"/>
                    <a:gd name="T25" fmla="*/ 2147483647 h 477"/>
                    <a:gd name="T26" fmla="*/ 2147483647 w 465"/>
                    <a:gd name="T27" fmla="*/ 2147483647 h 477"/>
                    <a:gd name="T28" fmla="*/ 2147483647 w 465"/>
                    <a:gd name="T29" fmla="*/ 2147483647 h 477"/>
                    <a:gd name="T30" fmla="*/ 2147483647 w 465"/>
                    <a:gd name="T31" fmla="*/ 2147483647 h 477"/>
                    <a:gd name="T32" fmla="*/ 2147483647 w 465"/>
                    <a:gd name="T33" fmla="*/ 2147483647 h 477"/>
                    <a:gd name="T34" fmla="*/ 2147483647 w 465"/>
                    <a:gd name="T35" fmla="*/ 2147483647 h 477"/>
                    <a:gd name="T36" fmla="*/ 2147483647 w 465"/>
                    <a:gd name="T37" fmla="*/ 2147483647 h 477"/>
                    <a:gd name="T38" fmla="*/ 2147483647 w 465"/>
                    <a:gd name="T39" fmla="*/ 2147483647 h 477"/>
                    <a:gd name="T40" fmla="*/ 2147483647 w 465"/>
                    <a:gd name="T41" fmla="*/ 2147483647 h 477"/>
                    <a:gd name="T42" fmla="*/ 2147483647 w 465"/>
                    <a:gd name="T43" fmla="*/ 2147483647 h 477"/>
                    <a:gd name="T44" fmla="*/ 2147483647 w 465"/>
                    <a:gd name="T45" fmla="*/ 2147483647 h 477"/>
                    <a:gd name="T46" fmla="*/ 2147483647 w 465"/>
                    <a:gd name="T47" fmla="*/ 2147483647 h 477"/>
                    <a:gd name="T48" fmla="*/ 2147483647 w 465"/>
                    <a:gd name="T49" fmla="*/ 2147483647 h 477"/>
                    <a:gd name="T50" fmla="*/ 2147483647 w 465"/>
                    <a:gd name="T51" fmla="*/ 2147483647 h 477"/>
                    <a:gd name="T52" fmla="*/ 2147483647 w 465"/>
                    <a:gd name="T53" fmla="*/ 2147483647 h 477"/>
                    <a:gd name="T54" fmla="*/ 2147483647 w 465"/>
                    <a:gd name="T55" fmla="*/ 2147483647 h 477"/>
                    <a:gd name="T56" fmla="*/ 2147483647 w 465"/>
                    <a:gd name="T57" fmla="*/ 2147483647 h 477"/>
                    <a:gd name="T58" fmla="*/ 2147483647 w 465"/>
                    <a:gd name="T59" fmla="*/ 2147483647 h 477"/>
                    <a:gd name="T60" fmla="*/ 2147483647 w 465"/>
                    <a:gd name="T61" fmla="*/ 2147483647 h 477"/>
                    <a:gd name="T62" fmla="*/ 2147483647 w 465"/>
                    <a:gd name="T63" fmla="*/ 2147483647 h 477"/>
                    <a:gd name="T64" fmla="*/ 2147483647 w 465"/>
                    <a:gd name="T65" fmla="*/ 2147483647 h 477"/>
                    <a:gd name="T66" fmla="*/ 2147483647 w 465"/>
                    <a:gd name="T67" fmla="*/ 2147483647 h 477"/>
                    <a:gd name="T68" fmla="*/ 2147483647 w 465"/>
                    <a:gd name="T69" fmla="*/ 2147483647 h 477"/>
                    <a:gd name="T70" fmla="*/ 2147483647 w 465"/>
                    <a:gd name="T71" fmla="*/ 2147483647 h 477"/>
                    <a:gd name="T72" fmla="*/ 2147483647 w 465"/>
                    <a:gd name="T73" fmla="*/ 2147483647 h 477"/>
                    <a:gd name="T74" fmla="*/ 2147483647 w 465"/>
                    <a:gd name="T75" fmla="*/ 2147483647 h 477"/>
                    <a:gd name="T76" fmla="*/ 2147483647 w 465"/>
                    <a:gd name="T77" fmla="*/ 2147483647 h 477"/>
                    <a:gd name="T78" fmla="*/ 2147483647 w 465"/>
                    <a:gd name="T79" fmla="*/ 2147483647 h 477"/>
                    <a:gd name="T80" fmla="*/ 2147483647 w 465"/>
                    <a:gd name="T81" fmla="*/ 2147483647 h 477"/>
                    <a:gd name="T82" fmla="*/ 2147483647 w 465"/>
                    <a:gd name="T83" fmla="*/ 2147483647 h 477"/>
                    <a:gd name="T84" fmla="*/ 2147483647 w 465"/>
                    <a:gd name="T85" fmla="*/ 2147483647 h 477"/>
                    <a:gd name="T86" fmla="*/ 2147483647 w 465"/>
                    <a:gd name="T87" fmla="*/ 2147483647 h 477"/>
                    <a:gd name="T88" fmla="*/ 2147483647 w 465"/>
                    <a:gd name="T89" fmla="*/ 2147483647 h 477"/>
                    <a:gd name="T90" fmla="*/ 2147483647 w 465"/>
                    <a:gd name="T91" fmla="*/ 2147483647 h 477"/>
                    <a:gd name="T92" fmla="*/ 2147483647 w 465"/>
                    <a:gd name="T93" fmla="*/ 2147483647 h 477"/>
                    <a:gd name="T94" fmla="*/ 2147483647 w 465"/>
                    <a:gd name="T95" fmla="*/ 2147483647 h 477"/>
                    <a:gd name="T96" fmla="*/ 2147483647 w 465"/>
                    <a:gd name="T97" fmla="*/ 2147483647 h 477"/>
                    <a:gd name="T98" fmla="*/ 2147483647 w 465"/>
                    <a:gd name="T99" fmla="*/ 2147483647 h 477"/>
                    <a:gd name="T100" fmla="*/ 2147483647 w 465"/>
                    <a:gd name="T101" fmla="*/ 2147483647 h 477"/>
                    <a:gd name="T102" fmla="*/ 2147483647 w 465"/>
                    <a:gd name="T103" fmla="*/ 2147483647 h 477"/>
                    <a:gd name="T104" fmla="*/ 2147483647 w 465"/>
                    <a:gd name="T105" fmla="*/ 2147483647 h 477"/>
                    <a:gd name="T106" fmla="*/ 2147483647 w 465"/>
                    <a:gd name="T107" fmla="*/ 2147483647 h 477"/>
                    <a:gd name="T108" fmla="*/ 2147483647 w 465"/>
                    <a:gd name="T109" fmla="*/ 2147483647 h 477"/>
                    <a:gd name="T110" fmla="*/ 2147483647 w 465"/>
                    <a:gd name="T111" fmla="*/ 2147483647 h 477"/>
                    <a:gd name="T112" fmla="*/ 2147483647 w 465"/>
                    <a:gd name="T113" fmla="*/ 2147483647 h 477"/>
                    <a:gd name="T114" fmla="*/ 2147483647 w 465"/>
                    <a:gd name="T115" fmla="*/ 2147483647 h 477"/>
                    <a:gd name="T116" fmla="*/ 2147483647 w 465"/>
                    <a:gd name="T117" fmla="*/ 2147483647 h 4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5"/>
                    <a:gd name="T178" fmla="*/ 0 h 477"/>
                    <a:gd name="T179" fmla="*/ 465 w 465"/>
                    <a:gd name="T180" fmla="*/ 477 h 47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5" h="477">
                      <a:moveTo>
                        <a:pt x="389" y="245"/>
                      </a:moveTo>
                      <a:lnTo>
                        <a:pt x="389" y="240"/>
                      </a:lnTo>
                      <a:lnTo>
                        <a:pt x="384" y="222"/>
                      </a:lnTo>
                      <a:lnTo>
                        <a:pt x="384" y="217"/>
                      </a:lnTo>
                      <a:lnTo>
                        <a:pt x="382" y="217"/>
                      </a:lnTo>
                      <a:lnTo>
                        <a:pt x="379" y="217"/>
                      </a:lnTo>
                      <a:lnTo>
                        <a:pt x="377" y="227"/>
                      </a:lnTo>
                      <a:lnTo>
                        <a:pt x="374" y="230"/>
                      </a:lnTo>
                      <a:lnTo>
                        <a:pt x="372" y="227"/>
                      </a:lnTo>
                      <a:lnTo>
                        <a:pt x="369" y="225"/>
                      </a:lnTo>
                      <a:lnTo>
                        <a:pt x="366" y="222"/>
                      </a:lnTo>
                      <a:lnTo>
                        <a:pt x="366" y="220"/>
                      </a:lnTo>
                      <a:lnTo>
                        <a:pt x="366" y="215"/>
                      </a:lnTo>
                      <a:lnTo>
                        <a:pt x="369" y="212"/>
                      </a:lnTo>
                      <a:lnTo>
                        <a:pt x="374" y="210"/>
                      </a:lnTo>
                      <a:lnTo>
                        <a:pt x="377" y="210"/>
                      </a:lnTo>
                      <a:lnTo>
                        <a:pt x="384" y="202"/>
                      </a:lnTo>
                      <a:lnTo>
                        <a:pt x="384" y="200"/>
                      </a:lnTo>
                      <a:lnTo>
                        <a:pt x="384" y="195"/>
                      </a:lnTo>
                      <a:lnTo>
                        <a:pt x="384" y="192"/>
                      </a:lnTo>
                      <a:lnTo>
                        <a:pt x="366" y="192"/>
                      </a:lnTo>
                      <a:lnTo>
                        <a:pt x="361" y="192"/>
                      </a:lnTo>
                      <a:lnTo>
                        <a:pt x="354" y="192"/>
                      </a:lnTo>
                      <a:lnTo>
                        <a:pt x="351" y="192"/>
                      </a:lnTo>
                      <a:lnTo>
                        <a:pt x="346" y="190"/>
                      </a:lnTo>
                      <a:lnTo>
                        <a:pt x="346" y="185"/>
                      </a:lnTo>
                      <a:lnTo>
                        <a:pt x="346" y="179"/>
                      </a:lnTo>
                      <a:lnTo>
                        <a:pt x="344" y="177"/>
                      </a:lnTo>
                      <a:lnTo>
                        <a:pt x="341" y="177"/>
                      </a:lnTo>
                      <a:lnTo>
                        <a:pt x="339" y="177"/>
                      </a:lnTo>
                      <a:lnTo>
                        <a:pt x="336" y="174"/>
                      </a:lnTo>
                      <a:lnTo>
                        <a:pt x="334" y="174"/>
                      </a:lnTo>
                      <a:lnTo>
                        <a:pt x="324" y="172"/>
                      </a:lnTo>
                      <a:lnTo>
                        <a:pt x="318" y="177"/>
                      </a:lnTo>
                      <a:lnTo>
                        <a:pt x="318" y="179"/>
                      </a:lnTo>
                      <a:lnTo>
                        <a:pt x="321" y="182"/>
                      </a:lnTo>
                      <a:lnTo>
                        <a:pt x="331" y="190"/>
                      </a:lnTo>
                      <a:lnTo>
                        <a:pt x="331" y="192"/>
                      </a:lnTo>
                      <a:lnTo>
                        <a:pt x="329" y="192"/>
                      </a:lnTo>
                      <a:lnTo>
                        <a:pt x="324" y="192"/>
                      </a:lnTo>
                      <a:lnTo>
                        <a:pt x="321" y="195"/>
                      </a:lnTo>
                      <a:lnTo>
                        <a:pt x="318" y="200"/>
                      </a:lnTo>
                      <a:lnTo>
                        <a:pt x="321" y="202"/>
                      </a:lnTo>
                      <a:lnTo>
                        <a:pt x="329" y="207"/>
                      </a:lnTo>
                      <a:lnTo>
                        <a:pt x="329" y="210"/>
                      </a:lnTo>
                      <a:lnTo>
                        <a:pt x="326" y="215"/>
                      </a:lnTo>
                      <a:lnTo>
                        <a:pt x="326" y="217"/>
                      </a:lnTo>
                      <a:lnTo>
                        <a:pt x="329" y="222"/>
                      </a:lnTo>
                      <a:lnTo>
                        <a:pt x="331" y="232"/>
                      </a:lnTo>
                      <a:lnTo>
                        <a:pt x="334" y="245"/>
                      </a:lnTo>
                      <a:lnTo>
                        <a:pt x="334" y="250"/>
                      </a:lnTo>
                      <a:lnTo>
                        <a:pt x="334" y="253"/>
                      </a:lnTo>
                      <a:lnTo>
                        <a:pt x="334" y="255"/>
                      </a:lnTo>
                      <a:lnTo>
                        <a:pt x="331" y="255"/>
                      </a:lnTo>
                      <a:lnTo>
                        <a:pt x="329" y="255"/>
                      </a:lnTo>
                      <a:lnTo>
                        <a:pt x="329" y="248"/>
                      </a:lnTo>
                      <a:lnTo>
                        <a:pt x="326" y="248"/>
                      </a:lnTo>
                      <a:lnTo>
                        <a:pt x="324" y="250"/>
                      </a:lnTo>
                      <a:lnTo>
                        <a:pt x="324" y="253"/>
                      </a:lnTo>
                      <a:lnTo>
                        <a:pt x="321" y="255"/>
                      </a:lnTo>
                      <a:lnTo>
                        <a:pt x="321" y="253"/>
                      </a:lnTo>
                      <a:lnTo>
                        <a:pt x="318" y="248"/>
                      </a:lnTo>
                      <a:lnTo>
                        <a:pt x="316" y="253"/>
                      </a:lnTo>
                      <a:lnTo>
                        <a:pt x="311" y="253"/>
                      </a:lnTo>
                      <a:lnTo>
                        <a:pt x="306" y="258"/>
                      </a:lnTo>
                      <a:lnTo>
                        <a:pt x="301" y="258"/>
                      </a:lnTo>
                      <a:lnTo>
                        <a:pt x="298" y="260"/>
                      </a:lnTo>
                      <a:lnTo>
                        <a:pt x="298" y="265"/>
                      </a:lnTo>
                      <a:lnTo>
                        <a:pt x="301" y="268"/>
                      </a:lnTo>
                      <a:lnTo>
                        <a:pt x="298" y="273"/>
                      </a:lnTo>
                      <a:lnTo>
                        <a:pt x="296" y="275"/>
                      </a:lnTo>
                      <a:lnTo>
                        <a:pt x="296" y="278"/>
                      </a:lnTo>
                      <a:lnTo>
                        <a:pt x="291" y="280"/>
                      </a:lnTo>
                      <a:lnTo>
                        <a:pt x="288" y="283"/>
                      </a:lnTo>
                      <a:lnTo>
                        <a:pt x="283" y="285"/>
                      </a:lnTo>
                      <a:lnTo>
                        <a:pt x="281" y="285"/>
                      </a:lnTo>
                      <a:lnTo>
                        <a:pt x="275" y="288"/>
                      </a:lnTo>
                      <a:lnTo>
                        <a:pt x="270" y="291"/>
                      </a:lnTo>
                      <a:lnTo>
                        <a:pt x="268" y="293"/>
                      </a:lnTo>
                      <a:lnTo>
                        <a:pt x="265" y="298"/>
                      </a:lnTo>
                      <a:lnTo>
                        <a:pt x="258" y="306"/>
                      </a:lnTo>
                      <a:lnTo>
                        <a:pt x="253" y="311"/>
                      </a:lnTo>
                      <a:lnTo>
                        <a:pt x="248" y="313"/>
                      </a:lnTo>
                      <a:lnTo>
                        <a:pt x="243" y="318"/>
                      </a:lnTo>
                      <a:lnTo>
                        <a:pt x="240" y="323"/>
                      </a:lnTo>
                      <a:lnTo>
                        <a:pt x="235" y="326"/>
                      </a:lnTo>
                      <a:lnTo>
                        <a:pt x="230" y="326"/>
                      </a:lnTo>
                      <a:lnTo>
                        <a:pt x="227" y="328"/>
                      </a:lnTo>
                      <a:lnTo>
                        <a:pt x="225" y="333"/>
                      </a:lnTo>
                      <a:lnTo>
                        <a:pt x="225" y="336"/>
                      </a:lnTo>
                      <a:lnTo>
                        <a:pt x="222" y="338"/>
                      </a:lnTo>
                      <a:lnTo>
                        <a:pt x="217" y="341"/>
                      </a:lnTo>
                      <a:lnTo>
                        <a:pt x="215" y="344"/>
                      </a:lnTo>
                      <a:lnTo>
                        <a:pt x="212" y="341"/>
                      </a:lnTo>
                      <a:lnTo>
                        <a:pt x="210" y="344"/>
                      </a:lnTo>
                      <a:lnTo>
                        <a:pt x="207" y="351"/>
                      </a:lnTo>
                      <a:lnTo>
                        <a:pt x="205" y="351"/>
                      </a:lnTo>
                      <a:lnTo>
                        <a:pt x="202" y="351"/>
                      </a:lnTo>
                      <a:lnTo>
                        <a:pt x="197" y="351"/>
                      </a:lnTo>
                      <a:lnTo>
                        <a:pt x="195" y="354"/>
                      </a:lnTo>
                      <a:lnTo>
                        <a:pt x="192" y="356"/>
                      </a:lnTo>
                      <a:lnTo>
                        <a:pt x="192" y="361"/>
                      </a:lnTo>
                      <a:lnTo>
                        <a:pt x="192" y="364"/>
                      </a:lnTo>
                      <a:lnTo>
                        <a:pt x="192" y="376"/>
                      </a:lnTo>
                      <a:lnTo>
                        <a:pt x="192" y="381"/>
                      </a:lnTo>
                      <a:lnTo>
                        <a:pt x="192" y="386"/>
                      </a:lnTo>
                      <a:lnTo>
                        <a:pt x="192" y="389"/>
                      </a:lnTo>
                      <a:lnTo>
                        <a:pt x="195" y="392"/>
                      </a:lnTo>
                      <a:lnTo>
                        <a:pt x="195" y="394"/>
                      </a:lnTo>
                      <a:lnTo>
                        <a:pt x="195" y="399"/>
                      </a:lnTo>
                      <a:lnTo>
                        <a:pt x="190" y="412"/>
                      </a:lnTo>
                      <a:lnTo>
                        <a:pt x="187" y="417"/>
                      </a:lnTo>
                      <a:lnTo>
                        <a:pt x="185" y="422"/>
                      </a:lnTo>
                      <a:lnTo>
                        <a:pt x="187" y="427"/>
                      </a:lnTo>
                      <a:lnTo>
                        <a:pt x="187" y="439"/>
                      </a:lnTo>
                      <a:lnTo>
                        <a:pt x="187" y="442"/>
                      </a:lnTo>
                      <a:lnTo>
                        <a:pt x="182" y="442"/>
                      </a:lnTo>
                      <a:lnTo>
                        <a:pt x="179" y="442"/>
                      </a:lnTo>
                      <a:lnTo>
                        <a:pt x="177" y="442"/>
                      </a:lnTo>
                      <a:lnTo>
                        <a:pt x="174" y="450"/>
                      </a:lnTo>
                      <a:lnTo>
                        <a:pt x="172" y="455"/>
                      </a:lnTo>
                      <a:lnTo>
                        <a:pt x="177" y="457"/>
                      </a:lnTo>
                      <a:lnTo>
                        <a:pt x="172" y="460"/>
                      </a:lnTo>
                      <a:lnTo>
                        <a:pt x="169" y="460"/>
                      </a:lnTo>
                      <a:lnTo>
                        <a:pt x="164" y="462"/>
                      </a:lnTo>
                      <a:lnTo>
                        <a:pt x="162" y="465"/>
                      </a:lnTo>
                      <a:lnTo>
                        <a:pt x="159" y="470"/>
                      </a:lnTo>
                      <a:lnTo>
                        <a:pt x="159" y="472"/>
                      </a:lnTo>
                      <a:lnTo>
                        <a:pt x="157" y="472"/>
                      </a:lnTo>
                      <a:lnTo>
                        <a:pt x="152" y="475"/>
                      </a:lnTo>
                      <a:lnTo>
                        <a:pt x="149" y="477"/>
                      </a:lnTo>
                      <a:lnTo>
                        <a:pt x="147" y="477"/>
                      </a:lnTo>
                      <a:lnTo>
                        <a:pt x="136" y="467"/>
                      </a:lnTo>
                      <a:lnTo>
                        <a:pt x="136" y="462"/>
                      </a:lnTo>
                      <a:lnTo>
                        <a:pt x="134" y="460"/>
                      </a:lnTo>
                      <a:lnTo>
                        <a:pt x="131" y="450"/>
                      </a:lnTo>
                      <a:lnTo>
                        <a:pt x="126" y="437"/>
                      </a:lnTo>
                      <a:lnTo>
                        <a:pt x="121" y="422"/>
                      </a:lnTo>
                      <a:lnTo>
                        <a:pt x="114" y="412"/>
                      </a:lnTo>
                      <a:lnTo>
                        <a:pt x="109" y="399"/>
                      </a:lnTo>
                      <a:lnTo>
                        <a:pt x="106" y="386"/>
                      </a:lnTo>
                      <a:lnTo>
                        <a:pt x="101" y="374"/>
                      </a:lnTo>
                      <a:lnTo>
                        <a:pt x="96" y="364"/>
                      </a:lnTo>
                      <a:lnTo>
                        <a:pt x="91" y="359"/>
                      </a:lnTo>
                      <a:lnTo>
                        <a:pt x="88" y="346"/>
                      </a:lnTo>
                      <a:lnTo>
                        <a:pt x="86" y="338"/>
                      </a:lnTo>
                      <a:lnTo>
                        <a:pt x="81" y="313"/>
                      </a:lnTo>
                      <a:lnTo>
                        <a:pt x="76" y="293"/>
                      </a:lnTo>
                      <a:lnTo>
                        <a:pt x="76" y="280"/>
                      </a:lnTo>
                      <a:lnTo>
                        <a:pt x="76" y="275"/>
                      </a:lnTo>
                      <a:lnTo>
                        <a:pt x="81" y="268"/>
                      </a:lnTo>
                      <a:lnTo>
                        <a:pt x="81" y="265"/>
                      </a:lnTo>
                      <a:lnTo>
                        <a:pt x="78" y="265"/>
                      </a:lnTo>
                      <a:lnTo>
                        <a:pt x="76" y="260"/>
                      </a:lnTo>
                      <a:lnTo>
                        <a:pt x="73" y="255"/>
                      </a:lnTo>
                      <a:lnTo>
                        <a:pt x="73" y="250"/>
                      </a:lnTo>
                      <a:lnTo>
                        <a:pt x="73" y="245"/>
                      </a:lnTo>
                      <a:lnTo>
                        <a:pt x="68" y="245"/>
                      </a:lnTo>
                      <a:lnTo>
                        <a:pt x="66" y="245"/>
                      </a:lnTo>
                      <a:lnTo>
                        <a:pt x="66" y="250"/>
                      </a:lnTo>
                      <a:lnTo>
                        <a:pt x="66" y="253"/>
                      </a:lnTo>
                      <a:lnTo>
                        <a:pt x="68" y="255"/>
                      </a:lnTo>
                      <a:lnTo>
                        <a:pt x="66" y="258"/>
                      </a:lnTo>
                      <a:lnTo>
                        <a:pt x="66" y="260"/>
                      </a:lnTo>
                      <a:lnTo>
                        <a:pt x="61" y="263"/>
                      </a:lnTo>
                      <a:lnTo>
                        <a:pt x="56" y="265"/>
                      </a:lnTo>
                      <a:lnTo>
                        <a:pt x="51" y="268"/>
                      </a:lnTo>
                      <a:lnTo>
                        <a:pt x="48" y="270"/>
                      </a:lnTo>
                      <a:lnTo>
                        <a:pt x="45" y="270"/>
                      </a:lnTo>
                      <a:lnTo>
                        <a:pt x="38" y="268"/>
                      </a:lnTo>
                      <a:lnTo>
                        <a:pt x="35" y="265"/>
                      </a:lnTo>
                      <a:lnTo>
                        <a:pt x="28" y="258"/>
                      </a:lnTo>
                      <a:lnTo>
                        <a:pt x="18" y="248"/>
                      </a:lnTo>
                      <a:lnTo>
                        <a:pt x="13" y="243"/>
                      </a:lnTo>
                      <a:lnTo>
                        <a:pt x="15" y="240"/>
                      </a:lnTo>
                      <a:lnTo>
                        <a:pt x="23" y="243"/>
                      </a:lnTo>
                      <a:lnTo>
                        <a:pt x="28" y="243"/>
                      </a:lnTo>
                      <a:lnTo>
                        <a:pt x="30" y="240"/>
                      </a:lnTo>
                      <a:lnTo>
                        <a:pt x="33" y="238"/>
                      </a:lnTo>
                      <a:lnTo>
                        <a:pt x="38" y="232"/>
                      </a:lnTo>
                      <a:lnTo>
                        <a:pt x="35" y="232"/>
                      </a:lnTo>
                      <a:lnTo>
                        <a:pt x="30" y="232"/>
                      </a:lnTo>
                      <a:lnTo>
                        <a:pt x="25" y="232"/>
                      </a:lnTo>
                      <a:lnTo>
                        <a:pt x="20" y="232"/>
                      </a:lnTo>
                      <a:lnTo>
                        <a:pt x="18" y="230"/>
                      </a:lnTo>
                      <a:lnTo>
                        <a:pt x="13" y="230"/>
                      </a:lnTo>
                      <a:lnTo>
                        <a:pt x="13" y="227"/>
                      </a:lnTo>
                      <a:lnTo>
                        <a:pt x="5" y="222"/>
                      </a:lnTo>
                      <a:lnTo>
                        <a:pt x="0" y="217"/>
                      </a:lnTo>
                      <a:lnTo>
                        <a:pt x="0" y="215"/>
                      </a:lnTo>
                      <a:lnTo>
                        <a:pt x="3" y="215"/>
                      </a:lnTo>
                      <a:lnTo>
                        <a:pt x="5" y="212"/>
                      </a:lnTo>
                      <a:lnTo>
                        <a:pt x="10" y="212"/>
                      </a:lnTo>
                      <a:lnTo>
                        <a:pt x="10" y="207"/>
                      </a:lnTo>
                      <a:lnTo>
                        <a:pt x="13" y="207"/>
                      </a:lnTo>
                      <a:lnTo>
                        <a:pt x="18" y="207"/>
                      </a:lnTo>
                      <a:lnTo>
                        <a:pt x="25" y="207"/>
                      </a:lnTo>
                      <a:lnTo>
                        <a:pt x="30" y="210"/>
                      </a:lnTo>
                      <a:lnTo>
                        <a:pt x="33" y="207"/>
                      </a:lnTo>
                      <a:lnTo>
                        <a:pt x="38" y="205"/>
                      </a:lnTo>
                      <a:lnTo>
                        <a:pt x="40" y="205"/>
                      </a:lnTo>
                      <a:lnTo>
                        <a:pt x="40" y="207"/>
                      </a:lnTo>
                      <a:lnTo>
                        <a:pt x="45" y="207"/>
                      </a:lnTo>
                      <a:lnTo>
                        <a:pt x="45" y="205"/>
                      </a:lnTo>
                      <a:lnTo>
                        <a:pt x="48" y="205"/>
                      </a:lnTo>
                      <a:lnTo>
                        <a:pt x="45" y="202"/>
                      </a:lnTo>
                      <a:lnTo>
                        <a:pt x="48" y="200"/>
                      </a:lnTo>
                      <a:lnTo>
                        <a:pt x="43" y="190"/>
                      </a:lnTo>
                      <a:lnTo>
                        <a:pt x="40" y="185"/>
                      </a:lnTo>
                      <a:lnTo>
                        <a:pt x="40" y="182"/>
                      </a:lnTo>
                      <a:lnTo>
                        <a:pt x="38" y="182"/>
                      </a:lnTo>
                      <a:lnTo>
                        <a:pt x="35" y="182"/>
                      </a:lnTo>
                      <a:lnTo>
                        <a:pt x="33" y="179"/>
                      </a:lnTo>
                      <a:lnTo>
                        <a:pt x="33" y="172"/>
                      </a:lnTo>
                      <a:lnTo>
                        <a:pt x="33" y="167"/>
                      </a:lnTo>
                      <a:lnTo>
                        <a:pt x="30" y="167"/>
                      </a:lnTo>
                      <a:lnTo>
                        <a:pt x="28" y="167"/>
                      </a:lnTo>
                      <a:lnTo>
                        <a:pt x="23" y="164"/>
                      </a:lnTo>
                      <a:lnTo>
                        <a:pt x="23" y="162"/>
                      </a:lnTo>
                      <a:lnTo>
                        <a:pt x="23" y="159"/>
                      </a:lnTo>
                      <a:lnTo>
                        <a:pt x="25" y="157"/>
                      </a:lnTo>
                      <a:lnTo>
                        <a:pt x="30" y="149"/>
                      </a:lnTo>
                      <a:lnTo>
                        <a:pt x="33" y="144"/>
                      </a:lnTo>
                      <a:lnTo>
                        <a:pt x="35" y="142"/>
                      </a:lnTo>
                      <a:lnTo>
                        <a:pt x="38" y="142"/>
                      </a:lnTo>
                      <a:lnTo>
                        <a:pt x="40" y="142"/>
                      </a:lnTo>
                      <a:lnTo>
                        <a:pt x="40" y="147"/>
                      </a:lnTo>
                      <a:lnTo>
                        <a:pt x="43" y="147"/>
                      </a:lnTo>
                      <a:lnTo>
                        <a:pt x="51" y="144"/>
                      </a:lnTo>
                      <a:lnTo>
                        <a:pt x="56" y="144"/>
                      </a:lnTo>
                      <a:lnTo>
                        <a:pt x="61" y="142"/>
                      </a:lnTo>
                      <a:lnTo>
                        <a:pt x="61" y="139"/>
                      </a:lnTo>
                      <a:lnTo>
                        <a:pt x="66" y="134"/>
                      </a:lnTo>
                      <a:lnTo>
                        <a:pt x="68" y="129"/>
                      </a:lnTo>
                      <a:lnTo>
                        <a:pt x="68" y="126"/>
                      </a:lnTo>
                      <a:lnTo>
                        <a:pt x="78" y="124"/>
                      </a:lnTo>
                      <a:lnTo>
                        <a:pt x="81" y="119"/>
                      </a:lnTo>
                      <a:lnTo>
                        <a:pt x="83" y="109"/>
                      </a:lnTo>
                      <a:lnTo>
                        <a:pt x="86" y="104"/>
                      </a:lnTo>
                      <a:lnTo>
                        <a:pt x="91" y="104"/>
                      </a:lnTo>
                      <a:lnTo>
                        <a:pt x="94" y="101"/>
                      </a:lnTo>
                      <a:lnTo>
                        <a:pt x="91" y="99"/>
                      </a:lnTo>
                      <a:lnTo>
                        <a:pt x="104" y="86"/>
                      </a:lnTo>
                      <a:lnTo>
                        <a:pt x="104" y="78"/>
                      </a:lnTo>
                      <a:lnTo>
                        <a:pt x="104" y="73"/>
                      </a:lnTo>
                      <a:lnTo>
                        <a:pt x="104" y="71"/>
                      </a:lnTo>
                      <a:lnTo>
                        <a:pt x="106" y="68"/>
                      </a:lnTo>
                      <a:lnTo>
                        <a:pt x="111" y="68"/>
                      </a:lnTo>
                      <a:lnTo>
                        <a:pt x="114" y="66"/>
                      </a:lnTo>
                      <a:lnTo>
                        <a:pt x="116" y="63"/>
                      </a:lnTo>
                      <a:lnTo>
                        <a:pt x="116" y="61"/>
                      </a:lnTo>
                      <a:lnTo>
                        <a:pt x="111" y="58"/>
                      </a:lnTo>
                      <a:lnTo>
                        <a:pt x="106" y="58"/>
                      </a:lnTo>
                      <a:lnTo>
                        <a:pt x="106" y="56"/>
                      </a:lnTo>
                      <a:lnTo>
                        <a:pt x="106" y="53"/>
                      </a:lnTo>
                      <a:lnTo>
                        <a:pt x="99" y="53"/>
                      </a:lnTo>
                      <a:lnTo>
                        <a:pt x="99" y="48"/>
                      </a:lnTo>
                      <a:lnTo>
                        <a:pt x="96" y="46"/>
                      </a:lnTo>
                      <a:lnTo>
                        <a:pt x="94" y="43"/>
                      </a:lnTo>
                      <a:lnTo>
                        <a:pt x="96" y="43"/>
                      </a:lnTo>
                      <a:lnTo>
                        <a:pt x="96" y="38"/>
                      </a:lnTo>
                      <a:lnTo>
                        <a:pt x="94" y="36"/>
                      </a:lnTo>
                      <a:lnTo>
                        <a:pt x="96" y="33"/>
                      </a:lnTo>
                      <a:lnTo>
                        <a:pt x="99" y="33"/>
                      </a:lnTo>
                      <a:lnTo>
                        <a:pt x="99" y="31"/>
                      </a:lnTo>
                      <a:lnTo>
                        <a:pt x="94" y="31"/>
                      </a:lnTo>
                      <a:lnTo>
                        <a:pt x="94" y="28"/>
                      </a:lnTo>
                      <a:lnTo>
                        <a:pt x="94" y="25"/>
                      </a:lnTo>
                      <a:lnTo>
                        <a:pt x="94" y="23"/>
                      </a:lnTo>
                      <a:lnTo>
                        <a:pt x="91" y="23"/>
                      </a:lnTo>
                      <a:lnTo>
                        <a:pt x="94" y="18"/>
                      </a:lnTo>
                      <a:lnTo>
                        <a:pt x="101" y="15"/>
                      </a:lnTo>
                      <a:lnTo>
                        <a:pt x="114" y="18"/>
                      </a:lnTo>
                      <a:lnTo>
                        <a:pt x="116" y="18"/>
                      </a:lnTo>
                      <a:lnTo>
                        <a:pt x="124" y="20"/>
                      </a:lnTo>
                      <a:lnTo>
                        <a:pt x="126" y="18"/>
                      </a:lnTo>
                      <a:lnTo>
                        <a:pt x="129" y="18"/>
                      </a:lnTo>
                      <a:lnTo>
                        <a:pt x="131" y="15"/>
                      </a:lnTo>
                      <a:lnTo>
                        <a:pt x="134" y="15"/>
                      </a:lnTo>
                      <a:lnTo>
                        <a:pt x="139" y="15"/>
                      </a:lnTo>
                      <a:lnTo>
                        <a:pt x="139" y="18"/>
                      </a:lnTo>
                      <a:lnTo>
                        <a:pt x="142" y="15"/>
                      </a:lnTo>
                      <a:lnTo>
                        <a:pt x="142" y="13"/>
                      </a:lnTo>
                      <a:lnTo>
                        <a:pt x="142" y="8"/>
                      </a:lnTo>
                      <a:lnTo>
                        <a:pt x="147" y="5"/>
                      </a:lnTo>
                      <a:lnTo>
                        <a:pt x="152" y="3"/>
                      </a:lnTo>
                      <a:lnTo>
                        <a:pt x="157" y="0"/>
                      </a:lnTo>
                      <a:lnTo>
                        <a:pt x="157" y="5"/>
                      </a:lnTo>
                      <a:lnTo>
                        <a:pt x="159" y="15"/>
                      </a:lnTo>
                      <a:lnTo>
                        <a:pt x="162" y="18"/>
                      </a:lnTo>
                      <a:lnTo>
                        <a:pt x="167" y="20"/>
                      </a:lnTo>
                      <a:lnTo>
                        <a:pt x="169" y="23"/>
                      </a:lnTo>
                      <a:lnTo>
                        <a:pt x="172" y="25"/>
                      </a:lnTo>
                      <a:lnTo>
                        <a:pt x="169" y="28"/>
                      </a:lnTo>
                      <a:lnTo>
                        <a:pt x="167" y="31"/>
                      </a:lnTo>
                      <a:lnTo>
                        <a:pt x="167" y="36"/>
                      </a:lnTo>
                      <a:lnTo>
                        <a:pt x="169" y="38"/>
                      </a:lnTo>
                      <a:lnTo>
                        <a:pt x="169" y="41"/>
                      </a:lnTo>
                      <a:lnTo>
                        <a:pt x="174" y="41"/>
                      </a:lnTo>
                      <a:lnTo>
                        <a:pt x="177" y="43"/>
                      </a:lnTo>
                      <a:lnTo>
                        <a:pt x="182" y="46"/>
                      </a:lnTo>
                      <a:lnTo>
                        <a:pt x="179" y="48"/>
                      </a:lnTo>
                      <a:lnTo>
                        <a:pt x="182" y="53"/>
                      </a:lnTo>
                      <a:lnTo>
                        <a:pt x="179" y="58"/>
                      </a:lnTo>
                      <a:lnTo>
                        <a:pt x="177" y="61"/>
                      </a:lnTo>
                      <a:lnTo>
                        <a:pt x="174" y="61"/>
                      </a:lnTo>
                      <a:lnTo>
                        <a:pt x="172" y="58"/>
                      </a:lnTo>
                      <a:lnTo>
                        <a:pt x="172" y="56"/>
                      </a:lnTo>
                      <a:lnTo>
                        <a:pt x="164" y="56"/>
                      </a:lnTo>
                      <a:lnTo>
                        <a:pt x="167" y="63"/>
                      </a:lnTo>
                      <a:lnTo>
                        <a:pt x="172" y="68"/>
                      </a:lnTo>
                      <a:lnTo>
                        <a:pt x="169" y="71"/>
                      </a:lnTo>
                      <a:lnTo>
                        <a:pt x="172" y="73"/>
                      </a:lnTo>
                      <a:lnTo>
                        <a:pt x="169" y="76"/>
                      </a:lnTo>
                      <a:lnTo>
                        <a:pt x="172" y="81"/>
                      </a:lnTo>
                      <a:lnTo>
                        <a:pt x="177" y="78"/>
                      </a:lnTo>
                      <a:lnTo>
                        <a:pt x="179" y="81"/>
                      </a:lnTo>
                      <a:lnTo>
                        <a:pt x="185" y="86"/>
                      </a:lnTo>
                      <a:lnTo>
                        <a:pt x="187" y="86"/>
                      </a:lnTo>
                      <a:lnTo>
                        <a:pt x="195" y="91"/>
                      </a:lnTo>
                      <a:lnTo>
                        <a:pt x="195" y="94"/>
                      </a:lnTo>
                      <a:lnTo>
                        <a:pt x="200" y="96"/>
                      </a:lnTo>
                      <a:lnTo>
                        <a:pt x="207" y="101"/>
                      </a:lnTo>
                      <a:lnTo>
                        <a:pt x="200" y="109"/>
                      </a:lnTo>
                      <a:lnTo>
                        <a:pt x="197" y="109"/>
                      </a:lnTo>
                      <a:lnTo>
                        <a:pt x="197" y="111"/>
                      </a:lnTo>
                      <a:lnTo>
                        <a:pt x="195" y="114"/>
                      </a:lnTo>
                      <a:lnTo>
                        <a:pt x="195" y="116"/>
                      </a:lnTo>
                      <a:lnTo>
                        <a:pt x="192" y="121"/>
                      </a:lnTo>
                      <a:lnTo>
                        <a:pt x="192" y="124"/>
                      </a:lnTo>
                      <a:lnTo>
                        <a:pt x="192" y="126"/>
                      </a:lnTo>
                      <a:lnTo>
                        <a:pt x="197" y="129"/>
                      </a:lnTo>
                      <a:lnTo>
                        <a:pt x="200" y="129"/>
                      </a:lnTo>
                      <a:lnTo>
                        <a:pt x="205" y="131"/>
                      </a:lnTo>
                      <a:lnTo>
                        <a:pt x="210" y="134"/>
                      </a:lnTo>
                      <a:lnTo>
                        <a:pt x="212" y="137"/>
                      </a:lnTo>
                      <a:lnTo>
                        <a:pt x="220" y="144"/>
                      </a:lnTo>
                      <a:lnTo>
                        <a:pt x="222" y="142"/>
                      </a:lnTo>
                      <a:lnTo>
                        <a:pt x="230" y="147"/>
                      </a:lnTo>
                      <a:lnTo>
                        <a:pt x="233" y="147"/>
                      </a:lnTo>
                      <a:lnTo>
                        <a:pt x="235" y="149"/>
                      </a:lnTo>
                      <a:lnTo>
                        <a:pt x="240" y="152"/>
                      </a:lnTo>
                      <a:lnTo>
                        <a:pt x="243" y="152"/>
                      </a:lnTo>
                      <a:lnTo>
                        <a:pt x="245" y="152"/>
                      </a:lnTo>
                      <a:lnTo>
                        <a:pt x="245" y="149"/>
                      </a:lnTo>
                      <a:lnTo>
                        <a:pt x="248" y="149"/>
                      </a:lnTo>
                      <a:lnTo>
                        <a:pt x="253" y="152"/>
                      </a:lnTo>
                      <a:lnTo>
                        <a:pt x="255" y="149"/>
                      </a:lnTo>
                      <a:lnTo>
                        <a:pt x="260" y="152"/>
                      </a:lnTo>
                      <a:lnTo>
                        <a:pt x="263" y="152"/>
                      </a:lnTo>
                      <a:lnTo>
                        <a:pt x="265" y="154"/>
                      </a:lnTo>
                      <a:lnTo>
                        <a:pt x="265" y="157"/>
                      </a:lnTo>
                      <a:lnTo>
                        <a:pt x="268" y="159"/>
                      </a:lnTo>
                      <a:lnTo>
                        <a:pt x="270" y="162"/>
                      </a:lnTo>
                      <a:lnTo>
                        <a:pt x="275" y="164"/>
                      </a:lnTo>
                      <a:lnTo>
                        <a:pt x="281" y="162"/>
                      </a:lnTo>
                      <a:lnTo>
                        <a:pt x="283" y="162"/>
                      </a:lnTo>
                      <a:lnTo>
                        <a:pt x="281" y="164"/>
                      </a:lnTo>
                      <a:lnTo>
                        <a:pt x="283" y="167"/>
                      </a:lnTo>
                      <a:lnTo>
                        <a:pt x="286" y="164"/>
                      </a:lnTo>
                      <a:lnTo>
                        <a:pt x="291" y="164"/>
                      </a:lnTo>
                      <a:lnTo>
                        <a:pt x="298" y="169"/>
                      </a:lnTo>
                      <a:lnTo>
                        <a:pt x="303" y="167"/>
                      </a:lnTo>
                      <a:lnTo>
                        <a:pt x="303" y="169"/>
                      </a:lnTo>
                      <a:lnTo>
                        <a:pt x="306" y="169"/>
                      </a:lnTo>
                      <a:lnTo>
                        <a:pt x="308" y="169"/>
                      </a:lnTo>
                      <a:lnTo>
                        <a:pt x="311" y="169"/>
                      </a:lnTo>
                      <a:lnTo>
                        <a:pt x="316" y="169"/>
                      </a:lnTo>
                      <a:lnTo>
                        <a:pt x="318" y="169"/>
                      </a:lnTo>
                      <a:lnTo>
                        <a:pt x="321" y="164"/>
                      </a:lnTo>
                      <a:lnTo>
                        <a:pt x="318" y="157"/>
                      </a:lnTo>
                      <a:lnTo>
                        <a:pt x="318" y="149"/>
                      </a:lnTo>
                      <a:lnTo>
                        <a:pt x="321" y="144"/>
                      </a:lnTo>
                      <a:lnTo>
                        <a:pt x="324" y="142"/>
                      </a:lnTo>
                      <a:lnTo>
                        <a:pt x="326" y="142"/>
                      </a:lnTo>
                      <a:lnTo>
                        <a:pt x="329" y="142"/>
                      </a:lnTo>
                      <a:lnTo>
                        <a:pt x="329" y="144"/>
                      </a:lnTo>
                      <a:lnTo>
                        <a:pt x="329" y="149"/>
                      </a:lnTo>
                      <a:lnTo>
                        <a:pt x="331" y="157"/>
                      </a:lnTo>
                      <a:lnTo>
                        <a:pt x="329" y="157"/>
                      </a:lnTo>
                      <a:lnTo>
                        <a:pt x="331" y="162"/>
                      </a:lnTo>
                      <a:lnTo>
                        <a:pt x="336" y="162"/>
                      </a:lnTo>
                      <a:lnTo>
                        <a:pt x="339" y="162"/>
                      </a:lnTo>
                      <a:lnTo>
                        <a:pt x="346" y="164"/>
                      </a:lnTo>
                      <a:lnTo>
                        <a:pt x="351" y="164"/>
                      </a:lnTo>
                      <a:lnTo>
                        <a:pt x="354" y="162"/>
                      </a:lnTo>
                      <a:lnTo>
                        <a:pt x="356" y="162"/>
                      </a:lnTo>
                      <a:lnTo>
                        <a:pt x="359" y="162"/>
                      </a:lnTo>
                      <a:lnTo>
                        <a:pt x="366" y="164"/>
                      </a:lnTo>
                      <a:lnTo>
                        <a:pt x="374" y="162"/>
                      </a:lnTo>
                      <a:lnTo>
                        <a:pt x="379" y="162"/>
                      </a:lnTo>
                      <a:lnTo>
                        <a:pt x="382" y="157"/>
                      </a:lnTo>
                      <a:lnTo>
                        <a:pt x="379" y="154"/>
                      </a:lnTo>
                      <a:lnTo>
                        <a:pt x="377" y="154"/>
                      </a:lnTo>
                      <a:lnTo>
                        <a:pt x="374" y="152"/>
                      </a:lnTo>
                      <a:lnTo>
                        <a:pt x="374" y="149"/>
                      </a:lnTo>
                      <a:lnTo>
                        <a:pt x="374" y="147"/>
                      </a:lnTo>
                      <a:lnTo>
                        <a:pt x="377" y="147"/>
                      </a:lnTo>
                      <a:lnTo>
                        <a:pt x="382" y="147"/>
                      </a:lnTo>
                      <a:lnTo>
                        <a:pt x="387" y="144"/>
                      </a:lnTo>
                      <a:lnTo>
                        <a:pt x="389" y="142"/>
                      </a:lnTo>
                      <a:lnTo>
                        <a:pt x="397" y="134"/>
                      </a:lnTo>
                      <a:lnTo>
                        <a:pt x="402" y="131"/>
                      </a:lnTo>
                      <a:lnTo>
                        <a:pt x="407" y="129"/>
                      </a:lnTo>
                      <a:lnTo>
                        <a:pt x="414" y="121"/>
                      </a:lnTo>
                      <a:lnTo>
                        <a:pt x="420" y="119"/>
                      </a:lnTo>
                      <a:lnTo>
                        <a:pt x="422" y="119"/>
                      </a:lnTo>
                      <a:lnTo>
                        <a:pt x="425" y="121"/>
                      </a:lnTo>
                      <a:lnTo>
                        <a:pt x="432" y="124"/>
                      </a:lnTo>
                      <a:lnTo>
                        <a:pt x="435" y="124"/>
                      </a:lnTo>
                      <a:lnTo>
                        <a:pt x="445" y="116"/>
                      </a:lnTo>
                      <a:lnTo>
                        <a:pt x="447" y="119"/>
                      </a:lnTo>
                      <a:lnTo>
                        <a:pt x="452" y="124"/>
                      </a:lnTo>
                      <a:lnTo>
                        <a:pt x="452" y="129"/>
                      </a:lnTo>
                      <a:lnTo>
                        <a:pt x="450" y="131"/>
                      </a:lnTo>
                      <a:lnTo>
                        <a:pt x="450" y="134"/>
                      </a:lnTo>
                      <a:lnTo>
                        <a:pt x="452" y="134"/>
                      </a:lnTo>
                      <a:lnTo>
                        <a:pt x="457" y="137"/>
                      </a:lnTo>
                      <a:lnTo>
                        <a:pt x="463" y="137"/>
                      </a:lnTo>
                      <a:lnTo>
                        <a:pt x="465" y="137"/>
                      </a:lnTo>
                      <a:lnTo>
                        <a:pt x="465" y="142"/>
                      </a:lnTo>
                      <a:lnTo>
                        <a:pt x="465" y="144"/>
                      </a:lnTo>
                      <a:lnTo>
                        <a:pt x="460" y="149"/>
                      </a:lnTo>
                      <a:lnTo>
                        <a:pt x="460" y="152"/>
                      </a:lnTo>
                      <a:lnTo>
                        <a:pt x="463" y="157"/>
                      </a:lnTo>
                      <a:lnTo>
                        <a:pt x="460" y="157"/>
                      </a:lnTo>
                      <a:lnTo>
                        <a:pt x="452" y="154"/>
                      </a:lnTo>
                      <a:lnTo>
                        <a:pt x="450" y="154"/>
                      </a:lnTo>
                      <a:lnTo>
                        <a:pt x="447" y="157"/>
                      </a:lnTo>
                      <a:lnTo>
                        <a:pt x="442" y="159"/>
                      </a:lnTo>
                      <a:lnTo>
                        <a:pt x="432" y="167"/>
                      </a:lnTo>
                      <a:lnTo>
                        <a:pt x="430" y="169"/>
                      </a:lnTo>
                      <a:lnTo>
                        <a:pt x="430" y="177"/>
                      </a:lnTo>
                      <a:lnTo>
                        <a:pt x="430" y="179"/>
                      </a:lnTo>
                      <a:lnTo>
                        <a:pt x="422" y="187"/>
                      </a:lnTo>
                      <a:lnTo>
                        <a:pt x="422" y="190"/>
                      </a:lnTo>
                      <a:lnTo>
                        <a:pt x="425" y="192"/>
                      </a:lnTo>
                      <a:lnTo>
                        <a:pt x="425" y="195"/>
                      </a:lnTo>
                      <a:lnTo>
                        <a:pt x="417" y="212"/>
                      </a:lnTo>
                      <a:lnTo>
                        <a:pt x="414" y="215"/>
                      </a:lnTo>
                      <a:lnTo>
                        <a:pt x="412" y="215"/>
                      </a:lnTo>
                      <a:lnTo>
                        <a:pt x="409" y="212"/>
                      </a:lnTo>
                      <a:lnTo>
                        <a:pt x="404" y="210"/>
                      </a:lnTo>
                      <a:lnTo>
                        <a:pt x="402" y="212"/>
                      </a:lnTo>
                      <a:lnTo>
                        <a:pt x="404" y="225"/>
                      </a:lnTo>
                      <a:lnTo>
                        <a:pt x="402" y="227"/>
                      </a:lnTo>
                      <a:lnTo>
                        <a:pt x="399" y="230"/>
                      </a:lnTo>
                      <a:lnTo>
                        <a:pt x="397" y="230"/>
                      </a:lnTo>
                      <a:lnTo>
                        <a:pt x="399" y="238"/>
                      </a:lnTo>
                      <a:lnTo>
                        <a:pt x="399" y="243"/>
                      </a:lnTo>
                      <a:lnTo>
                        <a:pt x="397" y="245"/>
                      </a:lnTo>
                      <a:lnTo>
                        <a:pt x="394" y="248"/>
                      </a:lnTo>
                      <a:lnTo>
                        <a:pt x="394" y="245"/>
                      </a:lnTo>
                      <a:lnTo>
                        <a:pt x="389" y="245"/>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15" name="Freeform 150"/>
                <p:cNvSpPr>
                  <a:spLocks/>
                </p:cNvSpPr>
                <p:nvPr/>
              </p:nvSpPr>
              <p:spPr bwMode="auto">
                <a:xfrm>
                  <a:off x="6310313" y="4033838"/>
                  <a:ext cx="163512" cy="93662"/>
                </a:xfrm>
                <a:custGeom>
                  <a:avLst/>
                  <a:gdLst>
                    <a:gd name="T0" fmla="*/ 2147483647 w 129"/>
                    <a:gd name="T1" fmla="*/ 2147483647 h 73"/>
                    <a:gd name="T2" fmla="*/ 2147483647 w 129"/>
                    <a:gd name="T3" fmla="*/ 2147483647 h 73"/>
                    <a:gd name="T4" fmla="*/ 2147483647 w 129"/>
                    <a:gd name="T5" fmla="*/ 2147483647 h 73"/>
                    <a:gd name="T6" fmla="*/ 2147483647 w 129"/>
                    <a:gd name="T7" fmla="*/ 2147483647 h 73"/>
                    <a:gd name="T8" fmla="*/ 2147483647 w 129"/>
                    <a:gd name="T9" fmla="*/ 2147483647 h 73"/>
                    <a:gd name="T10" fmla="*/ 2147483647 w 129"/>
                    <a:gd name="T11" fmla="*/ 2147483647 h 73"/>
                    <a:gd name="T12" fmla="*/ 2147483647 w 129"/>
                    <a:gd name="T13" fmla="*/ 2147483647 h 73"/>
                    <a:gd name="T14" fmla="*/ 2147483647 w 129"/>
                    <a:gd name="T15" fmla="*/ 2147483647 h 73"/>
                    <a:gd name="T16" fmla="*/ 2147483647 w 129"/>
                    <a:gd name="T17" fmla="*/ 2147483647 h 73"/>
                    <a:gd name="T18" fmla="*/ 2147483647 w 129"/>
                    <a:gd name="T19" fmla="*/ 2147483647 h 73"/>
                    <a:gd name="T20" fmla="*/ 2147483647 w 129"/>
                    <a:gd name="T21" fmla="*/ 2147483647 h 73"/>
                    <a:gd name="T22" fmla="*/ 2147483647 w 129"/>
                    <a:gd name="T23" fmla="*/ 2147483647 h 73"/>
                    <a:gd name="T24" fmla="*/ 2147483647 w 129"/>
                    <a:gd name="T25" fmla="*/ 2147483647 h 73"/>
                    <a:gd name="T26" fmla="*/ 2147483647 w 129"/>
                    <a:gd name="T27" fmla="*/ 2147483647 h 73"/>
                    <a:gd name="T28" fmla="*/ 2147483647 w 129"/>
                    <a:gd name="T29" fmla="*/ 2147483647 h 73"/>
                    <a:gd name="T30" fmla="*/ 2147483647 w 129"/>
                    <a:gd name="T31" fmla="*/ 2147483647 h 73"/>
                    <a:gd name="T32" fmla="*/ 2147483647 w 129"/>
                    <a:gd name="T33" fmla="*/ 2147483647 h 73"/>
                    <a:gd name="T34" fmla="*/ 2147483647 w 129"/>
                    <a:gd name="T35" fmla="*/ 2147483647 h 73"/>
                    <a:gd name="T36" fmla="*/ 2147483647 w 129"/>
                    <a:gd name="T37" fmla="*/ 2147483647 h 73"/>
                    <a:gd name="T38" fmla="*/ 2147483647 w 129"/>
                    <a:gd name="T39" fmla="*/ 2147483647 h 73"/>
                    <a:gd name="T40" fmla="*/ 2147483647 w 129"/>
                    <a:gd name="T41" fmla="*/ 2147483647 h 73"/>
                    <a:gd name="T42" fmla="*/ 2147483647 w 129"/>
                    <a:gd name="T43" fmla="*/ 2147483647 h 73"/>
                    <a:gd name="T44" fmla="*/ 2147483647 w 129"/>
                    <a:gd name="T45" fmla="*/ 2147483647 h 73"/>
                    <a:gd name="T46" fmla="*/ 2147483647 w 129"/>
                    <a:gd name="T47" fmla="*/ 2147483647 h 73"/>
                    <a:gd name="T48" fmla="*/ 2147483647 w 129"/>
                    <a:gd name="T49" fmla="*/ 2147483647 h 73"/>
                    <a:gd name="T50" fmla="*/ 2147483647 w 129"/>
                    <a:gd name="T51" fmla="*/ 2147483647 h 73"/>
                    <a:gd name="T52" fmla="*/ 2147483647 w 129"/>
                    <a:gd name="T53" fmla="*/ 2147483647 h 73"/>
                    <a:gd name="T54" fmla="*/ 2147483647 w 129"/>
                    <a:gd name="T55" fmla="*/ 2147483647 h 73"/>
                    <a:gd name="T56" fmla="*/ 2147483647 w 129"/>
                    <a:gd name="T57" fmla="*/ 2147483647 h 73"/>
                    <a:gd name="T58" fmla="*/ 2147483647 w 129"/>
                    <a:gd name="T59" fmla="*/ 2147483647 h 73"/>
                    <a:gd name="T60" fmla="*/ 2147483647 w 129"/>
                    <a:gd name="T61" fmla="*/ 2147483647 h 73"/>
                    <a:gd name="T62" fmla="*/ 2147483647 w 129"/>
                    <a:gd name="T63" fmla="*/ 2147483647 h 73"/>
                    <a:gd name="T64" fmla="*/ 2147483647 w 129"/>
                    <a:gd name="T65" fmla="*/ 2147483647 h 73"/>
                    <a:gd name="T66" fmla="*/ 2147483647 w 129"/>
                    <a:gd name="T67" fmla="*/ 2147483647 h 73"/>
                    <a:gd name="T68" fmla="*/ 2147483647 w 129"/>
                    <a:gd name="T69" fmla="*/ 2147483647 h 73"/>
                    <a:gd name="T70" fmla="*/ 2147483647 w 129"/>
                    <a:gd name="T71" fmla="*/ 2147483647 h 73"/>
                    <a:gd name="T72" fmla="*/ 2147483647 w 129"/>
                    <a:gd name="T73" fmla="*/ 2147483647 h 73"/>
                    <a:gd name="T74" fmla="*/ 2147483647 w 129"/>
                    <a:gd name="T75" fmla="*/ 2147483647 h 73"/>
                    <a:gd name="T76" fmla="*/ 2147483647 w 129"/>
                    <a:gd name="T77" fmla="*/ 2147483647 h 73"/>
                    <a:gd name="T78" fmla="*/ 2147483647 w 129"/>
                    <a:gd name="T79" fmla="*/ 2147483647 h 73"/>
                    <a:gd name="T80" fmla="*/ 2147483647 w 129"/>
                    <a:gd name="T81" fmla="*/ 2147483647 h 73"/>
                    <a:gd name="T82" fmla="*/ 0 w 129"/>
                    <a:gd name="T83" fmla="*/ 2147483647 h 73"/>
                    <a:gd name="T84" fmla="*/ 0 w 129"/>
                    <a:gd name="T85" fmla="*/ 2147483647 h 73"/>
                    <a:gd name="T86" fmla="*/ 2147483647 w 129"/>
                    <a:gd name="T87" fmla="*/ 2147483647 h 73"/>
                    <a:gd name="T88" fmla="*/ 2147483647 w 129"/>
                    <a:gd name="T89" fmla="*/ 2147483647 h 73"/>
                    <a:gd name="T90" fmla="*/ 2147483647 w 129"/>
                    <a:gd name="T91" fmla="*/ 2147483647 h 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9"/>
                    <a:gd name="T139" fmla="*/ 0 h 73"/>
                    <a:gd name="T140" fmla="*/ 129 w 129"/>
                    <a:gd name="T141" fmla="*/ 73 h 7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9" h="73">
                      <a:moveTo>
                        <a:pt x="15" y="5"/>
                      </a:moveTo>
                      <a:lnTo>
                        <a:pt x="15" y="8"/>
                      </a:lnTo>
                      <a:lnTo>
                        <a:pt x="18" y="8"/>
                      </a:lnTo>
                      <a:lnTo>
                        <a:pt x="20" y="5"/>
                      </a:lnTo>
                      <a:lnTo>
                        <a:pt x="20" y="0"/>
                      </a:lnTo>
                      <a:lnTo>
                        <a:pt x="23" y="3"/>
                      </a:lnTo>
                      <a:lnTo>
                        <a:pt x="25" y="0"/>
                      </a:lnTo>
                      <a:lnTo>
                        <a:pt x="33" y="3"/>
                      </a:lnTo>
                      <a:lnTo>
                        <a:pt x="33" y="8"/>
                      </a:lnTo>
                      <a:lnTo>
                        <a:pt x="41" y="10"/>
                      </a:lnTo>
                      <a:lnTo>
                        <a:pt x="46" y="15"/>
                      </a:lnTo>
                      <a:lnTo>
                        <a:pt x="48" y="15"/>
                      </a:lnTo>
                      <a:lnTo>
                        <a:pt x="53" y="18"/>
                      </a:lnTo>
                      <a:lnTo>
                        <a:pt x="56" y="23"/>
                      </a:lnTo>
                      <a:lnTo>
                        <a:pt x="58" y="23"/>
                      </a:lnTo>
                      <a:lnTo>
                        <a:pt x="63" y="20"/>
                      </a:lnTo>
                      <a:lnTo>
                        <a:pt x="66" y="23"/>
                      </a:lnTo>
                      <a:lnTo>
                        <a:pt x="66" y="25"/>
                      </a:lnTo>
                      <a:lnTo>
                        <a:pt x="66" y="28"/>
                      </a:lnTo>
                      <a:lnTo>
                        <a:pt x="76" y="35"/>
                      </a:lnTo>
                      <a:lnTo>
                        <a:pt x="78" y="33"/>
                      </a:lnTo>
                      <a:lnTo>
                        <a:pt x="81" y="33"/>
                      </a:lnTo>
                      <a:lnTo>
                        <a:pt x="81" y="35"/>
                      </a:lnTo>
                      <a:lnTo>
                        <a:pt x="81" y="38"/>
                      </a:lnTo>
                      <a:lnTo>
                        <a:pt x="86" y="41"/>
                      </a:lnTo>
                      <a:lnTo>
                        <a:pt x="89" y="38"/>
                      </a:lnTo>
                      <a:lnTo>
                        <a:pt x="94" y="43"/>
                      </a:lnTo>
                      <a:lnTo>
                        <a:pt x="94" y="46"/>
                      </a:lnTo>
                      <a:lnTo>
                        <a:pt x="96" y="46"/>
                      </a:lnTo>
                      <a:lnTo>
                        <a:pt x="96" y="43"/>
                      </a:lnTo>
                      <a:lnTo>
                        <a:pt x="101" y="46"/>
                      </a:lnTo>
                      <a:lnTo>
                        <a:pt x="104" y="46"/>
                      </a:lnTo>
                      <a:lnTo>
                        <a:pt x="104" y="43"/>
                      </a:lnTo>
                      <a:lnTo>
                        <a:pt x="106" y="43"/>
                      </a:lnTo>
                      <a:lnTo>
                        <a:pt x="111" y="46"/>
                      </a:lnTo>
                      <a:lnTo>
                        <a:pt x="114" y="48"/>
                      </a:lnTo>
                      <a:lnTo>
                        <a:pt x="119" y="48"/>
                      </a:lnTo>
                      <a:lnTo>
                        <a:pt x="121" y="48"/>
                      </a:lnTo>
                      <a:lnTo>
                        <a:pt x="124" y="46"/>
                      </a:lnTo>
                      <a:lnTo>
                        <a:pt x="129" y="48"/>
                      </a:lnTo>
                      <a:lnTo>
                        <a:pt x="126" y="53"/>
                      </a:lnTo>
                      <a:lnTo>
                        <a:pt x="126" y="61"/>
                      </a:lnTo>
                      <a:lnTo>
                        <a:pt x="129" y="68"/>
                      </a:lnTo>
                      <a:lnTo>
                        <a:pt x="126" y="73"/>
                      </a:lnTo>
                      <a:lnTo>
                        <a:pt x="124" y="73"/>
                      </a:lnTo>
                      <a:lnTo>
                        <a:pt x="119" y="73"/>
                      </a:lnTo>
                      <a:lnTo>
                        <a:pt x="116" y="73"/>
                      </a:lnTo>
                      <a:lnTo>
                        <a:pt x="114" y="73"/>
                      </a:lnTo>
                      <a:lnTo>
                        <a:pt x="111" y="73"/>
                      </a:lnTo>
                      <a:lnTo>
                        <a:pt x="111" y="71"/>
                      </a:lnTo>
                      <a:lnTo>
                        <a:pt x="106" y="73"/>
                      </a:lnTo>
                      <a:lnTo>
                        <a:pt x="99" y="68"/>
                      </a:lnTo>
                      <a:lnTo>
                        <a:pt x="94" y="68"/>
                      </a:lnTo>
                      <a:lnTo>
                        <a:pt x="91" y="71"/>
                      </a:lnTo>
                      <a:lnTo>
                        <a:pt x="89" y="68"/>
                      </a:lnTo>
                      <a:lnTo>
                        <a:pt x="91" y="66"/>
                      </a:lnTo>
                      <a:lnTo>
                        <a:pt x="89" y="66"/>
                      </a:lnTo>
                      <a:lnTo>
                        <a:pt x="83" y="68"/>
                      </a:lnTo>
                      <a:lnTo>
                        <a:pt x="78" y="66"/>
                      </a:lnTo>
                      <a:lnTo>
                        <a:pt x="76" y="63"/>
                      </a:lnTo>
                      <a:lnTo>
                        <a:pt x="73" y="61"/>
                      </a:lnTo>
                      <a:lnTo>
                        <a:pt x="73" y="58"/>
                      </a:lnTo>
                      <a:lnTo>
                        <a:pt x="71" y="56"/>
                      </a:lnTo>
                      <a:lnTo>
                        <a:pt x="68" y="56"/>
                      </a:lnTo>
                      <a:lnTo>
                        <a:pt x="63" y="53"/>
                      </a:lnTo>
                      <a:lnTo>
                        <a:pt x="61" y="56"/>
                      </a:lnTo>
                      <a:lnTo>
                        <a:pt x="56" y="53"/>
                      </a:lnTo>
                      <a:lnTo>
                        <a:pt x="53" y="53"/>
                      </a:lnTo>
                      <a:lnTo>
                        <a:pt x="53" y="56"/>
                      </a:lnTo>
                      <a:lnTo>
                        <a:pt x="51" y="56"/>
                      </a:lnTo>
                      <a:lnTo>
                        <a:pt x="48" y="56"/>
                      </a:lnTo>
                      <a:lnTo>
                        <a:pt x="43" y="53"/>
                      </a:lnTo>
                      <a:lnTo>
                        <a:pt x="41" y="51"/>
                      </a:lnTo>
                      <a:lnTo>
                        <a:pt x="38" y="51"/>
                      </a:lnTo>
                      <a:lnTo>
                        <a:pt x="30" y="46"/>
                      </a:lnTo>
                      <a:lnTo>
                        <a:pt x="28" y="48"/>
                      </a:lnTo>
                      <a:lnTo>
                        <a:pt x="20" y="41"/>
                      </a:lnTo>
                      <a:lnTo>
                        <a:pt x="18" y="38"/>
                      </a:lnTo>
                      <a:lnTo>
                        <a:pt x="13" y="35"/>
                      </a:lnTo>
                      <a:lnTo>
                        <a:pt x="8" y="33"/>
                      </a:lnTo>
                      <a:lnTo>
                        <a:pt x="5" y="33"/>
                      </a:lnTo>
                      <a:lnTo>
                        <a:pt x="0" y="30"/>
                      </a:lnTo>
                      <a:lnTo>
                        <a:pt x="0" y="28"/>
                      </a:lnTo>
                      <a:lnTo>
                        <a:pt x="0" y="25"/>
                      </a:lnTo>
                      <a:lnTo>
                        <a:pt x="3" y="20"/>
                      </a:lnTo>
                      <a:lnTo>
                        <a:pt x="3" y="18"/>
                      </a:lnTo>
                      <a:lnTo>
                        <a:pt x="5" y="15"/>
                      </a:lnTo>
                      <a:lnTo>
                        <a:pt x="5" y="13"/>
                      </a:lnTo>
                      <a:lnTo>
                        <a:pt x="8" y="13"/>
                      </a:lnTo>
                      <a:lnTo>
                        <a:pt x="15" y="5"/>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16" name="Freeform 151"/>
                <p:cNvSpPr>
                  <a:spLocks/>
                </p:cNvSpPr>
                <p:nvPr/>
              </p:nvSpPr>
              <p:spPr bwMode="auto">
                <a:xfrm>
                  <a:off x="6484938" y="4086225"/>
                  <a:ext cx="66675" cy="34925"/>
                </a:xfrm>
                <a:custGeom>
                  <a:avLst/>
                  <a:gdLst>
                    <a:gd name="T0" fmla="*/ 2147483647 w 53"/>
                    <a:gd name="T1" fmla="*/ 2147483647 h 27"/>
                    <a:gd name="T2" fmla="*/ 2147483647 w 53"/>
                    <a:gd name="T3" fmla="*/ 2147483647 h 27"/>
                    <a:gd name="T4" fmla="*/ 2147483647 w 53"/>
                    <a:gd name="T5" fmla="*/ 2147483647 h 27"/>
                    <a:gd name="T6" fmla="*/ 2147483647 w 53"/>
                    <a:gd name="T7" fmla="*/ 0 h 27"/>
                    <a:gd name="T8" fmla="*/ 2147483647 w 53"/>
                    <a:gd name="T9" fmla="*/ 0 h 27"/>
                    <a:gd name="T10" fmla="*/ 2147483647 w 53"/>
                    <a:gd name="T11" fmla="*/ 0 h 27"/>
                    <a:gd name="T12" fmla="*/ 2147483647 w 53"/>
                    <a:gd name="T13" fmla="*/ 2147483647 h 27"/>
                    <a:gd name="T14" fmla="*/ 2147483647 w 53"/>
                    <a:gd name="T15" fmla="*/ 2147483647 h 27"/>
                    <a:gd name="T16" fmla="*/ 2147483647 w 53"/>
                    <a:gd name="T17" fmla="*/ 2147483647 h 27"/>
                    <a:gd name="T18" fmla="*/ 2147483647 w 53"/>
                    <a:gd name="T19" fmla="*/ 2147483647 h 27"/>
                    <a:gd name="T20" fmla="*/ 2147483647 w 53"/>
                    <a:gd name="T21" fmla="*/ 2147483647 h 27"/>
                    <a:gd name="T22" fmla="*/ 2147483647 w 53"/>
                    <a:gd name="T23" fmla="*/ 2147483647 h 27"/>
                    <a:gd name="T24" fmla="*/ 2147483647 w 53"/>
                    <a:gd name="T25" fmla="*/ 2147483647 h 27"/>
                    <a:gd name="T26" fmla="*/ 2147483647 w 53"/>
                    <a:gd name="T27" fmla="*/ 2147483647 h 27"/>
                    <a:gd name="T28" fmla="*/ 2147483647 w 53"/>
                    <a:gd name="T29" fmla="*/ 2147483647 h 27"/>
                    <a:gd name="T30" fmla="*/ 2147483647 w 53"/>
                    <a:gd name="T31" fmla="*/ 2147483647 h 27"/>
                    <a:gd name="T32" fmla="*/ 2147483647 w 53"/>
                    <a:gd name="T33" fmla="*/ 2147483647 h 27"/>
                    <a:gd name="T34" fmla="*/ 2147483647 w 53"/>
                    <a:gd name="T35" fmla="*/ 2147483647 h 27"/>
                    <a:gd name="T36" fmla="*/ 2147483647 w 53"/>
                    <a:gd name="T37" fmla="*/ 2147483647 h 27"/>
                    <a:gd name="T38" fmla="*/ 2147483647 w 53"/>
                    <a:gd name="T39" fmla="*/ 2147483647 h 27"/>
                    <a:gd name="T40" fmla="*/ 2147483647 w 53"/>
                    <a:gd name="T41" fmla="*/ 2147483647 h 27"/>
                    <a:gd name="T42" fmla="*/ 2147483647 w 53"/>
                    <a:gd name="T43" fmla="*/ 2147483647 h 27"/>
                    <a:gd name="T44" fmla="*/ 2147483647 w 53"/>
                    <a:gd name="T45" fmla="*/ 2147483647 h 27"/>
                    <a:gd name="T46" fmla="*/ 2147483647 w 53"/>
                    <a:gd name="T47" fmla="*/ 2147483647 h 27"/>
                    <a:gd name="T48" fmla="*/ 2147483647 w 53"/>
                    <a:gd name="T49" fmla="*/ 2147483647 h 27"/>
                    <a:gd name="T50" fmla="*/ 2147483647 w 53"/>
                    <a:gd name="T51" fmla="*/ 2147483647 h 27"/>
                    <a:gd name="T52" fmla="*/ 2147483647 w 53"/>
                    <a:gd name="T53" fmla="*/ 2147483647 h 27"/>
                    <a:gd name="T54" fmla="*/ 2147483647 w 53"/>
                    <a:gd name="T55" fmla="*/ 2147483647 h 27"/>
                    <a:gd name="T56" fmla="*/ 2147483647 w 53"/>
                    <a:gd name="T57" fmla="*/ 2147483647 h 27"/>
                    <a:gd name="T58" fmla="*/ 2147483647 w 53"/>
                    <a:gd name="T59" fmla="*/ 2147483647 h 27"/>
                    <a:gd name="T60" fmla="*/ 0 w 53"/>
                    <a:gd name="T61" fmla="*/ 2147483647 h 27"/>
                    <a:gd name="T62" fmla="*/ 2147483647 w 53"/>
                    <a:gd name="T63" fmla="*/ 2147483647 h 2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
                    <a:gd name="T97" fmla="*/ 0 h 27"/>
                    <a:gd name="T98" fmla="*/ 53 w 53"/>
                    <a:gd name="T99" fmla="*/ 27 h 2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 h="27">
                      <a:moveTo>
                        <a:pt x="2" y="20"/>
                      </a:moveTo>
                      <a:lnTo>
                        <a:pt x="10" y="7"/>
                      </a:lnTo>
                      <a:lnTo>
                        <a:pt x="15" y="2"/>
                      </a:lnTo>
                      <a:lnTo>
                        <a:pt x="17" y="0"/>
                      </a:lnTo>
                      <a:lnTo>
                        <a:pt x="22" y="0"/>
                      </a:lnTo>
                      <a:lnTo>
                        <a:pt x="22" y="2"/>
                      </a:lnTo>
                      <a:lnTo>
                        <a:pt x="27" y="2"/>
                      </a:lnTo>
                      <a:lnTo>
                        <a:pt x="37" y="5"/>
                      </a:lnTo>
                      <a:lnTo>
                        <a:pt x="40" y="5"/>
                      </a:lnTo>
                      <a:lnTo>
                        <a:pt x="43" y="5"/>
                      </a:lnTo>
                      <a:lnTo>
                        <a:pt x="45" y="10"/>
                      </a:lnTo>
                      <a:lnTo>
                        <a:pt x="45" y="12"/>
                      </a:lnTo>
                      <a:lnTo>
                        <a:pt x="45" y="15"/>
                      </a:lnTo>
                      <a:lnTo>
                        <a:pt x="48" y="17"/>
                      </a:lnTo>
                      <a:lnTo>
                        <a:pt x="50" y="17"/>
                      </a:lnTo>
                      <a:lnTo>
                        <a:pt x="53" y="20"/>
                      </a:lnTo>
                      <a:lnTo>
                        <a:pt x="50" y="25"/>
                      </a:lnTo>
                      <a:lnTo>
                        <a:pt x="45" y="25"/>
                      </a:lnTo>
                      <a:lnTo>
                        <a:pt x="37" y="27"/>
                      </a:lnTo>
                      <a:lnTo>
                        <a:pt x="30" y="25"/>
                      </a:lnTo>
                      <a:lnTo>
                        <a:pt x="27" y="25"/>
                      </a:lnTo>
                      <a:lnTo>
                        <a:pt x="25" y="25"/>
                      </a:lnTo>
                      <a:lnTo>
                        <a:pt x="22" y="27"/>
                      </a:lnTo>
                      <a:lnTo>
                        <a:pt x="17" y="27"/>
                      </a:lnTo>
                      <a:lnTo>
                        <a:pt x="10" y="25"/>
                      </a:lnTo>
                      <a:lnTo>
                        <a:pt x="7" y="25"/>
                      </a:lnTo>
                      <a:lnTo>
                        <a:pt x="2" y="25"/>
                      </a:lnTo>
                      <a:lnTo>
                        <a:pt x="0" y="20"/>
                      </a:lnTo>
                      <a:lnTo>
                        <a:pt x="2" y="2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17" name="Freeform 152"/>
                <p:cNvSpPr>
                  <a:spLocks/>
                </p:cNvSpPr>
                <p:nvPr/>
              </p:nvSpPr>
              <p:spPr bwMode="auto">
                <a:xfrm>
                  <a:off x="6470650" y="4130675"/>
                  <a:ext cx="93663" cy="115888"/>
                </a:xfrm>
                <a:custGeom>
                  <a:avLst/>
                  <a:gdLst>
                    <a:gd name="T0" fmla="*/ 2147483647 w 74"/>
                    <a:gd name="T1" fmla="*/ 2147483647 h 91"/>
                    <a:gd name="T2" fmla="*/ 2147483647 w 74"/>
                    <a:gd name="T3" fmla="*/ 2147483647 h 91"/>
                    <a:gd name="T4" fmla="*/ 2147483647 w 74"/>
                    <a:gd name="T5" fmla="*/ 2147483647 h 91"/>
                    <a:gd name="T6" fmla="*/ 2147483647 w 74"/>
                    <a:gd name="T7" fmla="*/ 2147483647 h 91"/>
                    <a:gd name="T8" fmla="*/ 2147483647 w 74"/>
                    <a:gd name="T9" fmla="*/ 2147483647 h 91"/>
                    <a:gd name="T10" fmla="*/ 2147483647 w 74"/>
                    <a:gd name="T11" fmla="*/ 2147483647 h 91"/>
                    <a:gd name="T12" fmla="*/ 2147483647 w 74"/>
                    <a:gd name="T13" fmla="*/ 2147483647 h 91"/>
                    <a:gd name="T14" fmla="*/ 2147483647 w 74"/>
                    <a:gd name="T15" fmla="*/ 2147483647 h 91"/>
                    <a:gd name="T16" fmla="*/ 2147483647 w 74"/>
                    <a:gd name="T17" fmla="*/ 2147483647 h 91"/>
                    <a:gd name="T18" fmla="*/ 2147483647 w 74"/>
                    <a:gd name="T19" fmla="*/ 2147483647 h 91"/>
                    <a:gd name="T20" fmla="*/ 2147483647 w 74"/>
                    <a:gd name="T21" fmla="*/ 2147483647 h 91"/>
                    <a:gd name="T22" fmla="*/ 2147483647 w 74"/>
                    <a:gd name="T23" fmla="*/ 2147483647 h 91"/>
                    <a:gd name="T24" fmla="*/ 2147483647 w 74"/>
                    <a:gd name="T25" fmla="*/ 2147483647 h 91"/>
                    <a:gd name="T26" fmla="*/ 2147483647 w 74"/>
                    <a:gd name="T27" fmla="*/ 2147483647 h 91"/>
                    <a:gd name="T28" fmla="*/ 2147483647 w 74"/>
                    <a:gd name="T29" fmla="*/ 2147483647 h 91"/>
                    <a:gd name="T30" fmla="*/ 2147483647 w 74"/>
                    <a:gd name="T31" fmla="*/ 2147483647 h 91"/>
                    <a:gd name="T32" fmla="*/ 2147483647 w 74"/>
                    <a:gd name="T33" fmla="*/ 2147483647 h 91"/>
                    <a:gd name="T34" fmla="*/ 2147483647 w 74"/>
                    <a:gd name="T35" fmla="*/ 2147483647 h 91"/>
                    <a:gd name="T36" fmla="*/ 2147483647 w 74"/>
                    <a:gd name="T37" fmla="*/ 2147483647 h 91"/>
                    <a:gd name="T38" fmla="*/ 2147483647 w 74"/>
                    <a:gd name="T39" fmla="*/ 2147483647 h 91"/>
                    <a:gd name="T40" fmla="*/ 2147483647 w 74"/>
                    <a:gd name="T41" fmla="*/ 2147483647 h 91"/>
                    <a:gd name="T42" fmla="*/ 2147483647 w 74"/>
                    <a:gd name="T43" fmla="*/ 2147483647 h 91"/>
                    <a:gd name="T44" fmla="*/ 2147483647 w 74"/>
                    <a:gd name="T45" fmla="*/ 2147483647 h 91"/>
                    <a:gd name="T46" fmla="*/ 0 w 74"/>
                    <a:gd name="T47" fmla="*/ 2147483647 h 91"/>
                    <a:gd name="T48" fmla="*/ 2147483647 w 74"/>
                    <a:gd name="T49" fmla="*/ 0 h 91"/>
                    <a:gd name="T50" fmla="*/ 2147483647 w 74"/>
                    <a:gd name="T51" fmla="*/ 2147483647 h 91"/>
                    <a:gd name="T52" fmla="*/ 2147483647 w 74"/>
                    <a:gd name="T53" fmla="*/ 2147483647 h 91"/>
                    <a:gd name="T54" fmla="*/ 2147483647 w 74"/>
                    <a:gd name="T55" fmla="*/ 2147483647 h 91"/>
                    <a:gd name="T56" fmla="*/ 2147483647 w 74"/>
                    <a:gd name="T57" fmla="*/ 2147483647 h 91"/>
                    <a:gd name="T58" fmla="*/ 2147483647 w 74"/>
                    <a:gd name="T59" fmla="*/ 2147483647 h 91"/>
                    <a:gd name="T60" fmla="*/ 2147483647 w 74"/>
                    <a:gd name="T61" fmla="*/ 2147483647 h 91"/>
                    <a:gd name="T62" fmla="*/ 2147483647 w 74"/>
                    <a:gd name="T63" fmla="*/ 2147483647 h 91"/>
                    <a:gd name="T64" fmla="*/ 2147483647 w 74"/>
                    <a:gd name="T65" fmla="*/ 2147483647 h 91"/>
                    <a:gd name="T66" fmla="*/ 2147483647 w 74"/>
                    <a:gd name="T67" fmla="*/ 2147483647 h 91"/>
                    <a:gd name="T68" fmla="*/ 2147483647 w 74"/>
                    <a:gd name="T69" fmla="*/ 2147483647 h 91"/>
                    <a:gd name="T70" fmla="*/ 2147483647 w 74"/>
                    <a:gd name="T71" fmla="*/ 2147483647 h 91"/>
                    <a:gd name="T72" fmla="*/ 2147483647 w 74"/>
                    <a:gd name="T73" fmla="*/ 2147483647 h 91"/>
                    <a:gd name="T74" fmla="*/ 2147483647 w 74"/>
                    <a:gd name="T75" fmla="*/ 2147483647 h 91"/>
                    <a:gd name="T76" fmla="*/ 2147483647 w 74"/>
                    <a:gd name="T77" fmla="*/ 2147483647 h 91"/>
                    <a:gd name="T78" fmla="*/ 2147483647 w 74"/>
                    <a:gd name="T79" fmla="*/ 2147483647 h 91"/>
                    <a:gd name="T80" fmla="*/ 2147483647 w 74"/>
                    <a:gd name="T81" fmla="*/ 2147483647 h 91"/>
                    <a:gd name="T82" fmla="*/ 2147483647 w 74"/>
                    <a:gd name="T83" fmla="*/ 2147483647 h 91"/>
                    <a:gd name="T84" fmla="*/ 2147483647 w 74"/>
                    <a:gd name="T85" fmla="*/ 2147483647 h 91"/>
                    <a:gd name="T86" fmla="*/ 2147483647 w 74"/>
                    <a:gd name="T87" fmla="*/ 2147483647 h 9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4"/>
                    <a:gd name="T133" fmla="*/ 0 h 91"/>
                    <a:gd name="T134" fmla="*/ 74 w 74"/>
                    <a:gd name="T135" fmla="*/ 91 h 9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4" h="91">
                      <a:moveTo>
                        <a:pt x="66" y="91"/>
                      </a:moveTo>
                      <a:lnTo>
                        <a:pt x="64" y="91"/>
                      </a:lnTo>
                      <a:lnTo>
                        <a:pt x="61" y="86"/>
                      </a:lnTo>
                      <a:lnTo>
                        <a:pt x="61" y="76"/>
                      </a:lnTo>
                      <a:lnTo>
                        <a:pt x="56" y="66"/>
                      </a:lnTo>
                      <a:lnTo>
                        <a:pt x="54" y="63"/>
                      </a:lnTo>
                      <a:lnTo>
                        <a:pt x="48" y="66"/>
                      </a:lnTo>
                      <a:lnTo>
                        <a:pt x="46" y="66"/>
                      </a:lnTo>
                      <a:lnTo>
                        <a:pt x="46" y="63"/>
                      </a:lnTo>
                      <a:lnTo>
                        <a:pt x="43" y="63"/>
                      </a:lnTo>
                      <a:lnTo>
                        <a:pt x="41" y="58"/>
                      </a:lnTo>
                      <a:lnTo>
                        <a:pt x="38" y="58"/>
                      </a:lnTo>
                      <a:lnTo>
                        <a:pt x="38" y="63"/>
                      </a:lnTo>
                      <a:lnTo>
                        <a:pt x="41" y="68"/>
                      </a:lnTo>
                      <a:lnTo>
                        <a:pt x="41" y="73"/>
                      </a:lnTo>
                      <a:lnTo>
                        <a:pt x="38" y="73"/>
                      </a:lnTo>
                      <a:lnTo>
                        <a:pt x="36" y="78"/>
                      </a:lnTo>
                      <a:lnTo>
                        <a:pt x="33" y="78"/>
                      </a:lnTo>
                      <a:lnTo>
                        <a:pt x="31" y="76"/>
                      </a:lnTo>
                      <a:lnTo>
                        <a:pt x="31" y="73"/>
                      </a:lnTo>
                      <a:lnTo>
                        <a:pt x="28" y="73"/>
                      </a:lnTo>
                      <a:lnTo>
                        <a:pt x="28" y="78"/>
                      </a:lnTo>
                      <a:lnTo>
                        <a:pt x="26" y="78"/>
                      </a:lnTo>
                      <a:lnTo>
                        <a:pt x="26" y="81"/>
                      </a:lnTo>
                      <a:lnTo>
                        <a:pt x="23" y="76"/>
                      </a:lnTo>
                      <a:lnTo>
                        <a:pt x="18" y="81"/>
                      </a:lnTo>
                      <a:lnTo>
                        <a:pt x="16" y="78"/>
                      </a:lnTo>
                      <a:lnTo>
                        <a:pt x="16" y="73"/>
                      </a:lnTo>
                      <a:lnTo>
                        <a:pt x="13" y="60"/>
                      </a:lnTo>
                      <a:lnTo>
                        <a:pt x="11" y="50"/>
                      </a:lnTo>
                      <a:lnTo>
                        <a:pt x="8" y="45"/>
                      </a:lnTo>
                      <a:lnTo>
                        <a:pt x="8" y="43"/>
                      </a:lnTo>
                      <a:lnTo>
                        <a:pt x="11" y="38"/>
                      </a:lnTo>
                      <a:lnTo>
                        <a:pt x="11" y="35"/>
                      </a:lnTo>
                      <a:lnTo>
                        <a:pt x="3" y="30"/>
                      </a:lnTo>
                      <a:lnTo>
                        <a:pt x="0" y="28"/>
                      </a:lnTo>
                      <a:lnTo>
                        <a:pt x="3" y="23"/>
                      </a:lnTo>
                      <a:lnTo>
                        <a:pt x="6" y="20"/>
                      </a:lnTo>
                      <a:lnTo>
                        <a:pt x="11" y="20"/>
                      </a:lnTo>
                      <a:lnTo>
                        <a:pt x="13" y="20"/>
                      </a:lnTo>
                      <a:lnTo>
                        <a:pt x="13" y="18"/>
                      </a:lnTo>
                      <a:lnTo>
                        <a:pt x="3" y="10"/>
                      </a:lnTo>
                      <a:lnTo>
                        <a:pt x="0" y="7"/>
                      </a:lnTo>
                      <a:lnTo>
                        <a:pt x="0" y="5"/>
                      </a:lnTo>
                      <a:lnTo>
                        <a:pt x="6" y="0"/>
                      </a:lnTo>
                      <a:lnTo>
                        <a:pt x="16" y="2"/>
                      </a:lnTo>
                      <a:lnTo>
                        <a:pt x="18" y="2"/>
                      </a:lnTo>
                      <a:lnTo>
                        <a:pt x="21" y="5"/>
                      </a:lnTo>
                      <a:lnTo>
                        <a:pt x="23" y="5"/>
                      </a:lnTo>
                      <a:lnTo>
                        <a:pt x="26" y="5"/>
                      </a:lnTo>
                      <a:lnTo>
                        <a:pt x="28" y="7"/>
                      </a:lnTo>
                      <a:lnTo>
                        <a:pt x="28" y="13"/>
                      </a:lnTo>
                      <a:lnTo>
                        <a:pt x="28" y="18"/>
                      </a:lnTo>
                      <a:lnTo>
                        <a:pt x="33" y="20"/>
                      </a:lnTo>
                      <a:lnTo>
                        <a:pt x="36" y="20"/>
                      </a:lnTo>
                      <a:lnTo>
                        <a:pt x="43" y="20"/>
                      </a:lnTo>
                      <a:lnTo>
                        <a:pt x="48" y="20"/>
                      </a:lnTo>
                      <a:lnTo>
                        <a:pt x="66" y="20"/>
                      </a:lnTo>
                      <a:lnTo>
                        <a:pt x="66" y="23"/>
                      </a:lnTo>
                      <a:lnTo>
                        <a:pt x="66" y="28"/>
                      </a:lnTo>
                      <a:lnTo>
                        <a:pt x="66" y="30"/>
                      </a:lnTo>
                      <a:lnTo>
                        <a:pt x="59" y="38"/>
                      </a:lnTo>
                      <a:lnTo>
                        <a:pt x="56" y="38"/>
                      </a:lnTo>
                      <a:lnTo>
                        <a:pt x="51" y="40"/>
                      </a:lnTo>
                      <a:lnTo>
                        <a:pt x="48" y="43"/>
                      </a:lnTo>
                      <a:lnTo>
                        <a:pt x="48" y="48"/>
                      </a:lnTo>
                      <a:lnTo>
                        <a:pt x="48" y="50"/>
                      </a:lnTo>
                      <a:lnTo>
                        <a:pt x="51" y="53"/>
                      </a:lnTo>
                      <a:lnTo>
                        <a:pt x="54" y="55"/>
                      </a:lnTo>
                      <a:lnTo>
                        <a:pt x="56" y="58"/>
                      </a:lnTo>
                      <a:lnTo>
                        <a:pt x="59" y="55"/>
                      </a:lnTo>
                      <a:lnTo>
                        <a:pt x="61" y="45"/>
                      </a:lnTo>
                      <a:lnTo>
                        <a:pt x="64" y="45"/>
                      </a:lnTo>
                      <a:lnTo>
                        <a:pt x="66" y="45"/>
                      </a:lnTo>
                      <a:lnTo>
                        <a:pt x="66" y="50"/>
                      </a:lnTo>
                      <a:lnTo>
                        <a:pt x="71" y="68"/>
                      </a:lnTo>
                      <a:lnTo>
                        <a:pt x="71" y="73"/>
                      </a:lnTo>
                      <a:lnTo>
                        <a:pt x="74" y="86"/>
                      </a:lnTo>
                      <a:lnTo>
                        <a:pt x="66" y="88"/>
                      </a:lnTo>
                      <a:lnTo>
                        <a:pt x="66" y="91"/>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18" name="Freeform 34"/>
                <p:cNvSpPr>
                  <a:spLocks/>
                </p:cNvSpPr>
                <p:nvPr/>
              </p:nvSpPr>
              <p:spPr bwMode="auto">
                <a:xfrm>
                  <a:off x="4494213" y="3741738"/>
                  <a:ext cx="71437" cy="134937"/>
                </a:xfrm>
                <a:custGeom>
                  <a:avLst/>
                  <a:gdLst>
                    <a:gd name="T0" fmla="*/ 2147483647 w 56"/>
                    <a:gd name="T1" fmla="*/ 2147483647 h 106"/>
                    <a:gd name="T2" fmla="*/ 2147483647 w 56"/>
                    <a:gd name="T3" fmla="*/ 2147483647 h 106"/>
                    <a:gd name="T4" fmla="*/ 2147483647 w 56"/>
                    <a:gd name="T5" fmla="*/ 2147483647 h 106"/>
                    <a:gd name="T6" fmla="*/ 2147483647 w 56"/>
                    <a:gd name="T7" fmla="*/ 2147483647 h 106"/>
                    <a:gd name="T8" fmla="*/ 2147483647 w 56"/>
                    <a:gd name="T9" fmla="*/ 2147483647 h 106"/>
                    <a:gd name="T10" fmla="*/ 2147483647 w 56"/>
                    <a:gd name="T11" fmla="*/ 2147483647 h 106"/>
                    <a:gd name="T12" fmla="*/ 2147483647 w 56"/>
                    <a:gd name="T13" fmla="*/ 2147483647 h 106"/>
                    <a:gd name="T14" fmla="*/ 2147483647 w 56"/>
                    <a:gd name="T15" fmla="*/ 2147483647 h 106"/>
                    <a:gd name="T16" fmla="*/ 2147483647 w 56"/>
                    <a:gd name="T17" fmla="*/ 2147483647 h 106"/>
                    <a:gd name="T18" fmla="*/ 2147483647 w 56"/>
                    <a:gd name="T19" fmla="*/ 2147483647 h 106"/>
                    <a:gd name="T20" fmla="*/ 2147483647 w 56"/>
                    <a:gd name="T21" fmla="*/ 2147483647 h 106"/>
                    <a:gd name="T22" fmla="*/ 2147483647 w 56"/>
                    <a:gd name="T23" fmla="*/ 2147483647 h 106"/>
                    <a:gd name="T24" fmla="*/ 0 w 56"/>
                    <a:gd name="T25" fmla="*/ 2147483647 h 106"/>
                    <a:gd name="T26" fmla="*/ 2147483647 w 56"/>
                    <a:gd name="T27" fmla="*/ 2147483647 h 106"/>
                    <a:gd name="T28" fmla="*/ 2147483647 w 56"/>
                    <a:gd name="T29" fmla="*/ 2147483647 h 106"/>
                    <a:gd name="T30" fmla="*/ 2147483647 w 56"/>
                    <a:gd name="T31" fmla="*/ 2147483647 h 106"/>
                    <a:gd name="T32" fmla="*/ 2147483647 w 56"/>
                    <a:gd name="T33" fmla="*/ 2147483647 h 106"/>
                    <a:gd name="T34" fmla="*/ 2147483647 w 56"/>
                    <a:gd name="T35" fmla="*/ 2147483647 h 106"/>
                    <a:gd name="T36" fmla="*/ 2147483647 w 56"/>
                    <a:gd name="T37" fmla="*/ 2147483647 h 106"/>
                    <a:gd name="T38" fmla="*/ 2147483647 w 56"/>
                    <a:gd name="T39" fmla="*/ 2147483647 h 106"/>
                    <a:gd name="T40" fmla="*/ 2147483647 w 56"/>
                    <a:gd name="T41" fmla="*/ 2147483647 h 106"/>
                    <a:gd name="T42" fmla="*/ 2147483647 w 56"/>
                    <a:gd name="T43" fmla="*/ 2147483647 h 106"/>
                    <a:gd name="T44" fmla="*/ 2147483647 w 56"/>
                    <a:gd name="T45" fmla="*/ 2147483647 h 106"/>
                    <a:gd name="T46" fmla="*/ 2147483647 w 56"/>
                    <a:gd name="T47" fmla="*/ 2147483647 h 106"/>
                    <a:gd name="T48" fmla="*/ 2147483647 w 56"/>
                    <a:gd name="T49" fmla="*/ 2147483647 h 106"/>
                    <a:gd name="T50" fmla="*/ 2147483647 w 56"/>
                    <a:gd name="T51" fmla="*/ 2147483647 h 106"/>
                    <a:gd name="T52" fmla="*/ 2147483647 w 56"/>
                    <a:gd name="T53" fmla="*/ 2147483647 h 106"/>
                    <a:gd name="T54" fmla="*/ 2147483647 w 56"/>
                    <a:gd name="T55" fmla="*/ 2147483647 h 106"/>
                    <a:gd name="T56" fmla="*/ 2147483647 w 56"/>
                    <a:gd name="T57" fmla="*/ 2147483647 h 106"/>
                    <a:gd name="T58" fmla="*/ 2147483647 w 56"/>
                    <a:gd name="T59" fmla="*/ 2147483647 h 106"/>
                    <a:gd name="T60" fmla="*/ 2147483647 w 56"/>
                    <a:gd name="T61" fmla="*/ 2147483647 h 106"/>
                    <a:gd name="T62" fmla="*/ 2147483647 w 56"/>
                    <a:gd name="T63" fmla="*/ 2147483647 h 106"/>
                    <a:gd name="T64" fmla="*/ 2147483647 w 56"/>
                    <a:gd name="T65" fmla="*/ 2147483647 h 106"/>
                    <a:gd name="T66" fmla="*/ 2147483647 w 56"/>
                    <a:gd name="T67" fmla="*/ 2147483647 h 106"/>
                    <a:gd name="T68" fmla="*/ 2147483647 w 56"/>
                    <a:gd name="T69" fmla="*/ 2147483647 h 106"/>
                    <a:gd name="T70" fmla="*/ 2147483647 w 56"/>
                    <a:gd name="T71" fmla="*/ 2147483647 h 1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6"/>
                    <a:gd name="T109" fmla="*/ 0 h 106"/>
                    <a:gd name="T110" fmla="*/ 56 w 56"/>
                    <a:gd name="T111" fmla="*/ 106 h 10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6" h="106">
                      <a:moveTo>
                        <a:pt x="33" y="101"/>
                      </a:moveTo>
                      <a:lnTo>
                        <a:pt x="30" y="101"/>
                      </a:lnTo>
                      <a:lnTo>
                        <a:pt x="28" y="104"/>
                      </a:lnTo>
                      <a:lnTo>
                        <a:pt x="25" y="104"/>
                      </a:lnTo>
                      <a:lnTo>
                        <a:pt x="20" y="104"/>
                      </a:lnTo>
                      <a:lnTo>
                        <a:pt x="15" y="104"/>
                      </a:lnTo>
                      <a:lnTo>
                        <a:pt x="15" y="101"/>
                      </a:lnTo>
                      <a:lnTo>
                        <a:pt x="10" y="106"/>
                      </a:lnTo>
                      <a:lnTo>
                        <a:pt x="8" y="104"/>
                      </a:lnTo>
                      <a:lnTo>
                        <a:pt x="13" y="94"/>
                      </a:lnTo>
                      <a:lnTo>
                        <a:pt x="13" y="86"/>
                      </a:lnTo>
                      <a:lnTo>
                        <a:pt x="10" y="86"/>
                      </a:lnTo>
                      <a:lnTo>
                        <a:pt x="13" y="81"/>
                      </a:lnTo>
                      <a:lnTo>
                        <a:pt x="13" y="76"/>
                      </a:lnTo>
                      <a:lnTo>
                        <a:pt x="13" y="74"/>
                      </a:lnTo>
                      <a:lnTo>
                        <a:pt x="8" y="76"/>
                      </a:lnTo>
                      <a:lnTo>
                        <a:pt x="5" y="76"/>
                      </a:lnTo>
                      <a:lnTo>
                        <a:pt x="5" y="74"/>
                      </a:lnTo>
                      <a:lnTo>
                        <a:pt x="8" y="71"/>
                      </a:lnTo>
                      <a:lnTo>
                        <a:pt x="10" y="71"/>
                      </a:lnTo>
                      <a:lnTo>
                        <a:pt x="10" y="69"/>
                      </a:lnTo>
                      <a:lnTo>
                        <a:pt x="8" y="66"/>
                      </a:lnTo>
                      <a:lnTo>
                        <a:pt x="5" y="71"/>
                      </a:lnTo>
                      <a:lnTo>
                        <a:pt x="3" y="71"/>
                      </a:lnTo>
                      <a:lnTo>
                        <a:pt x="0" y="71"/>
                      </a:lnTo>
                      <a:lnTo>
                        <a:pt x="0" y="69"/>
                      </a:lnTo>
                      <a:lnTo>
                        <a:pt x="3" y="66"/>
                      </a:lnTo>
                      <a:lnTo>
                        <a:pt x="3" y="61"/>
                      </a:lnTo>
                      <a:lnTo>
                        <a:pt x="3" y="56"/>
                      </a:lnTo>
                      <a:lnTo>
                        <a:pt x="5" y="56"/>
                      </a:lnTo>
                      <a:lnTo>
                        <a:pt x="8" y="51"/>
                      </a:lnTo>
                      <a:lnTo>
                        <a:pt x="10" y="41"/>
                      </a:lnTo>
                      <a:lnTo>
                        <a:pt x="15" y="23"/>
                      </a:lnTo>
                      <a:lnTo>
                        <a:pt x="13" y="16"/>
                      </a:lnTo>
                      <a:lnTo>
                        <a:pt x="13" y="11"/>
                      </a:lnTo>
                      <a:lnTo>
                        <a:pt x="10" y="8"/>
                      </a:lnTo>
                      <a:lnTo>
                        <a:pt x="13" y="5"/>
                      </a:lnTo>
                      <a:lnTo>
                        <a:pt x="18" y="3"/>
                      </a:lnTo>
                      <a:lnTo>
                        <a:pt x="23" y="0"/>
                      </a:lnTo>
                      <a:lnTo>
                        <a:pt x="25" y="5"/>
                      </a:lnTo>
                      <a:lnTo>
                        <a:pt x="41" y="5"/>
                      </a:lnTo>
                      <a:lnTo>
                        <a:pt x="43" y="3"/>
                      </a:lnTo>
                      <a:lnTo>
                        <a:pt x="46" y="3"/>
                      </a:lnTo>
                      <a:lnTo>
                        <a:pt x="48" y="5"/>
                      </a:lnTo>
                      <a:lnTo>
                        <a:pt x="48" y="8"/>
                      </a:lnTo>
                      <a:lnTo>
                        <a:pt x="56" y="13"/>
                      </a:lnTo>
                      <a:lnTo>
                        <a:pt x="53" y="16"/>
                      </a:lnTo>
                      <a:lnTo>
                        <a:pt x="43" y="21"/>
                      </a:lnTo>
                      <a:lnTo>
                        <a:pt x="43" y="26"/>
                      </a:lnTo>
                      <a:lnTo>
                        <a:pt x="43" y="31"/>
                      </a:lnTo>
                      <a:lnTo>
                        <a:pt x="43" y="41"/>
                      </a:lnTo>
                      <a:lnTo>
                        <a:pt x="43" y="48"/>
                      </a:lnTo>
                      <a:lnTo>
                        <a:pt x="43" y="51"/>
                      </a:lnTo>
                      <a:lnTo>
                        <a:pt x="41" y="53"/>
                      </a:lnTo>
                      <a:lnTo>
                        <a:pt x="35" y="53"/>
                      </a:lnTo>
                      <a:lnTo>
                        <a:pt x="33" y="53"/>
                      </a:lnTo>
                      <a:lnTo>
                        <a:pt x="38" y="58"/>
                      </a:lnTo>
                      <a:lnTo>
                        <a:pt x="41" y="64"/>
                      </a:lnTo>
                      <a:lnTo>
                        <a:pt x="43" y="66"/>
                      </a:lnTo>
                      <a:lnTo>
                        <a:pt x="41" y="69"/>
                      </a:lnTo>
                      <a:lnTo>
                        <a:pt x="35" y="74"/>
                      </a:lnTo>
                      <a:lnTo>
                        <a:pt x="35" y="79"/>
                      </a:lnTo>
                      <a:lnTo>
                        <a:pt x="41" y="81"/>
                      </a:lnTo>
                      <a:lnTo>
                        <a:pt x="43" y="84"/>
                      </a:lnTo>
                      <a:lnTo>
                        <a:pt x="38" y="89"/>
                      </a:lnTo>
                      <a:lnTo>
                        <a:pt x="35" y="91"/>
                      </a:lnTo>
                      <a:lnTo>
                        <a:pt x="33" y="101"/>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19" name="Freeform 38"/>
                <p:cNvSpPr>
                  <a:spLocks/>
                </p:cNvSpPr>
                <p:nvPr/>
              </p:nvSpPr>
              <p:spPr bwMode="auto">
                <a:xfrm>
                  <a:off x="4500563" y="3697288"/>
                  <a:ext cx="250825" cy="201612"/>
                </a:xfrm>
                <a:custGeom>
                  <a:avLst/>
                  <a:gdLst>
                    <a:gd name="T0" fmla="*/ 2147483647 w 197"/>
                    <a:gd name="T1" fmla="*/ 2147483647 h 159"/>
                    <a:gd name="T2" fmla="*/ 2147483647 w 197"/>
                    <a:gd name="T3" fmla="*/ 2147483647 h 159"/>
                    <a:gd name="T4" fmla="*/ 0 w 197"/>
                    <a:gd name="T5" fmla="*/ 2147483647 h 159"/>
                    <a:gd name="T6" fmla="*/ 2147483647 w 197"/>
                    <a:gd name="T7" fmla="*/ 2147483647 h 159"/>
                    <a:gd name="T8" fmla="*/ 2147483647 w 197"/>
                    <a:gd name="T9" fmla="*/ 2147483647 h 159"/>
                    <a:gd name="T10" fmla="*/ 2147483647 w 197"/>
                    <a:gd name="T11" fmla="*/ 0 h 159"/>
                    <a:gd name="T12" fmla="*/ 2147483647 w 197"/>
                    <a:gd name="T13" fmla="*/ 2147483647 h 159"/>
                    <a:gd name="T14" fmla="*/ 2147483647 w 197"/>
                    <a:gd name="T15" fmla="*/ 0 h 159"/>
                    <a:gd name="T16" fmla="*/ 2147483647 w 197"/>
                    <a:gd name="T17" fmla="*/ 2147483647 h 159"/>
                    <a:gd name="T18" fmla="*/ 2147483647 w 197"/>
                    <a:gd name="T19" fmla="*/ 2147483647 h 159"/>
                    <a:gd name="T20" fmla="*/ 2147483647 w 197"/>
                    <a:gd name="T21" fmla="*/ 2147483647 h 159"/>
                    <a:gd name="T22" fmla="*/ 2147483647 w 197"/>
                    <a:gd name="T23" fmla="*/ 2147483647 h 159"/>
                    <a:gd name="T24" fmla="*/ 2147483647 w 197"/>
                    <a:gd name="T25" fmla="*/ 2147483647 h 159"/>
                    <a:gd name="T26" fmla="*/ 2147483647 w 197"/>
                    <a:gd name="T27" fmla="*/ 2147483647 h 159"/>
                    <a:gd name="T28" fmla="*/ 2147483647 w 197"/>
                    <a:gd name="T29" fmla="*/ 2147483647 h 159"/>
                    <a:gd name="T30" fmla="*/ 2147483647 w 197"/>
                    <a:gd name="T31" fmla="*/ 2147483647 h 159"/>
                    <a:gd name="T32" fmla="*/ 2147483647 w 197"/>
                    <a:gd name="T33" fmla="*/ 2147483647 h 159"/>
                    <a:gd name="T34" fmla="*/ 2147483647 w 197"/>
                    <a:gd name="T35" fmla="*/ 2147483647 h 159"/>
                    <a:gd name="T36" fmla="*/ 2147483647 w 197"/>
                    <a:gd name="T37" fmla="*/ 2147483647 h 159"/>
                    <a:gd name="T38" fmla="*/ 2147483647 w 197"/>
                    <a:gd name="T39" fmla="*/ 2147483647 h 159"/>
                    <a:gd name="T40" fmla="*/ 2147483647 w 197"/>
                    <a:gd name="T41" fmla="*/ 2147483647 h 159"/>
                    <a:gd name="T42" fmla="*/ 2147483647 w 197"/>
                    <a:gd name="T43" fmla="*/ 2147483647 h 159"/>
                    <a:gd name="T44" fmla="*/ 2147483647 w 197"/>
                    <a:gd name="T45" fmla="*/ 2147483647 h 159"/>
                    <a:gd name="T46" fmla="*/ 2147483647 w 197"/>
                    <a:gd name="T47" fmla="*/ 2147483647 h 159"/>
                    <a:gd name="T48" fmla="*/ 2147483647 w 197"/>
                    <a:gd name="T49" fmla="*/ 2147483647 h 159"/>
                    <a:gd name="T50" fmla="*/ 2147483647 w 197"/>
                    <a:gd name="T51" fmla="*/ 2147483647 h 159"/>
                    <a:gd name="T52" fmla="*/ 2147483647 w 197"/>
                    <a:gd name="T53" fmla="*/ 2147483647 h 159"/>
                    <a:gd name="T54" fmla="*/ 2147483647 w 197"/>
                    <a:gd name="T55" fmla="*/ 2147483647 h 159"/>
                    <a:gd name="T56" fmla="*/ 2147483647 w 197"/>
                    <a:gd name="T57" fmla="*/ 2147483647 h 159"/>
                    <a:gd name="T58" fmla="*/ 2147483647 w 197"/>
                    <a:gd name="T59" fmla="*/ 2147483647 h 159"/>
                    <a:gd name="T60" fmla="*/ 2147483647 w 197"/>
                    <a:gd name="T61" fmla="*/ 2147483647 h 159"/>
                    <a:gd name="T62" fmla="*/ 2147483647 w 197"/>
                    <a:gd name="T63" fmla="*/ 2147483647 h 159"/>
                    <a:gd name="T64" fmla="*/ 2147483647 w 197"/>
                    <a:gd name="T65" fmla="*/ 2147483647 h 159"/>
                    <a:gd name="T66" fmla="*/ 2147483647 w 197"/>
                    <a:gd name="T67" fmla="*/ 2147483647 h 159"/>
                    <a:gd name="T68" fmla="*/ 2147483647 w 197"/>
                    <a:gd name="T69" fmla="*/ 2147483647 h 159"/>
                    <a:gd name="T70" fmla="*/ 2147483647 w 197"/>
                    <a:gd name="T71" fmla="*/ 2147483647 h 159"/>
                    <a:gd name="T72" fmla="*/ 2147483647 w 197"/>
                    <a:gd name="T73" fmla="*/ 2147483647 h 159"/>
                    <a:gd name="T74" fmla="*/ 2147483647 w 197"/>
                    <a:gd name="T75" fmla="*/ 2147483647 h 159"/>
                    <a:gd name="T76" fmla="*/ 2147483647 w 197"/>
                    <a:gd name="T77" fmla="*/ 2147483647 h 159"/>
                    <a:gd name="T78" fmla="*/ 2147483647 w 197"/>
                    <a:gd name="T79" fmla="*/ 2147483647 h 159"/>
                    <a:gd name="T80" fmla="*/ 2147483647 w 197"/>
                    <a:gd name="T81" fmla="*/ 2147483647 h 159"/>
                    <a:gd name="T82" fmla="*/ 2147483647 w 197"/>
                    <a:gd name="T83" fmla="*/ 2147483647 h 159"/>
                    <a:gd name="T84" fmla="*/ 2147483647 w 197"/>
                    <a:gd name="T85" fmla="*/ 2147483647 h 159"/>
                    <a:gd name="T86" fmla="*/ 2147483647 w 197"/>
                    <a:gd name="T87" fmla="*/ 2147483647 h 159"/>
                    <a:gd name="T88" fmla="*/ 2147483647 w 197"/>
                    <a:gd name="T89" fmla="*/ 2147483647 h 159"/>
                    <a:gd name="T90" fmla="*/ 2147483647 w 197"/>
                    <a:gd name="T91" fmla="*/ 2147483647 h 159"/>
                    <a:gd name="T92" fmla="*/ 2147483647 w 197"/>
                    <a:gd name="T93" fmla="*/ 2147483647 h 159"/>
                    <a:gd name="T94" fmla="*/ 2147483647 w 197"/>
                    <a:gd name="T95" fmla="*/ 2147483647 h 159"/>
                    <a:gd name="T96" fmla="*/ 2147483647 w 197"/>
                    <a:gd name="T97" fmla="*/ 2147483647 h 159"/>
                    <a:gd name="T98" fmla="*/ 2147483647 w 197"/>
                    <a:gd name="T99" fmla="*/ 2147483647 h 159"/>
                    <a:gd name="T100" fmla="*/ 2147483647 w 197"/>
                    <a:gd name="T101" fmla="*/ 2147483647 h 159"/>
                    <a:gd name="T102" fmla="*/ 2147483647 w 197"/>
                    <a:gd name="T103" fmla="*/ 2147483647 h 159"/>
                    <a:gd name="T104" fmla="*/ 2147483647 w 197"/>
                    <a:gd name="T105" fmla="*/ 2147483647 h 159"/>
                    <a:gd name="T106" fmla="*/ 2147483647 w 197"/>
                    <a:gd name="T107" fmla="*/ 2147483647 h 159"/>
                    <a:gd name="T108" fmla="*/ 2147483647 w 197"/>
                    <a:gd name="T109" fmla="*/ 2147483647 h 159"/>
                    <a:gd name="T110" fmla="*/ 2147483647 w 197"/>
                    <a:gd name="T111" fmla="*/ 2147483647 h 159"/>
                    <a:gd name="T112" fmla="*/ 2147483647 w 197"/>
                    <a:gd name="T113" fmla="*/ 2147483647 h 15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7"/>
                    <a:gd name="T172" fmla="*/ 0 h 159"/>
                    <a:gd name="T173" fmla="*/ 197 w 197"/>
                    <a:gd name="T174" fmla="*/ 159 h 15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7" h="159">
                      <a:moveTo>
                        <a:pt x="8" y="40"/>
                      </a:moveTo>
                      <a:lnTo>
                        <a:pt x="5" y="35"/>
                      </a:lnTo>
                      <a:lnTo>
                        <a:pt x="8" y="33"/>
                      </a:lnTo>
                      <a:lnTo>
                        <a:pt x="10" y="28"/>
                      </a:lnTo>
                      <a:lnTo>
                        <a:pt x="8" y="23"/>
                      </a:lnTo>
                      <a:lnTo>
                        <a:pt x="5" y="20"/>
                      </a:lnTo>
                      <a:lnTo>
                        <a:pt x="0" y="18"/>
                      </a:lnTo>
                      <a:lnTo>
                        <a:pt x="0" y="15"/>
                      </a:lnTo>
                      <a:lnTo>
                        <a:pt x="0" y="13"/>
                      </a:lnTo>
                      <a:lnTo>
                        <a:pt x="5" y="10"/>
                      </a:lnTo>
                      <a:lnTo>
                        <a:pt x="8" y="8"/>
                      </a:lnTo>
                      <a:lnTo>
                        <a:pt x="10" y="8"/>
                      </a:lnTo>
                      <a:lnTo>
                        <a:pt x="15" y="8"/>
                      </a:lnTo>
                      <a:lnTo>
                        <a:pt x="15" y="5"/>
                      </a:lnTo>
                      <a:lnTo>
                        <a:pt x="15" y="3"/>
                      </a:lnTo>
                      <a:lnTo>
                        <a:pt x="20" y="0"/>
                      </a:lnTo>
                      <a:lnTo>
                        <a:pt x="25" y="0"/>
                      </a:lnTo>
                      <a:lnTo>
                        <a:pt x="33" y="3"/>
                      </a:lnTo>
                      <a:lnTo>
                        <a:pt x="38" y="3"/>
                      </a:lnTo>
                      <a:lnTo>
                        <a:pt x="46" y="3"/>
                      </a:lnTo>
                      <a:lnTo>
                        <a:pt x="48" y="0"/>
                      </a:lnTo>
                      <a:lnTo>
                        <a:pt x="53" y="0"/>
                      </a:lnTo>
                      <a:lnTo>
                        <a:pt x="56" y="0"/>
                      </a:lnTo>
                      <a:lnTo>
                        <a:pt x="58" y="3"/>
                      </a:lnTo>
                      <a:lnTo>
                        <a:pt x="63" y="5"/>
                      </a:lnTo>
                      <a:lnTo>
                        <a:pt x="71" y="5"/>
                      </a:lnTo>
                      <a:lnTo>
                        <a:pt x="81" y="5"/>
                      </a:lnTo>
                      <a:lnTo>
                        <a:pt x="86" y="5"/>
                      </a:lnTo>
                      <a:lnTo>
                        <a:pt x="94" y="8"/>
                      </a:lnTo>
                      <a:lnTo>
                        <a:pt x="96" y="5"/>
                      </a:lnTo>
                      <a:lnTo>
                        <a:pt x="99" y="3"/>
                      </a:lnTo>
                      <a:lnTo>
                        <a:pt x="104" y="3"/>
                      </a:lnTo>
                      <a:lnTo>
                        <a:pt x="109" y="8"/>
                      </a:lnTo>
                      <a:lnTo>
                        <a:pt x="114" y="8"/>
                      </a:lnTo>
                      <a:lnTo>
                        <a:pt x="116" y="8"/>
                      </a:lnTo>
                      <a:lnTo>
                        <a:pt x="121" y="10"/>
                      </a:lnTo>
                      <a:lnTo>
                        <a:pt x="124" y="10"/>
                      </a:lnTo>
                      <a:lnTo>
                        <a:pt x="124" y="13"/>
                      </a:lnTo>
                      <a:lnTo>
                        <a:pt x="121" y="15"/>
                      </a:lnTo>
                      <a:lnTo>
                        <a:pt x="124" y="15"/>
                      </a:lnTo>
                      <a:lnTo>
                        <a:pt x="134" y="18"/>
                      </a:lnTo>
                      <a:lnTo>
                        <a:pt x="137" y="20"/>
                      </a:lnTo>
                      <a:lnTo>
                        <a:pt x="139" y="20"/>
                      </a:lnTo>
                      <a:lnTo>
                        <a:pt x="142" y="20"/>
                      </a:lnTo>
                      <a:lnTo>
                        <a:pt x="144" y="20"/>
                      </a:lnTo>
                      <a:lnTo>
                        <a:pt x="144" y="23"/>
                      </a:lnTo>
                      <a:lnTo>
                        <a:pt x="149" y="23"/>
                      </a:lnTo>
                      <a:lnTo>
                        <a:pt x="152" y="23"/>
                      </a:lnTo>
                      <a:lnTo>
                        <a:pt x="157" y="23"/>
                      </a:lnTo>
                      <a:lnTo>
                        <a:pt x="157" y="20"/>
                      </a:lnTo>
                      <a:lnTo>
                        <a:pt x="159" y="20"/>
                      </a:lnTo>
                      <a:lnTo>
                        <a:pt x="169" y="23"/>
                      </a:lnTo>
                      <a:lnTo>
                        <a:pt x="169" y="25"/>
                      </a:lnTo>
                      <a:lnTo>
                        <a:pt x="169" y="28"/>
                      </a:lnTo>
                      <a:lnTo>
                        <a:pt x="172" y="28"/>
                      </a:lnTo>
                      <a:lnTo>
                        <a:pt x="175" y="28"/>
                      </a:lnTo>
                      <a:lnTo>
                        <a:pt x="177" y="28"/>
                      </a:lnTo>
                      <a:lnTo>
                        <a:pt x="177" y="30"/>
                      </a:lnTo>
                      <a:lnTo>
                        <a:pt x="180" y="30"/>
                      </a:lnTo>
                      <a:lnTo>
                        <a:pt x="182" y="28"/>
                      </a:lnTo>
                      <a:lnTo>
                        <a:pt x="185" y="30"/>
                      </a:lnTo>
                      <a:lnTo>
                        <a:pt x="190" y="30"/>
                      </a:lnTo>
                      <a:lnTo>
                        <a:pt x="195" y="28"/>
                      </a:lnTo>
                      <a:lnTo>
                        <a:pt x="197" y="28"/>
                      </a:lnTo>
                      <a:lnTo>
                        <a:pt x="197" y="30"/>
                      </a:lnTo>
                      <a:lnTo>
                        <a:pt x="197" y="35"/>
                      </a:lnTo>
                      <a:lnTo>
                        <a:pt x="197" y="40"/>
                      </a:lnTo>
                      <a:lnTo>
                        <a:pt x="190" y="46"/>
                      </a:lnTo>
                      <a:lnTo>
                        <a:pt x="182" y="48"/>
                      </a:lnTo>
                      <a:lnTo>
                        <a:pt x="180" y="51"/>
                      </a:lnTo>
                      <a:lnTo>
                        <a:pt x="172" y="53"/>
                      </a:lnTo>
                      <a:lnTo>
                        <a:pt x="169" y="56"/>
                      </a:lnTo>
                      <a:lnTo>
                        <a:pt x="162" y="58"/>
                      </a:lnTo>
                      <a:lnTo>
                        <a:pt x="159" y="61"/>
                      </a:lnTo>
                      <a:lnTo>
                        <a:pt x="159" y="63"/>
                      </a:lnTo>
                      <a:lnTo>
                        <a:pt x="159" y="66"/>
                      </a:lnTo>
                      <a:lnTo>
                        <a:pt x="154" y="66"/>
                      </a:lnTo>
                      <a:lnTo>
                        <a:pt x="152" y="73"/>
                      </a:lnTo>
                      <a:lnTo>
                        <a:pt x="144" y="81"/>
                      </a:lnTo>
                      <a:lnTo>
                        <a:pt x="144" y="83"/>
                      </a:lnTo>
                      <a:lnTo>
                        <a:pt x="142" y="86"/>
                      </a:lnTo>
                      <a:lnTo>
                        <a:pt x="142" y="91"/>
                      </a:lnTo>
                      <a:lnTo>
                        <a:pt x="144" y="99"/>
                      </a:lnTo>
                      <a:lnTo>
                        <a:pt x="144" y="101"/>
                      </a:lnTo>
                      <a:lnTo>
                        <a:pt x="149" y="104"/>
                      </a:lnTo>
                      <a:lnTo>
                        <a:pt x="149" y="106"/>
                      </a:lnTo>
                      <a:lnTo>
                        <a:pt x="147" y="109"/>
                      </a:lnTo>
                      <a:lnTo>
                        <a:pt x="144" y="109"/>
                      </a:lnTo>
                      <a:lnTo>
                        <a:pt x="142" y="111"/>
                      </a:lnTo>
                      <a:lnTo>
                        <a:pt x="139" y="116"/>
                      </a:lnTo>
                      <a:lnTo>
                        <a:pt x="137" y="116"/>
                      </a:lnTo>
                      <a:lnTo>
                        <a:pt x="134" y="124"/>
                      </a:lnTo>
                      <a:lnTo>
                        <a:pt x="134" y="129"/>
                      </a:lnTo>
                      <a:lnTo>
                        <a:pt x="132" y="129"/>
                      </a:lnTo>
                      <a:lnTo>
                        <a:pt x="127" y="129"/>
                      </a:lnTo>
                      <a:lnTo>
                        <a:pt x="121" y="131"/>
                      </a:lnTo>
                      <a:lnTo>
                        <a:pt x="119" y="134"/>
                      </a:lnTo>
                      <a:lnTo>
                        <a:pt x="116" y="141"/>
                      </a:lnTo>
                      <a:lnTo>
                        <a:pt x="111" y="146"/>
                      </a:lnTo>
                      <a:lnTo>
                        <a:pt x="109" y="144"/>
                      </a:lnTo>
                      <a:lnTo>
                        <a:pt x="106" y="144"/>
                      </a:lnTo>
                      <a:lnTo>
                        <a:pt x="104" y="146"/>
                      </a:lnTo>
                      <a:lnTo>
                        <a:pt x="101" y="146"/>
                      </a:lnTo>
                      <a:lnTo>
                        <a:pt x="101" y="144"/>
                      </a:lnTo>
                      <a:lnTo>
                        <a:pt x="76" y="146"/>
                      </a:lnTo>
                      <a:lnTo>
                        <a:pt x="71" y="149"/>
                      </a:lnTo>
                      <a:lnTo>
                        <a:pt x="63" y="152"/>
                      </a:lnTo>
                      <a:lnTo>
                        <a:pt x="61" y="154"/>
                      </a:lnTo>
                      <a:lnTo>
                        <a:pt x="61" y="157"/>
                      </a:lnTo>
                      <a:lnTo>
                        <a:pt x="61" y="159"/>
                      </a:lnTo>
                      <a:lnTo>
                        <a:pt x="61" y="157"/>
                      </a:lnTo>
                      <a:lnTo>
                        <a:pt x="61" y="159"/>
                      </a:lnTo>
                      <a:lnTo>
                        <a:pt x="58" y="159"/>
                      </a:lnTo>
                      <a:lnTo>
                        <a:pt x="53" y="159"/>
                      </a:lnTo>
                      <a:lnTo>
                        <a:pt x="48" y="154"/>
                      </a:lnTo>
                      <a:lnTo>
                        <a:pt x="48" y="152"/>
                      </a:lnTo>
                      <a:lnTo>
                        <a:pt x="48" y="149"/>
                      </a:lnTo>
                      <a:lnTo>
                        <a:pt x="46" y="146"/>
                      </a:lnTo>
                      <a:lnTo>
                        <a:pt x="43" y="146"/>
                      </a:lnTo>
                      <a:lnTo>
                        <a:pt x="46" y="144"/>
                      </a:lnTo>
                      <a:lnTo>
                        <a:pt x="43" y="139"/>
                      </a:lnTo>
                      <a:lnTo>
                        <a:pt x="38" y="136"/>
                      </a:lnTo>
                      <a:lnTo>
                        <a:pt x="36" y="136"/>
                      </a:lnTo>
                      <a:lnTo>
                        <a:pt x="33" y="136"/>
                      </a:lnTo>
                      <a:lnTo>
                        <a:pt x="28" y="136"/>
                      </a:lnTo>
                      <a:lnTo>
                        <a:pt x="30" y="126"/>
                      </a:lnTo>
                      <a:lnTo>
                        <a:pt x="33" y="124"/>
                      </a:lnTo>
                      <a:lnTo>
                        <a:pt x="38" y="119"/>
                      </a:lnTo>
                      <a:lnTo>
                        <a:pt x="36" y="116"/>
                      </a:lnTo>
                      <a:lnTo>
                        <a:pt x="30" y="114"/>
                      </a:lnTo>
                      <a:lnTo>
                        <a:pt x="30" y="109"/>
                      </a:lnTo>
                      <a:lnTo>
                        <a:pt x="36" y="104"/>
                      </a:lnTo>
                      <a:lnTo>
                        <a:pt x="38" y="101"/>
                      </a:lnTo>
                      <a:lnTo>
                        <a:pt x="36" y="99"/>
                      </a:lnTo>
                      <a:lnTo>
                        <a:pt x="33" y="93"/>
                      </a:lnTo>
                      <a:lnTo>
                        <a:pt x="28" y="88"/>
                      </a:lnTo>
                      <a:lnTo>
                        <a:pt x="30" y="88"/>
                      </a:lnTo>
                      <a:lnTo>
                        <a:pt x="36" y="88"/>
                      </a:lnTo>
                      <a:lnTo>
                        <a:pt x="38" y="86"/>
                      </a:lnTo>
                      <a:lnTo>
                        <a:pt x="38" y="83"/>
                      </a:lnTo>
                      <a:lnTo>
                        <a:pt x="38" y="76"/>
                      </a:lnTo>
                      <a:lnTo>
                        <a:pt x="38" y="66"/>
                      </a:lnTo>
                      <a:lnTo>
                        <a:pt x="38" y="61"/>
                      </a:lnTo>
                      <a:lnTo>
                        <a:pt x="38" y="56"/>
                      </a:lnTo>
                      <a:lnTo>
                        <a:pt x="48" y="51"/>
                      </a:lnTo>
                      <a:lnTo>
                        <a:pt x="51" y="48"/>
                      </a:lnTo>
                      <a:lnTo>
                        <a:pt x="43" y="43"/>
                      </a:lnTo>
                      <a:lnTo>
                        <a:pt x="43" y="40"/>
                      </a:lnTo>
                      <a:lnTo>
                        <a:pt x="41" y="38"/>
                      </a:lnTo>
                      <a:lnTo>
                        <a:pt x="38" y="38"/>
                      </a:lnTo>
                      <a:lnTo>
                        <a:pt x="36" y="40"/>
                      </a:lnTo>
                      <a:lnTo>
                        <a:pt x="20" y="40"/>
                      </a:lnTo>
                      <a:lnTo>
                        <a:pt x="18" y="35"/>
                      </a:lnTo>
                      <a:lnTo>
                        <a:pt x="13" y="38"/>
                      </a:lnTo>
                      <a:lnTo>
                        <a:pt x="8" y="40"/>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20" name="Freeform 42"/>
                <p:cNvSpPr>
                  <a:spLocks/>
                </p:cNvSpPr>
                <p:nvPr/>
              </p:nvSpPr>
              <p:spPr bwMode="auto">
                <a:xfrm>
                  <a:off x="4422775" y="3903663"/>
                  <a:ext cx="241300" cy="198437"/>
                </a:xfrm>
                <a:custGeom>
                  <a:avLst/>
                  <a:gdLst>
                    <a:gd name="T0" fmla="*/ 2147483647 w 190"/>
                    <a:gd name="T1" fmla="*/ 2147483647 h 156"/>
                    <a:gd name="T2" fmla="*/ 2147483647 w 190"/>
                    <a:gd name="T3" fmla="*/ 2147483647 h 156"/>
                    <a:gd name="T4" fmla="*/ 2147483647 w 190"/>
                    <a:gd name="T5" fmla="*/ 2147483647 h 156"/>
                    <a:gd name="T6" fmla="*/ 2147483647 w 190"/>
                    <a:gd name="T7" fmla="*/ 2147483647 h 156"/>
                    <a:gd name="T8" fmla="*/ 2147483647 w 190"/>
                    <a:gd name="T9" fmla="*/ 2147483647 h 156"/>
                    <a:gd name="T10" fmla="*/ 2147483647 w 190"/>
                    <a:gd name="T11" fmla="*/ 2147483647 h 156"/>
                    <a:gd name="T12" fmla="*/ 2147483647 w 190"/>
                    <a:gd name="T13" fmla="*/ 2147483647 h 156"/>
                    <a:gd name="T14" fmla="*/ 2147483647 w 190"/>
                    <a:gd name="T15" fmla="*/ 2147483647 h 156"/>
                    <a:gd name="T16" fmla="*/ 2147483647 w 190"/>
                    <a:gd name="T17" fmla="*/ 2147483647 h 156"/>
                    <a:gd name="T18" fmla="*/ 2147483647 w 190"/>
                    <a:gd name="T19" fmla="*/ 2147483647 h 156"/>
                    <a:gd name="T20" fmla="*/ 2147483647 w 190"/>
                    <a:gd name="T21" fmla="*/ 2147483647 h 156"/>
                    <a:gd name="T22" fmla="*/ 2147483647 w 190"/>
                    <a:gd name="T23" fmla="*/ 2147483647 h 156"/>
                    <a:gd name="T24" fmla="*/ 2147483647 w 190"/>
                    <a:gd name="T25" fmla="*/ 2147483647 h 156"/>
                    <a:gd name="T26" fmla="*/ 2147483647 w 190"/>
                    <a:gd name="T27" fmla="*/ 2147483647 h 156"/>
                    <a:gd name="T28" fmla="*/ 2147483647 w 190"/>
                    <a:gd name="T29" fmla="*/ 2147483647 h 156"/>
                    <a:gd name="T30" fmla="*/ 2147483647 w 190"/>
                    <a:gd name="T31" fmla="*/ 2147483647 h 156"/>
                    <a:gd name="T32" fmla="*/ 2147483647 w 190"/>
                    <a:gd name="T33" fmla="*/ 2147483647 h 156"/>
                    <a:gd name="T34" fmla="*/ 2147483647 w 190"/>
                    <a:gd name="T35" fmla="*/ 2147483647 h 156"/>
                    <a:gd name="T36" fmla="*/ 2147483647 w 190"/>
                    <a:gd name="T37" fmla="*/ 2147483647 h 156"/>
                    <a:gd name="T38" fmla="*/ 2147483647 w 190"/>
                    <a:gd name="T39" fmla="*/ 2147483647 h 156"/>
                    <a:gd name="T40" fmla="*/ 2147483647 w 190"/>
                    <a:gd name="T41" fmla="*/ 2147483647 h 156"/>
                    <a:gd name="T42" fmla="*/ 0 w 190"/>
                    <a:gd name="T43" fmla="*/ 2147483647 h 156"/>
                    <a:gd name="T44" fmla="*/ 2147483647 w 190"/>
                    <a:gd name="T45" fmla="*/ 2147483647 h 156"/>
                    <a:gd name="T46" fmla="*/ 2147483647 w 190"/>
                    <a:gd name="T47" fmla="*/ 2147483647 h 156"/>
                    <a:gd name="T48" fmla="*/ 2147483647 w 190"/>
                    <a:gd name="T49" fmla="*/ 2147483647 h 156"/>
                    <a:gd name="T50" fmla="*/ 2147483647 w 190"/>
                    <a:gd name="T51" fmla="*/ 2147483647 h 156"/>
                    <a:gd name="T52" fmla="*/ 2147483647 w 190"/>
                    <a:gd name="T53" fmla="*/ 2147483647 h 156"/>
                    <a:gd name="T54" fmla="*/ 2147483647 w 190"/>
                    <a:gd name="T55" fmla="*/ 2147483647 h 156"/>
                    <a:gd name="T56" fmla="*/ 2147483647 w 190"/>
                    <a:gd name="T57" fmla="*/ 2147483647 h 156"/>
                    <a:gd name="T58" fmla="*/ 2147483647 w 190"/>
                    <a:gd name="T59" fmla="*/ 2147483647 h 156"/>
                    <a:gd name="T60" fmla="*/ 2147483647 w 190"/>
                    <a:gd name="T61" fmla="*/ 2147483647 h 156"/>
                    <a:gd name="T62" fmla="*/ 2147483647 w 190"/>
                    <a:gd name="T63" fmla="*/ 2147483647 h 156"/>
                    <a:gd name="T64" fmla="*/ 2147483647 w 190"/>
                    <a:gd name="T65" fmla="*/ 2147483647 h 156"/>
                    <a:gd name="T66" fmla="*/ 2147483647 w 190"/>
                    <a:gd name="T67" fmla="*/ 2147483647 h 156"/>
                    <a:gd name="T68" fmla="*/ 2147483647 w 190"/>
                    <a:gd name="T69" fmla="*/ 2147483647 h 156"/>
                    <a:gd name="T70" fmla="*/ 2147483647 w 190"/>
                    <a:gd name="T71" fmla="*/ 2147483647 h 156"/>
                    <a:gd name="T72" fmla="*/ 2147483647 w 190"/>
                    <a:gd name="T73" fmla="*/ 0 h 156"/>
                    <a:gd name="T74" fmla="*/ 2147483647 w 190"/>
                    <a:gd name="T75" fmla="*/ 2147483647 h 156"/>
                    <a:gd name="T76" fmla="*/ 2147483647 w 190"/>
                    <a:gd name="T77" fmla="*/ 2147483647 h 156"/>
                    <a:gd name="T78" fmla="*/ 2147483647 w 190"/>
                    <a:gd name="T79" fmla="*/ 2147483647 h 156"/>
                    <a:gd name="T80" fmla="*/ 2147483647 w 190"/>
                    <a:gd name="T81" fmla="*/ 2147483647 h 156"/>
                    <a:gd name="T82" fmla="*/ 2147483647 w 190"/>
                    <a:gd name="T83" fmla="*/ 2147483647 h 156"/>
                    <a:gd name="T84" fmla="*/ 2147483647 w 190"/>
                    <a:gd name="T85" fmla="*/ 2147483647 h 1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90"/>
                    <a:gd name="T130" fmla="*/ 0 h 156"/>
                    <a:gd name="T131" fmla="*/ 190 w 190"/>
                    <a:gd name="T132" fmla="*/ 156 h 15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90" h="156">
                      <a:moveTo>
                        <a:pt x="172" y="17"/>
                      </a:moveTo>
                      <a:lnTo>
                        <a:pt x="175" y="20"/>
                      </a:lnTo>
                      <a:lnTo>
                        <a:pt x="180" y="22"/>
                      </a:lnTo>
                      <a:lnTo>
                        <a:pt x="180" y="25"/>
                      </a:lnTo>
                      <a:lnTo>
                        <a:pt x="182" y="32"/>
                      </a:lnTo>
                      <a:lnTo>
                        <a:pt x="182" y="40"/>
                      </a:lnTo>
                      <a:lnTo>
                        <a:pt x="182" y="50"/>
                      </a:lnTo>
                      <a:lnTo>
                        <a:pt x="182" y="55"/>
                      </a:lnTo>
                      <a:lnTo>
                        <a:pt x="188" y="60"/>
                      </a:lnTo>
                      <a:lnTo>
                        <a:pt x="190" y="65"/>
                      </a:lnTo>
                      <a:lnTo>
                        <a:pt x="190" y="75"/>
                      </a:lnTo>
                      <a:lnTo>
                        <a:pt x="175" y="75"/>
                      </a:lnTo>
                      <a:lnTo>
                        <a:pt x="170" y="75"/>
                      </a:lnTo>
                      <a:lnTo>
                        <a:pt x="165" y="75"/>
                      </a:lnTo>
                      <a:lnTo>
                        <a:pt x="162" y="80"/>
                      </a:lnTo>
                      <a:lnTo>
                        <a:pt x="160" y="80"/>
                      </a:lnTo>
                      <a:lnTo>
                        <a:pt x="150" y="83"/>
                      </a:lnTo>
                      <a:lnTo>
                        <a:pt x="147" y="83"/>
                      </a:lnTo>
                      <a:lnTo>
                        <a:pt x="147" y="85"/>
                      </a:lnTo>
                      <a:lnTo>
                        <a:pt x="147" y="88"/>
                      </a:lnTo>
                      <a:lnTo>
                        <a:pt x="150" y="93"/>
                      </a:lnTo>
                      <a:lnTo>
                        <a:pt x="150" y="96"/>
                      </a:lnTo>
                      <a:lnTo>
                        <a:pt x="137" y="101"/>
                      </a:lnTo>
                      <a:lnTo>
                        <a:pt x="129" y="103"/>
                      </a:lnTo>
                      <a:lnTo>
                        <a:pt x="127" y="108"/>
                      </a:lnTo>
                      <a:lnTo>
                        <a:pt x="122" y="113"/>
                      </a:lnTo>
                      <a:lnTo>
                        <a:pt x="119" y="113"/>
                      </a:lnTo>
                      <a:lnTo>
                        <a:pt x="114" y="116"/>
                      </a:lnTo>
                      <a:lnTo>
                        <a:pt x="107" y="116"/>
                      </a:lnTo>
                      <a:lnTo>
                        <a:pt x="107" y="121"/>
                      </a:lnTo>
                      <a:lnTo>
                        <a:pt x="104" y="121"/>
                      </a:lnTo>
                      <a:lnTo>
                        <a:pt x="94" y="121"/>
                      </a:lnTo>
                      <a:lnTo>
                        <a:pt x="86" y="126"/>
                      </a:lnTo>
                      <a:lnTo>
                        <a:pt x="76" y="133"/>
                      </a:lnTo>
                      <a:lnTo>
                        <a:pt x="71" y="136"/>
                      </a:lnTo>
                      <a:lnTo>
                        <a:pt x="71" y="138"/>
                      </a:lnTo>
                      <a:lnTo>
                        <a:pt x="71" y="156"/>
                      </a:lnTo>
                      <a:lnTo>
                        <a:pt x="61" y="156"/>
                      </a:lnTo>
                      <a:lnTo>
                        <a:pt x="49" y="156"/>
                      </a:lnTo>
                      <a:lnTo>
                        <a:pt x="28" y="156"/>
                      </a:lnTo>
                      <a:lnTo>
                        <a:pt x="11" y="156"/>
                      </a:lnTo>
                      <a:lnTo>
                        <a:pt x="0" y="156"/>
                      </a:lnTo>
                      <a:lnTo>
                        <a:pt x="0" y="154"/>
                      </a:lnTo>
                      <a:lnTo>
                        <a:pt x="3" y="151"/>
                      </a:lnTo>
                      <a:lnTo>
                        <a:pt x="6" y="151"/>
                      </a:lnTo>
                      <a:lnTo>
                        <a:pt x="16" y="149"/>
                      </a:lnTo>
                      <a:lnTo>
                        <a:pt x="23" y="144"/>
                      </a:lnTo>
                      <a:lnTo>
                        <a:pt x="28" y="141"/>
                      </a:lnTo>
                      <a:lnTo>
                        <a:pt x="36" y="133"/>
                      </a:lnTo>
                      <a:lnTo>
                        <a:pt x="43" y="128"/>
                      </a:lnTo>
                      <a:lnTo>
                        <a:pt x="51" y="118"/>
                      </a:lnTo>
                      <a:lnTo>
                        <a:pt x="54" y="113"/>
                      </a:lnTo>
                      <a:lnTo>
                        <a:pt x="56" y="108"/>
                      </a:lnTo>
                      <a:lnTo>
                        <a:pt x="56" y="103"/>
                      </a:lnTo>
                      <a:lnTo>
                        <a:pt x="51" y="98"/>
                      </a:lnTo>
                      <a:lnTo>
                        <a:pt x="51" y="93"/>
                      </a:lnTo>
                      <a:lnTo>
                        <a:pt x="51" y="88"/>
                      </a:lnTo>
                      <a:lnTo>
                        <a:pt x="56" y="83"/>
                      </a:lnTo>
                      <a:lnTo>
                        <a:pt x="61" y="75"/>
                      </a:lnTo>
                      <a:lnTo>
                        <a:pt x="61" y="70"/>
                      </a:lnTo>
                      <a:lnTo>
                        <a:pt x="61" y="68"/>
                      </a:lnTo>
                      <a:lnTo>
                        <a:pt x="61" y="63"/>
                      </a:lnTo>
                      <a:lnTo>
                        <a:pt x="71" y="53"/>
                      </a:lnTo>
                      <a:lnTo>
                        <a:pt x="76" y="50"/>
                      </a:lnTo>
                      <a:lnTo>
                        <a:pt x="81" y="48"/>
                      </a:lnTo>
                      <a:lnTo>
                        <a:pt x="91" y="43"/>
                      </a:lnTo>
                      <a:lnTo>
                        <a:pt x="97" y="40"/>
                      </a:lnTo>
                      <a:lnTo>
                        <a:pt x="102" y="35"/>
                      </a:lnTo>
                      <a:lnTo>
                        <a:pt x="104" y="27"/>
                      </a:lnTo>
                      <a:lnTo>
                        <a:pt x="109" y="20"/>
                      </a:lnTo>
                      <a:lnTo>
                        <a:pt x="114" y="2"/>
                      </a:lnTo>
                      <a:lnTo>
                        <a:pt x="117" y="2"/>
                      </a:lnTo>
                      <a:lnTo>
                        <a:pt x="119" y="0"/>
                      </a:lnTo>
                      <a:lnTo>
                        <a:pt x="122" y="2"/>
                      </a:lnTo>
                      <a:lnTo>
                        <a:pt x="127" y="10"/>
                      </a:lnTo>
                      <a:lnTo>
                        <a:pt x="134" y="15"/>
                      </a:lnTo>
                      <a:lnTo>
                        <a:pt x="139" y="15"/>
                      </a:lnTo>
                      <a:lnTo>
                        <a:pt x="145" y="15"/>
                      </a:lnTo>
                      <a:lnTo>
                        <a:pt x="155" y="15"/>
                      </a:lnTo>
                      <a:lnTo>
                        <a:pt x="157" y="12"/>
                      </a:lnTo>
                      <a:lnTo>
                        <a:pt x="160" y="10"/>
                      </a:lnTo>
                      <a:lnTo>
                        <a:pt x="162" y="15"/>
                      </a:lnTo>
                      <a:lnTo>
                        <a:pt x="165" y="15"/>
                      </a:lnTo>
                      <a:lnTo>
                        <a:pt x="170" y="17"/>
                      </a:lnTo>
                      <a:lnTo>
                        <a:pt x="172" y="17"/>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21" name="Freeform 44"/>
                <p:cNvSpPr>
                  <a:spLocks/>
                </p:cNvSpPr>
                <p:nvPr/>
              </p:nvSpPr>
              <p:spPr bwMode="auto">
                <a:xfrm>
                  <a:off x="4343400" y="4102100"/>
                  <a:ext cx="169863" cy="138113"/>
                </a:xfrm>
                <a:custGeom>
                  <a:avLst/>
                  <a:gdLst>
                    <a:gd name="T0" fmla="*/ 0 w 134"/>
                    <a:gd name="T1" fmla="*/ 2147483647 h 109"/>
                    <a:gd name="T2" fmla="*/ 0 w 134"/>
                    <a:gd name="T3" fmla="*/ 2147483647 h 109"/>
                    <a:gd name="T4" fmla="*/ 2147483647 w 134"/>
                    <a:gd name="T5" fmla="*/ 2147483647 h 109"/>
                    <a:gd name="T6" fmla="*/ 2147483647 w 134"/>
                    <a:gd name="T7" fmla="*/ 2147483647 h 109"/>
                    <a:gd name="T8" fmla="*/ 2147483647 w 134"/>
                    <a:gd name="T9" fmla="*/ 2147483647 h 109"/>
                    <a:gd name="T10" fmla="*/ 2147483647 w 134"/>
                    <a:gd name="T11" fmla="*/ 2147483647 h 109"/>
                    <a:gd name="T12" fmla="*/ 2147483647 w 134"/>
                    <a:gd name="T13" fmla="*/ 2147483647 h 109"/>
                    <a:gd name="T14" fmla="*/ 2147483647 w 134"/>
                    <a:gd name="T15" fmla="*/ 2147483647 h 109"/>
                    <a:gd name="T16" fmla="*/ 2147483647 w 134"/>
                    <a:gd name="T17" fmla="*/ 2147483647 h 109"/>
                    <a:gd name="T18" fmla="*/ 2147483647 w 134"/>
                    <a:gd name="T19" fmla="*/ 2147483647 h 109"/>
                    <a:gd name="T20" fmla="*/ 2147483647 w 134"/>
                    <a:gd name="T21" fmla="*/ 2147483647 h 109"/>
                    <a:gd name="T22" fmla="*/ 2147483647 w 134"/>
                    <a:gd name="T23" fmla="*/ 2147483647 h 109"/>
                    <a:gd name="T24" fmla="*/ 2147483647 w 134"/>
                    <a:gd name="T25" fmla="*/ 2147483647 h 109"/>
                    <a:gd name="T26" fmla="*/ 2147483647 w 134"/>
                    <a:gd name="T27" fmla="*/ 2147483647 h 109"/>
                    <a:gd name="T28" fmla="*/ 2147483647 w 134"/>
                    <a:gd name="T29" fmla="*/ 2147483647 h 109"/>
                    <a:gd name="T30" fmla="*/ 2147483647 w 134"/>
                    <a:gd name="T31" fmla="*/ 2147483647 h 109"/>
                    <a:gd name="T32" fmla="*/ 2147483647 w 134"/>
                    <a:gd name="T33" fmla="*/ 2147483647 h 109"/>
                    <a:gd name="T34" fmla="*/ 2147483647 w 134"/>
                    <a:gd name="T35" fmla="*/ 2147483647 h 109"/>
                    <a:gd name="T36" fmla="*/ 2147483647 w 134"/>
                    <a:gd name="T37" fmla="*/ 0 h 109"/>
                    <a:gd name="T38" fmla="*/ 2147483647 w 134"/>
                    <a:gd name="T39" fmla="*/ 0 h 109"/>
                    <a:gd name="T40" fmla="*/ 2147483647 w 134"/>
                    <a:gd name="T41" fmla="*/ 0 h 109"/>
                    <a:gd name="T42" fmla="*/ 2147483647 w 134"/>
                    <a:gd name="T43" fmla="*/ 0 h 109"/>
                    <a:gd name="T44" fmla="*/ 2147483647 w 134"/>
                    <a:gd name="T45" fmla="*/ 0 h 109"/>
                    <a:gd name="T46" fmla="*/ 2147483647 w 134"/>
                    <a:gd name="T47" fmla="*/ 0 h 109"/>
                    <a:gd name="T48" fmla="*/ 2147483647 w 134"/>
                    <a:gd name="T49" fmla="*/ 2147483647 h 109"/>
                    <a:gd name="T50" fmla="*/ 2147483647 w 134"/>
                    <a:gd name="T51" fmla="*/ 2147483647 h 109"/>
                    <a:gd name="T52" fmla="*/ 2147483647 w 134"/>
                    <a:gd name="T53" fmla="*/ 2147483647 h 109"/>
                    <a:gd name="T54" fmla="*/ 2147483647 w 134"/>
                    <a:gd name="T55" fmla="*/ 2147483647 h 109"/>
                    <a:gd name="T56" fmla="*/ 2147483647 w 134"/>
                    <a:gd name="T57" fmla="*/ 2147483647 h 109"/>
                    <a:gd name="T58" fmla="*/ 2147483647 w 134"/>
                    <a:gd name="T59" fmla="*/ 2147483647 h 109"/>
                    <a:gd name="T60" fmla="*/ 2147483647 w 134"/>
                    <a:gd name="T61" fmla="*/ 2147483647 h 109"/>
                    <a:gd name="T62" fmla="*/ 2147483647 w 134"/>
                    <a:gd name="T63" fmla="*/ 2147483647 h 109"/>
                    <a:gd name="T64" fmla="*/ 2147483647 w 134"/>
                    <a:gd name="T65" fmla="*/ 2147483647 h 109"/>
                    <a:gd name="T66" fmla="*/ 2147483647 w 134"/>
                    <a:gd name="T67" fmla="*/ 2147483647 h 109"/>
                    <a:gd name="T68" fmla="*/ 2147483647 w 134"/>
                    <a:gd name="T69" fmla="*/ 2147483647 h 109"/>
                    <a:gd name="T70" fmla="*/ 2147483647 w 134"/>
                    <a:gd name="T71" fmla="*/ 2147483647 h 109"/>
                    <a:gd name="T72" fmla="*/ 2147483647 w 134"/>
                    <a:gd name="T73" fmla="*/ 2147483647 h 109"/>
                    <a:gd name="T74" fmla="*/ 2147483647 w 134"/>
                    <a:gd name="T75" fmla="*/ 2147483647 h 109"/>
                    <a:gd name="T76" fmla="*/ 2147483647 w 134"/>
                    <a:gd name="T77" fmla="*/ 2147483647 h 109"/>
                    <a:gd name="T78" fmla="*/ 2147483647 w 134"/>
                    <a:gd name="T79" fmla="*/ 2147483647 h 109"/>
                    <a:gd name="T80" fmla="*/ 2147483647 w 134"/>
                    <a:gd name="T81" fmla="*/ 2147483647 h 109"/>
                    <a:gd name="T82" fmla="*/ 2147483647 w 134"/>
                    <a:gd name="T83" fmla="*/ 2147483647 h 109"/>
                    <a:gd name="T84" fmla="*/ 2147483647 w 134"/>
                    <a:gd name="T85" fmla="*/ 2147483647 h 109"/>
                    <a:gd name="T86" fmla="*/ 2147483647 w 134"/>
                    <a:gd name="T87" fmla="*/ 2147483647 h 109"/>
                    <a:gd name="T88" fmla="*/ 2147483647 w 134"/>
                    <a:gd name="T89" fmla="*/ 2147483647 h 109"/>
                    <a:gd name="T90" fmla="*/ 2147483647 w 134"/>
                    <a:gd name="T91" fmla="*/ 2147483647 h 109"/>
                    <a:gd name="T92" fmla="*/ 0 w 134"/>
                    <a:gd name="T93" fmla="*/ 2147483647 h 10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34"/>
                    <a:gd name="T142" fmla="*/ 0 h 109"/>
                    <a:gd name="T143" fmla="*/ 134 w 134"/>
                    <a:gd name="T144" fmla="*/ 109 h 10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34" h="109">
                      <a:moveTo>
                        <a:pt x="0" y="109"/>
                      </a:moveTo>
                      <a:lnTo>
                        <a:pt x="0" y="104"/>
                      </a:lnTo>
                      <a:lnTo>
                        <a:pt x="3" y="99"/>
                      </a:lnTo>
                      <a:lnTo>
                        <a:pt x="8" y="94"/>
                      </a:lnTo>
                      <a:lnTo>
                        <a:pt x="10" y="89"/>
                      </a:lnTo>
                      <a:lnTo>
                        <a:pt x="13" y="86"/>
                      </a:lnTo>
                      <a:lnTo>
                        <a:pt x="21" y="66"/>
                      </a:lnTo>
                      <a:lnTo>
                        <a:pt x="23" y="63"/>
                      </a:lnTo>
                      <a:lnTo>
                        <a:pt x="33" y="53"/>
                      </a:lnTo>
                      <a:lnTo>
                        <a:pt x="36" y="51"/>
                      </a:lnTo>
                      <a:lnTo>
                        <a:pt x="36" y="43"/>
                      </a:lnTo>
                      <a:lnTo>
                        <a:pt x="38" y="33"/>
                      </a:lnTo>
                      <a:lnTo>
                        <a:pt x="43" y="25"/>
                      </a:lnTo>
                      <a:lnTo>
                        <a:pt x="46" y="23"/>
                      </a:lnTo>
                      <a:lnTo>
                        <a:pt x="48" y="20"/>
                      </a:lnTo>
                      <a:lnTo>
                        <a:pt x="53" y="18"/>
                      </a:lnTo>
                      <a:lnTo>
                        <a:pt x="56" y="13"/>
                      </a:lnTo>
                      <a:lnTo>
                        <a:pt x="58" y="8"/>
                      </a:lnTo>
                      <a:lnTo>
                        <a:pt x="63" y="0"/>
                      </a:lnTo>
                      <a:lnTo>
                        <a:pt x="74" y="0"/>
                      </a:lnTo>
                      <a:lnTo>
                        <a:pt x="91" y="0"/>
                      </a:lnTo>
                      <a:lnTo>
                        <a:pt x="112" y="0"/>
                      </a:lnTo>
                      <a:lnTo>
                        <a:pt x="124" y="0"/>
                      </a:lnTo>
                      <a:lnTo>
                        <a:pt x="134" y="0"/>
                      </a:lnTo>
                      <a:lnTo>
                        <a:pt x="134" y="8"/>
                      </a:lnTo>
                      <a:lnTo>
                        <a:pt x="134" y="20"/>
                      </a:lnTo>
                      <a:lnTo>
                        <a:pt x="134" y="25"/>
                      </a:lnTo>
                      <a:lnTo>
                        <a:pt x="134" y="30"/>
                      </a:lnTo>
                      <a:lnTo>
                        <a:pt x="129" y="28"/>
                      </a:lnTo>
                      <a:lnTo>
                        <a:pt x="86" y="28"/>
                      </a:lnTo>
                      <a:lnTo>
                        <a:pt x="81" y="30"/>
                      </a:lnTo>
                      <a:lnTo>
                        <a:pt x="81" y="33"/>
                      </a:lnTo>
                      <a:lnTo>
                        <a:pt x="81" y="51"/>
                      </a:lnTo>
                      <a:lnTo>
                        <a:pt x="81" y="71"/>
                      </a:lnTo>
                      <a:lnTo>
                        <a:pt x="79" y="73"/>
                      </a:lnTo>
                      <a:lnTo>
                        <a:pt x="74" y="76"/>
                      </a:lnTo>
                      <a:lnTo>
                        <a:pt x="69" y="78"/>
                      </a:lnTo>
                      <a:lnTo>
                        <a:pt x="63" y="81"/>
                      </a:lnTo>
                      <a:lnTo>
                        <a:pt x="63" y="83"/>
                      </a:lnTo>
                      <a:lnTo>
                        <a:pt x="63" y="89"/>
                      </a:lnTo>
                      <a:lnTo>
                        <a:pt x="63" y="101"/>
                      </a:lnTo>
                      <a:lnTo>
                        <a:pt x="63" y="109"/>
                      </a:lnTo>
                      <a:lnTo>
                        <a:pt x="58" y="109"/>
                      </a:lnTo>
                      <a:lnTo>
                        <a:pt x="41" y="109"/>
                      </a:lnTo>
                      <a:lnTo>
                        <a:pt x="3" y="109"/>
                      </a:lnTo>
                      <a:lnTo>
                        <a:pt x="0" y="109"/>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22" name="Freeform 50"/>
                <p:cNvSpPr>
                  <a:spLocks/>
                </p:cNvSpPr>
                <p:nvPr/>
              </p:nvSpPr>
              <p:spPr bwMode="auto">
                <a:xfrm>
                  <a:off x="4343400" y="4111625"/>
                  <a:ext cx="247650" cy="265113"/>
                </a:xfrm>
                <a:custGeom>
                  <a:avLst/>
                  <a:gdLst>
                    <a:gd name="T0" fmla="*/ 2147483647 w 195"/>
                    <a:gd name="T1" fmla="*/ 2147483647 h 209"/>
                    <a:gd name="T2" fmla="*/ 2147483647 w 195"/>
                    <a:gd name="T3" fmla="*/ 2147483647 h 209"/>
                    <a:gd name="T4" fmla="*/ 2147483647 w 195"/>
                    <a:gd name="T5" fmla="*/ 2147483647 h 209"/>
                    <a:gd name="T6" fmla="*/ 2147483647 w 195"/>
                    <a:gd name="T7" fmla="*/ 2147483647 h 209"/>
                    <a:gd name="T8" fmla="*/ 2147483647 w 195"/>
                    <a:gd name="T9" fmla="*/ 2147483647 h 209"/>
                    <a:gd name="T10" fmla="*/ 2147483647 w 195"/>
                    <a:gd name="T11" fmla="*/ 2147483647 h 209"/>
                    <a:gd name="T12" fmla="*/ 2147483647 w 195"/>
                    <a:gd name="T13" fmla="*/ 2147483647 h 209"/>
                    <a:gd name="T14" fmla="*/ 2147483647 w 195"/>
                    <a:gd name="T15" fmla="*/ 2147483647 h 209"/>
                    <a:gd name="T16" fmla="*/ 2147483647 w 195"/>
                    <a:gd name="T17" fmla="*/ 2147483647 h 209"/>
                    <a:gd name="T18" fmla="*/ 2147483647 w 195"/>
                    <a:gd name="T19" fmla="*/ 2147483647 h 209"/>
                    <a:gd name="T20" fmla="*/ 2147483647 w 195"/>
                    <a:gd name="T21" fmla="*/ 2147483647 h 209"/>
                    <a:gd name="T22" fmla="*/ 2147483647 w 195"/>
                    <a:gd name="T23" fmla="*/ 2147483647 h 209"/>
                    <a:gd name="T24" fmla="*/ 2147483647 w 195"/>
                    <a:gd name="T25" fmla="*/ 2147483647 h 209"/>
                    <a:gd name="T26" fmla="*/ 2147483647 w 195"/>
                    <a:gd name="T27" fmla="*/ 2147483647 h 209"/>
                    <a:gd name="T28" fmla="*/ 0 w 195"/>
                    <a:gd name="T29" fmla="*/ 2147483647 h 209"/>
                    <a:gd name="T30" fmla="*/ 0 w 195"/>
                    <a:gd name="T31" fmla="*/ 2147483647 h 209"/>
                    <a:gd name="T32" fmla="*/ 2147483647 w 195"/>
                    <a:gd name="T33" fmla="*/ 2147483647 h 209"/>
                    <a:gd name="T34" fmla="*/ 2147483647 w 195"/>
                    <a:gd name="T35" fmla="*/ 2147483647 h 209"/>
                    <a:gd name="T36" fmla="*/ 2147483647 w 195"/>
                    <a:gd name="T37" fmla="*/ 2147483647 h 209"/>
                    <a:gd name="T38" fmla="*/ 2147483647 w 195"/>
                    <a:gd name="T39" fmla="*/ 2147483647 h 209"/>
                    <a:gd name="T40" fmla="*/ 2147483647 w 195"/>
                    <a:gd name="T41" fmla="*/ 2147483647 h 209"/>
                    <a:gd name="T42" fmla="*/ 2147483647 w 195"/>
                    <a:gd name="T43" fmla="*/ 2147483647 h 209"/>
                    <a:gd name="T44" fmla="*/ 2147483647 w 195"/>
                    <a:gd name="T45" fmla="*/ 2147483647 h 209"/>
                    <a:gd name="T46" fmla="*/ 2147483647 w 195"/>
                    <a:gd name="T47" fmla="*/ 2147483647 h 209"/>
                    <a:gd name="T48" fmla="*/ 2147483647 w 195"/>
                    <a:gd name="T49" fmla="*/ 2147483647 h 209"/>
                    <a:gd name="T50" fmla="*/ 2147483647 w 195"/>
                    <a:gd name="T51" fmla="*/ 2147483647 h 209"/>
                    <a:gd name="T52" fmla="*/ 2147483647 w 195"/>
                    <a:gd name="T53" fmla="*/ 2147483647 h 209"/>
                    <a:gd name="T54" fmla="*/ 2147483647 w 195"/>
                    <a:gd name="T55" fmla="*/ 2147483647 h 209"/>
                    <a:gd name="T56" fmla="*/ 2147483647 w 195"/>
                    <a:gd name="T57" fmla="*/ 2147483647 h 209"/>
                    <a:gd name="T58" fmla="*/ 2147483647 w 195"/>
                    <a:gd name="T59" fmla="*/ 2147483647 h 209"/>
                    <a:gd name="T60" fmla="*/ 2147483647 w 195"/>
                    <a:gd name="T61" fmla="*/ 2147483647 h 209"/>
                    <a:gd name="T62" fmla="*/ 2147483647 w 195"/>
                    <a:gd name="T63" fmla="*/ 2147483647 h 209"/>
                    <a:gd name="T64" fmla="*/ 2147483647 w 195"/>
                    <a:gd name="T65" fmla="*/ 2147483647 h 209"/>
                    <a:gd name="T66" fmla="*/ 2147483647 w 195"/>
                    <a:gd name="T67" fmla="*/ 2147483647 h 209"/>
                    <a:gd name="T68" fmla="*/ 2147483647 w 195"/>
                    <a:gd name="T69" fmla="*/ 2147483647 h 209"/>
                    <a:gd name="T70" fmla="*/ 2147483647 w 195"/>
                    <a:gd name="T71" fmla="*/ 2147483647 h 209"/>
                    <a:gd name="T72" fmla="*/ 2147483647 w 195"/>
                    <a:gd name="T73" fmla="*/ 2147483647 h 209"/>
                    <a:gd name="T74" fmla="*/ 2147483647 w 195"/>
                    <a:gd name="T75" fmla="*/ 2147483647 h 209"/>
                    <a:gd name="T76" fmla="*/ 2147483647 w 195"/>
                    <a:gd name="T77" fmla="*/ 2147483647 h 209"/>
                    <a:gd name="T78" fmla="*/ 2147483647 w 195"/>
                    <a:gd name="T79" fmla="*/ 2147483647 h 209"/>
                    <a:gd name="T80" fmla="*/ 2147483647 w 195"/>
                    <a:gd name="T81" fmla="*/ 2147483647 h 209"/>
                    <a:gd name="T82" fmla="*/ 2147483647 w 195"/>
                    <a:gd name="T83" fmla="*/ 2147483647 h 209"/>
                    <a:gd name="T84" fmla="*/ 2147483647 w 195"/>
                    <a:gd name="T85" fmla="*/ 2147483647 h 209"/>
                    <a:gd name="T86" fmla="*/ 2147483647 w 195"/>
                    <a:gd name="T87" fmla="*/ 2147483647 h 20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5"/>
                    <a:gd name="T133" fmla="*/ 0 h 209"/>
                    <a:gd name="T134" fmla="*/ 195 w 195"/>
                    <a:gd name="T135" fmla="*/ 209 h 20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5" h="209">
                      <a:moveTo>
                        <a:pt x="81" y="209"/>
                      </a:moveTo>
                      <a:lnTo>
                        <a:pt x="71" y="204"/>
                      </a:lnTo>
                      <a:lnTo>
                        <a:pt x="66" y="199"/>
                      </a:lnTo>
                      <a:lnTo>
                        <a:pt x="63" y="192"/>
                      </a:lnTo>
                      <a:lnTo>
                        <a:pt x="61" y="187"/>
                      </a:lnTo>
                      <a:lnTo>
                        <a:pt x="58" y="187"/>
                      </a:lnTo>
                      <a:lnTo>
                        <a:pt x="53" y="184"/>
                      </a:lnTo>
                      <a:lnTo>
                        <a:pt x="48" y="181"/>
                      </a:lnTo>
                      <a:lnTo>
                        <a:pt x="43" y="179"/>
                      </a:lnTo>
                      <a:lnTo>
                        <a:pt x="41" y="176"/>
                      </a:lnTo>
                      <a:lnTo>
                        <a:pt x="36" y="176"/>
                      </a:lnTo>
                      <a:lnTo>
                        <a:pt x="28" y="176"/>
                      </a:lnTo>
                      <a:lnTo>
                        <a:pt x="13" y="179"/>
                      </a:lnTo>
                      <a:lnTo>
                        <a:pt x="10" y="181"/>
                      </a:lnTo>
                      <a:lnTo>
                        <a:pt x="10" y="179"/>
                      </a:lnTo>
                      <a:lnTo>
                        <a:pt x="15" y="169"/>
                      </a:lnTo>
                      <a:lnTo>
                        <a:pt x="15" y="164"/>
                      </a:lnTo>
                      <a:lnTo>
                        <a:pt x="18" y="154"/>
                      </a:lnTo>
                      <a:lnTo>
                        <a:pt x="15" y="146"/>
                      </a:lnTo>
                      <a:lnTo>
                        <a:pt x="13" y="139"/>
                      </a:lnTo>
                      <a:lnTo>
                        <a:pt x="10" y="134"/>
                      </a:lnTo>
                      <a:lnTo>
                        <a:pt x="10" y="131"/>
                      </a:lnTo>
                      <a:lnTo>
                        <a:pt x="13" y="128"/>
                      </a:lnTo>
                      <a:lnTo>
                        <a:pt x="13" y="121"/>
                      </a:lnTo>
                      <a:lnTo>
                        <a:pt x="13" y="118"/>
                      </a:lnTo>
                      <a:lnTo>
                        <a:pt x="10" y="116"/>
                      </a:lnTo>
                      <a:lnTo>
                        <a:pt x="5" y="108"/>
                      </a:lnTo>
                      <a:lnTo>
                        <a:pt x="3" y="108"/>
                      </a:lnTo>
                      <a:lnTo>
                        <a:pt x="0" y="111"/>
                      </a:lnTo>
                      <a:lnTo>
                        <a:pt x="0" y="108"/>
                      </a:lnTo>
                      <a:lnTo>
                        <a:pt x="0" y="106"/>
                      </a:lnTo>
                      <a:lnTo>
                        <a:pt x="0" y="101"/>
                      </a:lnTo>
                      <a:lnTo>
                        <a:pt x="3" y="101"/>
                      </a:lnTo>
                      <a:lnTo>
                        <a:pt x="41" y="101"/>
                      </a:lnTo>
                      <a:lnTo>
                        <a:pt x="58" y="101"/>
                      </a:lnTo>
                      <a:lnTo>
                        <a:pt x="63" y="101"/>
                      </a:lnTo>
                      <a:lnTo>
                        <a:pt x="63" y="93"/>
                      </a:lnTo>
                      <a:lnTo>
                        <a:pt x="63" y="81"/>
                      </a:lnTo>
                      <a:lnTo>
                        <a:pt x="63" y="75"/>
                      </a:lnTo>
                      <a:lnTo>
                        <a:pt x="63" y="73"/>
                      </a:lnTo>
                      <a:lnTo>
                        <a:pt x="69" y="70"/>
                      </a:lnTo>
                      <a:lnTo>
                        <a:pt x="74" y="68"/>
                      </a:lnTo>
                      <a:lnTo>
                        <a:pt x="79" y="65"/>
                      </a:lnTo>
                      <a:lnTo>
                        <a:pt x="81" y="63"/>
                      </a:lnTo>
                      <a:lnTo>
                        <a:pt x="81" y="43"/>
                      </a:lnTo>
                      <a:lnTo>
                        <a:pt x="81" y="25"/>
                      </a:lnTo>
                      <a:lnTo>
                        <a:pt x="81" y="22"/>
                      </a:lnTo>
                      <a:lnTo>
                        <a:pt x="86" y="20"/>
                      </a:lnTo>
                      <a:lnTo>
                        <a:pt x="129" y="20"/>
                      </a:lnTo>
                      <a:lnTo>
                        <a:pt x="134" y="22"/>
                      </a:lnTo>
                      <a:lnTo>
                        <a:pt x="134" y="17"/>
                      </a:lnTo>
                      <a:lnTo>
                        <a:pt x="134" y="12"/>
                      </a:lnTo>
                      <a:lnTo>
                        <a:pt x="134" y="0"/>
                      </a:lnTo>
                      <a:lnTo>
                        <a:pt x="154" y="10"/>
                      </a:lnTo>
                      <a:lnTo>
                        <a:pt x="185" y="30"/>
                      </a:lnTo>
                      <a:lnTo>
                        <a:pt x="195" y="38"/>
                      </a:lnTo>
                      <a:lnTo>
                        <a:pt x="190" y="38"/>
                      </a:lnTo>
                      <a:lnTo>
                        <a:pt x="167" y="40"/>
                      </a:lnTo>
                      <a:lnTo>
                        <a:pt x="167" y="45"/>
                      </a:lnTo>
                      <a:lnTo>
                        <a:pt x="175" y="108"/>
                      </a:lnTo>
                      <a:lnTo>
                        <a:pt x="175" y="118"/>
                      </a:lnTo>
                      <a:lnTo>
                        <a:pt x="177" y="131"/>
                      </a:lnTo>
                      <a:lnTo>
                        <a:pt x="180" y="151"/>
                      </a:lnTo>
                      <a:lnTo>
                        <a:pt x="180" y="171"/>
                      </a:lnTo>
                      <a:lnTo>
                        <a:pt x="182" y="181"/>
                      </a:lnTo>
                      <a:lnTo>
                        <a:pt x="187" y="187"/>
                      </a:lnTo>
                      <a:lnTo>
                        <a:pt x="185" y="199"/>
                      </a:lnTo>
                      <a:lnTo>
                        <a:pt x="137" y="199"/>
                      </a:lnTo>
                      <a:lnTo>
                        <a:pt x="124" y="199"/>
                      </a:lnTo>
                      <a:lnTo>
                        <a:pt x="117" y="202"/>
                      </a:lnTo>
                      <a:lnTo>
                        <a:pt x="114" y="202"/>
                      </a:lnTo>
                      <a:lnTo>
                        <a:pt x="112" y="202"/>
                      </a:lnTo>
                      <a:lnTo>
                        <a:pt x="106" y="202"/>
                      </a:lnTo>
                      <a:lnTo>
                        <a:pt x="101" y="199"/>
                      </a:lnTo>
                      <a:lnTo>
                        <a:pt x="101" y="202"/>
                      </a:lnTo>
                      <a:lnTo>
                        <a:pt x="101" y="204"/>
                      </a:lnTo>
                      <a:lnTo>
                        <a:pt x="101" y="207"/>
                      </a:lnTo>
                      <a:lnTo>
                        <a:pt x="99" y="204"/>
                      </a:lnTo>
                      <a:lnTo>
                        <a:pt x="96" y="204"/>
                      </a:lnTo>
                      <a:lnTo>
                        <a:pt x="91" y="197"/>
                      </a:lnTo>
                      <a:lnTo>
                        <a:pt x="89" y="197"/>
                      </a:lnTo>
                      <a:lnTo>
                        <a:pt x="86" y="199"/>
                      </a:lnTo>
                      <a:lnTo>
                        <a:pt x="84" y="204"/>
                      </a:lnTo>
                      <a:lnTo>
                        <a:pt x="84" y="207"/>
                      </a:lnTo>
                      <a:lnTo>
                        <a:pt x="81" y="209"/>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23" name="Freeform 52"/>
                <p:cNvSpPr>
                  <a:spLocks/>
                </p:cNvSpPr>
                <p:nvPr/>
              </p:nvSpPr>
              <p:spPr bwMode="auto">
                <a:xfrm>
                  <a:off x="4349750" y="4400550"/>
                  <a:ext cx="53975" cy="12700"/>
                </a:xfrm>
                <a:custGeom>
                  <a:avLst/>
                  <a:gdLst>
                    <a:gd name="T0" fmla="*/ 2147483647 w 43"/>
                    <a:gd name="T1" fmla="*/ 2147483647 h 10"/>
                    <a:gd name="T2" fmla="*/ 2147483647 w 43"/>
                    <a:gd name="T3" fmla="*/ 2147483647 h 10"/>
                    <a:gd name="T4" fmla="*/ 2147483647 w 43"/>
                    <a:gd name="T5" fmla="*/ 0 h 10"/>
                    <a:gd name="T6" fmla="*/ 2147483647 w 43"/>
                    <a:gd name="T7" fmla="*/ 0 h 10"/>
                    <a:gd name="T8" fmla="*/ 2147483647 w 43"/>
                    <a:gd name="T9" fmla="*/ 0 h 10"/>
                    <a:gd name="T10" fmla="*/ 2147483647 w 43"/>
                    <a:gd name="T11" fmla="*/ 0 h 10"/>
                    <a:gd name="T12" fmla="*/ 2147483647 w 43"/>
                    <a:gd name="T13" fmla="*/ 0 h 10"/>
                    <a:gd name="T14" fmla="*/ 2147483647 w 43"/>
                    <a:gd name="T15" fmla="*/ 0 h 10"/>
                    <a:gd name="T16" fmla="*/ 2147483647 w 43"/>
                    <a:gd name="T17" fmla="*/ 0 h 10"/>
                    <a:gd name="T18" fmla="*/ 2147483647 w 43"/>
                    <a:gd name="T19" fmla="*/ 0 h 10"/>
                    <a:gd name="T20" fmla="*/ 2147483647 w 43"/>
                    <a:gd name="T21" fmla="*/ 2147483647 h 10"/>
                    <a:gd name="T22" fmla="*/ 2147483647 w 43"/>
                    <a:gd name="T23" fmla="*/ 2147483647 h 10"/>
                    <a:gd name="T24" fmla="*/ 2147483647 w 43"/>
                    <a:gd name="T25" fmla="*/ 2147483647 h 10"/>
                    <a:gd name="T26" fmla="*/ 2147483647 w 43"/>
                    <a:gd name="T27" fmla="*/ 2147483647 h 10"/>
                    <a:gd name="T28" fmla="*/ 2147483647 w 43"/>
                    <a:gd name="T29" fmla="*/ 2147483647 h 10"/>
                    <a:gd name="T30" fmla="*/ 2147483647 w 43"/>
                    <a:gd name="T31" fmla="*/ 2147483647 h 10"/>
                    <a:gd name="T32" fmla="*/ 2147483647 w 43"/>
                    <a:gd name="T33" fmla="*/ 2147483647 h 10"/>
                    <a:gd name="T34" fmla="*/ 2147483647 w 43"/>
                    <a:gd name="T35" fmla="*/ 2147483647 h 10"/>
                    <a:gd name="T36" fmla="*/ 2147483647 w 43"/>
                    <a:gd name="T37" fmla="*/ 2147483647 h 10"/>
                    <a:gd name="T38" fmla="*/ 2147483647 w 43"/>
                    <a:gd name="T39" fmla="*/ 2147483647 h 10"/>
                    <a:gd name="T40" fmla="*/ 2147483647 w 43"/>
                    <a:gd name="T41" fmla="*/ 2147483647 h 10"/>
                    <a:gd name="T42" fmla="*/ 2147483647 w 43"/>
                    <a:gd name="T43" fmla="*/ 2147483647 h 10"/>
                    <a:gd name="T44" fmla="*/ 2147483647 w 43"/>
                    <a:gd name="T45" fmla="*/ 2147483647 h 10"/>
                    <a:gd name="T46" fmla="*/ 2147483647 w 43"/>
                    <a:gd name="T47" fmla="*/ 2147483647 h 10"/>
                    <a:gd name="T48" fmla="*/ 2147483647 w 43"/>
                    <a:gd name="T49" fmla="*/ 2147483647 h 10"/>
                    <a:gd name="T50" fmla="*/ 2147483647 w 43"/>
                    <a:gd name="T51" fmla="*/ 2147483647 h 10"/>
                    <a:gd name="T52" fmla="*/ 2147483647 w 43"/>
                    <a:gd name="T53" fmla="*/ 2147483647 h 10"/>
                    <a:gd name="T54" fmla="*/ 2147483647 w 43"/>
                    <a:gd name="T55" fmla="*/ 2147483647 h 10"/>
                    <a:gd name="T56" fmla="*/ 2147483647 w 43"/>
                    <a:gd name="T57" fmla="*/ 2147483647 h 10"/>
                    <a:gd name="T58" fmla="*/ 2147483647 w 43"/>
                    <a:gd name="T59" fmla="*/ 2147483647 h 10"/>
                    <a:gd name="T60" fmla="*/ 2147483647 w 43"/>
                    <a:gd name="T61" fmla="*/ 2147483647 h 10"/>
                    <a:gd name="T62" fmla="*/ 2147483647 w 43"/>
                    <a:gd name="T63" fmla="*/ 2147483647 h 10"/>
                    <a:gd name="T64" fmla="*/ 2147483647 w 43"/>
                    <a:gd name="T65" fmla="*/ 2147483647 h 10"/>
                    <a:gd name="T66" fmla="*/ 2147483647 w 43"/>
                    <a:gd name="T67" fmla="*/ 2147483647 h 10"/>
                    <a:gd name="T68" fmla="*/ 2147483647 w 43"/>
                    <a:gd name="T69" fmla="*/ 2147483647 h 10"/>
                    <a:gd name="T70" fmla="*/ 2147483647 w 43"/>
                    <a:gd name="T71" fmla="*/ 2147483647 h 10"/>
                    <a:gd name="T72" fmla="*/ 2147483647 w 43"/>
                    <a:gd name="T73" fmla="*/ 2147483647 h 10"/>
                    <a:gd name="T74" fmla="*/ 2147483647 w 43"/>
                    <a:gd name="T75" fmla="*/ 2147483647 h 10"/>
                    <a:gd name="T76" fmla="*/ 2147483647 w 43"/>
                    <a:gd name="T77" fmla="*/ 2147483647 h 10"/>
                    <a:gd name="T78" fmla="*/ 2147483647 w 43"/>
                    <a:gd name="T79" fmla="*/ 2147483647 h 10"/>
                    <a:gd name="T80" fmla="*/ 2147483647 w 43"/>
                    <a:gd name="T81" fmla="*/ 2147483647 h 10"/>
                    <a:gd name="T82" fmla="*/ 2147483647 w 43"/>
                    <a:gd name="T83" fmla="*/ 2147483647 h 10"/>
                    <a:gd name="T84" fmla="*/ 2147483647 w 43"/>
                    <a:gd name="T85" fmla="*/ 2147483647 h 10"/>
                    <a:gd name="T86" fmla="*/ 2147483647 w 43"/>
                    <a:gd name="T87" fmla="*/ 2147483647 h 10"/>
                    <a:gd name="T88" fmla="*/ 2147483647 w 43"/>
                    <a:gd name="T89" fmla="*/ 2147483647 h 10"/>
                    <a:gd name="T90" fmla="*/ 2147483647 w 43"/>
                    <a:gd name="T91" fmla="*/ 2147483647 h 10"/>
                    <a:gd name="T92" fmla="*/ 2147483647 w 43"/>
                    <a:gd name="T93" fmla="*/ 2147483647 h 10"/>
                    <a:gd name="T94" fmla="*/ 0 w 43"/>
                    <a:gd name="T95" fmla="*/ 2147483647 h 10"/>
                    <a:gd name="T96" fmla="*/ 0 w 43"/>
                    <a:gd name="T97" fmla="*/ 2147483647 h 10"/>
                    <a:gd name="T98" fmla="*/ 0 w 43"/>
                    <a:gd name="T99" fmla="*/ 2147483647 h 10"/>
                    <a:gd name="T100" fmla="*/ 2147483647 w 43"/>
                    <a:gd name="T101" fmla="*/ 2147483647 h 10"/>
                    <a:gd name="T102" fmla="*/ 2147483647 w 43"/>
                    <a:gd name="T103" fmla="*/ 2147483647 h 10"/>
                    <a:gd name="T104" fmla="*/ 2147483647 w 43"/>
                    <a:gd name="T105" fmla="*/ 2147483647 h 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3"/>
                    <a:gd name="T160" fmla="*/ 0 h 10"/>
                    <a:gd name="T161" fmla="*/ 43 w 43"/>
                    <a:gd name="T162" fmla="*/ 10 h 1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3" h="10">
                      <a:moveTo>
                        <a:pt x="5" y="2"/>
                      </a:moveTo>
                      <a:lnTo>
                        <a:pt x="16" y="2"/>
                      </a:lnTo>
                      <a:lnTo>
                        <a:pt x="18" y="0"/>
                      </a:lnTo>
                      <a:lnTo>
                        <a:pt x="21" y="0"/>
                      </a:lnTo>
                      <a:lnTo>
                        <a:pt x="23" y="0"/>
                      </a:lnTo>
                      <a:lnTo>
                        <a:pt x="26" y="0"/>
                      </a:lnTo>
                      <a:lnTo>
                        <a:pt x="28" y="0"/>
                      </a:lnTo>
                      <a:lnTo>
                        <a:pt x="28" y="2"/>
                      </a:lnTo>
                      <a:lnTo>
                        <a:pt x="31" y="2"/>
                      </a:lnTo>
                      <a:lnTo>
                        <a:pt x="33" y="2"/>
                      </a:lnTo>
                      <a:lnTo>
                        <a:pt x="33" y="5"/>
                      </a:lnTo>
                      <a:lnTo>
                        <a:pt x="36" y="5"/>
                      </a:lnTo>
                      <a:lnTo>
                        <a:pt x="38" y="5"/>
                      </a:lnTo>
                      <a:lnTo>
                        <a:pt x="41" y="2"/>
                      </a:lnTo>
                      <a:lnTo>
                        <a:pt x="43" y="5"/>
                      </a:lnTo>
                      <a:lnTo>
                        <a:pt x="43" y="8"/>
                      </a:lnTo>
                      <a:lnTo>
                        <a:pt x="41" y="8"/>
                      </a:lnTo>
                      <a:lnTo>
                        <a:pt x="38" y="8"/>
                      </a:lnTo>
                      <a:lnTo>
                        <a:pt x="38" y="10"/>
                      </a:lnTo>
                      <a:lnTo>
                        <a:pt x="33" y="10"/>
                      </a:lnTo>
                      <a:lnTo>
                        <a:pt x="33" y="8"/>
                      </a:lnTo>
                      <a:lnTo>
                        <a:pt x="31" y="8"/>
                      </a:lnTo>
                      <a:lnTo>
                        <a:pt x="28" y="8"/>
                      </a:lnTo>
                      <a:lnTo>
                        <a:pt x="28" y="5"/>
                      </a:lnTo>
                      <a:lnTo>
                        <a:pt x="26" y="5"/>
                      </a:lnTo>
                      <a:lnTo>
                        <a:pt x="23" y="5"/>
                      </a:lnTo>
                      <a:lnTo>
                        <a:pt x="23" y="2"/>
                      </a:lnTo>
                      <a:lnTo>
                        <a:pt x="21" y="2"/>
                      </a:lnTo>
                      <a:lnTo>
                        <a:pt x="21" y="5"/>
                      </a:lnTo>
                      <a:lnTo>
                        <a:pt x="21" y="8"/>
                      </a:lnTo>
                      <a:lnTo>
                        <a:pt x="18" y="8"/>
                      </a:lnTo>
                      <a:lnTo>
                        <a:pt x="16" y="8"/>
                      </a:lnTo>
                      <a:lnTo>
                        <a:pt x="13" y="8"/>
                      </a:lnTo>
                      <a:lnTo>
                        <a:pt x="10" y="8"/>
                      </a:lnTo>
                      <a:lnTo>
                        <a:pt x="10" y="10"/>
                      </a:lnTo>
                      <a:lnTo>
                        <a:pt x="0" y="10"/>
                      </a:lnTo>
                      <a:lnTo>
                        <a:pt x="0" y="8"/>
                      </a:lnTo>
                      <a:lnTo>
                        <a:pt x="0" y="5"/>
                      </a:lnTo>
                      <a:lnTo>
                        <a:pt x="3" y="5"/>
                      </a:lnTo>
                      <a:lnTo>
                        <a:pt x="5" y="5"/>
                      </a:lnTo>
                      <a:lnTo>
                        <a:pt x="5" y="2"/>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24" name="Freeform 53"/>
                <p:cNvSpPr>
                  <a:spLocks/>
                </p:cNvSpPr>
                <p:nvPr/>
              </p:nvSpPr>
              <p:spPr bwMode="auto">
                <a:xfrm>
                  <a:off x="4333875" y="4335463"/>
                  <a:ext cx="125413" cy="93662"/>
                </a:xfrm>
                <a:custGeom>
                  <a:avLst/>
                  <a:gdLst>
                    <a:gd name="T0" fmla="*/ 2147483647 w 98"/>
                    <a:gd name="T1" fmla="*/ 2147483647 h 74"/>
                    <a:gd name="T2" fmla="*/ 2147483647 w 98"/>
                    <a:gd name="T3" fmla="*/ 2147483647 h 74"/>
                    <a:gd name="T4" fmla="*/ 2147483647 w 98"/>
                    <a:gd name="T5" fmla="*/ 2147483647 h 74"/>
                    <a:gd name="T6" fmla="*/ 2147483647 w 98"/>
                    <a:gd name="T7" fmla="*/ 2147483647 h 74"/>
                    <a:gd name="T8" fmla="*/ 2147483647 w 98"/>
                    <a:gd name="T9" fmla="*/ 2147483647 h 74"/>
                    <a:gd name="T10" fmla="*/ 2147483647 w 98"/>
                    <a:gd name="T11" fmla="*/ 2147483647 h 74"/>
                    <a:gd name="T12" fmla="*/ 2147483647 w 98"/>
                    <a:gd name="T13" fmla="*/ 2147483647 h 74"/>
                    <a:gd name="T14" fmla="*/ 2147483647 w 98"/>
                    <a:gd name="T15" fmla="*/ 2147483647 h 74"/>
                    <a:gd name="T16" fmla="*/ 2147483647 w 98"/>
                    <a:gd name="T17" fmla="*/ 2147483647 h 74"/>
                    <a:gd name="T18" fmla="*/ 2147483647 w 98"/>
                    <a:gd name="T19" fmla="*/ 2147483647 h 74"/>
                    <a:gd name="T20" fmla="*/ 2147483647 w 98"/>
                    <a:gd name="T21" fmla="*/ 2147483647 h 74"/>
                    <a:gd name="T22" fmla="*/ 2147483647 w 98"/>
                    <a:gd name="T23" fmla="*/ 2147483647 h 74"/>
                    <a:gd name="T24" fmla="*/ 2147483647 w 98"/>
                    <a:gd name="T25" fmla="*/ 2147483647 h 74"/>
                    <a:gd name="T26" fmla="*/ 2147483647 w 98"/>
                    <a:gd name="T27" fmla="*/ 2147483647 h 74"/>
                    <a:gd name="T28" fmla="*/ 2147483647 w 98"/>
                    <a:gd name="T29" fmla="*/ 2147483647 h 74"/>
                    <a:gd name="T30" fmla="*/ 2147483647 w 98"/>
                    <a:gd name="T31" fmla="*/ 2147483647 h 74"/>
                    <a:gd name="T32" fmla="*/ 2147483647 w 98"/>
                    <a:gd name="T33" fmla="*/ 2147483647 h 74"/>
                    <a:gd name="T34" fmla="*/ 2147483647 w 98"/>
                    <a:gd name="T35" fmla="*/ 2147483647 h 74"/>
                    <a:gd name="T36" fmla="*/ 2147483647 w 98"/>
                    <a:gd name="T37" fmla="*/ 2147483647 h 74"/>
                    <a:gd name="T38" fmla="*/ 2147483647 w 98"/>
                    <a:gd name="T39" fmla="*/ 2147483647 h 74"/>
                    <a:gd name="T40" fmla="*/ 2147483647 w 98"/>
                    <a:gd name="T41" fmla="*/ 2147483647 h 74"/>
                    <a:gd name="T42" fmla="*/ 2147483647 w 98"/>
                    <a:gd name="T43" fmla="*/ 2147483647 h 74"/>
                    <a:gd name="T44" fmla="*/ 2147483647 w 98"/>
                    <a:gd name="T45" fmla="*/ 2147483647 h 74"/>
                    <a:gd name="T46" fmla="*/ 2147483647 w 98"/>
                    <a:gd name="T47" fmla="*/ 2147483647 h 74"/>
                    <a:gd name="T48" fmla="*/ 2147483647 w 98"/>
                    <a:gd name="T49" fmla="*/ 2147483647 h 74"/>
                    <a:gd name="T50" fmla="*/ 2147483647 w 98"/>
                    <a:gd name="T51" fmla="*/ 2147483647 h 74"/>
                    <a:gd name="T52" fmla="*/ 2147483647 w 98"/>
                    <a:gd name="T53" fmla="*/ 2147483647 h 74"/>
                    <a:gd name="T54" fmla="*/ 2147483647 w 98"/>
                    <a:gd name="T55" fmla="*/ 2147483647 h 74"/>
                    <a:gd name="T56" fmla="*/ 2147483647 w 98"/>
                    <a:gd name="T57" fmla="*/ 2147483647 h 74"/>
                    <a:gd name="T58" fmla="*/ 2147483647 w 98"/>
                    <a:gd name="T59" fmla="*/ 2147483647 h 74"/>
                    <a:gd name="T60" fmla="*/ 2147483647 w 98"/>
                    <a:gd name="T61" fmla="*/ 2147483647 h 74"/>
                    <a:gd name="T62" fmla="*/ 2147483647 w 98"/>
                    <a:gd name="T63" fmla="*/ 2147483647 h 74"/>
                    <a:gd name="T64" fmla="*/ 2147483647 w 98"/>
                    <a:gd name="T65" fmla="*/ 2147483647 h 74"/>
                    <a:gd name="T66" fmla="*/ 2147483647 w 98"/>
                    <a:gd name="T67" fmla="*/ 2147483647 h 74"/>
                    <a:gd name="T68" fmla="*/ 2147483647 w 98"/>
                    <a:gd name="T69" fmla="*/ 2147483647 h 74"/>
                    <a:gd name="T70" fmla="*/ 2147483647 w 98"/>
                    <a:gd name="T71" fmla="*/ 2147483647 h 74"/>
                    <a:gd name="T72" fmla="*/ 2147483647 w 98"/>
                    <a:gd name="T73" fmla="*/ 2147483647 h 74"/>
                    <a:gd name="T74" fmla="*/ 2147483647 w 98"/>
                    <a:gd name="T75" fmla="*/ 2147483647 h 74"/>
                    <a:gd name="T76" fmla="*/ 2147483647 w 98"/>
                    <a:gd name="T77" fmla="*/ 0 h 74"/>
                    <a:gd name="T78" fmla="*/ 2147483647 w 98"/>
                    <a:gd name="T79" fmla="*/ 0 h 74"/>
                    <a:gd name="T80" fmla="*/ 2147483647 w 98"/>
                    <a:gd name="T81" fmla="*/ 2147483647 h 74"/>
                    <a:gd name="T82" fmla="*/ 2147483647 w 98"/>
                    <a:gd name="T83" fmla="*/ 2147483647 h 74"/>
                    <a:gd name="T84" fmla="*/ 2147483647 w 98"/>
                    <a:gd name="T85" fmla="*/ 2147483647 h 74"/>
                    <a:gd name="T86" fmla="*/ 2147483647 w 98"/>
                    <a:gd name="T87" fmla="*/ 2147483647 h 74"/>
                    <a:gd name="T88" fmla="*/ 2147483647 w 98"/>
                    <a:gd name="T89" fmla="*/ 2147483647 h 74"/>
                    <a:gd name="T90" fmla="*/ 2147483647 w 98"/>
                    <a:gd name="T91" fmla="*/ 2147483647 h 74"/>
                    <a:gd name="T92" fmla="*/ 2147483647 w 98"/>
                    <a:gd name="T93" fmla="*/ 2147483647 h 74"/>
                    <a:gd name="T94" fmla="*/ 2147483647 w 98"/>
                    <a:gd name="T95" fmla="*/ 2147483647 h 74"/>
                    <a:gd name="T96" fmla="*/ 2147483647 w 98"/>
                    <a:gd name="T97" fmla="*/ 2147483647 h 74"/>
                    <a:gd name="T98" fmla="*/ 2147483647 w 98"/>
                    <a:gd name="T99" fmla="*/ 2147483647 h 74"/>
                    <a:gd name="T100" fmla="*/ 2147483647 w 98"/>
                    <a:gd name="T101" fmla="*/ 2147483647 h 74"/>
                    <a:gd name="T102" fmla="*/ 2147483647 w 98"/>
                    <a:gd name="T103" fmla="*/ 2147483647 h 74"/>
                    <a:gd name="T104" fmla="*/ 2147483647 w 98"/>
                    <a:gd name="T105" fmla="*/ 2147483647 h 74"/>
                    <a:gd name="T106" fmla="*/ 2147483647 w 98"/>
                    <a:gd name="T107" fmla="*/ 2147483647 h 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8"/>
                    <a:gd name="T163" fmla="*/ 0 h 74"/>
                    <a:gd name="T164" fmla="*/ 98 w 98"/>
                    <a:gd name="T165" fmla="*/ 74 h 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8" h="74">
                      <a:moveTo>
                        <a:pt x="60" y="69"/>
                      </a:moveTo>
                      <a:lnTo>
                        <a:pt x="43" y="69"/>
                      </a:lnTo>
                      <a:lnTo>
                        <a:pt x="38" y="69"/>
                      </a:lnTo>
                      <a:lnTo>
                        <a:pt x="33" y="71"/>
                      </a:lnTo>
                      <a:lnTo>
                        <a:pt x="30" y="74"/>
                      </a:lnTo>
                      <a:lnTo>
                        <a:pt x="25" y="74"/>
                      </a:lnTo>
                      <a:lnTo>
                        <a:pt x="17" y="74"/>
                      </a:lnTo>
                      <a:lnTo>
                        <a:pt x="15" y="74"/>
                      </a:lnTo>
                      <a:lnTo>
                        <a:pt x="12" y="74"/>
                      </a:lnTo>
                      <a:lnTo>
                        <a:pt x="12" y="71"/>
                      </a:lnTo>
                      <a:lnTo>
                        <a:pt x="12" y="66"/>
                      </a:lnTo>
                      <a:lnTo>
                        <a:pt x="12" y="64"/>
                      </a:lnTo>
                      <a:lnTo>
                        <a:pt x="12" y="61"/>
                      </a:lnTo>
                      <a:lnTo>
                        <a:pt x="22" y="61"/>
                      </a:lnTo>
                      <a:lnTo>
                        <a:pt x="22" y="59"/>
                      </a:lnTo>
                      <a:lnTo>
                        <a:pt x="25" y="59"/>
                      </a:lnTo>
                      <a:lnTo>
                        <a:pt x="28" y="59"/>
                      </a:lnTo>
                      <a:lnTo>
                        <a:pt x="30" y="59"/>
                      </a:lnTo>
                      <a:lnTo>
                        <a:pt x="33" y="59"/>
                      </a:lnTo>
                      <a:lnTo>
                        <a:pt x="33" y="56"/>
                      </a:lnTo>
                      <a:lnTo>
                        <a:pt x="33" y="53"/>
                      </a:lnTo>
                      <a:lnTo>
                        <a:pt x="35" y="53"/>
                      </a:lnTo>
                      <a:lnTo>
                        <a:pt x="35" y="56"/>
                      </a:lnTo>
                      <a:lnTo>
                        <a:pt x="38" y="56"/>
                      </a:lnTo>
                      <a:lnTo>
                        <a:pt x="40" y="56"/>
                      </a:lnTo>
                      <a:lnTo>
                        <a:pt x="40" y="59"/>
                      </a:lnTo>
                      <a:lnTo>
                        <a:pt x="43" y="59"/>
                      </a:lnTo>
                      <a:lnTo>
                        <a:pt x="45" y="59"/>
                      </a:lnTo>
                      <a:lnTo>
                        <a:pt x="45" y="61"/>
                      </a:lnTo>
                      <a:lnTo>
                        <a:pt x="50" y="61"/>
                      </a:lnTo>
                      <a:lnTo>
                        <a:pt x="50" y="59"/>
                      </a:lnTo>
                      <a:lnTo>
                        <a:pt x="53" y="59"/>
                      </a:lnTo>
                      <a:lnTo>
                        <a:pt x="55" y="59"/>
                      </a:lnTo>
                      <a:lnTo>
                        <a:pt x="55" y="56"/>
                      </a:lnTo>
                      <a:lnTo>
                        <a:pt x="53" y="53"/>
                      </a:lnTo>
                      <a:lnTo>
                        <a:pt x="50" y="56"/>
                      </a:lnTo>
                      <a:lnTo>
                        <a:pt x="48" y="56"/>
                      </a:lnTo>
                      <a:lnTo>
                        <a:pt x="45" y="56"/>
                      </a:lnTo>
                      <a:lnTo>
                        <a:pt x="45" y="53"/>
                      </a:lnTo>
                      <a:lnTo>
                        <a:pt x="43" y="53"/>
                      </a:lnTo>
                      <a:lnTo>
                        <a:pt x="40" y="53"/>
                      </a:lnTo>
                      <a:lnTo>
                        <a:pt x="40" y="51"/>
                      </a:lnTo>
                      <a:lnTo>
                        <a:pt x="38" y="51"/>
                      </a:lnTo>
                      <a:lnTo>
                        <a:pt x="35" y="51"/>
                      </a:lnTo>
                      <a:lnTo>
                        <a:pt x="33" y="51"/>
                      </a:lnTo>
                      <a:lnTo>
                        <a:pt x="30" y="51"/>
                      </a:lnTo>
                      <a:lnTo>
                        <a:pt x="28" y="53"/>
                      </a:lnTo>
                      <a:lnTo>
                        <a:pt x="17" y="53"/>
                      </a:lnTo>
                      <a:lnTo>
                        <a:pt x="17" y="51"/>
                      </a:lnTo>
                      <a:lnTo>
                        <a:pt x="12" y="51"/>
                      </a:lnTo>
                      <a:lnTo>
                        <a:pt x="12" y="48"/>
                      </a:lnTo>
                      <a:lnTo>
                        <a:pt x="12" y="46"/>
                      </a:lnTo>
                      <a:lnTo>
                        <a:pt x="10" y="41"/>
                      </a:lnTo>
                      <a:lnTo>
                        <a:pt x="7" y="38"/>
                      </a:lnTo>
                      <a:lnTo>
                        <a:pt x="5" y="36"/>
                      </a:lnTo>
                      <a:lnTo>
                        <a:pt x="0" y="33"/>
                      </a:lnTo>
                      <a:lnTo>
                        <a:pt x="5" y="31"/>
                      </a:lnTo>
                      <a:lnTo>
                        <a:pt x="10" y="26"/>
                      </a:lnTo>
                      <a:lnTo>
                        <a:pt x="15" y="18"/>
                      </a:lnTo>
                      <a:lnTo>
                        <a:pt x="17" y="13"/>
                      </a:lnTo>
                      <a:lnTo>
                        <a:pt x="17" y="5"/>
                      </a:lnTo>
                      <a:lnTo>
                        <a:pt x="20" y="3"/>
                      </a:lnTo>
                      <a:lnTo>
                        <a:pt x="35" y="0"/>
                      </a:lnTo>
                      <a:lnTo>
                        <a:pt x="43" y="0"/>
                      </a:lnTo>
                      <a:lnTo>
                        <a:pt x="48" y="0"/>
                      </a:lnTo>
                      <a:lnTo>
                        <a:pt x="50" y="3"/>
                      </a:lnTo>
                      <a:lnTo>
                        <a:pt x="55" y="5"/>
                      </a:lnTo>
                      <a:lnTo>
                        <a:pt x="60" y="8"/>
                      </a:lnTo>
                      <a:lnTo>
                        <a:pt x="65" y="11"/>
                      </a:lnTo>
                      <a:lnTo>
                        <a:pt x="68" y="11"/>
                      </a:lnTo>
                      <a:lnTo>
                        <a:pt x="70" y="16"/>
                      </a:lnTo>
                      <a:lnTo>
                        <a:pt x="73" y="23"/>
                      </a:lnTo>
                      <a:lnTo>
                        <a:pt x="78" y="28"/>
                      </a:lnTo>
                      <a:lnTo>
                        <a:pt x="88" y="33"/>
                      </a:lnTo>
                      <a:lnTo>
                        <a:pt x="86" y="36"/>
                      </a:lnTo>
                      <a:lnTo>
                        <a:pt x="86" y="38"/>
                      </a:lnTo>
                      <a:lnTo>
                        <a:pt x="86" y="48"/>
                      </a:lnTo>
                      <a:lnTo>
                        <a:pt x="88" y="53"/>
                      </a:lnTo>
                      <a:lnTo>
                        <a:pt x="88" y="56"/>
                      </a:lnTo>
                      <a:lnTo>
                        <a:pt x="91" y="59"/>
                      </a:lnTo>
                      <a:lnTo>
                        <a:pt x="96" y="59"/>
                      </a:lnTo>
                      <a:lnTo>
                        <a:pt x="96" y="61"/>
                      </a:lnTo>
                      <a:lnTo>
                        <a:pt x="98" y="69"/>
                      </a:lnTo>
                      <a:lnTo>
                        <a:pt x="96" y="74"/>
                      </a:lnTo>
                      <a:lnTo>
                        <a:pt x="88" y="74"/>
                      </a:lnTo>
                      <a:lnTo>
                        <a:pt x="83" y="74"/>
                      </a:lnTo>
                      <a:lnTo>
                        <a:pt x="78" y="74"/>
                      </a:lnTo>
                      <a:lnTo>
                        <a:pt x="76" y="71"/>
                      </a:lnTo>
                      <a:lnTo>
                        <a:pt x="70" y="71"/>
                      </a:lnTo>
                      <a:lnTo>
                        <a:pt x="60" y="69"/>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25" name="Freeform 57"/>
                <p:cNvSpPr>
                  <a:spLocks/>
                </p:cNvSpPr>
                <p:nvPr/>
              </p:nvSpPr>
              <p:spPr bwMode="auto">
                <a:xfrm>
                  <a:off x="4352925" y="4422775"/>
                  <a:ext cx="57150" cy="31750"/>
                </a:xfrm>
                <a:custGeom>
                  <a:avLst/>
                  <a:gdLst>
                    <a:gd name="T0" fmla="*/ 0 w 45"/>
                    <a:gd name="T1" fmla="*/ 2147483647 h 25"/>
                    <a:gd name="T2" fmla="*/ 2147483647 w 45"/>
                    <a:gd name="T3" fmla="*/ 2147483647 h 25"/>
                    <a:gd name="T4" fmla="*/ 2147483647 w 45"/>
                    <a:gd name="T5" fmla="*/ 2147483647 h 25"/>
                    <a:gd name="T6" fmla="*/ 2147483647 w 45"/>
                    <a:gd name="T7" fmla="*/ 2147483647 h 25"/>
                    <a:gd name="T8" fmla="*/ 2147483647 w 45"/>
                    <a:gd name="T9" fmla="*/ 2147483647 h 25"/>
                    <a:gd name="T10" fmla="*/ 2147483647 w 45"/>
                    <a:gd name="T11" fmla="*/ 0 h 25"/>
                    <a:gd name="T12" fmla="*/ 2147483647 w 45"/>
                    <a:gd name="T13" fmla="*/ 0 h 25"/>
                    <a:gd name="T14" fmla="*/ 2147483647 w 45"/>
                    <a:gd name="T15" fmla="*/ 0 h 25"/>
                    <a:gd name="T16" fmla="*/ 2147483647 w 45"/>
                    <a:gd name="T17" fmla="*/ 2147483647 h 25"/>
                    <a:gd name="T18" fmla="*/ 2147483647 w 45"/>
                    <a:gd name="T19" fmla="*/ 2147483647 h 25"/>
                    <a:gd name="T20" fmla="*/ 2147483647 w 45"/>
                    <a:gd name="T21" fmla="*/ 2147483647 h 25"/>
                    <a:gd name="T22" fmla="*/ 2147483647 w 45"/>
                    <a:gd name="T23" fmla="*/ 2147483647 h 25"/>
                    <a:gd name="T24" fmla="*/ 2147483647 w 45"/>
                    <a:gd name="T25" fmla="*/ 2147483647 h 25"/>
                    <a:gd name="T26" fmla="*/ 2147483647 w 45"/>
                    <a:gd name="T27" fmla="*/ 2147483647 h 25"/>
                    <a:gd name="T28" fmla="*/ 2147483647 w 45"/>
                    <a:gd name="T29" fmla="*/ 2147483647 h 25"/>
                    <a:gd name="T30" fmla="*/ 2147483647 w 45"/>
                    <a:gd name="T31" fmla="*/ 2147483647 h 25"/>
                    <a:gd name="T32" fmla="*/ 2147483647 w 45"/>
                    <a:gd name="T33" fmla="*/ 2147483647 h 25"/>
                    <a:gd name="T34" fmla="*/ 2147483647 w 45"/>
                    <a:gd name="T35" fmla="*/ 2147483647 h 25"/>
                    <a:gd name="T36" fmla="*/ 2147483647 w 45"/>
                    <a:gd name="T37" fmla="*/ 2147483647 h 25"/>
                    <a:gd name="T38" fmla="*/ 2147483647 w 45"/>
                    <a:gd name="T39" fmla="*/ 2147483647 h 25"/>
                    <a:gd name="T40" fmla="*/ 2147483647 w 45"/>
                    <a:gd name="T41" fmla="*/ 2147483647 h 25"/>
                    <a:gd name="T42" fmla="*/ 2147483647 w 45"/>
                    <a:gd name="T43" fmla="*/ 2147483647 h 25"/>
                    <a:gd name="T44" fmla="*/ 2147483647 w 45"/>
                    <a:gd name="T45" fmla="*/ 2147483647 h 25"/>
                    <a:gd name="T46" fmla="*/ 2147483647 w 45"/>
                    <a:gd name="T47" fmla="*/ 2147483647 h 25"/>
                    <a:gd name="T48" fmla="*/ 2147483647 w 45"/>
                    <a:gd name="T49" fmla="*/ 2147483647 h 25"/>
                    <a:gd name="T50" fmla="*/ 2147483647 w 45"/>
                    <a:gd name="T51" fmla="*/ 2147483647 h 25"/>
                    <a:gd name="T52" fmla="*/ 2147483647 w 45"/>
                    <a:gd name="T53" fmla="*/ 2147483647 h 25"/>
                    <a:gd name="T54" fmla="*/ 2147483647 w 45"/>
                    <a:gd name="T55" fmla="*/ 2147483647 h 25"/>
                    <a:gd name="T56" fmla="*/ 2147483647 w 45"/>
                    <a:gd name="T57" fmla="*/ 2147483647 h 25"/>
                    <a:gd name="T58" fmla="*/ 2147483647 w 45"/>
                    <a:gd name="T59" fmla="*/ 2147483647 h 25"/>
                    <a:gd name="T60" fmla="*/ 2147483647 w 45"/>
                    <a:gd name="T61" fmla="*/ 2147483647 h 25"/>
                    <a:gd name="T62" fmla="*/ 2147483647 w 45"/>
                    <a:gd name="T63" fmla="*/ 2147483647 h 25"/>
                    <a:gd name="T64" fmla="*/ 2147483647 w 45"/>
                    <a:gd name="T65" fmla="*/ 2147483647 h 25"/>
                    <a:gd name="T66" fmla="*/ 0 w 45"/>
                    <a:gd name="T67" fmla="*/ 2147483647 h 2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25"/>
                    <a:gd name="T104" fmla="*/ 45 w 45"/>
                    <a:gd name="T105" fmla="*/ 25 h 2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25">
                      <a:moveTo>
                        <a:pt x="0" y="5"/>
                      </a:moveTo>
                      <a:lnTo>
                        <a:pt x="2" y="5"/>
                      </a:lnTo>
                      <a:lnTo>
                        <a:pt x="10" y="5"/>
                      </a:lnTo>
                      <a:lnTo>
                        <a:pt x="15" y="5"/>
                      </a:lnTo>
                      <a:lnTo>
                        <a:pt x="18" y="2"/>
                      </a:lnTo>
                      <a:lnTo>
                        <a:pt x="23" y="0"/>
                      </a:lnTo>
                      <a:lnTo>
                        <a:pt x="28" y="0"/>
                      </a:lnTo>
                      <a:lnTo>
                        <a:pt x="45" y="0"/>
                      </a:lnTo>
                      <a:lnTo>
                        <a:pt x="45" y="7"/>
                      </a:lnTo>
                      <a:lnTo>
                        <a:pt x="45" y="12"/>
                      </a:lnTo>
                      <a:lnTo>
                        <a:pt x="45" y="15"/>
                      </a:lnTo>
                      <a:lnTo>
                        <a:pt x="43" y="17"/>
                      </a:lnTo>
                      <a:lnTo>
                        <a:pt x="38" y="17"/>
                      </a:lnTo>
                      <a:lnTo>
                        <a:pt x="35" y="17"/>
                      </a:lnTo>
                      <a:lnTo>
                        <a:pt x="33" y="17"/>
                      </a:lnTo>
                      <a:lnTo>
                        <a:pt x="28" y="22"/>
                      </a:lnTo>
                      <a:lnTo>
                        <a:pt x="25" y="25"/>
                      </a:lnTo>
                      <a:lnTo>
                        <a:pt x="23" y="25"/>
                      </a:lnTo>
                      <a:lnTo>
                        <a:pt x="20" y="22"/>
                      </a:lnTo>
                      <a:lnTo>
                        <a:pt x="18" y="22"/>
                      </a:lnTo>
                      <a:lnTo>
                        <a:pt x="20" y="20"/>
                      </a:lnTo>
                      <a:lnTo>
                        <a:pt x="20" y="15"/>
                      </a:lnTo>
                      <a:lnTo>
                        <a:pt x="23" y="15"/>
                      </a:lnTo>
                      <a:lnTo>
                        <a:pt x="23" y="12"/>
                      </a:lnTo>
                      <a:lnTo>
                        <a:pt x="20" y="12"/>
                      </a:lnTo>
                      <a:lnTo>
                        <a:pt x="15" y="12"/>
                      </a:lnTo>
                      <a:lnTo>
                        <a:pt x="13" y="12"/>
                      </a:lnTo>
                      <a:lnTo>
                        <a:pt x="7" y="12"/>
                      </a:lnTo>
                      <a:lnTo>
                        <a:pt x="5" y="10"/>
                      </a:lnTo>
                      <a:lnTo>
                        <a:pt x="5" y="7"/>
                      </a:lnTo>
                      <a:lnTo>
                        <a:pt x="2" y="7"/>
                      </a:lnTo>
                      <a:lnTo>
                        <a:pt x="0" y="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26" name="Freeform 60"/>
                <p:cNvSpPr>
                  <a:spLocks/>
                </p:cNvSpPr>
                <p:nvPr/>
              </p:nvSpPr>
              <p:spPr bwMode="auto">
                <a:xfrm>
                  <a:off x="4513263" y="3873500"/>
                  <a:ext cx="419100" cy="417513"/>
                </a:xfrm>
                <a:custGeom>
                  <a:avLst/>
                  <a:gdLst>
                    <a:gd name="T0" fmla="*/ 0 w 329"/>
                    <a:gd name="T1" fmla="*/ 2147483647 h 328"/>
                    <a:gd name="T2" fmla="*/ 2147483647 w 329"/>
                    <a:gd name="T3" fmla="*/ 2147483647 h 328"/>
                    <a:gd name="T4" fmla="*/ 2147483647 w 329"/>
                    <a:gd name="T5" fmla="*/ 2147483647 h 328"/>
                    <a:gd name="T6" fmla="*/ 2147483647 w 329"/>
                    <a:gd name="T7" fmla="*/ 2147483647 h 328"/>
                    <a:gd name="T8" fmla="*/ 2147483647 w 329"/>
                    <a:gd name="T9" fmla="*/ 2147483647 h 328"/>
                    <a:gd name="T10" fmla="*/ 2147483647 w 329"/>
                    <a:gd name="T11" fmla="*/ 2147483647 h 328"/>
                    <a:gd name="T12" fmla="*/ 2147483647 w 329"/>
                    <a:gd name="T13" fmla="*/ 2147483647 h 328"/>
                    <a:gd name="T14" fmla="*/ 2147483647 w 329"/>
                    <a:gd name="T15" fmla="*/ 2147483647 h 328"/>
                    <a:gd name="T16" fmla="*/ 2147483647 w 329"/>
                    <a:gd name="T17" fmla="*/ 2147483647 h 328"/>
                    <a:gd name="T18" fmla="*/ 2147483647 w 329"/>
                    <a:gd name="T19" fmla="*/ 2147483647 h 328"/>
                    <a:gd name="T20" fmla="*/ 2147483647 w 329"/>
                    <a:gd name="T21" fmla="*/ 2147483647 h 328"/>
                    <a:gd name="T22" fmla="*/ 2147483647 w 329"/>
                    <a:gd name="T23" fmla="*/ 2147483647 h 328"/>
                    <a:gd name="T24" fmla="*/ 2147483647 w 329"/>
                    <a:gd name="T25" fmla="*/ 2147483647 h 328"/>
                    <a:gd name="T26" fmla="*/ 2147483647 w 329"/>
                    <a:gd name="T27" fmla="*/ 2147483647 h 328"/>
                    <a:gd name="T28" fmla="*/ 2147483647 w 329"/>
                    <a:gd name="T29" fmla="*/ 2147483647 h 328"/>
                    <a:gd name="T30" fmla="*/ 2147483647 w 329"/>
                    <a:gd name="T31" fmla="*/ 2147483647 h 328"/>
                    <a:gd name="T32" fmla="*/ 2147483647 w 329"/>
                    <a:gd name="T33" fmla="*/ 2147483647 h 328"/>
                    <a:gd name="T34" fmla="*/ 2147483647 w 329"/>
                    <a:gd name="T35" fmla="*/ 2147483647 h 328"/>
                    <a:gd name="T36" fmla="*/ 2147483647 w 329"/>
                    <a:gd name="T37" fmla="*/ 2147483647 h 328"/>
                    <a:gd name="T38" fmla="*/ 2147483647 w 329"/>
                    <a:gd name="T39" fmla="*/ 2147483647 h 328"/>
                    <a:gd name="T40" fmla="*/ 2147483647 w 329"/>
                    <a:gd name="T41" fmla="*/ 2147483647 h 328"/>
                    <a:gd name="T42" fmla="*/ 2147483647 w 329"/>
                    <a:gd name="T43" fmla="*/ 2147483647 h 328"/>
                    <a:gd name="T44" fmla="*/ 2147483647 w 329"/>
                    <a:gd name="T45" fmla="*/ 2147483647 h 328"/>
                    <a:gd name="T46" fmla="*/ 2147483647 w 329"/>
                    <a:gd name="T47" fmla="*/ 2147483647 h 328"/>
                    <a:gd name="T48" fmla="*/ 2147483647 w 329"/>
                    <a:gd name="T49" fmla="*/ 2147483647 h 328"/>
                    <a:gd name="T50" fmla="*/ 2147483647 w 329"/>
                    <a:gd name="T51" fmla="*/ 0 h 328"/>
                    <a:gd name="T52" fmla="*/ 2147483647 w 329"/>
                    <a:gd name="T53" fmla="*/ 2147483647 h 328"/>
                    <a:gd name="T54" fmla="*/ 2147483647 w 329"/>
                    <a:gd name="T55" fmla="*/ 2147483647 h 328"/>
                    <a:gd name="T56" fmla="*/ 2147483647 w 329"/>
                    <a:gd name="T57" fmla="*/ 2147483647 h 328"/>
                    <a:gd name="T58" fmla="*/ 2147483647 w 329"/>
                    <a:gd name="T59" fmla="*/ 2147483647 h 328"/>
                    <a:gd name="T60" fmla="*/ 2147483647 w 329"/>
                    <a:gd name="T61" fmla="*/ 2147483647 h 328"/>
                    <a:gd name="T62" fmla="*/ 2147483647 w 329"/>
                    <a:gd name="T63" fmla="*/ 2147483647 h 328"/>
                    <a:gd name="T64" fmla="*/ 2147483647 w 329"/>
                    <a:gd name="T65" fmla="*/ 2147483647 h 328"/>
                    <a:gd name="T66" fmla="*/ 2147483647 w 329"/>
                    <a:gd name="T67" fmla="*/ 2147483647 h 328"/>
                    <a:gd name="T68" fmla="*/ 2147483647 w 329"/>
                    <a:gd name="T69" fmla="*/ 2147483647 h 328"/>
                    <a:gd name="T70" fmla="*/ 2147483647 w 329"/>
                    <a:gd name="T71" fmla="*/ 2147483647 h 328"/>
                    <a:gd name="T72" fmla="*/ 2147483647 w 329"/>
                    <a:gd name="T73" fmla="*/ 2147483647 h 328"/>
                    <a:gd name="T74" fmla="*/ 2147483647 w 329"/>
                    <a:gd name="T75" fmla="*/ 2147483647 h 328"/>
                    <a:gd name="T76" fmla="*/ 2147483647 w 329"/>
                    <a:gd name="T77" fmla="*/ 2147483647 h 328"/>
                    <a:gd name="T78" fmla="*/ 2147483647 w 329"/>
                    <a:gd name="T79" fmla="*/ 2147483647 h 328"/>
                    <a:gd name="T80" fmla="*/ 2147483647 w 329"/>
                    <a:gd name="T81" fmla="*/ 2147483647 h 328"/>
                    <a:gd name="T82" fmla="*/ 2147483647 w 329"/>
                    <a:gd name="T83" fmla="*/ 2147483647 h 328"/>
                    <a:gd name="T84" fmla="*/ 2147483647 w 329"/>
                    <a:gd name="T85" fmla="*/ 2147483647 h 328"/>
                    <a:gd name="T86" fmla="*/ 2147483647 w 329"/>
                    <a:gd name="T87" fmla="*/ 2147483647 h 328"/>
                    <a:gd name="T88" fmla="*/ 2147483647 w 329"/>
                    <a:gd name="T89" fmla="*/ 2147483647 h 328"/>
                    <a:gd name="T90" fmla="*/ 2147483647 w 329"/>
                    <a:gd name="T91" fmla="*/ 2147483647 h 328"/>
                    <a:gd name="T92" fmla="*/ 2147483647 w 329"/>
                    <a:gd name="T93" fmla="*/ 2147483647 h 328"/>
                    <a:gd name="T94" fmla="*/ 2147483647 w 329"/>
                    <a:gd name="T95" fmla="*/ 2147483647 h 328"/>
                    <a:gd name="T96" fmla="*/ 2147483647 w 329"/>
                    <a:gd name="T97" fmla="*/ 2147483647 h 328"/>
                    <a:gd name="T98" fmla="*/ 2147483647 w 329"/>
                    <a:gd name="T99" fmla="*/ 2147483647 h 328"/>
                    <a:gd name="T100" fmla="*/ 2147483647 w 329"/>
                    <a:gd name="T101" fmla="*/ 2147483647 h 328"/>
                    <a:gd name="T102" fmla="*/ 2147483647 w 329"/>
                    <a:gd name="T103" fmla="*/ 2147483647 h 328"/>
                    <a:gd name="T104" fmla="*/ 2147483647 w 329"/>
                    <a:gd name="T105" fmla="*/ 2147483647 h 328"/>
                    <a:gd name="T106" fmla="*/ 2147483647 w 329"/>
                    <a:gd name="T107" fmla="*/ 2147483647 h 328"/>
                    <a:gd name="T108" fmla="*/ 2147483647 w 329"/>
                    <a:gd name="T109" fmla="*/ 2147483647 h 328"/>
                    <a:gd name="T110" fmla="*/ 0 w 329"/>
                    <a:gd name="T111" fmla="*/ 2147483647 h 32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29"/>
                    <a:gd name="T169" fmla="*/ 0 h 328"/>
                    <a:gd name="T170" fmla="*/ 329 w 329"/>
                    <a:gd name="T171" fmla="*/ 328 h 32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29" h="328">
                      <a:moveTo>
                        <a:pt x="0" y="187"/>
                      </a:moveTo>
                      <a:lnTo>
                        <a:pt x="0" y="179"/>
                      </a:lnTo>
                      <a:lnTo>
                        <a:pt x="0" y="161"/>
                      </a:lnTo>
                      <a:lnTo>
                        <a:pt x="0" y="159"/>
                      </a:lnTo>
                      <a:lnTo>
                        <a:pt x="5" y="156"/>
                      </a:lnTo>
                      <a:lnTo>
                        <a:pt x="15" y="149"/>
                      </a:lnTo>
                      <a:lnTo>
                        <a:pt x="23" y="144"/>
                      </a:lnTo>
                      <a:lnTo>
                        <a:pt x="33" y="144"/>
                      </a:lnTo>
                      <a:lnTo>
                        <a:pt x="36" y="144"/>
                      </a:lnTo>
                      <a:lnTo>
                        <a:pt x="36" y="139"/>
                      </a:lnTo>
                      <a:lnTo>
                        <a:pt x="43" y="139"/>
                      </a:lnTo>
                      <a:lnTo>
                        <a:pt x="48" y="136"/>
                      </a:lnTo>
                      <a:lnTo>
                        <a:pt x="51" y="136"/>
                      </a:lnTo>
                      <a:lnTo>
                        <a:pt x="56" y="131"/>
                      </a:lnTo>
                      <a:lnTo>
                        <a:pt x="58" y="126"/>
                      </a:lnTo>
                      <a:lnTo>
                        <a:pt x="66" y="124"/>
                      </a:lnTo>
                      <a:lnTo>
                        <a:pt x="79" y="119"/>
                      </a:lnTo>
                      <a:lnTo>
                        <a:pt x="79" y="116"/>
                      </a:lnTo>
                      <a:lnTo>
                        <a:pt x="76" y="111"/>
                      </a:lnTo>
                      <a:lnTo>
                        <a:pt x="76" y="108"/>
                      </a:lnTo>
                      <a:lnTo>
                        <a:pt x="76" y="106"/>
                      </a:lnTo>
                      <a:lnTo>
                        <a:pt x="79" y="106"/>
                      </a:lnTo>
                      <a:lnTo>
                        <a:pt x="89" y="103"/>
                      </a:lnTo>
                      <a:lnTo>
                        <a:pt x="91" y="103"/>
                      </a:lnTo>
                      <a:lnTo>
                        <a:pt x="94" y="98"/>
                      </a:lnTo>
                      <a:lnTo>
                        <a:pt x="99" y="98"/>
                      </a:lnTo>
                      <a:lnTo>
                        <a:pt x="104" y="98"/>
                      </a:lnTo>
                      <a:lnTo>
                        <a:pt x="119" y="98"/>
                      </a:lnTo>
                      <a:lnTo>
                        <a:pt x="119" y="88"/>
                      </a:lnTo>
                      <a:lnTo>
                        <a:pt x="117" y="83"/>
                      </a:lnTo>
                      <a:lnTo>
                        <a:pt x="111" y="78"/>
                      </a:lnTo>
                      <a:lnTo>
                        <a:pt x="111" y="73"/>
                      </a:lnTo>
                      <a:lnTo>
                        <a:pt x="111" y="63"/>
                      </a:lnTo>
                      <a:lnTo>
                        <a:pt x="111" y="55"/>
                      </a:lnTo>
                      <a:lnTo>
                        <a:pt x="109" y="48"/>
                      </a:lnTo>
                      <a:lnTo>
                        <a:pt x="109" y="45"/>
                      </a:lnTo>
                      <a:lnTo>
                        <a:pt x="104" y="43"/>
                      </a:lnTo>
                      <a:lnTo>
                        <a:pt x="101" y="40"/>
                      </a:lnTo>
                      <a:lnTo>
                        <a:pt x="104" y="40"/>
                      </a:lnTo>
                      <a:lnTo>
                        <a:pt x="109" y="38"/>
                      </a:lnTo>
                      <a:lnTo>
                        <a:pt x="114" y="35"/>
                      </a:lnTo>
                      <a:lnTo>
                        <a:pt x="117" y="30"/>
                      </a:lnTo>
                      <a:lnTo>
                        <a:pt x="119" y="28"/>
                      </a:lnTo>
                      <a:lnTo>
                        <a:pt x="122" y="28"/>
                      </a:lnTo>
                      <a:lnTo>
                        <a:pt x="127" y="25"/>
                      </a:lnTo>
                      <a:lnTo>
                        <a:pt x="132" y="23"/>
                      </a:lnTo>
                      <a:lnTo>
                        <a:pt x="132" y="25"/>
                      </a:lnTo>
                      <a:lnTo>
                        <a:pt x="134" y="25"/>
                      </a:lnTo>
                      <a:lnTo>
                        <a:pt x="137" y="25"/>
                      </a:lnTo>
                      <a:lnTo>
                        <a:pt x="142" y="20"/>
                      </a:lnTo>
                      <a:lnTo>
                        <a:pt x="144" y="18"/>
                      </a:lnTo>
                      <a:lnTo>
                        <a:pt x="149" y="13"/>
                      </a:lnTo>
                      <a:lnTo>
                        <a:pt x="154" y="13"/>
                      </a:lnTo>
                      <a:lnTo>
                        <a:pt x="162" y="10"/>
                      </a:lnTo>
                      <a:lnTo>
                        <a:pt x="175" y="10"/>
                      </a:lnTo>
                      <a:lnTo>
                        <a:pt x="177" y="10"/>
                      </a:lnTo>
                      <a:lnTo>
                        <a:pt x="182" y="7"/>
                      </a:lnTo>
                      <a:lnTo>
                        <a:pt x="187" y="7"/>
                      </a:lnTo>
                      <a:lnTo>
                        <a:pt x="190" y="7"/>
                      </a:lnTo>
                      <a:lnTo>
                        <a:pt x="195" y="5"/>
                      </a:lnTo>
                      <a:lnTo>
                        <a:pt x="197" y="5"/>
                      </a:lnTo>
                      <a:lnTo>
                        <a:pt x="205" y="5"/>
                      </a:lnTo>
                      <a:lnTo>
                        <a:pt x="208" y="5"/>
                      </a:lnTo>
                      <a:lnTo>
                        <a:pt x="210" y="5"/>
                      </a:lnTo>
                      <a:lnTo>
                        <a:pt x="213" y="5"/>
                      </a:lnTo>
                      <a:lnTo>
                        <a:pt x="220" y="7"/>
                      </a:lnTo>
                      <a:lnTo>
                        <a:pt x="223" y="7"/>
                      </a:lnTo>
                      <a:lnTo>
                        <a:pt x="228" y="5"/>
                      </a:lnTo>
                      <a:lnTo>
                        <a:pt x="233" y="5"/>
                      </a:lnTo>
                      <a:lnTo>
                        <a:pt x="238" y="0"/>
                      </a:lnTo>
                      <a:lnTo>
                        <a:pt x="245" y="5"/>
                      </a:lnTo>
                      <a:lnTo>
                        <a:pt x="248" y="5"/>
                      </a:lnTo>
                      <a:lnTo>
                        <a:pt x="250" y="2"/>
                      </a:lnTo>
                      <a:lnTo>
                        <a:pt x="253" y="0"/>
                      </a:lnTo>
                      <a:lnTo>
                        <a:pt x="258" y="0"/>
                      </a:lnTo>
                      <a:lnTo>
                        <a:pt x="261" y="2"/>
                      </a:lnTo>
                      <a:lnTo>
                        <a:pt x="261" y="5"/>
                      </a:lnTo>
                      <a:lnTo>
                        <a:pt x="263" y="5"/>
                      </a:lnTo>
                      <a:lnTo>
                        <a:pt x="268" y="5"/>
                      </a:lnTo>
                      <a:lnTo>
                        <a:pt x="276" y="2"/>
                      </a:lnTo>
                      <a:lnTo>
                        <a:pt x="276" y="5"/>
                      </a:lnTo>
                      <a:lnTo>
                        <a:pt x="271" y="10"/>
                      </a:lnTo>
                      <a:lnTo>
                        <a:pt x="268" y="15"/>
                      </a:lnTo>
                      <a:lnTo>
                        <a:pt x="268" y="28"/>
                      </a:lnTo>
                      <a:lnTo>
                        <a:pt x="268" y="35"/>
                      </a:lnTo>
                      <a:lnTo>
                        <a:pt x="271" y="40"/>
                      </a:lnTo>
                      <a:lnTo>
                        <a:pt x="271" y="45"/>
                      </a:lnTo>
                      <a:lnTo>
                        <a:pt x="268" y="48"/>
                      </a:lnTo>
                      <a:lnTo>
                        <a:pt x="266" y="50"/>
                      </a:lnTo>
                      <a:lnTo>
                        <a:pt x="258" y="58"/>
                      </a:lnTo>
                      <a:lnTo>
                        <a:pt x="258" y="63"/>
                      </a:lnTo>
                      <a:lnTo>
                        <a:pt x="261" y="71"/>
                      </a:lnTo>
                      <a:lnTo>
                        <a:pt x="263" y="78"/>
                      </a:lnTo>
                      <a:lnTo>
                        <a:pt x="266" y="78"/>
                      </a:lnTo>
                      <a:lnTo>
                        <a:pt x="268" y="81"/>
                      </a:lnTo>
                      <a:lnTo>
                        <a:pt x="268" y="86"/>
                      </a:lnTo>
                      <a:lnTo>
                        <a:pt x="273" y="91"/>
                      </a:lnTo>
                      <a:lnTo>
                        <a:pt x="276" y="93"/>
                      </a:lnTo>
                      <a:lnTo>
                        <a:pt x="278" y="96"/>
                      </a:lnTo>
                      <a:lnTo>
                        <a:pt x="281" y="98"/>
                      </a:lnTo>
                      <a:lnTo>
                        <a:pt x="286" y="119"/>
                      </a:lnTo>
                      <a:lnTo>
                        <a:pt x="291" y="131"/>
                      </a:lnTo>
                      <a:lnTo>
                        <a:pt x="288" y="131"/>
                      </a:lnTo>
                      <a:lnTo>
                        <a:pt x="286" y="136"/>
                      </a:lnTo>
                      <a:lnTo>
                        <a:pt x="293" y="149"/>
                      </a:lnTo>
                      <a:lnTo>
                        <a:pt x="293" y="156"/>
                      </a:lnTo>
                      <a:lnTo>
                        <a:pt x="293" y="161"/>
                      </a:lnTo>
                      <a:lnTo>
                        <a:pt x="293" y="169"/>
                      </a:lnTo>
                      <a:lnTo>
                        <a:pt x="293" y="174"/>
                      </a:lnTo>
                      <a:lnTo>
                        <a:pt x="293" y="179"/>
                      </a:lnTo>
                      <a:lnTo>
                        <a:pt x="291" y="184"/>
                      </a:lnTo>
                      <a:lnTo>
                        <a:pt x="296" y="192"/>
                      </a:lnTo>
                      <a:lnTo>
                        <a:pt x="296" y="197"/>
                      </a:lnTo>
                      <a:lnTo>
                        <a:pt x="293" y="199"/>
                      </a:lnTo>
                      <a:lnTo>
                        <a:pt x="288" y="202"/>
                      </a:lnTo>
                      <a:lnTo>
                        <a:pt x="288" y="204"/>
                      </a:lnTo>
                      <a:lnTo>
                        <a:pt x="286" y="207"/>
                      </a:lnTo>
                      <a:lnTo>
                        <a:pt x="296" y="220"/>
                      </a:lnTo>
                      <a:lnTo>
                        <a:pt x="298" y="227"/>
                      </a:lnTo>
                      <a:lnTo>
                        <a:pt x="301" y="235"/>
                      </a:lnTo>
                      <a:lnTo>
                        <a:pt x="304" y="235"/>
                      </a:lnTo>
                      <a:lnTo>
                        <a:pt x="306" y="232"/>
                      </a:lnTo>
                      <a:lnTo>
                        <a:pt x="311" y="235"/>
                      </a:lnTo>
                      <a:lnTo>
                        <a:pt x="319" y="237"/>
                      </a:lnTo>
                      <a:lnTo>
                        <a:pt x="321" y="240"/>
                      </a:lnTo>
                      <a:lnTo>
                        <a:pt x="326" y="250"/>
                      </a:lnTo>
                      <a:lnTo>
                        <a:pt x="329" y="250"/>
                      </a:lnTo>
                      <a:lnTo>
                        <a:pt x="326" y="252"/>
                      </a:lnTo>
                      <a:lnTo>
                        <a:pt x="314" y="260"/>
                      </a:lnTo>
                      <a:lnTo>
                        <a:pt x="286" y="278"/>
                      </a:lnTo>
                      <a:lnTo>
                        <a:pt x="273" y="283"/>
                      </a:lnTo>
                      <a:lnTo>
                        <a:pt x="258" y="295"/>
                      </a:lnTo>
                      <a:lnTo>
                        <a:pt x="250" y="300"/>
                      </a:lnTo>
                      <a:lnTo>
                        <a:pt x="230" y="321"/>
                      </a:lnTo>
                      <a:lnTo>
                        <a:pt x="215" y="323"/>
                      </a:lnTo>
                      <a:lnTo>
                        <a:pt x="205" y="326"/>
                      </a:lnTo>
                      <a:lnTo>
                        <a:pt x="190" y="328"/>
                      </a:lnTo>
                      <a:lnTo>
                        <a:pt x="187" y="323"/>
                      </a:lnTo>
                      <a:lnTo>
                        <a:pt x="190" y="318"/>
                      </a:lnTo>
                      <a:lnTo>
                        <a:pt x="187" y="315"/>
                      </a:lnTo>
                      <a:lnTo>
                        <a:pt x="187" y="313"/>
                      </a:lnTo>
                      <a:lnTo>
                        <a:pt x="185" y="310"/>
                      </a:lnTo>
                      <a:lnTo>
                        <a:pt x="180" y="310"/>
                      </a:lnTo>
                      <a:lnTo>
                        <a:pt x="177" y="310"/>
                      </a:lnTo>
                      <a:lnTo>
                        <a:pt x="172" y="305"/>
                      </a:lnTo>
                      <a:lnTo>
                        <a:pt x="170" y="308"/>
                      </a:lnTo>
                      <a:lnTo>
                        <a:pt x="167" y="308"/>
                      </a:lnTo>
                      <a:lnTo>
                        <a:pt x="159" y="300"/>
                      </a:lnTo>
                      <a:lnTo>
                        <a:pt x="157" y="298"/>
                      </a:lnTo>
                      <a:lnTo>
                        <a:pt x="154" y="295"/>
                      </a:lnTo>
                      <a:lnTo>
                        <a:pt x="157" y="293"/>
                      </a:lnTo>
                      <a:lnTo>
                        <a:pt x="154" y="290"/>
                      </a:lnTo>
                      <a:lnTo>
                        <a:pt x="137" y="280"/>
                      </a:lnTo>
                      <a:lnTo>
                        <a:pt x="134" y="278"/>
                      </a:lnTo>
                      <a:lnTo>
                        <a:pt x="124" y="273"/>
                      </a:lnTo>
                      <a:lnTo>
                        <a:pt x="111" y="262"/>
                      </a:lnTo>
                      <a:lnTo>
                        <a:pt x="89" y="245"/>
                      </a:lnTo>
                      <a:lnTo>
                        <a:pt x="81" y="240"/>
                      </a:lnTo>
                      <a:lnTo>
                        <a:pt x="66" y="230"/>
                      </a:lnTo>
                      <a:lnTo>
                        <a:pt x="61" y="225"/>
                      </a:lnTo>
                      <a:lnTo>
                        <a:pt x="51" y="217"/>
                      </a:lnTo>
                      <a:lnTo>
                        <a:pt x="20" y="197"/>
                      </a:lnTo>
                      <a:lnTo>
                        <a:pt x="0" y="187"/>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27" name="Freeform 66"/>
                <p:cNvSpPr>
                  <a:spLocks/>
                </p:cNvSpPr>
                <p:nvPr/>
              </p:nvSpPr>
              <p:spPr bwMode="auto">
                <a:xfrm>
                  <a:off x="4384675" y="4422775"/>
                  <a:ext cx="152400" cy="114300"/>
                </a:xfrm>
                <a:custGeom>
                  <a:avLst/>
                  <a:gdLst>
                    <a:gd name="T0" fmla="*/ 2147483647 w 119"/>
                    <a:gd name="T1" fmla="*/ 2147483647 h 90"/>
                    <a:gd name="T2" fmla="*/ 2147483647 w 119"/>
                    <a:gd name="T3" fmla="*/ 2147483647 h 90"/>
                    <a:gd name="T4" fmla="*/ 2147483647 w 119"/>
                    <a:gd name="T5" fmla="*/ 2147483647 h 90"/>
                    <a:gd name="T6" fmla="*/ 2147483647 w 119"/>
                    <a:gd name="T7" fmla="*/ 2147483647 h 90"/>
                    <a:gd name="T8" fmla="*/ 2147483647 w 119"/>
                    <a:gd name="T9" fmla="*/ 2147483647 h 90"/>
                    <a:gd name="T10" fmla="*/ 2147483647 w 119"/>
                    <a:gd name="T11" fmla="*/ 2147483647 h 90"/>
                    <a:gd name="T12" fmla="*/ 2147483647 w 119"/>
                    <a:gd name="T13" fmla="*/ 2147483647 h 90"/>
                    <a:gd name="T14" fmla="*/ 2147483647 w 119"/>
                    <a:gd name="T15" fmla="*/ 2147483647 h 90"/>
                    <a:gd name="T16" fmla="*/ 2147483647 w 119"/>
                    <a:gd name="T17" fmla="*/ 2147483647 h 90"/>
                    <a:gd name="T18" fmla="*/ 2147483647 w 119"/>
                    <a:gd name="T19" fmla="*/ 2147483647 h 90"/>
                    <a:gd name="T20" fmla="*/ 2147483647 w 119"/>
                    <a:gd name="T21" fmla="*/ 2147483647 h 90"/>
                    <a:gd name="T22" fmla="*/ 2147483647 w 119"/>
                    <a:gd name="T23" fmla="*/ 2147483647 h 90"/>
                    <a:gd name="T24" fmla="*/ 2147483647 w 119"/>
                    <a:gd name="T25" fmla="*/ 2147483647 h 90"/>
                    <a:gd name="T26" fmla="*/ 2147483647 w 119"/>
                    <a:gd name="T27" fmla="*/ 2147483647 h 90"/>
                    <a:gd name="T28" fmla="*/ 2147483647 w 119"/>
                    <a:gd name="T29" fmla="*/ 2147483647 h 90"/>
                    <a:gd name="T30" fmla="*/ 2147483647 w 119"/>
                    <a:gd name="T31" fmla="*/ 2147483647 h 90"/>
                    <a:gd name="T32" fmla="*/ 2147483647 w 119"/>
                    <a:gd name="T33" fmla="*/ 2147483647 h 90"/>
                    <a:gd name="T34" fmla="*/ 2147483647 w 119"/>
                    <a:gd name="T35" fmla="*/ 2147483647 h 90"/>
                    <a:gd name="T36" fmla="*/ 2147483647 w 119"/>
                    <a:gd name="T37" fmla="*/ 2147483647 h 90"/>
                    <a:gd name="T38" fmla="*/ 2147483647 w 119"/>
                    <a:gd name="T39" fmla="*/ 2147483647 h 90"/>
                    <a:gd name="T40" fmla="*/ 2147483647 w 119"/>
                    <a:gd name="T41" fmla="*/ 2147483647 h 90"/>
                    <a:gd name="T42" fmla="*/ 2147483647 w 119"/>
                    <a:gd name="T43" fmla="*/ 2147483647 h 90"/>
                    <a:gd name="T44" fmla="*/ 2147483647 w 119"/>
                    <a:gd name="T45" fmla="*/ 2147483647 h 90"/>
                    <a:gd name="T46" fmla="*/ 2147483647 w 119"/>
                    <a:gd name="T47" fmla="*/ 2147483647 h 90"/>
                    <a:gd name="T48" fmla="*/ 2147483647 w 119"/>
                    <a:gd name="T49" fmla="*/ 2147483647 h 90"/>
                    <a:gd name="T50" fmla="*/ 2147483647 w 119"/>
                    <a:gd name="T51" fmla="*/ 2147483647 h 90"/>
                    <a:gd name="T52" fmla="*/ 2147483647 w 119"/>
                    <a:gd name="T53" fmla="*/ 2147483647 h 90"/>
                    <a:gd name="T54" fmla="*/ 2147483647 w 119"/>
                    <a:gd name="T55" fmla="*/ 2147483647 h 90"/>
                    <a:gd name="T56" fmla="*/ 2147483647 w 119"/>
                    <a:gd name="T57" fmla="*/ 2147483647 h 90"/>
                    <a:gd name="T58" fmla="*/ 2147483647 w 119"/>
                    <a:gd name="T59" fmla="*/ 2147483647 h 90"/>
                    <a:gd name="T60" fmla="*/ 0 w 119"/>
                    <a:gd name="T61" fmla="*/ 2147483647 h 90"/>
                    <a:gd name="T62" fmla="*/ 0 w 119"/>
                    <a:gd name="T63" fmla="*/ 2147483647 h 90"/>
                    <a:gd name="T64" fmla="*/ 2147483647 w 119"/>
                    <a:gd name="T65" fmla="*/ 2147483647 h 90"/>
                    <a:gd name="T66" fmla="*/ 2147483647 w 119"/>
                    <a:gd name="T67" fmla="*/ 2147483647 h 90"/>
                    <a:gd name="T68" fmla="*/ 2147483647 w 119"/>
                    <a:gd name="T69" fmla="*/ 2147483647 h 90"/>
                    <a:gd name="T70" fmla="*/ 2147483647 w 119"/>
                    <a:gd name="T71" fmla="*/ 2147483647 h 90"/>
                    <a:gd name="T72" fmla="*/ 2147483647 w 119"/>
                    <a:gd name="T73" fmla="*/ 2147483647 h 90"/>
                    <a:gd name="T74" fmla="*/ 2147483647 w 119"/>
                    <a:gd name="T75" fmla="*/ 2147483647 h 90"/>
                    <a:gd name="T76" fmla="*/ 2147483647 w 119"/>
                    <a:gd name="T77" fmla="*/ 2147483647 h 90"/>
                    <a:gd name="T78" fmla="*/ 2147483647 w 119"/>
                    <a:gd name="T79" fmla="*/ 2147483647 h 90"/>
                    <a:gd name="T80" fmla="*/ 2147483647 w 119"/>
                    <a:gd name="T81" fmla="*/ 2147483647 h 90"/>
                    <a:gd name="T82" fmla="*/ 2147483647 w 119"/>
                    <a:gd name="T83" fmla="*/ 2147483647 h 90"/>
                    <a:gd name="T84" fmla="*/ 2147483647 w 119"/>
                    <a:gd name="T85" fmla="*/ 2147483647 h 90"/>
                    <a:gd name="T86" fmla="*/ 2147483647 w 119"/>
                    <a:gd name="T87" fmla="*/ 2147483647 h 90"/>
                    <a:gd name="T88" fmla="*/ 2147483647 w 119"/>
                    <a:gd name="T89" fmla="*/ 2147483647 h 90"/>
                    <a:gd name="T90" fmla="*/ 2147483647 w 119"/>
                    <a:gd name="T91" fmla="*/ 2147483647 h 90"/>
                    <a:gd name="T92" fmla="*/ 2147483647 w 119"/>
                    <a:gd name="T93" fmla="*/ 2147483647 h 90"/>
                    <a:gd name="T94" fmla="*/ 2147483647 w 119"/>
                    <a:gd name="T95" fmla="*/ 2147483647 h 90"/>
                    <a:gd name="T96" fmla="*/ 2147483647 w 119"/>
                    <a:gd name="T97" fmla="*/ 2147483647 h 90"/>
                    <a:gd name="T98" fmla="*/ 2147483647 w 119"/>
                    <a:gd name="T99" fmla="*/ 2147483647 h 9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
                    <a:gd name="T151" fmla="*/ 0 h 90"/>
                    <a:gd name="T152" fmla="*/ 119 w 119"/>
                    <a:gd name="T153" fmla="*/ 90 h 9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 h="90">
                      <a:moveTo>
                        <a:pt x="111" y="43"/>
                      </a:moveTo>
                      <a:lnTo>
                        <a:pt x="109" y="45"/>
                      </a:lnTo>
                      <a:lnTo>
                        <a:pt x="109" y="48"/>
                      </a:lnTo>
                      <a:lnTo>
                        <a:pt x="109" y="53"/>
                      </a:lnTo>
                      <a:lnTo>
                        <a:pt x="114" y="55"/>
                      </a:lnTo>
                      <a:lnTo>
                        <a:pt x="116" y="58"/>
                      </a:lnTo>
                      <a:lnTo>
                        <a:pt x="114" y="60"/>
                      </a:lnTo>
                      <a:lnTo>
                        <a:pt x="111" y="63"/>
                      </a:lnTo>
                      <a:lnTo>
                        <a:pt x="114" y="65"/>
                      </a:lnTo>
                      <a:lnTo>
                        <a:pt x="119" y="68"/>
                      </a:lnTo>
                      <a:lnTo>
                        <a:pt x="119" y="70"/>
                      </a:lnTo>
                      <a:lnTo>
                        <a:pt x="116" y="70"/>
                      </a:lnTo>
                      <a:lnTo>
                        <a:pt x="111" y="70"/>
                      </a:lnTo>
                      <a:lnTo>
                        <a:pt x="109" y="70"/>
                      </a:lnTo>
                      <a:lnTo>
                        <a:pt x="109" y="73"/>
                      </a:lnTo>
                      <a:lnTo>
                        <a:pt x="111" y="75"/>
                      </a:lnTo>
                      <a:lnTo>
                        <a:pt x="111" y="78"/>
                      </a:lnTo>
                      <a:lnTo>
                        <a:pt x="111" y="80"/>
                      </a:lnTo>
                      <a:lnTo>
                        <a:pt x="106" y="83"/>
                      </a:lnTo>
                      <a:lnTo>
                        <a:pt x="106" y="85"/>
                      </a:lnTo>
                      <a:lnTo>
                        <a:pt x="104" y="83"/>
                      </a:lnTo>
                      <a:lnTo>
                        <a:pt x="101" y="83"/>
                      </a:lnTo>
                      <a:lnTo>
                        <a:pt x="96" y="90"/>
                      </a:lnTo>
                      <a:lnTo>
                        <a:pt x="94" y="90"/>
                      </a:lnTo>
                      <a:lnTo>
                        <a:pt x="89" y="88"/>
                      </a:lnTo>
                      <a:lnTo>
                        <a:pt x="89" y="85"/>
                      </a:lnTo>
                      <a:lnTo>
                        <a:pt x="89" y="83"/>
                      </a:lnTo>
                      <a:lnTo>
                        <a:pt x="89" y="78"/>
                      </a:lnTo>
                      <a:lnTo>
                        <a:pt x="86" y="73"/>
                      </a:lnTo>
                      <a:lnTo>
                        <a:pt x="86" y="70"/>
                      </a:lnTo>
                      <a:lnTo>
                        <a:pt x="84" y="68"/>
                      </a:lnTo>
                      <a:lnTo>
                        <a:pt x="79" y="68"/>
                      </a:lnTo>
                      <a:lnTo>
                        <a:pt x="76" y="70"/>
                      </a:lnTo>
                      <a:lnTo>
                        <a:pt x="73" y="73"/>
                      </a:lnTo>
                      <a:lnTo>
                        <a:pt x="73" y="75"/>
                      </a:lnTo>
                      <a:lnTo>
                        <a:pt x="71" y="70"/>
                      </a:lnTo>
                      <a:lnTo>
                        <a:pt x="71" y="60"/>
                      </a:lnTo>
                      <a:lnTo>
                        <a:pt x="68" y="55"/>
                      </a:lnTo>
                      <a:lnTo>
                        <a:pt x="66" y="50"/>
                      </a:lnTo>
                      <a:lnTo>
                        <a:pt x="61" y="48"/>
                      </a:lnTo>
                      <a:lnTo>
                        <a:pt x="58" y="45"/>
                      </a:lnTo>
                      <a:lnTo>
                        <a:pt x="56" y="45"/>
                      </a:lnTo>
                      <a:lnTo>
                        <a:pt x="48" y="45"/>
                      </a:lnTo>
                      <a:lnTo>
                        <a:pt x="43" y="45"/>
                      </a:lnTo>
                      <a:lnTo>
                        <a:pt x="41" y="48"/>
                      </a:lnTo>
                      <a:lnTo>
                        <a:pt x="36" y="53"/>
                      </a:lnTo>
                      <a:lnTo>
                        <a:pt x="28" y="63"/>
                      </a:lnTo>
                      <a:lnTo>
                        <a:pt x="28" y="60"/>
                      </a:lnTo>
                      <a:lnTo>
                        <a:pt x="28" y="55"/>
                      </a:lnTo>
                      <a:lnTo>
                        <a:pt x="20" y="50"/>
                      </a:lnTo>
                      <a:lnTo>
                        <a:pt x="20" y="45"/>
                      </a:lnTo>
                      <a:lnTo>
                        <a:pt x="15" y="43"/>
                      </a:lnTo>
                      <a:lnTo>
                        <a:pt x="8" y="37"/>
                      </a:lnTo>
                      <a:lnTo>
                        <a:pt x="5" y="35"/>
                      </a:lnTo>
                      <a:lnTo>
                        <a:pt x="8" y="32"/>
                      </a:lnTo>
                      <a:lnTo>
                        <a:pt x="5" y="30"/>
                      </a:lnTo>
                      <a:lnTo>
                        <a:pt x="3" y="30"/>
                      </a:lnTo>
                      <a:lnTo>
                        <a:pt x="0" y="30"/>
                      </a:lnTo>
                      <a:lnTo>
                        <a:pt x="0" y="27"/>
                      </a:lnTo>
                      <a:lnTo>
                        <a:pt x="0" y="25"/>
                      </a:lnTo>
                      <a:lnTo>
                        <a:pt x="3" y="22"/>
                      </a:lnTo>
                      <a:lnTo>
                        <a:pt x="8" y="17"/>
                      </a:lnTo>
                      <a:lnTo>
                        <a:pt x="10" y="17"/>
                      </a:lnTo>
                      <a:lnTo>
                        <a:pt x="13" y="17"/>
                      </a:lnTo>
                      <a:lnTo>
                        <a:pt x="18" y="17"/>
                      </a:lnTo>
                      <a:lnTo>
                        <a:pt x="20" y="15"/>
                      </a:lnTo>
                      <a:lnTo>
                        <a:pt x="20" y="12"/>
                      </a:lnTo>
                      <a:lnTo>
                        <a:pt x="20" y="7"/>
                      </a:lnTo>
                      <a:lnTo>
                        <a:pt x="20" y="0"/>
                      </a:lnTo>
                      <a:lnTo>
                        <a:pt x="30" y="2"/>
                      </a:lnTo>
                      <a:lnTo>
                        <a:pt x="36" y="2"/>
                      </a:lnTo>
                      <a:lnTo>
                        <a:pt x="38" y="5"/>
                      </a:lnTo>
                      <a:lnTo>
                        <a:pt x="43" y="5"/>
                      </a:lnTo>
                      <a:lnTo>
                        <a:pt x="48" y="5"/>
                      </a:lnTo>
                      <a:lnTo>
                        <a:pt x="56" y="5"/>
                      </a:lnTo>
                      <a:lnTo>
                        <a:pt x="58" y="5"/>
                      </a:lnTo>
                      <a:lnTo>
                        <a:pt x="58" y="7"/>
                      </a:lnTo>
                      <a:lnTo>
                        <a:pt x="66" y="12"/>
                      </a:lnTo>
                      <a:lnTo>
                        <a:pt x="68" y="12"/>
                      </a:lnTo>
                      <a:lnTo>
                        <a:pt x="71" y="12"/>
                      </a:lnTo>
                      <a:lnTo>
                        <a:pt x="73" y="7"/>
                      </a:lnTo>
                      <a:lnTo>
                        <a:pt x="76" y="10"/>
                      </a:lnTo>
                      <a:lnTo>
                        <a:pt x="79" y="10"/>
                      </a:lnTo>
                      <a:lnTo>
                        <a:pt x="84" y="10"/>
                      </a:lnTo>
                      <a:lnTo>
                        <a:pt x="86" y="10"/>
                      </a:lnTo>
                      <a:lnTo>
                        <a:pt x="89" y="7"/>
                      </a:lnTo>
                      <a:lnTo>
                        <a:pt x="94" y="5"/>
                      </a:lnTo>
                      <a:lnTo>
                        <a:pt x="96" y="5"/>
                      </a:lnTo>
                      <a:lnTo>
                        <a:pt x="96" y="7"/>
                      </a:lnTo>
                      <a:lnTo>
                        <a:pt x="99" y="15"/>
                      </a:lnTo>
                      <a:lnTo>
                        <a:pt x="101" y="17"/>
                      </a:lnTo>
                      <a:lnTo>
                        <a:pt x="104" y="22"/>
                      </a:lnTo>
                      <a:lnTo>
                        <a:pt x="106" y="27"/>
                      </a:lnTo>
                      <a:lnTo>
                        <a:pt x="109" y="35"/>
                      </a:lnTo>
                      <a:lnTo>
                        <a:pt x="111" y="4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28" name="Freeform 67"/>
                <p:cNvSpPr>
                  <a:spLocks/>
                </p:cNvSpPr>
                <p:nvPr/>
              </p:nvSpPr>
              <p:spPr bwMode="auto">
                <a:xfrm>
                  <a:off x="4443413" y="4160838"/>
                  <a:ext cx="330200" cy="317500"/>
                </a:xfrm>
                <a:custGeom>
                  <a:avLst/>
                  <a:gdLst>
                    <a:gd name="T0" fmla="*/ 2147483647 w 260"/>
                    <a:gd name="T1" fmla="*/ 2147483647 h 250"/>
                    <a:gd name="T2" fmla="*/ 2147483647 w 260"/>
                    <a:gd name="T3" fmla="*/ 2147483647 h 250"/>
                    <a:gd name="T4" fmla="*/ 2147483647 w 260"/>
                    <a:gd name="T5" fmla="*/ 2147483647 h 250"/>
                    <a:gd name="T6" fmla="*/ 2147483647 w 260"/>
                    <a:gd name="T7" fmla="*/ 2147483647 h 250"/>
                    <a:gd name="T8" fmla="*/ 2147483647 w 260"/>
                    <a:gd name="T9" fmla="*/ 2147483647 h 250"/>
                    <a:gd name="T10" fmla="*/ 2147483647 w 260"/>
                    <a:gd name="T11" fmla="*/ 2147483647 h 250"/>
                    <a:gd name="T12" fmla="*/ 2147483647 w 260"/>
                    <a:gd name="T13" fmla="*/ 2147483647 h 250"/>
                    <a:gd name="T14" fmla="*/ 2147483647 w 260"/>
                    <a:gd name="T15" fmla="*/ 2147483647 h 250"/>
                    <a:gd name="T16" fmla="*/ 2147483647 w 260"/>
                    <a:gd name="T17" fmla="*/ 2147483647 h 250"/>
                    <a:gd name="T18" fmla="*/ 2147483647 w 260"/>
                    <a:gd name="T19" fmla="*/ 2147483647 h 250"/>
                    <a:gd name="T20" fmla="*/ 2147483647 w 260"/>
                    <a:gd name="T21" fmla="*/ 2147483647 h 250"/>
                    <a:gd name="T22" fmla="*/ 2147483647 w 260"/>
                    <a:gd name="T23" fmla="*/ 2147483647 h 250"/>
                    <a:gd name="T24" fmla="*/ 2147483647 w 260"/>
                    <a:gd name="T25" fmla="*/ 2147483647 h 250"/>
                    <a:gd name="T26" fmla="*/ 2147483647 w 260"/>
                    <a:gd name="T27" fmla="*/ 2147483647 h 250"/>
                    <a:gd name="T28" fmla="*/ 2147483647 w 260"/>
                    <a:gd name="T29" fmla="*/ 2147483647 h 250"/>
                    <a:gd name="T30" fmla="*/ 2147483647 w 260"/>
                    <a:gd name="T31" fmla="*/ 2147483647 h 250"/>
                    <a:gd name="T32" fmla="*/ 2147483647 w 260"/>
                    <a:gd name="T33" fmla="*/ 2147483647 h 250"/>
                    <a:gd name="T34" fmla="*/ 2147483647 w 260"/>
                    <a:gd name="T35" fmla="*/ 2147483647 h 250"/>
                    <a:gd name="T36" fmla="*/ 2147483647 w 260"/>
                    <a:gd name="T37" fmla="*/ 2147483647 h 250"/>
                    <a:gd name="T38" fmla="*/ 2147483647 w 260"/>
                    <a:gd name="T39" fmla="*/ 2147483647 h 250"/>
                    <a:gd name="T40" fmla="*/ 2147483647 w 260"/>
                    <a:gd name="T41" fmla="*/ 2147483647 h 250"/>
                    <a:gd name="T42" fmla="*/ 2147483647 w 260"/>
                    <a:gd name="T43" fmla="*/ 2147483647 h 250"/>
                    <a:gd name="T44" fmla="*/ 2147483647 w 260"/>
                    <a:gd name="T45" fmla="*/ 2147483647 h 250"/>
                    <a:gd name="T46" fmla="*/ 2147483647 w 260"/>
                    <a:gd name="T47" fmla="*/ 2147483647 h 250"/>
                    <a:gd name="T48" fmla="*/ 2147483647 w 260"/>
                    <a:gd name="T49" fmla="*/ 2147483647 h 250"/>
                    <a:gd name="T50" fmla="*/ 2147483647 w 260"/>
                    <a:gd name="T51" fmla="*/ 2147483647 h 250"/>
                    <a:gd name="T52" fmla="*/ 2147483647 w 260"/>
                    <a:gd name="T53" fmla="*/ 2147483647 h 250"/>
                    <a:gd name="T54" fmla="*/ 2147483647 w 260"/>
                    <a:gd name="T55" fmla="*/ 2147483647 h 250"/>
                    <a:gd name="T56" fmla="*/ 2147483647 w 260"/>
                    <a:gd name="T57" fmla="*/ 2147483647 h 250"/>
                    <a:gd name="T58" fmla="*/ 2147483647 w 260"/>
                    <a:gd name="T59" fmla="*/ 2147483647 h 250"/>
                    <a:gd name="T60" fmla="*/ 2147483647 w 260"/>
                    <a:gd name="T61" fmla="*/ 2147483647 h 250"/>
                    <a:gd name="T62" fmla="*/ 2147483647 w 260"/>
                    <a:gd name="T63" fmla="*/ 2147483647 h 250"/>
                    <a:gd name="T64" fmla="*/ 2147483647 w 260"/>
                    <a:gd name="T65" fmla="*/ 2147483647 h 250"/>
                    <a:gd name="T66" fmla="*/ 2147483647 w 260"/>
                    <a:gd name="T67" fmla="*/ 2147483647 h 250"/>
                    <a:gd name="T68" fmla="*/ 2147483647 w 260"/>
                    <a:gd name="T69" fmla="*/ 2147483647 h 250"/>
                    <a:gd name="T70" fmla="*/ 2147483647 w 260"/>
                    <a:gd name="T71" fmla="*/ 2147483647 h 250"/>
                    <a:gd name="T72" fmla="*/ 2147483647 w 260"/>
                    <a:gd name="T73" fmla="*/ 2147483647 h 250"/>
                    <a:gd name="T74" fmla="*/ 2147483647 w 260"/>
                    <a:gd name="T75" fmla="*/ 2147483647 h 250"/>
                    <a:gd name="T76" fmla="*/ 2147483647 w 260"/>
                    <a:gd name="T77" fmla="*/ 2147483647 h 250"/>
                    <a:gd name="T78" fmla="*/ 2147483647 w 260"/>
                    <a:gd name="T79" fmla="*/ 2147483647 h 250"/>
                    <a:gd name="T80" fmla="*/ 0 w 260"/>
                    <a:gd name="T81" fmla="*/ 2147483647 h 250"/>
                    <a:gd name="T82" fmla="*/ 2147483647 w 260"/>
                    <a:gd name="T83" fmla="*/ 2147483647 h 250"/>
                    <a:gd name="T84" fmla="*/ 2147483647 w 260"/>
                    <a:gd name="T85" fmla="*/ 2147483647 h 250"/>
                    <a:gd name="T86" fmla="*/ 2147483647 w 260"/>
                    <a:gd name="T87" fmla="*/ 2147483647 h 250"/>
                    <a:gd name="T88" fmla="*/ 2147483647 w 260"/>
                    <a:gd name="T89" fmla="*/ 2147483647 h 250"/>
                    <a:gd name="T90" fmla="*/ 2147483647 w 260"/>
                    <a:gd name="T91" fmla="*/ 2147483647 h 250"/>
                    <a:gd name="T92" fmla="*/ 2147483647 w 260"/>
                    <a:gd name="T93" fmla="*/ 2147483647 h 250"/>
                    <a:gd name="T94" fmla="*/ 2147483647 w 260"/>
                    <a:gd name="T95" fmla="*/ 2147483647 h 250"/>
                    <a:gd name="T96" fmla="*/ 2147483647 w 260"/>
                    <a:gd name="T97" fmla="*/ 2147483647 h 250"/>
                    <a:gd name="T98" fmla="*/ 2147483647 w 260"/>
                    <a:gd name="T99" fmla="*/ 2147483647 h 250"/>
                    <a:gd name="T100" fmla="*/ 2147483647 w 260"/>
                    <a:gd name="T101" fmla="*/ 0 h 25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60"/>
                    <a:gd name="T154" fmla="*/ 0 h 250"/>
                    <a:gd name="T155" fmla="*/ 260 w 260"/>
                    <a:gd name="T156" fmla="*/ 250 h 25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60" h="250">
                      <a:moveTo>
                        <a:pt x="116" y="0"/>
                      </a:moveTo>
                      <a:lnTo>
                        <a:pt x="116" y="0"/>
                      </a:lnTo>
                      <a:lnTo>
                        <a:pt x="121" y="5"/>
                      </a:lnTo>
                      <a:lnTo>
                        <a:pt x="136" y="15"/>
                      </a:lnTo>
                      <a:lnTo>
                        <a:pt x="144" y="20"/>
                      </a:lnTo>
                      <a:lnTo>
                        <a:pt x="166" y="37"/>
                      </a:lnTo>
                      <a:lnTo>
                        <a:pt x="179" y="48"/>
                      </a:lnTo>
                      <a:lnTo>
                        <a:pt x="189" y="53"/>
                      </a:lnTo>
                      <a:lnTo>
                        <a:pt x="192" y="55"/>
                      </a:lnTo>
                      <a:lnTo>
                        <a:pt x="209" y="65"/>
                      </a:lnTo>
                      <a:lnTo>
                        <a:pt x="212" y="68"/>
                      </a:lnTo>
                      <a:lnTo>
                        <a:pt x="209" y="70"/>
                      </a:lnTo>
                      <a:lnTo>
                        <a:pt x="212" y="73"/>
                      </a:lnTo>
                      <a:lnTo>
                        <a:pt x="214" y="75"/>
                      </a:lnTo>
                      <a:lnTo>
                        <a:pt x="222" y="83"/>
                      </a:lnTo>
                      <a:lnTo>
                        <a:pt x="225" y="83"/>
                      </a:lnTo>
                      <a:lnTo>
                        <a:pt x="227" y="80"/>
                      </a:lnTo>
                      <a:lnTo>
                        <a:pt x="232" y="85"/>
                      </a:lnTo>
                      <a:lnTo>
                        <a:pt x="235" y="85"/>
                      </a:lnTo>
                      <a:lnTo>
                        <a:pt x="240" y="85"/>
                      </a:lnTo>
                      <a:lnTo>
                        <a:pt x="242" y="88"/>
                      </a:lnTo>
                      <a:lnTo>
                        <a:pt x="242" y="90"/>
                      </a:lnTo>
                      <a:lnTo>
                        <a:pt x="245" y="93"/>
                      </a:lnTo>
                      <a:lnTo>
                        <a:pt x="242" y="98"/>
                      </a:lnTo>
                      <a:lnTo>
                        <a:pt x="245" y="103"/>
                      </a:lnTo>
                      <a:lnTo>
                        <a:pt x="260" y="101"/>
                      </a:lnTo>
                      <a:lnTo>
                        <a:pt x="260" y="108"/>
                      </a:lnTo>
                      <a:lnTo>
                        <a:pt x="260" y="123"/>
                      </a:lnTo>
                      <a:lnTo>
                        <a:pt x="260" y="131"/>
                      </a:lnTo>
                      <a:lnTo>
                        <a:pt x="260" y="138"/>
                      </a:lnTo>
                      <a:lnTo>
                        <a:pt x="257" y="146"/>
                      </a:lnTo>
                      <a:lnTo>
                        <a:pt x="255" y="154"/>
                      </a:lnTo>
                      <a:lnTo>
                        <a:pt x="250" y="161"/>
                      </a:lnTo>
                      <a:lnTo>
                        <a:pt x="247" y="164"/>
                      </a:lnTo>
                      <a:lnTo>
                        <a:pt x="230" y="164"/>
                      </a:lnTo>
                      <a:lnTo>
                        <a:pt x="214" y="164"/>
                      </a:lnTo>
                      <a:lnTo>
                        <a:pt x="214" y="166"/>
                      </a:lnTo>
                      <a:lnTo>
                        <a:pt x="209" y="169"/>
                      </a:lnTo>
                      <a:lnTo>
                        <a:pt x="207" y="171"/>
                      </a:lnTo>
                      <a:lnTo>
                        <a:pt x="202" y="171"/>
                      </a:lnTo>
                      <a:lnTo>
                        <a:pt x="197" y="169"/>
                      </a:lnTo>
                      <a:lnTo>
                        <a:pt x="189" y="169"/>
                      </a:lnTo>
                      <a:lnTo>
                        <a:pt x="187" y="169"/>
                      </a:lnTo>
                      <a:lnTo>
                        <a:pt x="184" y="166"/>
                      </a:lnTo>
                      <a:lnTo>
                        <a:pt x="182" y="166"/>
                      </a:lnTo>
                      <a:lnTo>
                        <a:pt x="172" y="174"/>
                      </a:lnTo>
                      <a:lnTo>
                        <a:pt x="166" y="176"/>
                      </a:lnTo>
                      <a:lnTo>
                        <a:pt x="164" y="179"/>
                      </a:lnTo>
                      <a:lnTo>
                        <a:pt x="161" y="184"/>
                      </a:lnTo>
                      <a:lnTo>
                        <a:pt x="159" y="184"/>
                      </a:lnTo>
                      <a:lnTo>
                        <a:pt x="156" y="181"/>
                      </a:lnTo>
                      <a:lnTo>
                        <a:pt x="154" y="181"/>
                      </a:lnTo>
                      <a:lnTo>
                        <a:pt x="151" y="181"/>
                      </a:lnTo>
                      <a:lnTo>
                        <a:pt x="146" y="186"/>
                      </a:lnTo>
                      <a:lnTo>
                        <a:pt x="144" y="191"/>
                      </a:lnTo>
                      <a:lnTo>
                        <a:pt x="141" y="197"/>
                      </a:lnTo>
                      <a:lnTo>
                        <a:pt x="139" y="199"/>
                      </a:lnTo>
                      <a:lnTo>
                        <a:pt x="136" y="199"/>
                      </a:lnTo>
                      <a:lnTo>
                        <a:pt x="131" y="197"/>
                      </a:lnTo>
                      <a:lnTo>
                        <a:pt x="131" y="194"/>
                      </a:lnTo>
                      <a:lnTo>
                        <a:pt x="129" y="194"/>
                      </a:lnTo>
                      <a:lnTo>
                        <a:pt x="126" y="197"/>
                      </a:lnTo>
                      <a:lnTo>
                        <a:pt x="123" y="207"/>
                      </a:lnTo>
                      <a:lnTo>
                        <a:pt x="121" y="214"/>
                      </a:lnTo>
                      <a:lnTo>
                        <a:pt x="118" y="217"/>
                      </a:lnTo>
                      <a:lnTo>
                        <a:pt x="113" y="219"/>
                      </a:lnTo>
                      <a:lnTo>
                        <a:pt x="111" y="219"/>
                      </a:lnTo>
                      <a:lnTo>
                        <a:pt x="108" y="219"/>
                      </a:lnTo>
                      <a:lnTo>
                        <a:pt x="108" y="222"/>
                      </a:lnTo>
                      <a:lnTo>
                        <a:pt x="108" y="227"/>
                      </a:lnTo>
                      <a:lnTo>
                        <a:pt x="108" y="234"/>
                      </a:lnTo>
                      <a:lnTo>
                        <a:pt x="106" y="242"/>
                      </a:lnTo>
                      <a:lnTo>
                        <a:pt x="103" y="244"/>
                      </a:lnTo>
                      <a:lnTo>
                        <a:pt x="98" y="247"/>
                      </a:lnTo>
                      <a:lnTo>
                        <a:pt x="96" y="250"/>
                      </a:lnTo>
                      <a:lnTo>
                        <a:pt x="96" y="247"/>
                      </a:lnTo>
                      <a:lnTo>
                        <a:pt x="93" y="244"/>
                      </a:lnTo>
                      <a:lnTo>
                        <a:pt x="93" y="242"/>
                      </a:lnTo>
                      <a:lnTo>
                        <a:pt x="93" y="239"/>
                      </a:lnTo>
                      <a:lnTo>
                        <a:pt x="91" y="239"/>
                      </a:lnTo>
                      <a:lnTo>
                        <a:pt x="88" y="242"/>
                      </a:lnTo>
                      <a:lnTo>
                        <a:pt x="86" y="244"/>
                      </a:lnTo>
                      <a:lnTo>
                        <a:pt x="83" y="247"/>
                      </a:lnTo>
                      <a:lnTo>
                        <a:pt x="81" y="250"/>
                      </a:lnTo>
                      <a:lnTo>
                        <a:pt x="78" y="247"/>
                      </a:lnTo>
                      <a:lnTo>
                        <a:pt x="73" y="244"/>
                      </a:lnTo>
                      <a:lnTo>
                        <a:pt x="70" y="244"/>
                      </a:lnTo>
                      <a:lnTo>
                        <a:pt x="65" y="250"/>
                      </a:lnTo>
                      <a:lnTo>
                        <a:pt x="63" y="242"/>
                      </a:lnTo>
                      <a:lnTo>
                        <a:pt x="60" y="234"/>
                      </a:lnTo>
                      <a:lnTo>
                        <a:pt x="58" y="229"/>
                      </a:lnTo>
                      <a:lnTo>
                        <a:pt x="55" y="224"/>
                      </a:lnTo>
                      <a:lnTo>
                        <a:pt x="53" y="222"/>
                      </a:lnTo>
                      <a:lnTo>
                        <a:pt x="50" y="214"/>
                      </a:lnTo>
                      <a:lnTo>
                        <a:pt x="50" y="212"/>
                      </a:lnTo>
                      <a:lnTo>
                        <a:pt x="48" y="212"/>
                      </a:lnTo>
                      <a:lnTo>
                        <a:pt x="43" y="214"/>
                      </a:lnTo>
                      <a:lnTo>
                        <a:pt x="40" y="217"/>
                      </a:lnTo>
                      <a:lnTo>
                        <a:pt x="38" y="217"/>
                      </a:lnTo>
                      <a:lnTo>
                        <a:pt x="33" y="217"/>
                      </a:lnTo>
                      <a:lnTo>
                        <a:pt x="30" y="217"/>
                      </a:lnTo>
                      <a:lnTo>
                        <a:pt x="27" y="214"/>
                      </a:lnTo>
                      <a:lnTo>
                        <a:pt x="25" y="219"/>
                      </a:lnTo>
                      <a:lnTo>
                        <a:pt x="22" y="219"/>
                      </a:lnTo>
                      <a:lnTo>
                        <a:pt x="20" y="219"/>
                      </a:lnTo>
                      <a:lnTo>
                        <a:pt x="12" y="214"/>
                      </a:lnTo>
                      <a:lnTo>
                        <a:pt x="12" y="212"/>
                      </a:lnTo>
                      <a:lnTo>
                        <a:pt x="10" y="212"/>
                      </a:lnTo>
                      <a:lnTo>
                        <a:pt x="12" y="207"/>
                      </a:lnTo>
                      <a:lnTo>
                        <a:pt x="10" y="199"/>
                      </a:lnTo>
                      <a:lnTo>
                        <a:pt x="10" y="197"/>
                      </a:lnTo>
                      <a:lnTo>
                        <a:pt x="5" y="197"/>
                      </a:lnTo>
                      <a:lnTo>
                        <a:pt x="2" y="194"/>
                      </a:lnTo>
                      <a:lnTo>
                        <a:pt x="2" y="191"/>
                      </a:lnTo>
                      <a:lnTo>
                        <a:pt x="0" y="186"/>
                      </a:lnTo>
                      <a:lnTo>
                        <a:pt x="0" y="176"/>
                      </a:lnTo>
                      <a:lnTo>
                        <a:pt x="0" y="174"/>
                      </a:lnTo>
                      <a:lnTo>
                        <a:pt x="2" y="171"/>
                      </a:lnTo>
                      <a:lnTo>
                        <a:pt x="5" y="169"/>
                      </a:lnTo>
                      <a:lnTo>
                        <a:pt x="5" y="166"/>
                      </a:lnTo>
                      <a:lnTo>
                        <a:pt x="7" y="161"/>
                      </a:lnTo>
                      <a:lnTo>
                        <a:pt x="10" y="159"/>
                      </a:lnTo>
                      <a:lnTo>
                        <a:pt x="12" y="159"/>
                      </a:lnTo>
                      <a:lnTo>
                        <a:pt x="17" y="166"/>
                      </a:lnTo>
                      <a:lnTo>
                        <a:pt x="20" y="166"/>
                      </a:lnTo>
                      <a:lnTo>
                        <a:pt x="22" y="169"/>
                      </a:lnTo>
                      <a:lnTo>
                        <a:pt x="22" y="166"/>
                      </a:lnTo>
                      <a:lnTo>
                        <a:pt x="22" y="164"/>
                      </a:lnTo>
                      <a:lnTo>
                        <a:pt x="22" y="161"/>
                      </a:lnTo>
                      <a:lnTo>
                        <a:pt x="27" y="164"/>
                      </a:lnTo>
                      <a:lnTo>
                        <a:pt x="33" y="164"/>
                      </a:lnTo>
                      <a:lnTo>
                        <a:pt x="35" y="164"/>
                      </a:lnTo>
                      <a:lnTo>
                        <a:pt x="38" y="164"/>
                      </a:lnTo>
                      <a:lnTo>
                        <a:pt x="45" y="161"/>
                      </a:lnTo>
                      <a:lnTo>
                        <a:pt x="58" y="161"/>
                      </a:lnTo>
                      <a:lnTo>
                        <a:pt x="106" y="161"/>
                      </a:lnTo>
                      <a:lnTo>
                        <a:pt x="108" y="149"/>
                      </a:lnTo>
                      <a:lnTo>
                        <a:pt x="103" y="143"/>
                      </a:lnTo>
                      <a:lnTo>
                        <a:pt x="101" y="133"/>
                      </a:lnTo>
                      <a:lnTo>
                        <a:pt x="101" y="113"/>
                      </a:lnTo>
                      <a:lnTo>
                        <a:pt x="98" y="93"/>
                      </a:lnTo>
                      <a:lnTo>
                        <a:pt x="96" y="80"/>
                      </a:lnTo>
                      <a:lnTo>
                        <a:pt x="96" y="70"/>
                      </a:lnTo>
                      <a:lnTo>
                        <a:pt x="88" y="7"/>
                      </a:lnTo>
                      <a:lnTo>
                        <a:pt x="88" y="2"/>
                      </a:lnTo>
                      <a:lnTo>
                        <a:pt x="111" y="0"/>
                      </a:lnTo>
                      <a:lnTo>
                        <a:pt x="116" y="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29" name="Freeform 68"/>
                <p:cNvSpPr>
                  <a:spLocks/>
                </p:cNvSpPr>
                <p:nvPr/>
              </p:nvSpPr>
              <p:spPr bwMode="auto">
                <a:xfrm>
                  <a:off x="5005388" y="3652838"/>
                  <a:ext cx="80962" cy="76200"/>
                </a:xfrm>
                <a:custGeom>
                  <a:avLst/>
                  <a:gdLst>
                    <a:gd name="T0" fmla="*/ 2147483647 w 63"/>
                    <a:gd name="T1" fmla="*/ 2147483647 h 60"/>
                    <a:gd name="T2" fmla="*/ 2147483647 w 63"/>
                    <a:gd name="T3" fmla="*/ 2147483647 h 60"/>
                    <a:gd name="T4" fmla="*/ 2147483647 w 63"/>
                    <a:gd name="T5" fmla="*/ 2147483647 h 60"/>
                    <a:gd name="T6" fmla="*/ 2147483647 w 63"/>
                    <a:gd name="T7" fmla="*/ 2147483647 h 60"/>
                    <a:gd name="T8" fmla="*/ 2147483647 w 63"/>
                    <a:gd name="T9" fmla="*/ 2147483647 h 60"/>
                    <a:gd name="T10" fmla="*/ 2147483647 w 63"/>
                    <a:gd name="T11" fmla="*/ 2147483647 h 60"/>
                    <a:gd name="T12" fmla="*/ 2147483647 w 63"/>
                    <a:gd name="T13" fmla="*/ 2147483647 h 60"/>
                    <a:gd name="T14" fmla="*/ 2147483647 w 63"/>
                    <a:gd name="T15" fmla="*/ 2147483647 h 60"/>
                    <a:gd name="T16" fmla="*/ 2147483647 w 63"/>
                    <a:gd name="T17" fmla="*/ 2147483647 h 60"/>
                    <a:gd name="T18" fmla="*/ 2147483647 w 63"/>
                    <a:gd name="T19" fmla="*/ 2147483647 h 60"/>
                    <a:gd name="T20" fmla="*/ 2147483647 w 63"/>
                    <a:gd name="T21" fmla="*/ 2147483647 h 60"/>
                    <a:gd name="T22" fmla="*/ 2147483647 w 63"/>
                    <a:gd name="T23" fmla="*/ 2147483647 h 60"/>
                    <a:gd name="T24" fmla="*/ 2147483647 w 63"/>
                    <a:gd name="T25" fmla="*/ 2147483647 h 60"/>
                    <a:gd name="T26" fmla="*/ 2147483647 w 63"/>
                    <a:gd name="T27" fmla="*/ 2147483647 h 60"/>
                    <a:gd name="T28" fmla="*/ 2147483647 w 63"/>
                    <a:gd name="T29" fmla="*/ 2147483647 h 60"/>
                    <a:gd name="T30" fmla="*/ 2147483647 w 63"/>
                    <a:gd name="T31" fmla="*/ 2147483647 h 60"/>
                    <a:gd name="T32" fmla="*/ 2147483647 w 63"/>
                    <a:gd name="T33" fmla="*/ 2147483647 h 60"/>
                    <a:gd name="T34" fmla="*/ 2147483647 w 63"/>
                    <a:gd name="T35" fmla="*/ 2147483647 h 60"/>
                    <a:gd name="T36" fmla="*/ 2147483647 w 63"/>
                    <a:gd name="T37" fmla="*/ 2147483647 h 60"/>
                    <a:gd name="T38" fmla="*/ 2147483647 w 63"/>
                    <a:gd name="T39" fmla="*/ 2147483647 h 60"/>
                    <a:gd name="T40" fmla="*/ 2147483647 w 63"/>
                    <a:gd name="T41" fmla="*/ 2147483647 h 60"/>
                    <a:gd name="T42" fmla="*/ 2147483647 w 63"/>
                    <a:gd name="T43" fmla="*/ 2147483647 h 60"/>
                    <a:gd name="T44" fmla="*/ 2147483647 w 63"/>
                    <a:gd name="T45" fmla="*/ 2147483647 h 60"/>
                    <a:gd name="T46" fmla="*/ 2147483647 w 63"/>
                    <a:gd name="T47" fmla="*/ 2147483647 h 60"/>
                    <a:gd name="T48" fmla="*/ 2147483647 w 63"/>
                    <a:gd name="T49" fmla="*/ 2147483647 h 60"/>
                    <a:gd name="T50" fmla="*/ 2147483647 w 63"/>
                    <a:gd name="T51" fmla="*/ 2147483647 h 60"/>
                    <a:gd name="T52" fmla="*/ 2147483647 w 63"/>
                    <a:gd name="T53" fmla="*/ 2147483647 h 60"/>
                    <a:gd name="T54" fmla="*/ 2147483647 w 63"/>
                    <a:gd name="T55" fmla="*/ 2147483647 h 60"/>
                    <a:gd name="T56" fmla="*/ 2147483647 w 63"/>
                    <a:gd name="T57" fmla="*/ 2147483647 h 60"/>
                    <a:gd name="T58" fmla="*/ 2147483647 w 63"/>
                    <a:gd name="T59" fmla="*/ 2147483647 h 60"/>
                    <a:gd name="T60" fmla="*/ 2147483647 w 63"/>
                    <a:gd name="T61" fmla="*/ 2147483647 h 60"/>
                    <a:gd name="T62" fmla="*/ 2147483647 w 63"/>
                    <a:gd name="T63" fmla="*/ 2147483647 h 60"/>
                    <a:gd name="T64" fmla="*/ 2147483647 w 63"/>
                    <a:gd name="T65" fmla="*/ 2147483647 h 60"/>
                    <a:gd name="T66" fmla="*/ 2147483647 w 63"/>
                    <a:gd name="T67" fmla="*/ 2147483647 h 60"/>
                    <a:gd name="T68" fmla="*/ 2147483647 w 63"/>
                    <a:gd name="T69" fmla="*/ 2147483647 h 60"/>
                    <a:gd name="T70" fmla="*/ 2147483647 w 63"/>
                    <a:gd name="T71" fmla="*/ 2147483647 h 60"/>
                    <a:gd name="T72" fmla="*/ 2147483647 w 63"/>
                    <a:gd name="T73" fmla="*/ 2147483647 h 60"/>
                    <a:gd name="T74" fmla="*/ 2147483647 w 63"/>
                    <a:gd name="T75" fmla="*/ 2147483647 h 60"/>
                    <a:gd name="T76" fmla="*/ 2147483647 w 63"/>
                    <a:gd name="T77" fmla="*/ 2147483647 h 60"/>
                    <a:gd name="T78" fmla="*/ 2147483647 w 63"/>
                    <a:gd name="T79" fmla="*/ 2147483647 h 60"/>
                    <a:gd name="T80" fmla="*/ 2147483647 w 63"/>
                    <a:gd name="T81" fmla="*/ 2147483647 h 60"/>
                    <a:gd name="T82" fmla="*/ 2147483647 w 63"/>
                    <a:gd name="T83" fmla="*/ 2147483647 h 60"/>
                    <a:gd name="T84" fmla="*/ 2147483647 w 63"/>
                    <a:gd name="T85" fmla="*/ 2147483647 h 60"/>
                    <a:gd name="T86" fmla="*/ 2147483647 w 63"/>
                    <a:gd name="T87" fmla="*/ 2147483647 h 60"/>
                    <a:gd name="T88" fmla="*/ 2147483647 w 63"/>
                    <a:gd name="T89" fmla="*/ 2147483647 h 60"/>
                    <a:gd name="T90" fmla="*/ 2147483647 w 63"/>
                    <a:gd name="T91" fmla="*/ 2147483647 h 60"/>
                    <a:gd name="T92" fmla="*/ 2147483647 w 63"/>
                    <a:gd name="T93" fmla="*/ 2147483647 h 60"/>
                    <a:gd name="T94" fmla="*/ 2147483647 w 63"/>
                    <a:gd name="T95" fmla="*/ 2147483647 h 60"/>
                    <a:gd name="T96" fmla="*/ 2147483647 w 63"/>
                    <a:gd name="T97" fmla="*/ 2147483647 h 60"/>
                    <a:gd name="T98" fmla="*/ 2147483647 w 63"/>
                    <a:gd name="T99" fmla="*/ 2147483647 h 60"/>
                    <a:gd name="T100" fmla="*/ 2147483647 w 63"/>
                    <a:gd name="T101" fmla="*/ 2147483647 h 60"/>
                    <a:gd name="T102" fmla="*/ 2147483647 w 63"/>
                    <a:gd name="T103" fmla="*/ 2147483647 h 60"/>
                    <a:gd name="T104" fmla="*/ 2147483647 w 63"/>
                    <a:gd name="T105" fmla="*/ 2147483647 h 60"/>
                    <a:gd name="T106" fmla="*/ 2147483647 w 63"/>
                    <a:gd name="T107" fmla="*/ 2147483647 h 60"/>
                    <a:gd name="T108" fmla="*/ 2147483647 w 63"/>
                    <a:gd name="T109" fmla="*/ 2147483647 h 60"/>
                    <a:gd name="T110" fmla="*/ 2147483647 w 63"/>
                    <a:gd name="T111" fmla="*/ 2147483647 h 60"/>
                    <a:gd name="T112" fmla="*/ 2147483647 w 63"/>
                    <a:gd name="T113" fmla="*/ 2147483647 h 60"/>
                    <a:gd name="T114" fmla="*/ 2147483647 w 63"/>
                    <a:gd name="T115" fmla="*/ 2147483647 h 60"/>
                    <a:gd name="T116" fmla="*/ 2147483647 w 63"/>
                    <a:gd name="T117" fmla="*/ 2147483647 h 60"/>
                    <a:gd name="T118" fmla="*/ 2147483647 w 63"/>
                    <a:gd name="T119" fmla="*/ 2147483647 h 60"/>
                    <a:gd name="T120" fmla="*/ 2147483647 w 63"/>
                    <a:gd name="T121" fmla="*/ 2147483647 h 60"/>
                    <a:gd name="T122" fmla="*/ 2147483647 w 63"/>
                    <a:gd name="T123" fmla="*/ 2147483647 h 60"/>
                    <a:gd name="T124" fmla="*/ 2147483647 w 63"/>
                    <a:gd name="T125" fmla="*/ 2147483647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3"/>
                    <a:gd name="T190" fmla="*/ 0 h 60"/>
                    <a:gd name="T191" fmla="*/ 63 w 63"/>
                    <a:gd name="T192" fmla="*/ 60 h 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3" h="60">
                      <a:moveTo>
                        <a:pt x="30" y="53"/>
                      </a:moveTo>
                      <a:lnTo>
                        <a:pt x="30" y="53"/>
                      </a:lnTo>
                      <a:lnTo>
                        <a:pt x="33" y="50"/>
                      </a:lnTo>
                      <a:lnTo>
                        <a:pt x="30" y="50"/>
                      </a:lnTo>
                      <a:lnTo>
                        <a:pt x="30" y="48"/>
                      </a:lnTo>
                      <a:lnTo>
                        <a:pt x="28" y="48"/>
                      </a:lnTo>
                      <a:lnTo>
                        <a:pt x="28" y="45"/>
                      </a:lnTo>
                      <a:lnTo>
                        <a:pt x="25" y="45"/>
                      </a:lnTo>
                      <a:lnTo>
                        <a:pt x="25" y="43"/>
                      </a:lnTo>
                      <a:lnTo>
                        <a:pt x="25" y="40"/>
                      </a:lnTo>
                      <a:lnTo>
                        <a:pt x="23" y="40"/>
                      </a:lnTo>
                      <a:lnTo>
                        <a:pt x="20" y="38"/>
                      </a:lnTo>
                      <a:lnTo>
                        <a:pt x="18" y="35"/>
                      </a:lnTo>
                      <a:lnTo>
                        <a:pt x="18" y="33"/>
                      </a:lnTo>
                      <a:lnTo>
                        <a:pt x="15" y="33"/>
                      </a:lnTo>
                      <a:lnTo>
                        <a:pt x="13" y="28"/>
                      </a:lnTo>
                      <a:lnTo>
                        <a:pt x="10" y="28"/>
                      </a:lnTo>
                      <a:lnTo>
                        <a:pt x="10" y="25"/>
                      </a:lnTo>
                      <a:lnTo>
                        <a:pt x="8" y="25"/>
                      </a:lnTo>
                      <a:lnTo>
                        <a:pt x="8" y="22"/>
                      </a:lnTo>
                      <a:lnTo>
                        <a:pt x="8" y="20"/>
                      </a:lnTo>
                      <a:lnTo>
                        <a:pt x="8" y="17"/>
                      </a:lnTo>
                      <a:lnTo>
                        <a:pt x="5" y="15"/>
                      </a:lnTo>
                      <a:lnTo>
                        <a:pt x="5" y="12"/>
                      </a:lnTo>
                      <a:lnTo>
                        <a:pt x="2" y="12"/>
                      </a:lnTo>
                      <a:lnTo>
                        <a:pt x="2" y="10"/>
                      </a:lnTo>
                      <a:lnTo>
                        <a:pt x="0" y="10"/>
                      </a:lnTo>
                      <a:lnTo>
                        <a:pt x="2" y="10"/>
                      </a:lnTo>
                      <a:lnTo>
                        <a:pt x="2" y="7"/>
                      </a:lnTo>
                      <a:lnTo>
                        <a:pt x="2" y="5"/>
                      </a:lnTo>
                      <a:lnTo>
                        <a:pt x="2" y="2"/>
                      </a:lnTo>
                      <a:lnTo>
                        <a:pt x="5" y="2"/>
                      </a:lnTo>
                      <a:lnTo>
                        <a:pt x="8" y="5"/>
                      </a:lnTo>
                      <a:lnTo>
                        <a:pt x="10" y="5"/>
                      </a:lnTo>
                      <a:lnTo>
                        <a:pt x="13" y="5"/>
                      </a:lnTo>
                      <a:lnTo>
                        <a:pt x="13" y="2"/>
                      </a:lnTo>
                      <a:lnTo>
                        <a:pt x="15" y="2"/>
                      </a:lnTo>
                      <a:lnTo>
                        <a:pt x="18" y="2"/>
                      </a:lnTo>
                      <a:lnTo>
                        <a:pt x="20" y="0"/>
                      </a:lnTo>
                      <a:lnTo>
                        <a:pt x="20" y="2"/>
                      </a:lnTo>
                      <a:lnTo>
                        <a:pt x="23" y="2"/>
                      </a:lnTo>
                      <a:lnTo>
                        <a:pt x="25" y="2"/>
                      </a:lnTo>
                      <a:lnTo>
                        <a:pt x="28" y="2"/>
                      </a:lnTo>
                      <a:lnTo>
                        <a:pt x="30" y="5"/>
                      </a:lnTo>
                      <a:lnTo>
                        <a:pt x="30" y="2"/>
                      </a:lnTo>
                      <a:lnTo>
                        <a:pt x="33" y="2"/>
                      </a:lnTo>
                      <a:lnTo>
                        <a:pt x="33" y="5"/>
                      </a:lnTo>
                      <a:lnTo>
                        <a:pt x="35" y="5"/>
                      </a:lnTo>
                      <a:lnTo>
                        <a:pt x="38" y="2"/>
                      </a:lnTo>
                      <a:lnTo>
                        <a:pt x="38" y="5"/>
                      </a:lnTo>
                      <a:lnTo>
                        <a:pt x="40" y="5"/>
                      </a:lnTo>
                      <a:lnTo>
                        <a:pt x="40" y="2"/>
                      </a:lnTo>
                      <a:lnTo>
                        <a:pt x="43" y="5"/>
                      </a:lnTo>
                      <a:lnTo>
                        <a:pt x="45" y="5"/>
                      </a:lnTo>
                      <a:lnTo>
                        <a:pt x="48" y="5"/>
                      </a:lnTo>
                      <a:lnTo>
                        <a:pt x="48" y="7"/>
                      </a:lnTo>
                      <a:lnTo>
                        <a:pt x="50" y="7"/>
                      </a:lnTo>
                      <a:lnTo>
                        <a:pt x="50" y="10"/>
                      </a:lnTo>
                      <a:lnTo>
                        <a:pt x="53" y="10"/>
                      </a:lnTo>
                      <a:lnTo>
                        <a:pt x="56" y="7"/>
                      </a:lnTo>
                      <a:lnTo>
                        <a:pt x="58" y="7"/>
                      </a:lnTo>
                      <a:lnTo>
                        <a:pt x="58" y="10"/>
                      </a:lnTo>
                      <a:lnTo>
                        <a:pt x="58" y="12"/>
                      </a:lnTo>
                      <a:lnTo>
                        <a:pt x="58" y="15"/>
                      </a:lnTo>
                      <a:lnTo>
                        <a:pt x="56" y="15"/>
                      </a:lnTo>
                      <a:lnTo>
                        <a:pt x="56" y="17"/>
                      </a:lnTo>
                      <a:lnTo>
                        <a:pt x="56" y="20"/>
                      </a:lnTo>
                      <a:lnTo>
                        <a:pt x="56" y="22"/>
                      </a:lnTo>
                      <a:lnTo>
                        <a:pt x="58" y="22"/>
                      </a:lnTo>
                      <a:lnTo>
                        <a:pt x="58" y="25"/>
                      </a:lnTo>
                      <a:lnTo>
                        <a:pt x="61" y="25"/>
                      </a:lnTo>
                      <a:lnTo>
                        <a:pt x="61" y="28"/>
                      </a:lnTo>
                      <a:lnTo>
                        <a:pt x="63" y="28"/>
                      </a:lnTo>
                      <a:lnTo>
                        <a:pt x="61" y="30"/>
                      </a:lnTo>
                      <a:lnTo>
                        <a:pt x="58" y="30"/>
                      </a:lnTo>
                      <a:lnTo>
                        <a:pt x="58" y="28"/>
                      </a:lnTo>
                      <a:lnTo>
                        <a:pt x="56" y="28"/>
                      </a:lnTo>
                      <a:lnTo>
                        <a:pt x="58" y="30"/>
                      </a:lnTo>
                      <a:lnTo>
                        <a:pt x="61" y="33"/>
                      </a:lnTo>
                      <a:lnTo>
                        <a:pt x="61" y="35"/>
                      </a:lnTo>
                      <a:lnTo>
                        <a:pt x="61" y="38"/>
                      </a:lnTo>
                      <a:lnTo>
                        <a:pt x="58" y="38"/>
                      </a:lnTo>
                      <a:lnTo>
                        <a:pt x="56" y="40"/>
                      </a:lnTo>
                      <a:lnTo>
                        <a:pt x="56" y="38"/>
                      </a:lnTo>
                      <a:lnTo>
                        <a:pt x="56" y="40"/>
                      </a:lnTo>
                      <a:lnTo>
                        <a:pt x="53" y="40"/>
                      </a:lnTo>
                      <a:lnTo>
                        <a:pt x="53" y="38"/>
                      </a:lnTo>
                      <a:lnTo>
                        <a:pt x="53" y="40"/>
                      </a:lnTo>
                      <a:lnTo>
                        <a:pt x="53" y="43"/>
                      </a:lnTo>
                      <a:lnTo>
                        <a:pt x="56" y="45"/>
                      </a:lnTo>
                      <a:lnTo>
                        <a:pt x="53" y="45"/>
                      </a:lnTo>
                      <a:lnTo>
                        <a:pt x="53" y="43"/>
                      </a:lnTo>
                      <a:lnTo>
                        <a:pt x="50" y="43"/>
                      </a:lnTo>
                      <a:lnTo>
                        <a:pt x="48" y="45"/>
                      </a:lnTo>
                      <a:lnTo>
                        <a:pt x="48" y="48"/>
                      </a:lnTo>
                      <a:lnTo>
                        <a:pt x="48" y="50"/>
                      </a:lnTo>
                      <a:lnTo>
                        <a:pt x="45" y="50"/>
                      </a:lnTo>
                      <a:lnTo>
                        <a:pt x="45" y="53"/>
                      </a:lnTo>
                      <a:lnTo>
                        <a:pt x="45" y="55"/>
                      </a:lnTo>
                      <a:lnTo>
                        <a:pt x="45" y="58"/>
                      </a:lnTo>
                      <a:lnTo>
                        <a:pt x="45" y="60"/>
                      </a:lnTo>
                      <a:lnTo>
                        <a:pt x="43" y="60"/>
                      </a:lnTo>
                      <a:lnTo>
                        <a:pt x="43" y="58"/>
                      </a:lnTo>
                      <a:lnTo>
                        <a:pt x="40" y="58"/>
                      </a:lnTo>
                      <a:lnTo>
                        <a:pt x="38" y="55"/>
                      </a:lnTo>
                      <a:lnTo>
                        <a:pt x="35" y="55"/>
                      </a:lnTo>
                      <a:lnTo>
                        <a:pt x="35" y="53"/>
                      </a:lnTo>
                      <a:lnTo>
                        <a:pt x="33" y="53"/>
                      </a:lnTo>
                      <a:lnTo>
                        <a:pt x="30" y="5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30" name="Freeform 70"/>
                <p:cNvSpPr>
                  <a:spLocks/>
                </p:cNvSpPr>
                <p:nvPr/>
              </p:nvSpPr>
              <p:spPr bwMode="auto">
                <a:xfrm>
                  <a:off x="4421188" y="4479925"/>
                  <a:ext cx="57150" cy="61913"/>
                </a:xfrm>
                <a:custGeom>
                  <a:avLst/>
                  <a:gdLst>
                    <a:gd name="T0" fmla="*/ 0 w 45"/>
                    <a:gd name="T1" fmla="*/ 2147483647 h 48"/>
                    <a:gd name="T2" fmla="*/ 2147483647 w 45"/>
                    <a:gd name="T3" fmla="*/ 2147483647 h 48"/>
                    <a:gd name="T4" fmla="*/ 2147483647 w 45"/>
                    <a:gd name="T5" fmla="*/ 2147483647 h 48"/>
                    <a:gd name="T6" fmla="*/ 2147483647 w 45"/>
                    <a:gd name="T7" fmla="*/ 0 h 48"/>
                    <a:gd name="T8" fmla="*/ 2147483647 w 45"/>
                    <a:gd name="T9" fmla="*/ 0 h 48"/>
                    <a:gd name="T10" fmla="*/ 2147483647 w 45"/>
                    <a:gd name="T11" fmla="*/ 0 h 48"/>
                    <a:gd name="T12" fmla="*/ 2147483647 w 45"/>
                    <a:gd name="T13" fmla="*/ 0 h 48"/>
                    <a:gd name="T14" fmla="*/ 2147483647 w 45"/>
                    <a:gd name="T15" fmla="*/ 2147483647 h 48"/>
                    <a:gd name="T16" fmla="*/ 2147483647 w 45"/>
                    <a:gd name="T17" fmla="*/ 2147483647 h 48"/>
                    <a:gd name="T18" fmla="*/ 2147483647 w 45"/>
                    <a:gd name="T19" fmla="*/ 2147483647 h 48"/>
                    <a:gd name="T20" fmla="*/ 2147483647 w 45"/>
                    <a:gd name="T21" fmla="*/ 2147483647 h 48"/>
                    <a:gd name="T22" fmla="*/ 2147483647 w 45"/>
                    <a:gd name="T23" fmla="*/ 2147483647 h 48"/>
                    <a:gd name="T24" fmla="*/ 2147483647 w 45"/>
                    <a:gd name="T25" fmla="*/ 2147483647 h 48"/>
                    <a:gd name="T26" fmla="*/ 2147483647 w 45"/>
                    <a:gd name="T27" fmla="*/ 2147483647 h 48"/>
                    <a:gd name="T28" fmla="*/ 2147483647 w 45"/>
                    <a:gd name="T29" fmla="*/ 2147483647 h 48"/>
                    <a:gd name="T30" fmla="*/ 2147483647 w 45"/>
                    <a:gd name="T31" fmla="*/ 2147483647 h 48"/>
                    <a:gd name="T32" fmla="*/ 2147483647 w 45"/>
                    <a:gd name="T33" fmla="*/ 2147483647 h 48"/>
                    <a:gd name="T34" fmla="*/ 2147483647 w 45"/>
                    <a:gd name="T35" fmla="*/ 2147483647 h 48"/>
                    <a:gd name="T36" fmla="*/ 2147483647 w 45"/>
                    <a:gd name="T37" fmla="*/ 2147483647 h 48"/>
                    <a:gd name="T38" fmla="*/ 2147483647 w 45"/>
                    <a:gd name="T39" fmla="*/ 2147483647 h 48"/>
                    <a:gd name="T40" fmla="*/ 2147483647 w 45"/>
                    <a:gd name="T41" fmla="*/ 2147483647 h 48"/>
                    <a:gd name="T42" fmla="*/ 2147483647 w 45"/>
                    <a:gd name="T43" fmla="*/ 2147483647 h 48"/>
                    <a:gd name="T44" fmla="*/ 2147483647 w 45"/>
                    <a:gd name="T45" fmla="*/ 2147483647 h 48"/>
                    <a:gd name="T46" fmla="*/ 2147483647 w 45"/>
                    <a:gd name="T47" fmla="*/ 2147483647 h 48"/>
                    <a:gd name="T48" fmla="*/ 2147483647 w 45"/>
                    <a:gd name="T49" fmla="*/ 2147483647 h 48"/>
                    <a:gd name="T50" fmla="*/ 2147483647 w 45"/>
                    <a:gd name="T51" fmla="*/ 2147483647 h 48"/>
                    <a:gd name="T52" fmla="*/ 2147483647 w 45"/>
                    <a:gd name="T53" fmla="*/ 2147483647 h 48"/>
                    <a:gd name="T54" fmla="*/ 0 w 45"/>
                    <a:gd name="T55" fmla="*/ 2147483647 h 48"/>
                    <a:gd name="T56" fmla="*/ 2147483647 w 45"/>
                    <a:gd name="T57" fmla="*/ 2147483647 h 48"/>
                    <a:gd name="T58" fmla="*/ 2147483647 w 45"/>
                    <a:gd name="T59" fmla="*/ 2147483647 h 48"/>
                    <a:gd name="T60" fmla="*/ 2147483647 w 45"/>
                    <a:gd name="T61" fmla="*/ 2147483647 h 48"/>
                    <a:gd name="T62" fmla="*/ 0 w 45"/>
                    <a:gd name="T63" fmla="*/ 2147483647 h 48"/>
                    <a:gd name="T64" fmla="*/ 0 w 45"/>
                    <a:gd name="T65" fmla="*/ 2147483647 h 48"/>
                    <a:gd name="T66" fmla="*/ 0 w 45"/>
                    <a:gd name="T67" fmla="*/ 2147483647 h 4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48"/>
                    <a:gd name="T104" fmla="*/ 45 w 45"/>
                    <a:gd name="T105" fmla="*/ 48 h 4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48">
                      <a:moveTo>
                        <a:pt x="0" y="18"/>
                      </a:moveTo>
                      <a:lnTo>
                        <a:pt x="8" y="8"/>
                      </a:lnTo>
                      <a:lnTo>
                        <a:pt x="13" y="3"/>
                      </a:lnTo>
                      <a:lnTo>
                        <a:pt x="15" y="0"/>
                      </a:lnTo>
                      <a:lnTo>
                        <a:pt x="20" y="0"/>
                      </a:lnTo>
                      <a:lnTo>
                        <a:pt x="28" y="0"/>
                      </a:lnTo>
                      <a:lnTo>
                        <a:pt x="30" y="0"/>
                      </a:lnTo>
                      <a:lnTo>
                        <a:pt x="33" y="3"/>
                      </a:lnTo>
                      <a:lnTo>
                        <a:pt x="38" y="5"/>
                      </a:lnTo>
                      <a:lnTo>
                        <a:pt x="40" y="10"/>
                      </a:lnTo>
                      <a:lnTo>
                        <a:pt x="43" y="15"/>
                      </a:lnTo>
                      <a:lnTo>
                        <a:pt x="43" y="25"/>
                      </a:lnTo>
                      <a:lnTo>
                        <a:pt x="45" y="30"/>
                      </a:lnTo>
                      <a:lnTo>
                        <a:pt x="43" y="33"/>
                      </a:lnTo>
                      <a:lnTo>
                        <a:pt x="35" y="40"/>
                      </a:lnTo>
                      <a:lnTo>
                        <a:pt x="30" y="45"/>
                      </a:lnTo>
                      <a:lnTo>
                        <a:pt x="28" y="48"/>
                      </a:lnTo>
                      <a:lnTo>
                        <a:pt x="23" y="45"/>
                      </a:lnTo>
                      <a:lnTo>
                        <a:pt x="18" y="43"/>
                      </a:lnTo>
                      <a:lnTo>
                        <a:pt x="15" y="40"/>
                      </a:lnTo>
                      <a:lnTo>
                        <a:pt x="15" y="38"/>
                      </a:lnTo>
                      <a:lnTo>
                        <a:pt x="15" y="35"/>
                      </a:lnTo>
                      <a:lnTo>
                        <a:pt x="10" y="35"/>
                      </a:lnTo>
                      <a:lnTo>
                        <a:pt x="5" y="30"/>
                      </a:lnTo>
                      <a:lnTo>
                        <a:pt x="2" y="28"/>
                      </a:lnTo>
                      <a:lnTo>
                        <a:pt x="0" y="25"/>
                      </a:lnTo>
                      <a:lnTo>
                        <a:pt x="2" y="23"/>
                      </a:lnTo>
                      <a:lnTo>
                        <a:pt x="5" y="23"/>
                      </a:lnTo>
                      <a:lnTo>
                        <a:pt x="5" y="20"/>
                      </a:lnTo>
                      <a:lnTo>
                        <a:pt x="0" y="18"/>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31" name="Freeform 71"/>
                <p:cNvSpPr>
                  <a:spLocks/>
                </p:cNvSpPr>
                <p:nvPr/>
              </p:nvSpPr>
              <p:spPr bwMode="auto">
                <a:xfrm>
                  <a:off x="4841875" y="3867150"/>
                  <a:ext cx="79375" cy="173038"/>
                </a:xfrm>
                <a:custGeom>
                  <a:avLst/>
                  <a:gdLst>
                    <a:gd name="T0" fmla="*/ 2147483647 w 63"/>
                    <a:gd name="T1" fmla="*/ 2147483647 h 136"/>
                    <a:gd name="T2" fmla="*/ 2147483647 w 63"/>
                    <a:gd name="T3" fmla="*/ 2147483647 h 136"/>
                    <a:gd name="T4" fmla="*/ 2147483647 w 63"/>
                    <a:gd name="T5" fmla="*/ 2147483647 h 136"/>
                    <a:gd name="T6" fmla="*/ 2147483647 w 63"/>
                    <a:gd name="T7" fmla="*/ 2147483647 h 136"/>
                    <a:gd name="T8" fmla="*/ 2147483647 w 63"/>
                    <a:gd name="T9" fmla="*/ 2147483647 h 136"/>
                    <a:gd name="T10" fmla="*/ 2147483647 w 63"/>
                    <a:gd name="T11" fmla="*/ 2147483647 h 136"/>
                    <a:gd name="T12" fmla="*/ 2147483647 w 63"/>
                    <a:gd name="T13" fmla="*/ 2147483647 h 136"/>
                    <a:gd name="T14" fmla="*/ 2147483647 w 63"/>
                    <a:gd name="T15" fmla="*/ 2147483647 h 136"/>
                    <a:gd name="T16" fmla="*/ 2147483647 w 63"/>
                    <a:gd name="T17" fmla="*/ 2147483647 h 136"/>
                    <a:gd name="T18" fmla="*/ 2147483647 w 63"/>
                    <a:gd name="T19" fmla="*/ 2147483647 h 136"/>
                    <a:gd name="T20" fmla="*/ 2147483647 w 63"/>
                    <a:gd name="T21" fmla="*/ 2147483647 h 136"/>
                    <a:gd name="T22" fmla="*/ 0 w 63"/>
                    <a:gd name="T23" fmla="*/ 2147483647 h 136"/>
                    <a:gd name="T24" fmla="*/ 2147483647 w 63"/>
                    <a:gd name="T25" fmla="*/ 2147483647 h 136"/>
                    <a:gd name="T26" fmla="*/ 2147483647 w 63"/>
                    <a:gd name="T27" fmla="*/ 2147483647 h 136"/>
                    <a:gd name="T28" fmla="*/ 2147483647 w 63"/>
                    <a:gd name="T29" fmla="*/ 2147483647 h 136"/>
                    <a:gd name="T30" fmla="*/ 2147483647 w 63"/>
                    <a:gd name="T31" fmla="*/ 2147483647 h 136"/>
                    <a:gd name="T32" fmla="*/ 2147483647 w 63"/>
                    <a:gd name="T33" fmla="*/ 2147483647 h 136"/>
                    <a:gd name="T34" fmla="*/ 2147483647 w 63"/>
                    <a:gd name="T35" fmla="*/ 2147483647 h 136"/>
                    <a:gd name="T36" fmla="*/ 2147483647 w 63"/>
                    <a:gd name="T37" fmla="*/ 0 h 136"/>
                    <a:gd name="T38" fmla="*/ 2147483647 w 63"/>
                    <a:gd name="T39" fmla="*/ 2147483647 h 136"/>
                    <a:gd name="T40" fmla="*/ 2147483647 w 63"/>
                    <a:gd name="T41" fmla="*/ 2147483647 h 136"/>
                    <a:gd name="T42" fmla="*/ 2147483647 w 63"/>
                    <a:gd name="T43" fmla="*/ 2147483647 h 136"/>
                    <a:gd name="T44" fmla="*/ 2147483647 w 63"/>
                    <a:gd name="T45" fmla="*/ 2147483647 h 136"/>
                    <a:gd name="T46" fmla="*/ 2147483647 w 63"/>
                    <a:gd name="T47" fmla="*/ 2147483647 h 136"/>
                    <a:gd name="T48" fmla="*/ 2147483647 w 63"/>
                    <a:gd name="T49" fmla="*/ 2147483647 h 136"/>
                    <a:gd name="T50" fmla="*/ 2147483647 w 63"/>
                    <a:gd name="T51" fmla="*/ 2147483647 h 136"/>
                    <a:gd name="T52" fmla="*/ 2147483647 w 63"/>
                    <a:gd name="T53" fmla="*/ 2147483647 h 136"/>
                    <a:gd name="T54" fmla="*/ 2147483647 w 63"/>
                    <a:gd name="T55" fmla="*/ 2147483647 h 136"/>
                    <a:gd name="T56" fmla="*/ 2147483647 w 63"/>
                    <a:gd name="T57" fmla="*/ 2147483647 h 136"/>
                    <a:gd name="T58" fmla="*/ 2147483647 w 63"/>
                    <a:gd name="T59" fmla="*/ 2147483647 h 136"/>
                    <a:gd name="T60" fmla="*/ 2147483647 w 63"/>
                    <a:gd name="T61" fmla="*/ 2147483647 h 136"/>
                    <a:gd name="T62" fmla="*/ 2147483647 w 63"/>
                    <a:gd name="T63" fmla="*/ 2147483647 h 136"/>
                    <a:gd name="T64" fmla="*/ 2147483647 w 63"/>
                    <a:gd name="T65" fmla="*/ 2147483647 h 136"/>
                    <a:gd name="T66" fmla="*/ 2147483647 w 63"/>
                    <a:gd name="T67" fmla="*/ 2147483647 h 1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136"/>
                    <a:gd name="T104" fmla="*/ 63 w 63"/>
                    <a:gd name="T105" fmla="*/ 136 h 1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136">
                      <a:moveTo>
                        <a:pt x="63" y="81"/>
                      </a:moveTo>
                      <a:lnTo>
                        <a:pt x="61" y="88"/>
                      </a:lnTo>
                      <a:lnTo>
                        <a:pt x="61" y="93"/>
                      </a:lnTo>
                      <a:lnTo>
                        <a:pt x="61" y="96"/>
                      </a:lnTo>
                      <a:lnTo>
                        <a:pt x="56" y="101"/>
                      </a:lnTo>
                      <a:lnTo>
                        <a:pt x="51" y="103"/>
                      </a:lnTo>
                      <a:lnTo>
                        <a:pt x="40" y="113"/>
                      </a:lnTo>
                      <a:lnTo>
                        <a:pt x="40" y="116"/>
                      </a:lnTo>
                      <a:lnTo>
                        <a:pt x="43" y="124"/>
                      </a:lnTo>
                      <a:lnTo>
                        <a:pt x="40" y="129"/>
                      </a:lnTo>
                      <a:lnTo>
                        <a:pt x="33" y="134"/>
                      </a:lnTo>
                      <a:lnTo>
                        <a:pt x="33" y="136"/>
                      </a:lnTo>
                      <a:lnTo>
                        <a:pt x="28" y="124"/>
                      </a:lnTo>
                      <a:lnTo>
                        <a:pt x="23" y="103"/>
                      </a:lnTo>
                      <a:lnTo>
                        <a:pt x="20" y="101"/>
                      </a:lnTo>
                      <a:lnTo>
                        <a:pt x="18" y="98"/>
                      </a:lnTo>
                      <a:lnTo>
                        <a:pt x="15" y="96"/>
                      </a:lnTo>
                      <a:lnTo>
                        <a:pt x="10" y="91"/>
                      </a:lnTo>
                      <a:lnTo>
                        <a:pt x="10" y="86"/>
                      </a:lnTo>
                      <a:lnTo>
                        <a:pt x="8" y="83"/>
                      </a:lnTo>
                      <a:lnTo>
                        <a:pt x="5" y="83"/>
                      </a:lnTo>
                      <a:lnTo>
                        <a:pt x="3" y="76"/>
                      </a:lnTo>
                      <a:lnTo>
                        <a:pt x="0" y="68"/>
                      </a:lnTo>
                      <a:lnTo>
                        <a:pt x="0" y="63"/>
                      </a:lnTo>
                      <a:lnTo>
                        <a:pt x="8" y="55"/>
                      </a:lnTo>
                      <a:lnTo>
                        <a:pt x="10" y="53"/>
                      </a:lnTo>
                      <a:lnTo>
                        <a:pt x="13" y="50"/>
                      </a:lnTo>
                      <a:lnTo>
                        <a:pt x="13" y="45"/>
                      </a:lnTo>
                      <a:lnTo>
                        <a:pt x="10" y="40"/>
                      </a:lnTo>
                      <a:lnTo>
                        <a:pt x="10" y="33"/>
                      </a:lnTo>
                      <a:lnTo>
                        <a:pt x="10" y="20"/>
                      </a:lnTo>
                      <a:lnTo>
                        <a:pt x="13" y="15"/>
                      </a:lnTo>
                      <a:lnTo>
                        <a:pt x="18" y="10"/>
                      </a:lnTo>
                      <a:lnTo>
                        <a:pt x="18" y="7"/>
                      </a:lnTo>
                      <a:lnTo>
                        <a:pt x="20" y="7"/>
                      </a:lnTo>
                      <a:lnTo>
                        <a:pt x="25" y="2"/>
                      </a:lnTo>
                      <a:lnTo>
                        <a:pt x="30" y="0"/>
                      </a:lnTo>
                      <a:lnTo>
                        <a:pt x="35" y="0"/>
                      </a:lnTo>
                      <a:lnTo>
                        <a:pt x="38" y="2"/>
                      </a:lnTo>
                      <a:lnTo>
                        <a:pt x="40" y="5"/>
                      </a:lnTo>
                      <a:lnTo>
                        <a:pt x="43" y="10"/>
                      </a:lnTo>
                      <a:lnTo>
                        <a:pt x="46" y="12"/>
                      </a:lnTo>
                      <a:lnTo>
                        <a:pt x="48" y="10"/>
                      </a:lnTo>
                      <a:lnTo>
                        <a:pt x="53" y="5"/>
                      </a:lnTo>
                      <a:lnTo>
                        <a:pt x="56" y="5"/>
                      </a:lnTo>
                      <a:lnTo>
                        <a:pt x="56" y="7"/>
                      </a:lnTo>
                      <a:lnTo>
                        <a:pt x="53" y="12"/>
                      </a:lnTo>
                      <a:lnTo>
                        <a:pt x="48" y="18"/>
                      </a:lnTo>
                      <a:lnTo>
                        <a:pt x="46" y="23"/>
                      </a:lnTo>
                      <a:lnTo>
                        <a:pt x="46" y="25"/>
                      </a:lnTo>
                      <a:lnTo>
                        <a:pt x="48" y="28"/>
                      </a:lnTo>
                      <a:lnTo>
                        <a:pt x="51" y="33"/>
                      </a:lnTo>
                      <a:lnTo>
                        <a:pt x="53" y="33"/>
                      </a:lnTo>
                      <a:lnTo>
                        <a:pt x="56" y="40"/>
                      </a:lnTo>
                      <a:lnTo>
                        <a:pt x="56" y="43"/>
                      </a:lnTo>
                      <a:lnTo>
                        <a:pt x="53" y="50"/>
                      </a:lnTo>
                      <a:lnTo>
                        <a:pt x="48" y="53"/>
                      </a:lnTo>
                      <a:lnTo>
                        <a:pt x="40" y="60"/>
                      </a:lnTo>
                      <a:lnTo>
                        <a:pt x="38" y="63"/>
                      </a:lnTo>
                      <a:lnTo>
                        <a:pt x="40" y="68"/>
                      </a:lnTo>
                      <a:lnTo>
                        <a:pt x="46" y="71"/>
                      </a:lnTo>
                      <a:lnTo>
                        <a:pt x="48" y="73"/>
                      </a:lnTo>
                      <a:lnTo>
                        <a:pt x="51" y="76"/>
                      </a:lnTo>
                      <a:lnTo>
                        <a:pt x="53" y="73"/>
                      </a:lnTo>
                      <a:lnTo>
                        <a:pt x="56" y="73"/>
                      </a:lnTo>
                      <a:lnTo>
                        <a:pt x="58" y="78"/>
                      </a:lnTo>
                      <a:lnTo>
                        <a:pt x="63" y="81"/>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32" name="Freeform 72"/>
                <p:cNvSpPr>
                  <a:spLocks/>
                </p:cNvSpPr>
                <p:nvPr/>
              </p:nvSpPr>
              <p:spPr bwMode="auto">
                <a:xfrm>
                  <a:off x="5060950" y="3700463"/>
                  <a:ext cx="41275" cy="47625"/>
                </a:xfrm>
                <a:custGeom>
                  <a:avLst/>
                  <a:gdLst>
                    <a:gd name="T0" fmla="*/ 2147483647 w 33"/>
                    <a:gd name="T1" fmla="*/ 2147483647 h 37"/>
                    <a:gd name="T2" fmla="*/ 2147483647 w 33"/>
                    <a:gd name="T3" fmla="*/ 2147483647 h 37"/>
                    <a:gd name="T4" fmla="*/ 2147483647 w 33"/>
                    <a:gd name="T5" fmla="*/ 2147483647 h 37"/>
                    <a:gd name="T6" fmla="*/ 2147483647 w 33"/>
                    <a:gd name="T7" fmla="*/ 2147483647 h 37"/>
                    <a:gd name="T8" fmla="*/ 2147483647 w 33"/>
                    <a:gd name="T9" fmla="*/ 2147483647 h 37"/>
                    <a:gd name="T10" fmla="*/ 2147483647 w 33"/>
                    <a:gd name="T11" fmla="*/ 2147483647 h 37"/>
                    <a:gd name="T12" fmla="*/ 2147483647 w 33"/>
                    <a:gd name="T13" fmla="*/ 2147483647 h 37"/>
                    <a:gd name="T14" fmla="*/ 2147483647 w 33"/>
                    <a:gd name="T15" fmla="*/ 2147483647 h 37"/>
                    <a:gd name="T16" fmla="*/ 2147483647 w 33"/>
                    <a:gd name="T17" fmla="*/ 2147483647 h 37"/>
                    <a:gd name="T18" fmla="*/ 2147483647 w 33"/>
                    <a:gd name="T19" fmla="*/ 2147483647 h 37"/>
                    <a:gd name="T20" fmla="*/ 2147483647 w 33"/>
                    <a:gd name="T21" fmla="*/ 2147483647 h 37"/>
                    <a:gd name="T22" fmla="*/ 2147483647 w 33"/>
                    <a:gd name="T23" fmla="*/ 2147483647 h 37"/>
                    <a:gd name="T24" fmla="*/ 2147483647 w 33"/>
                    <a:gd name="T25" fmla="*/ 2147483647 h 37"/>
                    <a:gd name="T26" fmla="*/ 2147483647 w 33"/>
                    <a:gd name="T27" fmla="*/ 2147483647 h 37"/>
                    <a:gd name="T28" fmla="*/ 2147483647 w 33"/>
                    <a:gd name="T29" fmla="*/ 2147483647 h 37"/>
                    <a:gd name="T30" fmla="*/ 2147483647 w 33"/>
                    <a:gd name="T31" fmla="*/ 2147483647 h 37"/>
                    <a:gd name="T32" fmla="*/ 2147483647 w 33"/>
                    <a:gd name="T33" fmla="*/ 2147483647 h 37"/>
                    <a:gd name="T34" fmla="*/ 2147483647 w 33"/>
                    <a:gd name="T35" fmla="*/ 2147483647 h 37"/>
                    <a:gd name="T36" fmla="*/ 2147483647 w 33"/>
                    <a:gd name="T37" fmla="*/ 2147483647 h 37"/>
                    <a:gd name="T38" fmla="*/ 2147483647 w 33"/>
                    <a:gd name="T39" fmla="*/ 2147483647 h 37"/>
                    <a:gd name="T40" fmla="*/ 2147483647 w 33"/>
                    <a:gd name="T41" fmla="*/ 2147483647 h 37"/>
                    <a:gd name="T42" fmla="*/ 2147483647 w 33"/>
                    <a:gd name="T43" fmla="*/ 2147483647 h 37"/>
                    <a:gd name="T44" fmla="*/ 2147483647 w 33"/>
                    <a:gd name="T45" fmla="*/ 2147483647 h 37"/>
                    <a:gd name="T46" fmla="*/ 2147483647 w 33"/>
                    <a:gd name="T47" fmla="*/ 0 h 37"/>
                    <a:gd name="T48" fmla="*/ 2147483647 w 33"/>
                    <a:gd name="T49" fmla="*/ 2147483647 h 37"/>
                    <a:gd name="T50" fmla="*/ 2147483647 w 33"/>
                    <a:gd name="T51" fmla="*/ 2147483647 h 37"/>
                    <a:gd name="T52" fmla="*/ 2147483647 w 33"/>
                    <a:gd name="T53" fmla="*/ 2147483647 h 37"/>
                    <a:gd name="T54" fmla="*/ 2147483647 w 33"/>
                    <a:gd name="T55" fmla="*/ 2147483647 h 37"/>
                    <a:gd name="T56" fmla="*/ 2147483647 w 33"/>
                    <a:gd name="T57" fmla="*/ 2147483647 h 37"/>
                    <a:gd name="T58" fmla="*/ 2147483647 w 33"/>
                    <a:gd name="T59" fmla="*/ 2147483647 h 37"/>
                    <a:gd name="T60" fmla="*/ 2147483647 w 33"/>
                    <a:gd name="T61" fmla="*/ 2147483647 h 37"/>
                    <a:gd name="T62" fmla="*/ 2147483647 w 33"/>
                    <a:gd name="T63" fmla="*/ 2147483647 h 37"/>
                    <a:gd name="T64" fmla="*/ 2147483647 w 33"/>
                    <a:gd name="T65" fmla="*/ 2147483647 h 37"/>
                    <a:gd name="T66" fmla="*/ 2147483647 w 33"/>
                    <a:gd name="T67" fmla="*/ 2147483647 h 37"/>
                    <a:gd name="T68" fmla="*/ 2147483647 w 33"/>
                    <a:gd name="T69" fmla="*/ 2147483647 h 37"/>
                    <a:gd name="T70" fmla="*/ 2147483647 w 33"/>
                    <a:gd name="T71" fmla="*/ 2147483647 h 37"/>
                    <a:gd name="T72" fmla="*/ 2147483647 w 33"/>
                    <a:gd name="T73" fmla="*/ 2147483647 h 37"/>
                    <a:gd name="T74" fmla="*/ 2147483647 w 33"/>
                    <a:gd name="T75" fmla="*/ 2147483647 h 37"/>
                    <a:gd name="T76" fmla="*/ 2147483647 w 33"/>
                    <a:gd name="T77" fmla="*/ 2147483647 h 37"/>
                    <a:gd name="T78" fmla="*/ 2147483647 w 33"/>
                    <a:gd name="T79" fmla="*/ 2147483647 h 37"/>
                    <a:gd name="T80" fmla="*/ 2147483647 w 33"/>
                    <a:gd name="T81" fmla="*/ 2147483647 h 37"/>
                    <a:gd name="T82" fmla="*/ 2147483647 w 33"/>
                    <a:gd name="T83" fmla="*/ 2147483647 h 37"/>
                    <a:gd name="T84" fmla="*/ 2147483647 w 33"/>
                    <a:gd name="T85" fmla="*/ 2147483647 h 37"/>
                    <a:gd name="T86" fmla="*/ 2147483647 w 33"/>
                    <a:gd name="T87" fmla="*/ 2147483647 h 37"/>
                    <a:gd name="T88" fmla="*/ 2147483647 w 33"/>
                    <a:gd name="T89" fmla="*/ 2147483647 h 37"/>
                    <a:gd name="T90" fmla="*/ 2147483647 w 33"/>
                    <a:gd name="T91" fmla="*/ 2147483647 h 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3"/>
                    <a:gd name="T139" fmla="*/ 0 h 37"/>
                    <a:gd name="T140" fmla="*/ 33 w 33"/>
                    <a:gd name="T141" fmla="*/ 37 h 3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3" h="37">
                      <a:moveTo>
                        <a:pt x="15" y="37"/>
                      </a:moveTo>
                      <a:lnTo>
                        <a:pt x="15" y="37"/>
                      </a:lnTo>
                      <a:lnTo>
                        <a:pt x="13" y="35"/>
                      </a:lnTo>
                      <a:lnTo>
                        <a:pt x="7" y="30"/>
                      </a:lnTo>
                      <a:lnTo>
                        <a:pt x="2" y="27"/>
                      </a:lnTo>
                      <a:lnTo>
                        <a:pt x="2" y="25"/>
                      </a:lnTo>
                      <a:lnTo>
                        <a:pt x="2" y="22"/>
                      </a:lnTo>
                      <a:lnTo>
                        <a:pt x="0" y="22"/>
                      </a:lnTo>
                      <a:lnTo>
                        <a:pt x="2" y="22"/>
                      </a:lnTo>
                      <a:lnTo>
                        <a:pt x="2" y="20"/>
                      </a:lnTo>
                      <a:lnTo>
                        <a:pt x="2" y="17"/>
                      </a:lnTo>
                      <a:lnTo>
                        <a:pt x="2" y="15"/>
                      </a:lnTo>
                      <a:lnTo>
                        <a:pt x="2" y="12"/>
                      </a:lnTo>
                      <a:lnTo>
                        <a:pt x="5" y="12"/>
                      </a:lnTo>
                      <a:lnTo>
                        <a:pt x="5" y="10"/>
                      </a:lnTo>
                      <a:lnTo>
                        <a:pt x="5" y="7"/>
                      </a:lnTo>
                      <a:lnTo>
                        <a:pt x="7" y="5"/>
                      </a:lnTo>
                      <a:lnTo>
                        <a:pt x="10" y="5"/>
                      </a:lnTo>
                      <a:lnTo>
                        <a:pt x="10" y="7"/>
                      </a:lnTo>
                      <a:lnTo>
                        <a:pt x="13" y="7"/>
                      </a:lnTo>
                      <a:lnTo>
                        <a:pt x="10" y="5"/>
                      </a:lnTo>
                      <a:lnTo>
                        <a:pt x="10" y="2"/>
                      </a:lnTo>
                      <a:lnTo>
                        <a:pt x="10" y="0"/>
                      </a:lnTo>
                      <a:lnTo>
                        <a:pt x="10" y="2"/>
                      </a:lnTo>
                      <a:lnTo>
                        <a:pt x="13" y="2"/>
                      </a:lnTo>
                      <a:lnTo>
                        <a:pt x="13" y="0"/>
                      </a:lnTo>
                      <a:lnTo>
                        <a:pt x="13" y="2"/>
                      </a:lnTo>
                      <a:lnTo>
                        <a:pt x="15" y="2"/>
                      </a:lnTo>
                      <a:lnTo>
                        <a:pt x="15" y="5"/>
                      </a:lnTo>
                      <a:lnTo>
                        <a:pt x="18" y="5"/>
                      </a:lnTo>
                      <a:lnTo>
                        <a:pt x="20" y="7"/>
                      </a:lnTo>
                      <a:lnTo>
                        <a:pt x="20" y="10"/>
                      </a:lnTo>
                      <a:lnTo>
                        <a:pt x="23" y="10"/>
                      </a:lnTo>
                      <a:lnTo>
                        <a:pt x="25" y="10"/>
                      </a:lnTo>
                      <a:lnTo>
                        <a:pt x="25" y="12"/>
                      </a:lnTo>
                      <a:lnTo>
                        <a:pt x="28" y="12"/>
                      </a:lnTo>
                      <a:lnTo>
                        <a:pt x="30" y="15"/>
                      </a:lnTo>
                      <a:lnTo>
                        <a:pt x="33" y="15"/>
                      </a:lnTo>
                      <a:lnTo>
                        <a:pt x="33" y="17"/>
                      </a:lnTo>
                      <a:lnTo>
                        <a:pt x="30" y="17"/>
                      </a:lnTo>
                      <a:lnTo>
                        <a:pt x="28" y="17"/>
                      </a:lnTo>
                      <a:lnTo>
                        <a:pt x="25" y="17"/>
                      </a:lnTo>
                      <a:lnTo>
                        <a:pt x="25" y="20"/>
                      </a:lnTo>
                      <a:lnTo>
                        <a:pt x="28" y="20"/>
                      </a:lnTo>
                      <a:lnTo>
                        <a:pt x="28" y="22"/>
                      </a:lnTo>
                      <a:lnTo>
                        <a:pt x="25" y="22"/>
                      </a:lnTo>
                      <a:lnTo>
                        <a:pt x="18" y="22"/>
                      </a:lnTo>
                      <a:lnTo>
                        <a:pt x="18" y="25"/>
                      </a:lnTo>
                      <a:lnTo>
                        <a:pt x="15" y="30"/>
                      </a:lnTo>
                      <a:lnTo>
                        <a:pt x="15" y="35"/>
                      </a:lnTo>
                      <a:lnTo>
                        <a:pt x="15" y="37"/>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33" name="Freeform 76"/>
                <p:cNvSpPr>
                  <a:spLocks/>
                </p:cNvSpPr>
                <p:nvPr/>
              </p:nvSpPr>
              <p:spPr bwMode="auto">
                <a:xfrm>
                  <a:off x="4456113" y="4510088"/>
                  <a:ext cx="82550" cy="82550"/>
                </a:xfrm>
                <a:custGeom>
                  <a:avLst/>
                  <a:gdLst>
                    <a:gd name="T0" fmla="*/ 2147483647 w 65"/>
                    <a:gd name="T1" fmla="*/ 2147483647 h 65"/>
                    <a:gd name="T2" fmla="*/ 2147483647 w 65"/>
                    <a:gd name="T3" fmla="*/ 2147483647 h 65"/>
                    <a:gd name="T4" fmla="*/ 2147483647 w 65"/>
                    <a:gd name="T5" fmla="*/ 2147483647 h 65"/>
                    <a:gd name="T6" fmla="*/ 2147483647 w 65"/>
                    <a:gd name="T7" fmla="*/ 0 h 65"/>
                    <a:gd name="T8" fmla="*/ 2147483647 w 65"/>
                    <a:gd name="T9" fmla="*/ 0 h 65"/>
                    <a:gd name="T10" fmla="*/ 2147483647 w 65"/>
                    <a:gd name="T11" fmla="*/ 2147483647 h 65"/>
                    <a:gd name="T12" fmla="*/ 2147483647 w 65"/>
                    <a:gd name="T13" fmla="*/ 2147483647 h 65"/>
                    <a:gd name="T14" fmla="*/ 2147483647 w 65"/>
                    <a:gd name="T15" fmla="*/ 2147483647 h 65"/>
                    <a:gd name="T16" fmla="*/ 2147483647 w 65"/>
                    <a:gd name="T17" fmla="*/ 2147483647 h 65"/>
                    <a:gd name="T18" fmla="*/ 2147483647 w 65"/>
                    <a:gd name="T19" fmla="*/ 2147483647 h 65"/>
                    <a:gd name="T20" fmla="*/ 2147483647 w 65"/>
                    <a:gd name="T21" fmla="*/ 2147483647 h 65"/>
                    <a:gd name="T22" fmla="*/ 2147483647 w 65"/>
                    <a:gd name="T23" fmla="*/ 2147483647 h 65"/>
                    <a:gd name="T24" fmla="*/ 2147483647 w 65"/>
                    <a:gd name="T25" fmla="*/ 2147483647 h 65"/>
                    <a:gd name="T26" fmla="*/ 2147483647 w 65"/>
                    <a:gd name="T27" fmla="*/ 2147483647 h 65"/>
                    <a:gd name="T28" fmla="*/ 2147483647 w 65"/>
                    <a:gd name="T29" fmla="*/ 2147483647 h 65"/>
                    <a:gd name="T30" fmla="*/ 2147483647 w 65"/>
                    <a:gd name="T31" fmla="*/ 2147483647 h 65"/>
                    <a:gd name="T32" fmla="*/ 2147483647 w 65"/>
                    <a:gd name="T33" fmla="*/ 2147483647 h 65"/>
                    <a:gd name="T34" fmla="*/ 2147483647 w 65"/>
                    <a:gd name="T35" fmla="*/ 2147483647 h 65"/>
                    <a:gd name="T36" fmla="*/ 2147483647 w 65"/>
                    <a:gd name="T37" fmla="*/ 2147483647 h 65"/>
                    <a:gd name="T38" fmla="*/ 2147483647 w 65"/>
                    <a:gd name="T39" fmla="*/ 2147483647 h 65"/>
                    <a:gd name="T40" fmla="*/ 2147483647 w 65"/>
                    <a:gd name="T41" fmla="*/ 2147483647 h 65"/>
                    <a:gd name="T42" fmla="*/ 2147483647 w 65"/>
                    <a:gd name="T43" fmla="*/ 2147483647 h 65"/>
                    <a:gd name="T44" fmla="*/ 2147483647 w 65"/>
                    <a:gd name="T45" fmla="*/ 2147483647 h 65"/>
                    <a:gd name="T46" fmla="*/ 2147483647 w 65"/>
                    <a:gd name="T47" fmla="*/ 2147483647 h 65"/>
                    <a:gd name="T48" fmla="*/ 2147483647 w 65"/>
                    <a:gd name="T49" fmla="*/ 2147483647 h 65"/>
                    <a:gd name="T50" fmla="*/ 2147483647 w 65"/>
                    <a:gd name="T51" fmla="*/ 2147483647 h 65"/>
                    <a:gd name="T52" fmla="*/ 2147483647 w 65"/>
                    <a:gd name="T53" fmla="*/ 2147483647 h 65"/>
                    <a:gd name="T54" fmla="*/ 2147483647 w 65"/>
                    <a:gd name="T55" fmla="*/ 2147483647 h 65"/>
                    <a:gd name="T56" fmla="*/ 2147483647 w 65"/>
                    <a:gd name="T57" fmla="*/ 2147483647 h 65"/>
                    <a:gd name="T58" fmla="*/ 2147483647 w 65"/>
                    <a:gd name="T59" fmla="*/ 2147483647 h 65"/>
                    <a:gd name="T60" fmla="*/ 2147483647 w 65"/>
                    <a:gd name="T61" fmla="*/ 2147483647 h 65"/>
                    <a:gd name="T62" fmla="*/ 2147483647 w 65"/>
                    <a:gd name="T63" fmla="*/ 2147483647 h 65"/>
                    <a:gd name="T64" fmla="*/ 2147483647 w 65"/>
                    <a:gd name="T65" fmla="*/ 2147483647 h 65"/>
                    <a:gd name="T66" fmla="*/ 2147483647 w 65"/>
                    <a:gd name="T67" fmla="*/ 2147483647 h 65"/>
                    <a:gd name="T68" fmla="*/ 2147483647 w 65"/>
                    <a:gd name="T69" fmla="*/ 2147483647 h 65"/>
                    <a:gd name="T70" fmla="*/ 2147483647 w 65"/>
                    <a:gd name="T71" fmla="*/ 2147483647 h 65"/>
                    <a:gd name="T72" fmla="*/ 2147483647 w 65"/>
                    <a:gd name="T73" fmla="*/ 2147483647 h 65"/>
                    <a:gd name="T74" fmla="*/ 2147483647 w 65"/>
                    <a:gd name="T75" fmla="*/ 2147483647 h 65"/>
                    <a:gd name="T76" fmla="*/ 2147483647 w 65"/>
                    <a:gd name="T77" fmla="*/ 2147483647 h 65"/>
                    <a:gd name="T78" fmla="*/ 0 w 65"/>
                    <a:gd name="T79" fmla="*/ 2147483647 h 65"/>
                    <a:gd name="T80" fmla="*/ 0 w 65"/>
                    <a:gd name="T81" fmla="*/ 2147483647 h 65"/>
                    <a:gd name="T82" fmla="*/ 2147483647 w 65"/>
                    <a:gd name="T83" fmla="*/ 2147483647 h 65"/>
                    <a:gd name="T84" fmla="*/ 2147483647 w 65"/>
                    <a:gd name="T85" fmla="*/ 2147483647 h 65"/>
                    <a:gd name="T86" fmla="*/ 2147483647 w 65"/>
                    <a:gd name="T87" fmla="*/ 2147483647 h 65"/>
                    <a:gd name="T88" fmla="*/ 2147483647 w 65"/>
                    <a:gd name="T89" fmla="*/ 2147483647 h 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5"/>
                    <a:gd name="T136" fmla="*/ 0 h 65"/>
                    <a:gd name="T137" fmla="*/ 65 w 65"/>
                    <a:gd name="T138" fmla="*/ 65 h 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5" h="65">
                      <a:moveTo>
                        <a:pt x="17" y="7"/>
                      </a:moveTo>
                      <a:lnTo>
                        <a:pt x="17" y="5"/>
                      </a:lnTo>
                      <a:lnTo>
                        <a:pt x="20" y="2"/>
                      </a:lnTo>
                      <a:lnTo>
                        <a:pt x="23" y="0"/>
                      </a:lnTo>
                      <a:lnTo>
                        <a:pt x="28" y="0"/>
                      </a:lnTo>
                      <a:lnTo>
                        <a:pt x="30" y="2"/>
                      </a:lnTo>
                      <a:lnTo>
                        <a:pt x="30" y="5"/>
                      </a:lnTo>
                      <a:lnTo>
                        <a:pt x="33" y="10"/>
                      </a:lnTo>
                      <a:lnTo>
                        <a:pt x="33" y="15"/>
                      </a:lnTo>
                      <a:lnTo>
                        <a:pt x="33" y="17"/>
                      </a:lnTo>
                      <a:lnTo>
                        <a:pt x="33" y="20"/>
                      </a:lnTo>
                      <a:lnTo>
                        <a:pt x="38" y="22"/>
                      </a:lnTo>
                      <a:lnTo>
                        <a:pt x="40" y="22"/>
                      </a:lnTo>
                      <a:lnTo>
                        <a:pt x="45" y="15"/>
                      </a:lnTo>
                      <a:lnTo>
                        <a:pt x="48" y="15"/>
                      </a:lnTo>
                      <a:lnTo>
                        <a:pt x="50" y="17"/>
                      </a:lnTo>
                      <a:lnTo>
                        <a:pt x="50" y="22"/>
                      </a:lnTo>
                      <a:lnTo>
                        <a:pt x="50" y="25"/>
                      </a:lnTo>
                      <a:lnTo>
                        <a:pt x="48" y="30"/>
                      </a:lnTo>
                      <a:lnTo>
                        <a:pt x="48" y="33"/>
                      </a:lnTo>
                      <a:lnTo>
                        <a:pt x="50" y="35"/>
                      </a:lnTo>
                      <a:lnTo>
                        <a:pt x="55" y="35"/>
                      </a:lnTo>
                      <a:lnTo>
                        <a:pt x="65" y="43"/>
                      </a:lnTo>
                      <a:lnTo>
                        <a:pt x="65" y="45"/>
                      </a:lnTo>
                      <a:lnTo>
                        <a:pt x="65" y="50"/>
                      </a:lnTo>
                      <a:lnTo>
                        <a:pt x="63" y="55"/>
                      </a:lnTo>
                      <a:lnTo>
                        <a:pt x="63" y="60"/>
                      </a:lnTo>
                      <a:lnTo>
                        <a:pt x="63" y="65"/>
                      </a:lnTo>
                      <a:lnTo>
                        <a:pt x="50" y="60"/>
                      </a:lnTo>
                      <a:lnTo>
                        <a:pt x="43" y="58"/>
                      </a:lnTo>
                      <a:lnTo>
                        <a:pt x="35" y="53"/>
                      </a:lnTo>
                      <a:lnTo>
                        <a:pt x="33" y="50"/>
                      </a:lnTo>
                      <a:lnTo>
                        <a:pt x="25" y="43"/>
                      </a:lnTo>
                      <a:lnTo>
                        <a:pt x="17" y="35"/>
                      </a:lnTo>
                      <a:lnTo>
                        <a:pt x="10" y="35"/>
                      </a:lnTo>
                      <a:lnTo>
                        <a:pt x="5" y="30"/>
                      </a:lnTo>
                      <a:lnTo>
                        <a:pt x="0" y="25"/>
                      </a:lnTo>
                      <a:lnTo>
                        <a:pt x="2" y="22"/>
                      </a:lnTo>
                      <a:lnTo>
                        <a:pt x="7" y="17"/>
                      </a:lnTo>
                      <a:lnTo>
                        <a:pt x="15" y="10"/>
                      </a:lnTo>
                      <a:lnTo>
                        <a:pt x="17" y="7"/>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34" name="Freeform 78"/>
                <p:cNvSpPr>
                  <a:spLocks/>
                </p:cNvSpPr>
                <p:nvPr/>
              </p:nvSpPr>
              <p:spPr bwMode="auto">
                <a:xfrm>
                  <a:off x="4575175" y="4370388"/>
                  <a:ext cx="160338" cy="115887"/>
                </a:xfrm>
                <a:custGeom>
                  <a:avLst/>
                  <a:gdLst>
                    <a:gd name="T0" fmla="*/ 2147483647 w 127"/>
                    <a:gd name="T1" fmla="*/ 2147483647 h 91"/>
                    <a:gd name="T2" fmla="*/ 2147483647 w 127"/>
                    <a:gd name="T3" fmla="*/ 2147483647 h 91"/>
                    <a:gd name="T4" fmla="*/ 2147483647 w 127"/>
                    <a:gd name="T5" fmla="*/ 2147483647 h 91"/>
                    <a:gd name="T6" fmla="*/ 2147483647 w 127"/>
                    <a:gd name="T7" fmla="*/ 2147483647 h 91"/>
                    <a:gd name="T8" fmla="*/ 2147483647 w 127"/>
                    <a:gd name="T9" fmla="*/ 2147483647 h 91"/>
                    <a:gd name="T10" fmla="*/ 2147483647 w 127"/>
                    <a:gd name="T11" fmla="*/ 2147483647 h 91"/>
                    <a:gd name="T12" fmla="*/ 2147483647 w 127"/>
                    <a:gd name="T13" fmla="*/ 2147483647 h 91"/>
                    <a:gd name="T14" fmla="*/ 2147483647 w 127"/>
                    <a:gd name="T15" fmla="*/ 2147483647 h 91"/>
                    <a:gd name="T16" fmla="*/ 2147483647 w 127"/>
                    <a:gd name="T17" fmla="*/ 2147483647 h 91"/>
                    <a:gd name="T18" fmla="*/ 2147483647 w 127"/>
                    <a:gd name="T19" fmla="*/ 2147483647 h 91"/>
                    <a:gd name="T20" fmla="*/ 2147483647 w 127"/>
                    <a:gd name="T21" fmla="*/ 2147483647 h 91"/>
                    <a:gd name="T22" fmla="*/ 2147483647 w 127"/>
                    <a:gd name="T23" fmla="*/ 2147483647 h 91"/>
                    <a:gd name="T24" fmla="*/ 0 w 127"/>
                    <a:gd name="T25" fmla="*/ 2147483647 h 91"/>
                    <a:gd name="T26" fmla="*/ 2147483647 w 127"/>
                    <a:gd name="T27" fmla="*/ 2147483647 h 91"/>
                    <a:gd name="T28" fmla="*/ 2147483647 w 127"/>
                    <a:gd name="T29" fmla="*/ 2147483647 h 91"/>
                    <a:gd name="T30" fmla="*/ 2147483647 w 127"/>
                    <a:gd name="T31" fmla="*/ 2147483647 h 91"/>
                    <a:gd name="T32" fmla="*/ 2147483647 w 127"/>
                    <a:gd name="T33" fmla="*/ 2147483647 h 91"/>
                    <a:gd name="T34" fmla="*/ 2147483647 w 127"/>
                    <a:gd name="T35" fmla="*/ 2147483647 h 91"/>
                    <a:gd name="T36" fmla="*/ 2147483647 w 127"/>
                    <a:gd name="T37" fmla="*/ 2147483647 h 91"/>
                    <a:gd name="T38" fmla="*/ 2147483647 w 127"/>
                    <a:gd name="T39" fmla="*/ 2147483647 h 91"/>
                    <a:gd name="T40" fmla="*/ 2147483647 w 127"/>
                    <a:gd name="T41" fmla="*/ 2147483647 h 91"/>
                    <a:gd name="T42" fmla="*/ 2147483647 w 127"/>
                    <a:gd name="T43" fmla="*/ 2147483647 h 91"/>
                    <a:gd name="T44" fmla="*/ 2147483647 w 127"/>
                    <a:gd name="T45" fmla="*/ 2147483647 h 91"/>
                    <a:gd name="T46" fmla="*/ 2147483647 w 127"/>
                    <a:gd name="T47" fmla="*/ 2147483647 h 91"/>
                    <a:gd name="T48" fmla="*/ 2147483647 w 127"/>
                    <a:gd name="T49" fmla="*/ 2147483647 h 91"/>
                    <a:gd name="T50" fmla="*/ 2147483647 w 127"/>
                    <a:gd name="T51" fmla="*/ 2147483647 h 91"/>
                    <a:gd name="T52" fmla="*/ 2147483647 w 127"/>
                    <a:gd name="T53" fmla="*/ 2147483647 h 91"/>
                    <a:gd name="T54" fmla="*/ 2147483647 w 127"/>
                    <a:gd name="T55" fmla="*/ 0 h 91"/>
                    <a:gd name="T56" fmla="*/ 2147483647 w 127"/>
                    <a:gd name="T57" fmla="*/ 2147483647 h 91"/>
                    <a:gd name="T58" fmla="*/ 2147483647 w 127"/>
                    <a:gd name="T59" fmla="*/ 2147483647 h 91"/>
                    <a:gd name="T60" fmla="*/ 2147483647 w 127"/>
                    <a:gd name="T61" fmla="*/ 2147483647 h 91"/>
                    <a:gd name="T62" fmla="*/ 2147483647 w 127"/>
                    <a:gd name="T63" fmla="*/ 2147483647 h 91"/>
                    <a:gd name="T64" fmla="*/ 2147483647 w 127"/>
                    <a:gd name="T65" fmla="*/ 2147483647 h 91"/>
                    <a:gd name="T66" fmla="*/ 2147483647 w 127"/>
                    <a:gd name="T67" fmla="*/ 2147483647 h 91"/>
                    <a:gd name="T68" fmla="*/ 2147483647 w 127"/>
                    <a:gd name="T69" fmla="*/ 2147483647 h 91"/>
                    <a:gd name="T70" fmla="*/ 2147483647 w 127"/>
                    <a:gd name="T71" fmla="*/ 2147483647 h 91"/>
                    <a:gd name="T72" fmla="*/ 2147483647 w 127"/>
                    <a:gd name="T73" fmla="*/ 2147483647 h 91"/>
                    <a:gd name="T74" fmla="*/ 2147483647 w 127"/>
                    <a:gd name="T75" fmla="*/ 2147483647 h 91"/>
                    <a:gd name="T76" fmla="*/ 2147483647 w 127"/>
                    <a:gd name="T77" fmla="*/ 2147483647 h 91"/>
                    <a:gd name="T78" fmla="*/ 2147483647 w 127"/>
                    <a:gd name="T79" fmla="*/ 2147483647 h 91"/>
                    <a:gd name="T80" fmla="*/ 2147483647 w 127"/>
                    <a:gd name="T81" fmla="*/ 2147483647 h 91"/>
                    <a:gd name="T82" fmla="*/ 2147483647 w 127"/>
                    <a:gd name="T83" fmla="*/ 2147483647 h 91"/>
                    <a:gd name="T84" fmla="*/ 2147483647 w 127"/>
                    <a:gd name="T85" fmla="*/ 2147483647 h 9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7"/>
                    <a:gd name="T130" fmla="*/ 0 h 91"/>
                    <a:gd name="T131" fmla="*/ 127 w 127"/>
                    <a:gd name="T132" fmla="*/ 91 h 9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7" h="91">
                      <a:moveTo>
                        <a:pt x="91" y="66"/>
                      </a:moveTo>
                      <a:lnTo>
                        <a:pt x="86" y="66"/>
                      </a:lnTo>
                      <a:lnTo>
                        <a:pt x="79" y="68"/>
                      </a:lnTo>
                      <a:lnTo>
                        <a:pt x="69" y="68"/>
                      </a:lnTo>
                      <a:lnTo>
                        <a:pt x="61" y="68"/>
                      </a:lnTo>
                      <a:lnTo>
                        <a:pt x="46" y="68"/>
                      </a:lnTo>
                      <a:lnTo>
                        <a:pt x="43" y="71"/>
                      </a:lnTo>
                      <a:lnTo>
                        <a:pt x="43" y="73"/>
                      </a:lnTo>
                      <a:lnTo>
                        <a:pt x="46" y="86"/>
                      </a:lnTo>
                      <a:lnTo>
                        <a:pt x="46" y="91"/>
                      </a:lnTo>
                      <a:lnTo>
                        <a:pt x="43" y="91"/>
                      </a:lnTo>
                      <a:lnTo>
                        <a:pt x="41" y="89"/>
                      </a:lnTo>
                      <a:lnTo>
                        <a:pt x="36" y="86"/>
                      </a:lnTo>
                      <a:lnTo>
                        <a:pt x="31" y="89"/>
                      </a:lnTo>
                      <a:lnTo>
                        <a:pt x="26" y="89"/>
                      </a:lnTo>
                      <a:lnTo>
                        <a:pt x="23" y="91"/>
                      </a:lnTo>
                      <a:lnTo>
                        <a:pt x="20" y="91"/>
                      </a:lnTo>
                      <a:lnTo>
                        <a:pt x="18" y="91"/>
                      </a:lnTo>
                      <a:lnTo>
                        <a:pt x="13" y="89"/>
                      </a:lnTo>
                      <a:lnTo>
                        <a:pt x="10" y="86"/>
                      </a:lnTo>
                      <a:lnTo>
                        <a:pt x="8" y="81"/>
                      </a:lnTo>
                      <a:lnTo>
                        <a:pt x="3" y="81"/>
                      </a:lnTo>
                      <a:lnTo>
                        <a:pt x="0" y="78"/>
                      </a:lnTo>
                      <a:lnTo>
                        <a:pt x="3" y="76"/>
                      </a:lnTo>
                      <a:lnTo>
                        <a:pt x="5" y="68"/>
                      </a:lnTo>
                      <a:lnTo>
                        <a:pt x="5" y="61"/>
                      </a:lnTo>
                      <a:lnTo>
                        <a:pt x="5" y="56"/>
                      </a:lnTo>
                      <a:lnTo>
                        <a:pt x="5" y="53"/>
                      </a:lnTo>
                      <a:lnTo>
                        <a:pt x="8" y="53"/>
                      </a:lnTo>
                      <a:lnTo>
                        <a:pt x="10" y="53"/>
                      </a:lnTo>
                      <a:lnTo>
                        <a:pt x="15" y="51"/>
                      </a:lnTo>
                      <a:lnTo>
                        <a:pt x="18" y="48"/>
                      </a:lnTo>
                      <a:lnTo>
                        <a:pt x="20" y="41"/>
                      </a:lnTo>
                      <a:lnTo>
                        <a:pt x="23" y="31"/>
                      </a:lnTo>
                      <a:lnTo>
                        <a:pt x="26" y="28"/>
                      </a:lnTo>
                      <a:lnTo>
                        <a:pt x="28" y="28"/>
                      </a:lnTo>
                      <a:lnTo>
                        <a:pt x="28" y="31"/>
                      </a:lnTo>
                      <a:lnTo>
                        <a:pt x="33" y="33"/>
                      </a:lnTo>
                      <a:lnTo>
                        <a:pt x="36" y="33"/>
                      </a:lnTo>
                      <a:lnTo>
                        <a:pt x="38" y="31"/>
                      </a:lnTo>
                      <a:lnTo>
                        <a:pt x="41" y="25"/>
                      </a:lnTo>
                      <a:lnTo>
                        <a:pt x="43" y="20"/>
                      </a:lnTo>
                      <a:lnTo>
                        <a:pt x="48" y="15"/>
                      </a:lnTo>
                      <a:lnTo>
                        <a:pt x="51" y="15"/>
                      </a:lnTo>
                      <a:lnTo>
                        <a:pt x="53" y="15"/>
                      </a:lnTo>
                      <a:lnTo>
                        <a:pt x="56" y="18"/>
                      </a:lnTo>
                      <a:lnTo>
                        <a:pt x="58" y="18"/>
                      </a:lnTo>
                      <a:lnTo>
                        <a:pt x="61" y="13"/>
                      </a:lnTo>
                      <a:lnTo>
                        <a:pt x="63" y="10"/>
                      </a:lnTo>
                      <a:lnTo>
                        <a:pt x="69" y="8"/>
                      </a:lnTo>
                      <a:lnTo>
                        <a:pt x="79" y="0"/>
                      </a:lnTo>
                      <a:lnTo>
                        <a:pt x="81" y="0"/>
                      </a:lnTo>
                      <a:lnTo>
                        <a:pt x="84" y="3"/>
                      </a:lnTo>
                      <a:lnTo>
                        <a:pt x="86" y="3"/>
                      </a:lnTo>
                      <a:lnTo>
                        <a:pt x="94" y="3"/>
                      </a:lnTo>
                      <a:lnTo>
                        <a:pt x="94" y="8"/>
                      </a:lnTo>
                      <a:lnTo>
                        <a:pt x="94" y="10"/>
                      </a:lnTo>
                      <a:lnTo>
                        <a:pt x="96" y="18"/>
                      </a:lnTo>
                      <a:lnTo>
                        <a:pt x="99" y="23"/>
                      </a:lnTo>
                      <a:lnTo>
                        <a:pt x="101" y="23"/>
                      </a:lnTo>
                      <a:lnTo>
                        <a:pt x="104" y="28"/>
                      </a:lnTo>
                      <a:lnTo>
                        <a:pt x="106" y="28"/>
                      </a:lnTo>
                      <a:lnTo>
                        <a:pt x="106" y="31"/>
                      </a:lnTo>
                      <a:lnTo>
                        <a:pt x="104" y="33"/>
                      </a:lnTo>
                      <a:lnTo>
                        <a:pt x="104" y="36"/>
                      </a:lnTo>
                      <a:lnTo>
                        <a:pt x="111" y="41"/>
                      </a:lnTo>
                      <a:lnTo>
                        <a:pt x="117" y="43"/>
                      </a:lnTo>
                      <a:lnTo>
                        <a:pt x="119" y="41"/>
                      </a:lnTo>
                      <a:lnTo>
                        <a:pt x="122" y="43"/>
                      </a:lnTo>
                      <a:lnTo>
                        <a:pt x="127" y="48"/>
                      </a:lnTo>
                      <a:lnTo>
                        <a:pt x="127" y="51"/>
                      </a:lnTo>
                      <a:lnTo>
                        <a:pt x="127" y="58"/>
                      </a:lnTo>
                      <a:lnTo>
                        <a:pt x="122" y="61"/>
                      </a:lnTo>
                      <a:lnTo>
                        <a:pt x="119" y="61"/>
                      </a:lnTo>
                      <a:lnTo>
                        <a:pt x="114" y="61"/>
                      </a:lnTo>
                      <a:lnTo>
                        <a:pt x="111" y="61"/>
                      </a:lnTo>
                      <a:lnTo>
                        <a:pt x="109" y="63"/>
                      </a:lnTo>
                      <a:lnTo>
                        <a:pt x="106" y="68"/>
                      </a:lnTo>
                      <a:lnTo>
                        <a:pt x="104" y="68"/>
                      </a:lnTo>
                      <a:lnTo>
                        <a:pt x="104" y="71"/>
                      </a:lnTo>
                      <a:lnTo>
                        <a:pt x="101" y="68"/>
                      </a:lnTo>
                      <a:lnTo>
                        <a:pt x="99" y="68"/>
                      </a:lnTo>
                      <a:lnTo>
                        <a:pt x="91" y="66"/>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35" name="Freeform 79"/>
                <p:cNvSpPr>
                  <a:spLocks/>
                </p:cNvSpPr>
                <p:nvPr/>
              </p:nvSpPr>
              <p:spPr bwMode="auto">
                <a:xfrm>
                  <a:off x="5080000" y="3729038"/>
                  <a:ext cx="34925" cy="79375"/>
                </a:xfrm>
                <a:custGeom>
                  <a:avLst/>
                  <a:gdLst>
                    <a:gd name="T0" fmla="*/ 2147483647 w 28"/>
                    <a:gd name="T1" fmla="*/ 2147483647 h 63"/>
                    <a:gd name="T2" fmla="*/ 2147483647 w 28"/>
                    <a:gd name="T3" fmla="*/ 2147483647 h 63"/>
                    <a:gd name="T4" fmla="*/ 2147483647 w 28"/>
                    <a:gd name="T5" fmla="*/ 2147483647 h 63"/>
                    <a:gd name="T6" fmla="*/ 2147483647 w 28"/>
                    <a:gd name="T7" fmla="*/ 2147483647 h 63"/>
                    <a:gd name="T8" fmla="*/ 0 w 28"/>
                    <a:gd name="T9" fmla="*/ 2147483647 h 63"/>
                    <a:gd name="T10" fmla="*/ 0 w 28"/>
                    <a:gd name="T11" fmla="*/ 2147483647 h 63"/>
                    <a:gd name="T12" fmla="*/ 2147483647 w 28"/>
                    <a:gd name="T13" fmla="*/ 2147483647 h 63"/>
                    <a:gd name="T14" fmla="*/ 2147483647 w 28"/>
                    <a:gd name="T15" fmla="*/ 2147483647 h 63"/>
                    <a:gd name="T16" fmla="*/ 0 w 28"/>
                    <a:gd name="T17" fmla="*/ 2147483647 h 63"/>
                    <a:gd name="T18" fmla="*/ 2147483647 w 28"/>
                    <a:gd name="T19" fmla="*/ 2147483647 h 63"/>
                    <a:gd name="T20" fmla="*/ 2147483647 w 28"/>
                    <a:gd name="T21" fmla="*/ 2147483647 h 63"/>
                    <a:gd name="T22" fmla="*/ 2147483647 w 28"/>
                    <a:gd name="T23" fmla="*/ 2147483647 h 63"/>
                    <a:gd name="T24" fmla="*/ 2147483647 w 28"/>
                    <a:gd name="T25" fmla="*/ 2147483647 h 63"/>
                    <a:gd name="T26" fmla="*/ 2147483647 w 28"/>
                    <a:gd name="T27" fmla="*/ 2147483647 h 63"/>
                    <a:gd name="T28" fmla="*/ 2147483647 w 28"/>
                    <a:gd name="T29" fmla="*/ 2147483647 h 63"/>
                    <a:gd name="T30" fmla="*/ 2147483647 w 28"/>
                    <a:gd name="T31" fmla="*/ 2147483647 h 63"/>
                    <a:gd name="T32" fmla="*/ 2147483647 w 28"/>
                    <a:gd name="T33" fmla="*/ 2147483647 h 63"/>
                    <a:gd name="T34" fmla="*/ 0 w 28"/>
                    <a:gd name="T35" fmla="*/ 2147483647 h 63"/>
                    <a:gd name="T36" fmla="*/ 0 w 28"/>
                    <a:gd name="T37" fmla="*/ 2147483647 h 63"/>
                    <a:gd name="T38" fmla="*/ 0 w 28"/>
                    <a:gd name="T39" fmla="*/ 2147483647 h 63"/>
                    <a:gd name="T40" fmla="*/ 2147483647 w 28"/>
                    <a:gd name="T41" fmla="*/ 2147483647 h 63"/>
                    <a:gd name="T42" fmla="*/ 2147483647 w 28"/>
                    <a:gd name="T43" fmla="*/ 0 h 63"/>
                    <a:gd name="T44" fmla="*/ 2147483647 w 28"/>
                    <a:gd name="T45" fmla="*/ 0 h 63"/>
                    <a:gd name="T46" fmla="*/ 2147483647 w 28"/>
                    <a:gd name="T47" fmla="*/ 0 h 63"/>
                    <a:gd name="T48" fmla="*/ 2147483647 w 28"/>
                    <a:gd name="T49" fmla="*/ 0 h 63"/>
                    <a:gd name="T50" fmla="*/ 2147483647 w 28"/>
                    <a:gd name="T51" fmla="*/ 2147483647 h 63"/>
                    <a:gd name="T52" fmla="*/ 2147483647 w 28"/>
                    <a:gd name="T53" fmla="*/ 2147483647 h 63"/>
                    <a:gd name="T54" fmla="*/ 2147483647 w 28"/>
                    <a:gd name="T55" fmla="*/ 2147483647 h 63"/>
                    <a:gd name="T56" fmla="*/ 2147483647 w 28"/>
                    <a:gd name="T57" fmla="*/ 2147483647 h 63"/>
                    <a:gd name="T58" fmla="*/ 2147483647 w 28"/>
                    <a:gd name="T59" fmla="*/ 2147483647 h 63"/>
                    <a:gd name="T60" fmla="*/ 2147483647 w 28"/>
                    <a:gd name="T61" fmla="*/ 2147483647 h 63"/>
                    <a:gd name="T62" fmla="*/ 2147483647 w 28"/>
                    <a:gd name="T63" fmla="*/ 2147483647 h 63"/>
                    <a:gd name="T64" fmla="*/ 2147483647 w 28"/>
                    <a:gd name="T65" fmla="*/ 2147483647 h 63"/>
                    <a:gd name="T66" fmla="*/ 2147483647 w 28"/>
                    <a:gd name="T67" fmla="*/ 2147483647 h 63"/>
                    <a:gd name="T68" fmla="*/ 2147483647 w 28"/>
                    <a:gd name="T69" fmla="*/ 2147483647 h 63"/>
                    <a:gd name="T70" fmla="*/ 2147483647 w 28"/>
                    <a:gd name="T71" fmla="*/ 2147483647 h 63"/>
                    <a:gd name="T72" fmla="*/ 2147483647 w 28"/>
                    <a:gd name="T73" fmla="*/ 2147483647 h 63"/>
                    <a:gd name="T74" fmla="*/ 2147483647 w 28"/>
                    <a:gd name="T75" fmla="*/ 2147483647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
                    <a:gd name="T115" fmla="*/ 0 h 63"/>
                    <a:gd name="T116" fmla="*/ 28 w 28"/>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 h="63">
                      <a:moveTo>
                        <a:pt x="13" y="63"/>
                      </a:moveTo>
                      <a:lnTo>
                        <a:pt x="13" y="63"/>
                      </a:lnTo>
                      <a:lnTo>
                        <a:pt x="10" y="58"/>
                      </a:lnTo>
                      <a:lnTo>
                        <a:pt x="8" y="53"/>
                      </a:lnTo>
                      <a:lnTo>
                        <a:pt x="0" y="48"/>
                      </a:lnTo>
                      <a:lnTo>
                        <a:pt x="3" y="48"/>
                      </a:lnTo>
                      <a:lnTo>
                        <a:pt x="3" y="46"/>
                      </a:lnTo>
                      <a:lnTo>
                        <a:pt x="0" y="41"/>
                      </a:lnTo>
                      <a:lnTo>
                        <a:pt x="3" y="36"/>
                      </a:lnTo>
                      <a:lnTo>
                        <a:pt x="3" y="33"/>
                      </a:lnTo>
                      <a:lnTo>
                        <a:pt x="3" y="28"/>
                      </a:lnTo>
                      <a:lnTo>
                        <a:pt x="3" y="26"/>
                      </a:lnTo>
                      <a:lnTo>
                        <a:pt x="3" y="23"/>
                      </a:lnTo>
                      <a:lnTo>
                        <a:pt x="5" y="21"/>
                      </a:lnTo>
                      <a:lnTo>
                        <a:pt x="5" y="18"/>
                      </a:lnTo>
                      <a:lnTo>
                        <a:pt x="3" y="15"/>
                      </a:lnTo>
                      <a:lnTo>
                        <a:pt x="0" y="15"/>
                      </a:lnTo>
                      <a:lnTo>
                        <a:pt x="0" y="13"/>
                      </a:lnTo>
                      <a:lnTo>
                        <a:pt x="0" y="8"/>
                      </a:lnTo>
                      <a:lnTo>
                        <a:pt x="3" y="3"/>
                      </a:lnTo>
                      <a:lnTo>
                        <a:pt x="3" y="0"/>
                      </a:lnTo>
                      <a:lnTo>
                        <a:pt x="10" y="0"/>
                      </a:lnTo>
                      <a:lnTo>
                        <a:pt x="13" y="0"/>
                      </a:lnTo>
                      <a:lnTo>
                        <a:pt x="15" y="5"/>
                      </a:lnTo>
                      <a:lnTo>
                        <a:pt x="20" y="13"/>
                      </a:lnTo>
                      <a:lnTo>
                        <a:pt x="20" y="15"/>
                      </a:lnTo>
                      <a:lnTo>
                        <a:pt x="20" y="21"/>
                      </a:lnTo>
                      <a:lnTo>
                        <a:pt x="20" y="26"/>
                      </a:lnTo>
                      <a:lnTo>
                        <a:pt x="23" y="33"/>
                      </a:lnTo>
                      <a:lnTo>
                        <a:pt x="28" y="38"/>
                      </a:lnTo>
                      <a:lnTo>
                        <a:pt x="25" y="38"/>
                      </a:lnTo>
                      <a:lnTo>
                        <a:pt x="23" y="48"/>
                      </a:lnTo>
                      <a:lnTo>
                        <a:pt x="20" y="51"/>
                      </a:lnTo>
                      <a:lnTo>
                        <a:pt x="18" y="56"/>
                      </a:lnTo>
                      <a:lnTo>
                        <a:pt x="13" y="6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36" name="Freeform 80"/>
                <p:cNvSpPr>
                  <a:spLocks/>
                </p:cNvSpPr>
                <p:nvPr/>
              </p:nvSpPr>
              <p:spPr bwMode="auto">
                <a:xfrm>
                  <a:off x="5105400" y="3735388"/>
                  <a:ext cx="47625" cy="41275"/>
                </a:xfrm>
                <a:custGeom>
                  <a:avLst/>
                  <a:gdLst>
                    <a:gd name="T0" fmla="*/ 2147483647 w 38"/>
                    <a:gd name="T1" fmla="*/ 2147483647 h 33"/>
                    <a:gd name="T2" fmla="*/ 2147483647 w 38"/>
                    <a:gd name="T3" fmla="*/ 2147483647 h 33"/>
                    <a:gd name="T4" fmla="*/ 2147483647 w 38"/>
                    <a:gd name="T5" fmla="*/ 2147483647 h 33"/>
                    <a:gd name="T6" fmla="*/ 2147483647 w 38"/>
                    <a:gd name="T7" fmla="*/ 2147483647 h 33"/>
                    <a:gd name="T8" fmla="*/ 2147483647 w 38"/>
                    <a:gd name="T9" fmla="*/ 2147483647 h 33"/>
                    <a:gd name="T10" fmla="*/ 2147483647 w 38"/>
                    <a:gd name="T11" fmla="*/ 2147483647 h 33"/>
                    <a:gd name="T12" fmla="*/ 2147483647 w 38"/>
                    <a:gd name="T13" fmla="*/ 2147483647 h 33"/>
                    <a:gd name="T14" fmla="*/ 2147483647 w 38"/>
                    <a:gd name="T15" fmla="*/ 2147483647 h 33"/>
                    <a:gd name="T16" fmla="*/ 2147483647 w 38"/>
                    <a:gd name="T17" fmla="*/ 2147483647 h 33"/>
                    <a:gd name="T18" fmla="*/ 2147483647 w 38"/>
                    <a:gd name="T19" fmla="*/ 2147483647 h 33"/>
                    <a:gd name="T20" fmla="*/ 0 w 38"/>
                    <a:gd name="T21" fmla="*/ 2147483647 h 33"/>
                    <a:gd name="T22" fmla="*/ 0 w 38"/>
                    <a:gd name="T23" fmla="*/ 2147483647 h 33"/>
                    <a:gd name="T24" fmla="*/ 0 w 38"/>
                    <a:gd name="T25" fmla="*/ 2147483647 h 33"/>
                    <a:gd name="T26" fmla="*/ 0 w 38"/>
                    <a:gd name="T27" fmla="*/ 2147483647 h 33"/>
                    <a:gd name="T28" fmla="*/ 0 w 38"/>
                    <a:gd name="T29" fmla="*/ 2147483647 h 33"/>
                    <a:gd name="T30" fmla="*/ 2147483647 w 38"/>
                    <a:gd name="T31" fmla="*/ 2147483647 h 33"/>
                    <a:gd name="T32" fmla="*/ 2147483647 w 38"/>
                    <a:gd name="T33" fmla="*/ 2147483647 h 33"/>
                    <a:gd name="T34" fmla="*/ 2147483647 w 38"/>
                    <a:gd name="T35" fmla="*/ 2147483647 h 33"/>
                    <a:gd name="T36" fmla="*/ 2147483647 w 38"/>
                    <a:gd name="T37" fmla="*/ 2147483647 h 33"/>
                    <a:gd name="T38" fmla="*/ 2147483647 w 38"/>
                    <a:gd name="T39" fmla="*/ 2147483647 h 33"/>
                    <a:gd name="T40" fmla="*/ 2147483647 w 38"/>
                    <a:gd name="T41" fmla="*/ 2147483647 h 33"/>
                    <a:gd name="T42" fmla="*/ 2147483647 w 38"/>
                    <a:gd name="T43" fmla="*/ 2147483647 h 33"/>
                    <a:gd name="T44" fmla="*/ 2147483647 w 38"/>
                    <a:gd name="T45" fmla="*/ 2147483647 h 33"/>
                    <a:gd name="T46" fmla="*/ 2147483647 w 38"/>
                    <a:gd name="T47" fmla="*/ 2147483647 h 33"/>
                    <a:gd name="T48" fmla="*/ 2147483647 w 38"/>
                    <a:gd name="T49" fmla="*/ 2147483647 h 33"/>
                    <a:gd name="T50" fmla="*/ 2147483647 w 38"/>
                    <a:gd name="T51" fmla="*/ 2147483647 h 33"/>
                    <a:gd name="T52" fmla="*/ 2147483647 w 38"/>
                    <a:gd name="T53" fmla="*/ 2147483647 h 33"/>
                    <a:gd name="T54" fmla="*/ 2147483647 w 38"/>
                    <a:gd name="T55" fmla="*/ 2147483647 h 33"/>
                    <a:gd name="T56" fmla="*/ 2147483647 w 38"/>
                    <a:gd name="T57" fmla="*/ 2147483647 h 33"/>
                    <a:gd name="T58" fmla="*/ 2147483647 w 38"/>
                    <a:gd name="T59" fmla="*/ 2147483647 h 33"/>
                    <a:gd name="T60" fmla="*/ 2147483647 w 38"/>
                    <a:gd name="T61" fmla="*/ 2147483647 h 33"/>
                    <a:gd name="T62" fmla="*/ 2147483647 w 38"/>
                    <a:gd name="T63" fmla="*/ 2147483647 h 33"/>
                    <a:gd name="T64" fmla="*/ 2147483647 w 38"/>
                    <a:gd name="T65" fmla="*/ 2147483647 h 33"/>
                    <a:gd name="T66" fmla="*/ 2147483647 w 38"/>
                    <a:gd name="T67" fmla="*/ 0 h 33"/>
                    <a:gd name="T68" fmla="*/ 2147483647 w 38"/>
                    <a:gd name="T69" fmla="*/ 2147483647 h 33"/>
                    <a:gd name="T70" fmla="*/ 2147483647 w 38"/>
                    <a:gd name="T71" fmla="*/ 0 h 33"/>
                    <a:gd name="T72" fmla="*/ 2147483647 w 38"/>
                    <a:gd name="T73" fmla="*/ 2147483647 h 33"/>
                    <a:gd name="T74" fmla="*/ 2147483647 w 38"/>
                    <a:gd name="T75" fmla="*/ 2147483647 h 33"/>
                    <a:gd name="T76" fmla="*/ 2147483647 w 38"/>
                    <a:gd name="T77" fmla="*/ 0 h 33"/>
                    <a:gd name="T78" fmla="*/ 2147483647 w 38"/>
                    <a:gd name="T79" fmla="*/ 0 h 33"/>
                    <a:gd name="T80" fmla="*/ 2147483647 w 38"/>
                    <a:gd name="T81" fmla="*/ 0 h 33"/>
                    <a:gd name="T82" fmla="*/ 2147483647 w 38"/>
                    <a:gd name="T83" fmla="*/ 0 h 33"/>
                    <a:gd name="T84" fmla="*/ 2147483647 w 38"/>
                    <a:gd name="T85" fmla="*/ 0 h 33"/>
                    <a:gd name="T86" fmla="*/ 2147483647 w 38"/>
                    <a:gd name="T87" fmla="*/ 0 h 33"/>
                    <a:gd name="T88" fmla="*/ 2147483647 w 38"/>
                    <a:gd name="T89" fmla="*/ 0 h 33"/>
                    <a:gd name="T90" fmla="*/ 2147483647 w 38"/>
                    <a:gd name="T91" fmla="*/ 0 h 33"/>
                    <a:gd name="T92" fmla="*/ 2147483647 w 38"/>
                    <a:gd name="T93" fmla="*/ 0 h 33"/>
                    <a:gd name="T94" fmla="*/ 2147483647 w 38"/>
                    <a:gd name="T95" fmla="*/ 0 h 33"/>
                    <a:gd name="T96" fmla="*/ 2147483647 w 38"/>
                    <a:gd name="T97" fmla="*/ 0 h 33"/>
                    <a:gd name="T98" fmla="*/ 2147483647 w 38"/>
                    <a:gd name="T99" fmla="*/ 0 h 33"/>
                    <a:gd name="T100" fmla="*/ 2147483647 w 38"/>
                    <a:gd name="T101" fmla="*/ 0 h 33"/>
                    <a:gd name="T102" fmla="*/ 2147483647 w 38"/>
                    <a:gd name="T103" fmla="*/ 0 h 33"/>
                    <a:gd name="T104" fmla="*/ 2147483647 w 38"/>
                    <a:gd name="T105" fmla="*/ 2147483647 h 33"/>
                    <a:gd name="T106" fmla="*/ 2147483647 w 38"/>
                    <a:gd name="T107" fmla="*/ 2147483647 h 33"/>
                    <a:gd name="T108" fmla="*/ 2147483647 w 38"/>
                    <a:gd name="T109" fmla="*/ 2147483647 h 33"/>
                    <a:gd name="T110" fmla="*/ 2147483647 w 38"/>
                    <a:gd name="T111" fmla="*/ 2147483647 h 33"/>
                    <a:gd name="T112" fmla="*/ 2147483647 w 38"/>
                    <a:gd name="T113" fmla="*/ 2147483647 h 33"/>
                    <a:gd name="T114" fmla="*/ 2147483647 w 38"/>
                    <a:gd name="T115" fmla="*/ 2147483647 h 33"/>
                    <a:gd name="T116" fmla="*/ 2147483647 w 38"/>
                    <a:gd name="T117" fmla="*/ 2147483647 h 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
                    <a:gd name="T178" fmla="*/ 0 h 33"/>
                    <a:gd name="T179" fmla="*/ 38 w 38"/>
                    <a:gd name="T180" fmla="*/ 33 h 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 h="33">
                      <a:moveTo>
                        <a:pt x="38" y="23"/>
                      </a:moveTo>
                      <a:lnTo>
                        <a:pt x="33" y="26"/>
                      </a:lnTo>
                      <a:lnTo>
                        <a:pt x="31" y="28"/>
                      </a:lnTo>
                      <a:lnTo>
                        <a:pt x="26" y="26"/>
                      </a:lnTo>
                      <a:lnTo>
                        <a:pt x="23" y="26"/>
                      </a:lnTo>
                      <a:lnTo>
                        <a:pt x="21" y="28"/>
                      </a:lnTo>
                      <a:lnTo>
                        <a:pt x="18" y="31"/>
                      </a:lnTo>
                      <a:lnTo>
                        <a:pt x="13" y="33"/>
                      </a:lnTo>
                      <a:lnTo>
                        <a:pt x="8" y="33"/>
                      </a:lnTo>
                      <a:lnTo>
                        <a:pt x="3" y="28"/>
                      </a:lnTo>
                      <a:lnTo>
                        <a:pt x="0" y="21"/>
                      </a:lnTo>
                      <a:lnTo>
                        <a:pt x="0" y="16"/>
                      </a:lnTo>
                      <a:lnTo>
                        <a:pt x="0" y="10"/>
                      </a:lnTo>
                      <a:lnTo>
                        <a:pt x="3" y="10"/>
                      </a:lnTo>
                      <a:lnTo>
                        <a:pt x="3" y="8"/>
                      </a:lnTo>
                      <a:lnTo>
                        <a:pt x="3" y="5"/>
                      </a:lnTo>
                      <a:lnTo>
                        <a:pt x="5" y="5"/>
                      </a:lnTo>
                      <a:lnTo>
                        <a:pt x="8" y="3"/>
                      </a:lnTo>
                      <a:lnTo>
                        <a:pt x="10" y="3"/>
                      </a:lnTo>
                      <a:lnTo>
                        <a:pt x="10" y="5"/>
                      </a:lnTo>
                      <a:lnTo>
                        <a:pt x="13" y="5"/>
                      </a:lnTo>
                      <a:lnTo>
                        <a:pt x="10" y="3"/>
                      </a:lnTo>
                      <a:lnTo>
                        <a:pt x="13" y="3"/>
                      </a:lnTo>
                      <a:lnTo>
                        <a:pt x="15" y="0"/>
                      </a:lnTo>
                      <a:lnTo>
                        <a:pt x="15" y="3"/>
                      </a:lnTo>
                      <a:lnTo>
                        <a:pt x="15" y="0"/>
                      </a:lnTo>
                      <a:lnTo>
                        <a:pt x="18" y="3"/>
                      </a:lnTo>
                      <a:lnTo>
                        <a:pt x="21" y="0"/>
                      </a:lnTo>
                      <a:lnTo>
                        <a:pt x="23" y="0"/>
                      </a:lnTo>
                      <a:lnTo>
                        <a:pt x="26" y="0"/>
                      </a:lnTo>
                      <a:lnTo>
                        <a:pt x="28" y="0"/>
                      </a:lnTo>
                      <a:lnTo>
                        <a:pt x="28" y="3"/>
                      </a:lnTo>
                      <a:lnTo>
                        <a:pt x="33" y="5"/>
                      </a:lnTo>
                      <a:lnTo>
                        <a:pt x="36" y="8"/>
                      </a:lnTo>
                      <a:lnTo>
                        <a:pt x="38" y="13"/>
                      </a:lnTo>
                      <a:lnTo>
                        <a:pt x="38" y="18"/>
                      </a:lnTo>
                      <a:lnTo>
                        <a:pt x="38" y="21"/>
                      </a:lnTo>
                      <a:lnTo>
                        <a:pt x="38" y="2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37" name="Freeform 81"/>
                <p:cNvSpPr>
                  <a:spLocks/>
                </p:cNvSpPr>
                <p:nvPr/>
              </p:nvSpPr>
              <p:spPr bwMode="auto">
                <a:xfrm>
                  <a:off x="4518025" y="4464050"/>
                  <a:ext cx="117475" cy="128588"/>
                </a:xfrm>
                <a:custGeom>
                  <a:avLst/>
                  <a:gdLst>
                    <a:gd name="T0" fmla="*/ 2147483647 w 93"/>
                    <a:gd name="T1" fmla="*/ 2147483647 h 101"/>
                    <a:gd name="T2" fmla="*/ 2147483647 w 93"/>
                    <a:gd name="T3" fmla="*/ 2147483647 h 101"/>
                    <a:gd name="T4" fmla="*/ 2147483647 w 93"/>
                    <a:gd name="T5" fmla="*/ 2147483647 h 101"/>
                    <a:gd name="T6" fmla="*/ 2147483647 w 93"/>
                    <a:gd name="T7" fmla="*/ 2147483647 h 101"/>
                    <a:gd name="T8" fmla="*/ 0 w 93"/>
                    <a:gd name="T9" fmla="*/ 2147483647 h 101"/>
                    <a:gd name="T10" fmla="*/ 2147483647 w 93"/>
                    <a:gd name="T11" fmla="*/ 2147483647 h 101"/>
                    <a:gd name="T12" fmla="*/ 2147483647 w 93"/>
                    <a:gd name="T13" fmla="*/ 2147483647 h 101"/>
                    <a:gd name="T14" fmla="*/ 2147483647 w 93"/>
                    <a:gd name="T15" fmla="*/ 2147483647 h 101"/>
                    <a:gd name="T16" fmla="*/ 2147483647 w 93"/>
                    <a:gd name="T17" fmla="*/ 2147483647 h 101"/>
                    <a:gd name="T18" fmla="*/ 2147483647 w 93"/>
                    <a:gd name="T19" fmla="*/ 2147483647 h 101"/>
                    <a:gd name="T20" fmla="*/ 2147483647 w 93"/>
                    <a:gd name="T21" fmla="*/ 2147483647 h 101"/>
                    <a:gd name="T22" fmla="*/ 2147483647 w 93"/>
                    <a:gd name="T23" fmla="*/ 2147483647 h 101"/>
                    <a:gd name="T24" fmla="*/ 2147483647 w 93"/>
                    <a:gd name="T25" fmla="*/ 2147483647 h 101"/>
                    <a:gd name="T26" fmla="*/ 2147483647 w 93"/>
                    <a:gd name="T27" fmla="*/ 2147483647 h 101"/>
                    <a:gd name="T28" fmla="*/ 2147483647 w 93"/>
                    <a:gd name="T29" fmla="*/ 2147483647 h 101"/>
                    <a:gd name="T30" fmla="*/ 2147483647 w 93"/>
                    <a:gd name="T31" fmla="*/ 2147483647 h 101"/>
                    <a:gd name="T32" fmla="*/ 2147483647 w 93"/>
                    <a:gd name="T33" fmla="*/ 2147483647 h 101"/>
                    <a:gd name="T34" fmla="*/ 2147483647 w 93"/>
                    <a:gd name="T35" fmla="*/ 2147483647 h 101"/>
                    <a:gd name="T36" fmla="*/ 2147483647 w 93"/>
                    <a:gd name="T37" fmla="*/ 2147483647 h 101"/>
                    <a:gd name="T38" fmla="*/ 2147483647 w 93"/>
                    <a:gd name="T39" fmla="*/ 2147483647 h 101"/>
                    <a:gd name="T40" fmla="*/ 2147483647 w 93"/>
                    <a:gd name="T41" fmla="*/ 2147483647 h 101"/>
                    <a:gd name="T42" fmla="*/ 2147483647 w 93"/>
                    <a:gd name="T43" fmla="*/ 0 h 101"/>
                    <a:gd name="T44" fmla="*/ 2147483647 w 93"/>
                    <a:gd name="T45" fmla="*/ 2147483647 h 101"/>
                    <a:gd name="T46" fmla="*/ 2147483647 w 93"/>
                    <a:gd name="T47" fmla="*/ 2147483647 h 101"/>
                    <a:gd name="T48" fmla="*/ 2147483647 w 93"/>
                    <a:gd name="T49" fmla="*/ 2147483647 h 101"/>
                    <a:gd name="T50" fmla="*/ 2147483647 w 93"/>
                    <a:gd name="T51" fmla="*/ 2147483647 h 101"/>
                    <a:gd name="T52" fmla="*/ 2147483647 w 93"/>
                    <a:gd name="T53" fmla="*/ 2147483647 h 101"/>
                    <a:gd name="T54" fmla="*/ 2147483647 w 93"/>
                    <a:gd name="T55" fmla="*/ 2147483647 h 101"/>
                    <a:gd name="T56" fmla="*/ 2147483647 w 93"/>
                    <a:gd name="T57" fmla="*/ 2147483647 h 101"/>
                    <a:gd name="T58" fmla="*/ 2147483647 w 93"/>
                    <a:gd name="T59" fmla="*/ 2147483647 h 101"/>
                    <a:gd name="T60" fmla="*/ 2147483647 w 93"/>
                    <a:gd name="T61" fmla="*/ 2147483647 h 101"/>
                    <a:gd name="T62" fmla="*/ 2147483647 w 93"/>
                    <a:gd name="T63" fmla="*/ 2147483647 h 101"/>
                    <a:gd name="T64" fmla="*/ 2147483647 w 93"/>
                    <a:gd name="T65" fmla="*/ 2147483647 h 101"/>
                    <a:gd name="T66" fmla="*/ 2147483647 w 93"/>
                    <a:gd name="T67" fmla="*/ 2147483647 h 101"/>
                    <a:gd name="T68" fmla="*/ 2147483647 w 93"/>
                    <a:gd name="T69" fmla="*/ 2147483647 h 101"/>
                    <a:gd name="T70" fmla="*/ 2147483647 w 93"/>
                    <a:gd name="T71" fmla="*/ 2147483647 h 101"/>
                    <a:gd name="T72" fmla="*/ 2147483647 w 93"/>
                    <a:gd name="T73" fmla="*/ 2147483647 h 101"/>
                    <a:gd name="T74" fmla="*/ 2147483647 w 93"/>
                    <a:gd name="T75" fmla="*/ 2147483647 h 101"/>
                    <a:gd name="T76" fmla="*/ 2147483647 w 93"/>
                    <a:gd name="T77" fmla="*/ 2147483647 h 101"/>
                    <a:gd name="T78" fmla="*/ 2147483647 w 93"/>
                    <a:gd name="T79" fmla="*/ 2147483647 h 101"/>
                    <a:gd name="T80" fmla="*/ 2147483647 w 93"/>
                    <a:gd name="T81" fmla="*/ 2147483647 h 101"/>
                    <a:gd name="T82" fmla="*/ 2147483647 w 93"/>
                    <a:gd name="T83" fmla="*/ 2147483647 h 101"/>
                    <a:gd name="T84" fmla="*/ 2147483647 w 93"/>
                    <a:gd name="T85" fmla="*/ 2147483647 h 101"/>
                    <a:gd name="T86" fmla="*/ 2147483647 w 93"/>
                    <a:gd name="T87" fmla="*/ 2147483647 h 101"/>
                    <a:gd name="T88" fmla="*/ 2147483647 w 93"/>
                    <a:gd name="T89" fmla="*/ 2147483647 h 101"/>
                    <a:gd name="T90" fmla="*/ 2147483647 w 93"/>
                    <a:gd name="T91" fmla="*/ 2147483647 h 10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3"/>
                    <a:gd name="T139" fmla="*/ 0 h 101"/>
                    <a:gd name="T140" fmla="*/ 93 w 93"/>
                    <a:gd name="T141" fmla="*/ 101 h 10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3" h="101">
                      <a:moveTo>
                        <a:pt x="15" y="101"/>
                      </a:moveTo>
                      <a:lnTo>
                        <a:pt x="15" y="96"/>
                      </a:lnTo>
                      <a:lnTo>
                        <a:pt x="15" y="91"/>
                      </a:lnTo>
                      <a:lnTo>
                        <a:pt x="17" y="86"/>
                      </a:lnTo>
                      <a:lnTo>
                        <a:pt x="17" y="81"/>
                      </a:lnTo>
                      <a:lnTo>
                        <a:pt x="17" y="79"/>
                      </a:lnTo>
                      <a:lnTo>
                        <a:pt x="7" y="71"/>
                      </a:lnTo>
                      <a:lnTo>
                        <a:pt x="2" y="71"/>
                      </a:lnTo>
                      <a:lnTo>
                        <a:pt x="0" y="69"/>
                      </a:lnTo>
                      <a:lnTo>
                        <a:pt x="0" y="66"/>
                      </a:lnTo>
                      <a:lnTo>
                        <a:pt x="2" y="61"/>
                      </a:lnTo>
                      <a:lnTo>
                        <a:pt x="2" y="58"/>
                      </a:lnTo>
                      <a:lnTo>
                        <a:pt x="2" y="53"/>
                      </a:lnTo>
                      <a:lnTo>
                        <a:pt x="2" y="51"/>
                      </a:lnTo>
                      <a:lnTo>
                        <a:pt x="7" y="48"/>
                      </a:lnTo>
                      <a:lnTo>
                        <a:pt x="7" y="46"/>
                      </a:lnTo>
                      <a:lnTo>
                        <a:pt x="7" y="43"/>
                      </a:lnTo>
                      <a:lnTo>
                        <a:pt x="5" y="41"/>
                      </a:lnTo>
                      <a:lnTo>
                        <a:pt x="5" y="38"/>
                      </a:lnTo>
                      <a:lnTo>
                        <a:pt x="7" y="38"/>
                      </a:lnTo>
                      <a:lnTo>
                        <a:pt x="12" y="38"/>
                      </a:lnTo>
                      <a:lnTo>
                        <a:pt x="15" y="38"/>
                      </a:lnTo>
                      <a:lnTo>
                        <a:pt x="15" y="36"/>
                      </a:lnTo>
                      <a:lnTo>
                        <a:pt x="10" y="33"/>
                      </a:lnTo>
                      <a:lnTo>
                        <a:pt x="7" y="31"/>
                      </a:lnTo>
                      <a:lnTo>
                        <a:pt x="10" y="28"/>
                      </a:lnTo>
                      <a:lnTo>
                        <a:pt x="12" y="26"/>
                      </a:lnTo>
                      <a:lnTo>
                        <a:pt x="10" y="23"/>
                      </a:lnTo>
                      <a:lnTo>
                        <a:pt x="5" y="21"/>
                      </a:lnTo>
                      <a:lnTo>
                        <a:pt x="5" y="16"/>
                      </a:lnTo>
                      <a:lnTo>
                        <a:pt x="5" y="13"/>
                      </a:lnTo>
                      <a:lnTo>
                        <a:pt x="7" y="11"/>
                      </a:lnTo>
                      <a:lnTo>
                        <a:pt x="12" y="5"/>
                      </a:lnTo>
                      <a:lnTo>
                        <a:pt x="15" y="5"/>
                      </a:lnTo>
                      <a:lnTo>
                        <a:pt x="20" y="8"/>
                      </a:lnTo>
                      <a:lnTo>
                        <a:pt x="23" y="11"/>
                      </a:lnTo>
                      <a:lnTo>
                        <a:pt x="25" y="8"/>
                      </a:lnTo>
                      <a:lnTo>
                        <a:pt x="28" y="5"/>
                      </a:lnTo>
                      <a:lnTo>
                        <a:pt x="30" y="3"/>
                      </a:lnTo>
                      <a:lnTo>
                        <a:pt x="33" y="0"/>
                      </a:lnTo>
                      <a:lnTo>
                        <a:pt x="35" y="0"/>
                      </a:lnTo>
                      <a:lnTo>
                        <a:pt x="35" y="3"/>
                      </a:lnTo>
                      <a:lnTo>
                        <a:pt x="35" y="5"/>
                      </a:lnTo>
                      <a:lnTo>
                        <a:pt x="38" y="8"/>
                      </a:lnTo>
                      <a:lnTo>
                        <a:pt x="38" y="11"/>
                      </a:lnTo>
                      <a:lnTo>
                        <a:pt x="40" y="8"/>
                      </a:lnTo>
                      <a:lnTo>
                        <a:pt x="45" y="5"/>
                      </a:lnTo>
                      <a:lnTo>
                        <a:pt x="48" y="8"/>
                      </a:lnTo>
                      <a:lnTo>
                        <a:pt x="53" y="8"/>
                      </a:lnTo>
                      <a:lnTo>
                        <a:pt x="55" y="13"/>
                      </a:lnTo>
                      <a:lnTo>
                        <a:pt x="58" y="16"/>
                      </a:lnTo>
                      <a:lnTo>
                        <a:pt x="63" y="18"/>
                      </a:lnTo>
                      <a:lnTo>
                        <a:pt x="65" y="18"/>
                      </a:lnTo>
                      <a:lnTo>
                        <a:pt x="68" y="18"/>
                      </a:lnTo>
                      <a:lnTo>
                        <a:pt x="71" y="16"/>
                      </a:lnTo>
                      <a:lnTo>
                        <a:pt x="76" y="16"/>
                      </a:lnTo>
                      <a:lnTo>
                        <a:pt x="81" y="13"/>
                      </a:lnTo>
                      <a:lnTo>
                        <a:pt x="86" y="16"/>
                      </a:lnTo>
                      <a:lnTo>
                        <a:pt x="88" y="18"/>
                      </a:lnTo>
                      <a:lnTo>
                        <a:pt x="91" y="18"/>
                      </a:lnTo>
                      <a:lnTo>
                        <a:pt x="91" y="28"/>
                      </a:lnTo>
                      <a:lnTo>
                        <a:pt x="93" y="38"/>
                      </a:lnTo>
                      <a:lnTo>
                        <a:pt x="93" y="43"/>
                      </a:lnTo>
                      <a:lnTo>
                        <a:pt x="88" y="48"/>
                      </a:lnTo>
                      <a:lnTo>
                        <a:pt x="86" y="58"/>
                      </a:lnTo>
                      <a:lnTo>
                        <a:pt x="83" y="66"/>
                      </a:lnTo>
                      <a:lnTo>
                        <a:pt x="83" y="71"/>
                      </a:lnTo>
                      <a:lnTo>
                        <a:pt x="86" y="76"/>
                      </a:lnTo>
                      <a:lnTo>
                        <a:pt x="91" y="84"/>
                      </a:lnTo>
                      <a:lnTo>
                        <a:pt x="91" y="89"/>
                      </a:lnTo>
                      <a:lnTo>
                        <a:pt x="88" y="86"/>
                      </a:lnTo>
                      <a:lnTo>
                        <a:pt x="86" y="86"/>
                      </a:lnTo>
                      <a:lnTo>
                        <a:pt x="86" y="89"/>
                      </a:lnTo>
                      <a:lnTo>
                        <a:pt x="81" y="89"/>
                      </a:lnTo>
                      <a:lnTo>
                        <a:pt x="76" y="89"/>
                      </a:lnTo>
                      <a:lnTo>
                        <a:pt x="71" y="86"/>
                      </a:lnTo>
                      <a:lnTo>
                        <a:pt x="55" y="89"/>
                      </a:lnTo>
                      <a:lnTo>
                        <a:pt x="45" y="89"/>
                      </a:lnTo>
                      <a:lnTo>
                        <a:pt x="43" y="91"/>
                      </a:lnTo>
                      <a:lnTo>
                        <a:pt x="33" y="94"/>
                      </a:lnTo>
                      <a:lnTo>
                        <a:pt x="23" y="99"/>
                      </a:lnTo>
                      <a:lnTo>
                        <a:pt x="17" y="101"/>
                      </a:lnTo>
                      <a:lnTo>
                        <a:pt x="15" y="101"/>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38" name="Freeform 82"/>
                <p:cNvSpPr>
                  <a:spLocks/>
                </p:cNvSpPr>
                <p:nvPr/>
              </p:nvSpPr>
              <p:spPr bwMode="auto">
                <a:xfrm>
                  <a:off x="5140325" y="3681413"/>
                  <a:ext cx="125413" cy="87312"/>
                </a:xfrm>
                <a:custGeom>
                  <a:avLst/>
                  <a:gdLst>
                    <a:gd name="T0" fmla="*/ 0 w 99"/>
                    <a:gd name="T1" fmla="*/ 2147483647 h 69"/>
                    <a:gd name="T2" fmla="*/ 2147483647 w 99"/>
                    <a:gd name="T3" fmla="*/ 2147483647 h 69"/>
                    <a:gd name="T4" fmla="*/ 2147483647 w 99"/>
                    <a:gd name="T5" fmla="*/ 2147483647 h 69"/>
                    <a:gd name="T6" fmla="*/ 0 w 99"/>
                    <a:gd name="T7" fmla="*/ 2147483647 h 69"/>
                    <a:gd name="T8" fmla="*/ 0 w 99"/>
                    <a:gd name="T9" fmla="*/ 2147483647 h 69"/>
                    <a:gd name="T10" fmla="*/ 2147483647 w 99"/>
                    <a:gd name="T11" fmla="*/ 0 h 69"/>
                    <a:gd name="T12" fmla="*/ 2147483647 w 99"/>
                    <a:gd name="T13" fmla="*/ 2147483647 h 69"/>
                    <a:gd name="T14" fmla="*/ 2147483647 w 99"/>
                    <a:gd name="T15" fmla="*/ 2147483647 h 69"/>
                    <a:gd name="T16" fmla="*/ 2147483647 w 99"/>
                    <a:gd name="T17" fmla="*/ 2147483647 h 69"/>
                    <a:gd name="T18" fmla="*/ 2147483647 w 99"/>
                    <a:gd name="T19" fmla="*/ 2147483647 h 69"/>
                    <a:gd name="T20" fmla="*/ 2147483647 w 99"/>
                    <a:gd name="T21" fmla="*/ 2147483647 h 69"/>
                    <a:gd name="T22" fmla="*/ 2147483647 w 99"/>
                    <a:gd name="T23" fmla="*/ 2147483647 h 69"/>
                    <a:gd name="T24" fmla="*/ 2147483647 w 99"/>
                    <a:gd name="T25" fmla="*/ 2147483647 h 69"/>
                    <a:gd name="T26" fmla="*/ 2147483647 w 99"/>
                    <a:gd name="T27" fmla="*/ 0 h 69"/>
                    <a:gd name="T28" fmla="*/ 2147483647 w 99"/>
                    <a:gd name="T29" fmla="*/ 2147483647 h 69"/>
                    <a:gd name="T30" fmla="*/ 2147483647 w 99"/>
                    <a:gd name="T31" fmla="*/ 2147483647 h 69"/>
                    <a:gd name="T32" fmla="*/ 2147483647 w 99"/>
                    <a:gd name="T33" fmla="*/ 2147483647 h 69"/>
                    <a:gd name="T34" fmla="*/ 2147483647 w 99"/>
                    <a:gd name="T35" fmla="*/ 2147483647 h 69"/>
                    <a:gd name="T36" fmla="*/ 2147483647 w 99"/>
                    <a:gd name="T37" fmla="*/ 2147483647 h 69"/>
                    <a:gd name="T38" fmla="*/ 2147483647 w 99"/>
                    <a:gd name="T39" fmla="*/ 2147483647 h 69"/>
                    <a:gd name="T40" fmla="*/ 2147483647 w 99"/>
                    <a:gd name="T41" fmla="*/ 2147483647 h 69"/>
                    <a:gd name="T42" fmla="*/ 2147483647 w 99"/>
                    <a:gd name="T43" fmla="*/ 2147483647 h 69"/>
                    <a:gd name="T44" fmla="*/ 2147483647 w 99"/>
                    <a:gd name="T45" fmla="*/ 2147483647 h 69"/>
                    <a:gd name="T46" fmla="*/ 2147483647 w 99"/>
                    <a:gd name="T47" fmla="*/ 2147483647 h 69"/>
                    <a:gd name="T48" fmla="*/ 2147483647 w 99"/>
                    <a:gd name="T49" fmla="*/ 2147483647 h 69"/>
                    <a:gd name="T50" fmla="*/ 2147483647 w 99"/>
                    <a:gd name="T51" fmla="*/ 2147483647 h 69"/>
                    <a:gd name="T52" fmla="*/ 2147483647 w 99"/>
                    <a:gd name="T53" fmla="*/ 2147483647 h 69"/>
                    <a:gd name="T54" fmla="*/ 2147483647 w 99"/>
                    <a:gd name="T55" fmla="*/ 2147483647 h 69"/>
                    <a:gd name="T56" fmla="*/ 2147483647 w 99"/>
                    <a:gd name="T57" fmla="*/ 2147483647 h 69"/>
                    <a:gd name="T58" fmla="*/ 2147483647 w 99"/>
                    <a:gd name="T59" fmla="*/ 2147483647 h 69"/>
                    <a:gd name="T60" fmla="*/ 2147483647 w 99"/>
                    <a:gd name="T61" fmla="*/ 2147483647 h 69"/>
                    <a:gd name="T62" fmla="*/ 2147483647 w 99"/>
                    <a:gd name="T63" fmla="*/ 2147483647 h 69"/>
                    <a:gd name="T64" fmla="*/ 2147483647 w 99"/>
                    <a:gd name="T65" fmla="*/ 2147483647 h 69"/>
                    <a:gd name="T66" fmla="*/ 2147483647 w 99"/>
                    <a:gd name="T67" fmla="*/ 2147483647 h 69"/>
                    <a:gd name="T68" fmla="*/ 2147483647 w 99"/>
                    <a:gd name="T69" fmla="*/ 2147483647 h 69"/>
                    <a:gd name="T70" fmla="*/ 0 w 99"/>
                    <a:gd name="T71" fmla="*/ 2147483647 h 69"/>
                    <a:gd name="T72" fmla="*/ 0 w 99"/>
                    <a:gd name="T73" fmla="*/ 2147483647 h 6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9"/>
                    <a:gd name="T112" fmla="*/ 0 h 69"/>
                    <a:gd name="T113" fmla="*/ 99 w 99"/>
                    <a:gd name="T114" fmla="*/ 69 h 6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9" h="69">
                      <a:moveTo>
                        <a:pt x="0" y="43"/>
                      </a:moveTo>
                      <a:lnTo>
                        <a:pt x="0" y="41"/>
                      </a:lnTo>
                      <a:lnTo>
                        <a:pt x="0" y="36"/>
                      </a:lnTo>
                      <a:lnTo>
                        <a:pt x="3" y="33"/>
                      </a:lnTo>
                      <a:lnTo>
                        <a:pt x="8" y="28"/>
                      </a:lnTo>
                      <a:lnTo>
                        <a:pt x="10" y="26"/>
                      </a:lnTo>
                      <a:lnTo>
                        <a:pt x="10" y="23"/>
                      </a:lnTo>
                      <a:lnTo>
                        <a:pt x="0" y="13"/>
                      </a:lnTo>
                      <a:lnTo>
                        <a:pt x="0" y="11"/>
                      </a:lnTo>
                      <a:lnTo>
                        <a:pt x="0" y="8"/>
                      </a:lnTo>
                      <a:lnTo>
                        <a:pt x="3" y="3"/>
                      </a:lnTo>
                      <a:lnTo>
                        <a:pt x="5" y="0"/>
                      </a:lnTo>
                      <a:lnTo>
                        <a:pt x="8" y="3"/>
                      </a:lnTo>
                      <a:lnTo>
                        <a:pt x="10" y="3"/>
                      </a:lnTo>
                      <a:lnTo>
                        <a:pt x="10" y="8"/>
                      </a:lnTo>
                      <a:lnTo>
                        <a:pt x="13" y="8"/>
                      </a:lnTo>
                      <a:lnTo>
                        <a:pt x="18" y="6"/>
                      </a:lnTo>
                      <a:lnTo>
                        <a:pt x="20" y="6"/>
                      </a:lnTo>
                      <a:lnTo>
                        <a:pt x="28" y="11"/>
                      </a:lnTo>
                      <a:lnTo>
                        <a:pt x="30" y="11"/>
                      </a:lnTo>
                      <a:lnTo>
                        <a:pt x="35" y="8"/>
                      </a:lnTo>
                      <a:lnTo>
                        <a:pt x="38" y="8"/>
                      </a:lnTo>
                      <a:lnTo>
                        <a:pt x="48" y="11"/>
                      </a:lnTo>
                      <a:lnTo>
                        <a:pt x="51" y="11"/>
                      </a:lnTo>
                      <a:lnTo>
                        <a:pt x="66" y="3"/>
                      </a:lnTo>
                      <a:lnTo>
                        <a:pt x="68" y="0"/>
                      </a:lnTo>
                      <a:lnTo>
                        <a:pt x="73" y="0"/>
                      </a:lnTo>
                      <a:lnTo>
                        <a:pt x="78" y="6"/>
                      </a:lnTo>
                      <a:lnTo>
                        <a:pt x="81" y="6"/>
                      </a:lnTo>
                      <a:lnTo>
                        <a:pt x="84" y="8"/>
                      </a:lnTo>
                      <a:lnTo>
                        <a:pt x="94" y="11"/>
                      </a:lnTo>
                      <a:lnTo>
                        <a:pt x="99" y="13"/>
                      </a:lnTo>
                      <a:lnTo>
                        <a:pt x="99" y="16"/>
                      </a:lnTo>
                      <a:lnTo>
                        <a:pt x="96" y="18"/>
                      </a:lnTo>
                      <a:lnTo>
                        <a:pt x="94" y="18"/>
                      </a:lnTo>
                      <a:lnTo>
                        <a:pt x="91" y="21"/>
                      </a:lnTo>
                      <a:lnTo>
                        <a:pt x="89" y="26"/>
                      </a:lnTo>
                      <a:lnTo>
                        <a:pt x="89" y="33"/>
                      </a:lnTo>
                      <a:lnTo>
                        <a:pt x="84" y="36"/>
                      </a:lnTo>
                      <a:lnTo>
                        <a:pt x="84" y="38"/>
                      </a:lnTo>
                      <a:lnTo>
                        <a:pt x="81" y="41"/>
                      </a:lnTo>
                      <a:lnTo>
                        <a:pt x="84" y="41"/>
                      </a:lnTo>
                      <a:lnTo>
                        <a:pt x="86" y="43"/>
                      </a:lnTo>
                      <a:lnTo>
                        <a:pt x="89" y="48"/>
                      </a:lnTo>
                      <a:lnTo>
                        <a:pt x="89" y="51"/>
                      </a:lnTo>
                      <a:lnTo>
                        <a:pt x="78" y="51"/>
                      </a:lnTo>
                      <a:lnTo>
                        <a:pt x="76" y="48"/>
                      </a:lnTo>
                      <a:lnTo>
                        <a:pt x="71" y="48"/>
                      </a:lnTo>
                      <a:lnTo>
                        <a:pt x="68" y="53"/>
                      </a:lnTo>
                      <a:lnTo>
                        <a:pt x="63" y="59"/>
                      </a:lnTo>
                      <a:lnTo>
                        <a:pt x="61" y="59"/>
                      </a:lnTo>
                      <a:lnTo>
                        <a:pt x="58" y="59"/>
                      </a:lnTo>
                      <a:lnTo>
                        <a:pt x="61" y="64"/>
                      </a:lnTo>
                      <a:lnTo>
                        <a:pt x="58" y="66"/>
                      </a:lnTo>
                      <a:lnTo>
                        <a:pt x="51" y="69"/>
                      </a:lnTo>
                      <a:lnTo>
                        <a:pt x="48" y="69"/>
                      </a:lnTo>
                      <a:lnTo>
                        <a:pt x="43" y="66"/>
                      </a:lnTo>
                      <a:lnTo>
                        <a:pt x="33" y="61"/>
                      </a:lnTo>
                      <a:lnTo>
                        <a:pt x="28" y="61"/>
                      </a:lnTo>
                      <a:lnTo>
                        <a:pt x="23" y="64"/>
                      </a:lnTo>
                      <a:lnTo>
                        <a:pt x="10" y="66"/>
                      </a:lnTo>
                      <a:lnTo>
                        <a:pt x="10" y="64"/>
                      </a:lnTo>
                      <a:lnTo>
                        <a:pt x="10" y="61"/>
                      </a:lnTo>
                      <a:lnTo>
                        <a:pt x="10" y="56"/>
                      </a:lnTo>
                      <a:lnTo>
                        <a:pt x="8" y="51"/>
                      </a:lnTo>
                      <a:lnTo>
                        <a:pt x="5" y="48"/>
                      </a:lnTo>
                      <a:lnTo>
                        <a:pt x="0" y="46"/>
                      </a:lnTo>
                      <a:lnTo>
                        <a:pt x="0" y="4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39" name="Freeform 85"/>
                <p:cNvSpPr>
                  <a:spLocks/>
                </p:cNvSpPr>
                <p:nvPr/>
              </p:nvSpPr>
              <p:spPr bwMode="auto">
                <a:xfrm>
                  <a:off x="4694238" y="4192588"/>
                  <a:ext cx="317500" cy="249237"/>
                </a:xfrm>
                <a:custGeom>
                  <a:avLst/>
                  <a:gdLst>
                    <a:gd name="T0" fmla="*/ 2147483647 w 250"/>
                    <a:gd name="T1" fmla="*/ 2147483647 h 197"/>
                    <a:gd name="T2" fmla="*/ 2147483647 w 250"/>
                    <a:gd name="T3" fmla="*/ 2147483647 h 197"/>
                    <a:gd name="T4" fmla="*/ 2147483647 w 250"/>
                    <a:gd name="T5" fmla="*/ 2147483647 h 197"/>
                    <a:gd name="T6" fmla="*/ 2147483647 w 250"/>
                    <a:gd name="T7" fmla="*/ 2147483647 h 197"/>
                    <a:gd name="T8" fmla="*/ 2147483647 w 250"/>
                    <a:gd name="T9" fmla="*/ 2147483647 h 197"/>
                    <a:gd name="T10" fmla="*/ 2147483647 w 250"/>
                    <a:gd name="T11" fmla="*/ 2147483647 h 197"/>
                    <a:gd name="T12" fmla="*/ 0 w 250"/>
                    <a:gd name="T13" fmla="*/ 2147483647 h 197"/>
                    <a:gd name="T14" fmla="*/ 0 w 250"/>
                    <a:gd name="T15" fmla="*/ 2147483647 h 197"/>
                    <a:gd name="T16" fmla="*/ 2147483647 w 250"/>
                    <a:gd name="T17" fmla="*/ 2147483647 h 197"/>
                    <a:gd name="T18" fmla="*/ 2147483647 w 250"/>
                    <a:gd name="T19" fmla="*/ 2147483647 h 197"/>
                    <a:gd name="T20" fmla="*/ 2147483647 w 250"/>
                    <a:gd name="T21" fmla="*/ 2147483647 h 197"/>
                    <a:gd name="T22" fmla="*/ 2147483647 w 250"/>
                    <a:gd name="T23" fmla="*/ 2147483647 h 197"/>
                    <a:gd name="T24" fmla="*/ 2147483647 w 250"/>
                    <a:gd name="T25" fmla="*/ 2147483647 h 197"/>
                    <a:gd name="T26" fmla="*/ 2147483647 w 250"/>
                    <a:gd name="T27" fmla="*/ 2147483647 h 197"/>
                    <a:gd name="T28" fmla="*/ 2147483647 w 250"/>
                    <a:gd name="T29" fmla="*/ 2147483647 h 197"/>
                    <a:gd name="T30" fmla="*/ 2147483647 w 250"/>
                    <a:gd name="T31" fmla="*/ 2147483647 h 197"/>
                    <a:gd name="T32" fmla="*/ 2147483647 w 250"/>
                    <a:gd name="T33" fmla="*/ 2147483647 h 197"/>
                    <a:gd name="T34" fmla="*/ 2147483647 w 250"/>
                    <a:gd name="T35" fmla="*/ 2147483647 h 197"/>
                    <a:gd name="T36" fmla="*/ 2147483647 w 250"/>
                    <a:gd name="T37" fmla="*/ 2147483647 h 197"/>
                    <a:gd name="T38" fmla="*/ 2147483647 w 250"/>
                    <a:gd name="T39" fmla="*/ 2147483647 h 197"/>
                    <a:gd name="T40" fmla="*/ 2147483647 w 250"/>
                    <a:gd name="T41" fmla="*/ 2147483647 h 197"/>
                    <a:gd name="T42" fmla="*/ 2147483647 w 250"/>
                    <a:gd name="T43" fmla="*/ 2147483647 h 197"/>
                    <a:gd name="T44" fmla="*/ 2147483647 w 250"/>
                    <a:gd name="T45" fmla="*/ 2147483647 h 197"/>
                    <a:gd name="T46" fmla="*/ 2147483647 w 250"/>
                    <a:gd name="T47" fmla="*/ 2147483647 h 197"/>
                    <a:gd name="T48" fmla="*/ 2147483647 w 250"/>
                    <a:gd name="T49" fmla="*/ 2147483647 h 197"/>
                    <a:gd name="T50" fmla="*/ 2147483647 w 250"/>
                    <a:gd name="T51" fmla="*/ 2147483647 h 197"/>
                    <a:gd name="T52" fmla="*/ 2147483647 w 250"/>
                    <a:gd name="T53" fmla="*/ 2147483647 h 197"/>
                    <a:gd name="T54" fmla="*/ 2147483647 w 250"/>
                    <a:gd name="T55" fmla="*/ 2147483647 h 197"/>
                    <a:gd name="T56" fmla="*/ 2147483647 w 250"/>
                    <a:gd name="T57" fmla="*/ 2147483647 h 197"/>
                    <a:gd name="T58" fmla="*/ 2147483647 w 250"/>
                    <a:gd name="T59" fmla="*/ 2147483647 h 197"/>
                    <a:gd name="T60" fmla="*/ 2147483647 w 250"/>
                    <a:gd name="T61" fmla="*/ 2147483647 h 197"/>
                    <a:gd name="T62" fmla="*/ 2147483647 w 250"/>
                    <a:gd name="T63" fmla="*/ 2147483647 h 197"/>
                    <a:gd name="T64" fmla="*/ 2147483647 w 250"/>
                    <a:gd name="T65" fmla="*/ 2147483647 h 197"/>
                    <a:gd name="T66" fmla="*/ 2147483647 w 250"/>
                    <a:gd name="T67" fmla="*/ 2147483647 h 197"/>
                    <a:gd name="T68" fmla="*/ 2147483647 w 250"/>
                    <a:gd name="T69" fmla="*/ 2147483647 h 197"/>
                    <a:gd name="T70" fmla="*/ 2147483647 w 250"/>
                    <a:gd name="T71" fmla="*/ 2147483647 h 197"/>
                    <a:gd name="T72" fmla="*/ 2147483647 w 250"/>
                    <a:gd name="T73" fmla="*/ 2147483647 h 197"/>
                    <a:gd name="T74" fmla="*/ 2147483647 w 250"/>
                    <a:gd name="T75" fmla="*/ 2147483647 h 197"/>
                    <a:gd name="T76" fmla="*/ 2147483647 w 250"/>
                    <a:gd name="T77" fmla="*/ 2147483647 h 197"/>
                    <a:gd name="T78" fmla="*/ 2147483647 w 250"/>
                    <a:gd name="T79" fmla="*/ 2147483647 h 197"/>
                    <a:gd name="T80" fmla="*/ 2147483647 w 250"/>
                    <a:gd name="T81" fmla="*/ 2147483647 h 197"/>
                    <a:gd name="T82" fmla="*/ 2147483647 w 250"/>
                    <a:gd name="T83" fmla="*/ 2147483647 h 197"/>
                    <a:gd name="T84" fmla="*/ 2147483647 w 250"/>
                    <a:gd name="T85" fmla="*/ 2147483647 h 197"/>
                    <a:gd name="T86" fmla="*/ 2147483647 w 250"/>
                    <a:gd name="T87" fmla="*/ 2147483647 h 197"/>
                    <a:gd name="T88" fmla="*/ 2147483647 w 250"/>
                    <a:gd name="T89" fmla="*/ 2147483647 h 197"/>
                    <a:gd name="T90" fmla="*/ 2147483647 w 250"/>
                    <a:gd name="T91" fmla="*/ 2147483647 h 197"/>
                    <a:gd name="T92" fmla="*/ 2147483647 w 250"/>
                    <a:gd name="T93" fmla="*/ 2147483647 h 197"/>
                    <a:gd name="T94" fmla="*/ 2147483647 w 250"/>
                    <a:gd name="T95" fmla="*/ 2147483647 h 197"/>
                    <a:gd name="T96" fmla="*/ 2147483647 w 250"/>
                    <a:gd name="T97" fmla="*/ 2147483647 h 197"/>
                    <a:gd name="T98" fmla="*/ 2147483647 w 250"/>
                    <a:gd name="T99" fmla="*/ 2147483647 h 197"/>
                    <a:gd name="T100" fmla="*/ 2147483647 w 250"/>
                    <a:gd name="T101" fmla="*/ 2147483647 h 197"/>
                    <a:gd name="T102" fmla="*/ 2147483647 w 250"/>
                    <a:gd name="T103" fmla="*/ 2147483647 h 197"/>
                    <a:gd name="T104" fmla="*/ 2147483647 w 250"/>
                    <a:gd name="T105" fmla="*/ 2147483647 h 19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50"/>
                    <a:gd name="T160" fmla="*/ 0 h 197"/>
                    <a:gd name="T161" fmla="*/ 250 w 250"/>
                    <a:gd name="T162" fmla="*/ 197 h 19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50" h="197">
                      <a:moveTo>
                        <a:pt x="33" y="189"/>
                      </a:moveTo>
                      <a:lnTo>
                        <a:pt x="28" y="184"/>
                      </a:lnTo>
                      <a:lnTo>
                        <a:pt x="25" y="182"/>
                      </a:lnTo>
                      <a:lnTo>
                        <a:pt x="23" y="184"/>
                      </a:lnTo>
                      <a:lnTo>
                        <a:pt x="17" y="182"/>
                      </a:lnTo>
                      <a:lnTo>
                        <a:pt x="10" y="177"/>
                      </a:lnTo>
                      <a:lnTo>
                        <a:pt x="10" y="174"/>
                      </a:lnTo>
                      <a:lnTo>
                        <a:pt x="12" y="172"/>
                      </a:lnTo>
                      <a:lnTo>
                        <a:pt x="12" y="169"/>
                      </a:lnTo>
                      <a:lnTo>
                        <a:pt x="10" y="169"/>
                      </a:lnTo>
                      <a:lnTo>
                        <a:pt x="7" y="164"/>
                      </a:lnTo>
                      <a:lnTo>
                        <a:pt x="5" y="164"/>
                      </a:lnTo>
                      <a:lnTo>
                        <a:pt x="2" y="159"/>
                      </a:lnTo>
                      <a:lnTo>
                        <a:pt x="0" y="151"/>
                      </a:lnTo>
                      <a:lnTo>
                        <a:pt x="0" y="149"/>
                      </a:lnTo>
                      <a:lnTo>
                        <a:pt x="0" y="144"/>
                      </a:lnTo>
                      <a:lnTo>
                        <a:pt x="5" y="146"/>
                      </a:lnTo>
                      <a:lnTo>
                        <a:pt x="10" y="146"/>
                      </a:lnTo>
                      <a:lnTo>
                        <a:pt x="12" y="144"/>
                      </a:lnTo>
                      <a:lnTo>
                        <a:pt x="17" y="141"/>
                      </a:lnTo>
                      <a:lnTo>
                        <a:pt x="17" y="139"/>
                      </a:lnTo>
                      <a:lnTo>
                        <a:pt x="33" y="139"/>
                      </a:lnTo>
                      <a:lnTo>
                        <a:pt x="50" y="139"/>
                      </a:lnTo>
                      <a:lnTo>
                        <a:pt x="53" y="136"/>
                      </a:lnTo>
                      <a:lnTo>
                        <a:pt x="58" y="129"/>
                      </a:lnTo>
                      <a:lnTo>
                        <a:pt x="60" y="121"/>
                      </a:lnTo>
                      <a:lnTo>
                        <a:pt x="63" y="113"/>
                      </a:lnTo>
                      <a:lnTo>
                        <a:pt x="63" y="106"/>
                      </a:lnTo>
                      <a:lnTo>
                        <a:pt x="63" y="98"/>
                      </a:lnTo>
                      <a:lnTo>
                        <a:pt x="63" y="83"/>
                      </a:lnTo>
                      <a:lnTo>
                        <a:pt x="63" y="76"/>
                      </a:lnTo>
                      <a:lnTo>
                        <a:pt x="73" y="73"/>
                      </a:lnTo>
                      <a:lnTo>
                        <a:pt x="88" y="71"/>
                      </a:lnTo>
                      <a:lnTo>
                        <a:pt x="108" y="50"/>
                      </a:lnTo>
                      <a:lnTo>
                        <a:pt x="116" y="45"/>
                      </a:lnTo>
                      <a:lnTo>
                        <a:pt x="131" y="33"/>
                      </a:lnTo>
                      <a:lnTo>
                        <a:pt x="144" y="28"/>
                      </a:lnTo>
                      <a:lnTo>
                        <a:pt x="172" y="10"/>
                      </a:lnTo>
                      <a:lnTo>
                        <a:pt x="184" y="2"/>
                      </a:lnTo>
                      <a:lnTo>
                        <a:pt x="187" y="0"/>
                      </a:lnTo>
                      <a:lnTo>
                        <a:pt x="192" y="2"/>
                      </a:lnTo>
                      <a:lnTo>
                        <a:pt x="205" y="5"/>
                      </a:lnTo>
                      <a:lnTo>
                        <a:pt x="210" y="7"/>
                      </a:lnTo>
                      <a:lnTo>
                        <a:pt x="212" y="10"/>
                      </a:lnTo>
                      <a:lnTo>
                        <a:pt x="222" y="18"/>
                      </a:lnTo>
                      <a:lnTo>
                        <a:pt x="222" y="15"/>
                      </a:lnTo>
                      <a:lnTo>
                        <a:pt x="235" y="10"/>
                      </a:lnTo>
                      <a:lnTo>
                        <a:pt x="237" y="25"/>
                      </a:lnTo>
                      <a:lnTo>
                        <a:pt x="237" y="35"/>
                      </a:lnTo>
                      <a:lnTo>
                        <a:pt x="240" y="45"/>
                      </a:lnTo>
                      <a:lnTo>
                        <a:pt x="245" y="50"/>
                      </a:lnTo>
                      <a:lnTo>
                        <a:pt x="250" y="55"/>
                      </a:lnTo>
                      <a:lnTo>
                        <a:pt x="247" y="60"/>
                      </a:lnTo>
                      <a:lnTo>
                        <a:pt x="245" y="68"/>
                      </a:lnTo>
                      <a:lnTo>
                        <a:pt x="242" y="76"/>
                      </a:lnTo>
                      <a:lnTo>
                        <a:pt x="242" y="83"/>
                      </a:lnTo>
                      <a:lnTo>
                        <a:pt x="242" y="88"/>
                      </a:lnTo>
                      <a:lnTo>
                        <a:pt x="242" y="93"/>
                      </a:lnTo>
                      <a:lnTo>
                        <a:pt x="242" y="101"/>
                      </a:lnTo>
                      <a:lnTo>
                        <a:pt x="242" y="108"/>
                      </a:lnTo>
                      <a:lnTo>
                        <a:pt x="242" y="113"/>
                      </a:lnTo>
                      <a:lnTo>
                        <a:pt x="225" y="131"/>
                      </a:lnTo>
                      <a:lnTo>
                        <a:pt x="220" y="139"/>
                      </a:lnTo>
                      <a:lnTo>
                        <a:pt x="215" y="149"/>
                      </a:lnTo>
                      <a:lnTo>
                        <a:pt x="210" y="154"/>
                      </a:lnTo>
                      <a:lnTo>
                        <a:pt x="210" y="159"/>
                      </a:lnTo>
                      <a:lnTo>
                        <a:pt x="212" y="164"/>
                      </a:lnTo>
                      <a:lnTo>
                        <a:pt x="212" y="166"/>
                      </a:lnTo>
                      <a:lnTo>
                        <a:pt x="205" y="166"/>
                      </a:lnTo>
                      <a:lnTo>
                        <a:pt x="202" y="166"/>
                      </a:lnTo>
                      <a:lnTo>
                        <a:pt x="197" y="169"/>
                      </a:lnTo>
                      <a:lnTo>
                        <a:pt x="192" y="174"/>
                      </a:lnTo>
                      <a:lnTo>
                        <a:pt x="189" y="177"/>
                      </a:lnTo>
                      <a:lnTo>
                        <a:pt x="187" y="174"/>
                      </a:lnTo>
                      <a:lnTo>
                        <a:pt x="182" y="172"/>
                      </a:lnTo>
                      <a:lnTo>
                        <a:pt x="174" y="172"/>
                      </a:lnTo>
                      <a:lnTo>
                        <a:pt x="172" y="172"/>
                      </a:lnTo>
                      <a:lnTo>
                        <a:pt x="167" y="172"/>
                      </a:lnTo>
                      <a:lnTo>
                        <a:pt x="162" y="172"/>
                      </a:lnTo>
                      <a:lnTo>
                        <a:pt x="156" y="174"/>
                      </a:lnTo>
                      <a:lnTo>
                        <a:pt x="154" y="177"/>
                      </a:lnTo>
                      <a:lnTo>
                        <a:pt x="149" y="179"/>
                      </a:lnTo>
                      <a:lnTo>
                        <a:pt x="146" y="179"/>
                      </a:lnTo>
                      <a:lnTo>
                        <a:pt x="139" y="179"/>
                      </a:lnTo>
                      <a:lnTo>
                        <a:pt x="134" y="177"/>
                      </a:lnTo>
                      <a:lnTo>
                        <a:pt x="124" y="172"/>
                      </a:lnTo>
                      <a:lnTo>
                        <a:pt x="121" y="172"/>
                      </a:lnTo>
                      <a:lnTo>
                        <a:pt x="119" y="172"/>
                      </a:lnTo>
                      <a:lnTo>
                        <a:pt x="108" y="177"/>
                      </a:lnTo>
                      <a:lnTo>
                        <a:pt x="106" y="177"/>
                      </a:lnTo>
                      <a:lnTo>
                        <a:pt x="96" y="166"/>
                      </a:lnTo>
                      <a:lnTo>
                        <a:pt x="91" y="164"/>
                      </a:lnTo>
                      <a:lnTo>
                        <a:pt x="83" y="164"/>
                      </a:lnTo>
                      <a:lnTo>
                        <a:pt x="76" y="164"/>
                      </a:lnTo>
                      <a:lnTo>
                        <a:pt x="68" y="166"/>
                      </a:lnTo>
                      <a:lnTo>
                        <a:pt x="63" y="169"/>
                      </a:lnTo>
                      <a:lnTo>
                        <a:pt x="58" y="182"/>
                      </a:lnTo>
                      <a:lnTo>
                        <a:pt x="55" y="184"/>
                      </a:lnTo>
                      <a:lnTo>
                        <a:pt x="53" y="189"/>
                      </a:lnTo>
                      <a:lnTo>
                        <a:pt x="53" y="197"/>
                      </a:lnTo>
                      <a:lnTo>
                        <a:pt x="45" y="194"/>
                      </a:lnTo>
                      <a:lnTo>
                        <a:pt x="40" y="189"/>
                      </a:lnTo>
                      <a:lnTo>
                        <a:pt x="38" y="187"/>
                      </a:lnTo>
                      <a:lnTo>
                        <a:pt x="38" y="189"/>
                      </a:lnTo>
                      <a:lnTo>
                        <a:pt x="33" y="189"/>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40" name="Freeform 86"/>
                <p:cNvSpPr>
                  <a:spLocks noEditPoints="1"/>
                </p:cNvSpPr>
                <p:nvPr/>
              </p:nvSpPr>
              <p:spPr bwMode="auto">
                <a:xfrm>
                  <a:off x="5095875" y="3756025"/>
                  <a:ext cx="131763" cy="168275"/>
                </a:xfrm>
                <a:custGeom>
                  <a:avLst/>
                  <a:gdLst>
                    <a:gd name="T0" fmla="*/ 2147483647 w 103"/>
                    <a:gd name="T1" fmla="*/ 2147483647 h 133"/>
                    <a:gd name="T2" fmla="*/ 2147483647 w 103"/>
                    <a:gd name="T3" fmla="*/ 2147483647 h 133"/>
                    <a:gd name="T4" fmla="*/ 2147483647 w 103"/>
                    <a:gd name="T5" fmla="*/ 2147483647 h 133"/>
                    <a:gd name="T6" fmla="*/ 2147483647 w 103"/>
                    <a:gd name="T7" fmla="*/ 2147483647 h 133"/>
                    <a:gd name="T8" fmla="*/ 2147483647 w 103"/>
                    <a:gd name="T9" fmla="*/ 2147483647 h 133"/>
                    <a:gd name="T10" fmla="*/ 2147483647 w 103"/>
                    <a:gd name="T11" fmla="*/ 2147483647 h 133"/>
                    <a:gd name="T12" fmla="*/ 2147483647 w 103"/>
                    <a:gd name="T13" fmla="*/ 2147483647 h 133"/>
                    <a:gd name="T14" fmla="*/ 2147483647 w 103"/>
                    <a:gd name="T15" fmla="*/ 2147483647 h 133"/>
                    <a:gd name="T16" fmla="*/ 2147483647 w 103"/>
                    <a:gd name="T17" fmla="*/ 2147483647 h 133"/>
                    <a:gd name="T18" fmla="*/ 2147483647 w 103"/>
                    <a:gd name="T19" fmla="*/ 2147483647 h 133"/>
                    <a:gd name="T20" fmla="*/ 2147483647 w 103"/>
                    <a:gd name="T21" fmla="*/ 2147483647 h 133"/>
                    <a:gd name="T22" fmla="*/ 2147483647 w 103"/>
                    <a:gd name="T23" fmla="*/ 2147483647 h 133"/>
                    <a:gd name="T24" fmla="*/ 2147483647 w 103"/>
                    <a:gd name="T25" fmla="*/ 2147483647 h 133"/>
                    <a:gd name="T26" fmla="*/ 2147483647 w 103"/>
                    <a:gd name="T27" fmla="*/ 2147483647 h 133"/>
                    <a:gd name="T28" fmla="*/ 2147483647 w 103"/>
                    <a:gd name="T29" fmla="*/ 2147483647 h 133"/>
                    <a:gd name="T30" fmla="*/ 2147483647 w 103"/>
                    <a:gd name="T31" fmla="*/ 2147483647 h 133"/>
                    <a:gd name="T32" fmla="*/ 2147483647 w 103"/>
                    <a:gd name="T33" fmla="*/ 2147483647 h 133"/>
                    <a:gd name="T34" fmla="*/ 2147483647 w 103"/>
                    <a:gd name="T35" fmla="*/ 2147483647 h 133"/>
                    <a:gd name="T36" fmla="*/ 2147483647 w 103"/>
                    <a:gd name="T37" fmla="*/ 2147483647 h 133"/>
                    <a:gd name="T38" fmla="*/ 2147483647 w 103"/>
                    <a:gd name="T39" fmla="*/ 0 h 133"/>
                    <a:gd name="T40" fmla="*/ 2147483647 w 103"/>
                    <a:gd name="T41" fmla="*/ 2147483647 h 133"/>
                    <a:gd name="T42" fmla="*/ 2147483647 w 103"/>
                    <a:gd name="T43" fmla="*/ 2147483647 h 133"/>
                    <a:gd name="T44" fmla="*/ 2147483647 w 103"/>
                    <a:gd name="T45" fmla="*/ 2147483647 h 133"/>
                    <a:gd name="T46" fmla="*/ 2147483647 w 103"/>
                    <a:gd name="T47" fmla="*/ 2147483647 h 133"/>
                    <a:gd name="T48" fmla="*/ 2147483647 w 103"/>
                    <a:gd name="T49" fmla="*/ 2147483647 h 133"/>
                    <a:gd name="T50" fmla="*/ 2147483647 w 103"/>
                    <a:gd name="T51" fmla="*/ 2147483647 h 133"/>
                    <a:gd name="T52" fmla="*/ 2147483647 w 103"/>
                    <a:gd name="T53" fmla="*/ 2147483647 h 133"/>
                    <a:gd name="T54" fmla="*/ 2147483647 w 103"/>
                    <a:gd name="T55" fmla="*/ 2147483647 h 133"/>
                    <a:gd name="T56" fmla="*/ 2147483647 w 103"/>
                    <a:gd name="T57" fmla="*/ 2147483647 h 133"/>
                    <a:gd name="T58" fmla="*/ 2147483647 w 103"/>
                    <a:gd name="T59" fmla="*/ 2147483647 h 133"/>
                    <a:gd name="T60" fmla="*/ 2147483647 w 103"/>
                    <a:gd name="T61" fmla="*/ 2147483647 h 133"/>
                    <a:gd name="T62" fmla="*/ 2147483647 w 103"/>
                    <a:gd name="T63" fmla="*/ 2147483647 h 133"/>
                    <a:gd name="T64" fmla="*/ 2147483647 w 103"/>
                    <a:gd name="T65" fmla="*/ 2147483647 h 133"/>
                    <a:gd name="T66" fmla="*/ 2147483647 w 103"/>
                    <a:gd name="T67" fmla="*/ 2147483647 h 133"/>
                    <a:gd name="T68" fmla="*/ 2147483647 w 103"/>
                    <a:gd name="T69" fmla="*/ 2147483647 h 133"/>
                    <a:gd name="T70" fmla="*/ 2147483647 w 103"/>
                    <a:gd name="T71" fmla="*/ 2147483647 h 133"/>
                    <a:gd name="T72" fmla="*/ 2147483647 w 103"/>
                    <a:gd name="T73" fmla="*/ 2147483647 h 133"/>
                    <a:gd name="T74" fmla="*/ 2147483647 w 103"/>
                    <a:gd name="T75" fmla="*/ 2147483647 h 133"/>
                    <a:gd name="T76" fmla="*/ 2147483647 w 103"/>
                    <a:gd name="T77" fmla="*/ 2147483647 h 133"/>
                    <a:gd name="T78" fmla="*/ 2147483647 w 103"/>
                    <a:gd name="T79" fmla="*/ 2147483647 h 133"/>
                    <a:gd name="T80" fmla="*/ 2147483647 w 103"/>
                    <a:gd name="T81" fmla="*/ 2147483647 h 133"/>
                    <a:gd name="T82" fmla="*/ 2147483647 w 103"/>
                    <a:gd name="T83" fmla="*/ 2147483647 h 133"/>
                    <a:gd name="T84" fmla="*/ 2147483647 w 103"/>
                    <a:gd name="T85" fmla="*/ 2147483647 h 133"/>
                    <a:gd name="T86" fmla="*/ 2147483647 w 103"/>
                    <a:gd name="T87" fmla="*/ 2147483647 h 133"/>
                    <a:gd name="T88" fmla="*/ 2147483647 w 103"/>
                    <a:gd name="T89" fmla="*/ 2147483647 h 133"/>
                    <a:gd name="T90" fmla="*/ 2147483647 w 103"/>
                    <a:gd name="T91" fmla="*/ 2147483647 h 133"/>
                    <a:gd name="T92" fmla="*/ 2147483647 w 103"/>
                    <a:gd name="T93" fmla="*/ 2147483647 h 133"/>
                    <a:gd name="T94" fmla="*/ 2147483647 w 103"/>
                    <a:gd name="T95" fmla="*/ 2147483647 h 133"/>
                    <a:gd name="T96" fmla="*/ 2147483647 w 103"/>
                    <a:gd name="T97" fmla="*/ 2147483647 h 133"/>
                    <a:gd name="T98" fmla="*/ 2147483647 w 103"/>
                    <a:gd name="T99" fmla="*/ 2147483647 h 133"/>
                    <a:gd name="T100" fmla="*/ 2147483647 w 103"/>
                    <a:gd name="T101" fmla="*/ 2147483647 h 133"/>
                    <a:gd name="T102" fmla="*/ 2147483647 w 103"/>
                    <a:gd name="T103" fmla="*/ 2147483647 h 133"/>
                    <a:gd name="T104" fmla="*/ 2147483647 w 103"/>
                    <a:gd name="T105" fmla="*/ 2147483647 h 133"/>
                    <a:gd name="T106" fmla="*/ 2147483647 w 103"/>
                    <a:gd name="T107" fmla="*/ 2147483647 h 133"/>
                    <a:gd name="T108" fmla="*/ 2147483647 w 103"/>
                    <a:gd name="T109" fmla="*/ 2147483647 h 133"/>
                    <a:gd name="T110" fmla="*/ 2147483647 w 103"/>
                    <a:gd name="T111" fmla="*/ 2147483647 h 133"/>
                    <a:gd name="T112" fmla="*/ 2147483647 w 103"/>
                    <a:gd name="T113" fmla="*/ 2147483647 h 133"/>
                    <a:gd name="T114" fmla="*/ 2147483647 w 103"/>
                    <a:gd name="T115" fmla="*/ 2147483647 h 133"/>
                    <a:gd name="T116" fmla="*/ 2147483647 w 103"/>
                    <a:gd name="T117" fmla="*/ 2147483647 h 133"/>
                    <a:gd name="T118" fmla="*/ 2147483647 w 103"/>
                    <a:gd name="T119" fmla="*/ 2147483647 h 133"/>
                    <a:gd name="T120" fmla="*/ 2147483647 w 103"/>
                    <a:gd name="T121" fmla="*/ 2147483647 h 133"/>
                    <a:gd name="T122" fmla="*/ 2147483647 w 103"/>
                    <a:gd name="T123" fmla="*/ 2147483647 h 133"/>
                    <a:gd name="T124" fmla="*/ 2147483647 w 103"/>
                    <a:gd name="T125" fmla="*/ 2147483647 h 13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3"/>
                    <a:gd name="T190" fmla="*/ 0 h 133"/>
                    <a:gd name="T191" fmla="*/ 103 w 103"/>
                    <a:gd name="T192" fmla="*/ 133 h 13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3" h="133">
                      <a:moveTo>
                        <a:pt x="73" y="133"/>
                      </a:moveTo>
                      <a:lnTo>
                        <a:pt x="73" y="133"/>
                      </a:lnTo>
                      <a:lnTo>
                        <a:pt x="73" y="131"/>
                      </a:lnTo>
                      <a:lnTo>
                        <a:pt x="65" y="128"/>
                      </a:lnTo>
                      <a:lnTo>
                        <a:pt x="63" y="128"/>
                      </a:lnTo>
                      <a:lnTo>
                        <a:pt x="58" y="128"/>
                      </a:lnTo>
                      <a:lnTo>
                        <a:pt x="55" y="128"/>
                      </a:lnTo>
                      <a:lnTo>
                        <a:pt x="53" y="128"/>
                      </a:lnTo>
                      <a:lnTo>
                        <a:pt x="53" y="123"/>
                      </a:lnTo>
                      <a:lnTo>
                        <a:pt x="55" y="123"/>
                      </a:lnTo>
                      <a:lnTo>
                        <a:pt x="55" y="121"/>
                      </a:lnTo>
                      <a:lnTo>
                        <a:pt x="58" y="121"/>
                      </a:lnTo>
                      <a:lnTo>
                        <a:pt x="58" y="123"/>
                      </a:lnTo>
                      <a:lnTo>
                        <a:pt x="60" y="123"/>
                      </a:lnTo>
                      <a:lnTo>
                        <a:pt x="63" y="123"/>
                      </a:lnTo>
                      <a:lnTo>
                        <a:pt x="63" y="121"/>
                      </a:lnTo>
                      <a:lnTo>
                        <a:pt x="63" y="123"/>
                      </a:lnTo>
                      <a:lnTo>
                        <a:pt x="65" y="123"/>
                      </a:lnTo>
                      <a:lnTo>
                        <a:pt x="65" y="126"/>
                      </a:lnTo>
                      <a:lnTo>
                        <a:pt x="68" y="126"/>
                      </a:lnTo>
                      <a:lnTo>
                        <a:pt x="73" y="126"/>
                      </a:lnTo>
                      <a:lnTo>
                        <a:pt x="78" y="126"/>
                      </a:lnTo>
                      <a:lnTo>
                        <a:pt x="83" y="128"/>
                      </a:lnTo>
                      <a:lnTo>
                        <a:pt x="86" y="128"/>
                      </a:lnTo>
                      <a:lnTo>
                        <a:pt x="88" y="126"/>
                      </a:lnTo>
                      <a:lnTo>
                        <a:pt x="88" y="131"/>
                      </a:lnTo>
                      <a:lnTo>
                        <a:pt x="91" y="131"/>
                      </a:lnTo>
                      <a:lnTo>
                        <a:pt x="93" y="128"/>
                      </a:lnTo>
                      <a:lnTo>
                        <a:pt x="96" y="128"/>
                      </a:lnTo>
                      <a:lnTo>
                        <a:pt x="98" y="128"/>
                      </a:lnTo>
                      <a:lnTo>
                        <a:pt x="98" y="131"/>
                      </a:lnTo>
                      <a:lnTo>
                        <a:pt x="96" y="133"/>
                      </a:lnTo>
                      <a:lnTo>
                        <a:pt x="91" y="133"/>
                      </a:lnTo>
                      <a:lnTo>
                        <a:pt x="88" y="133"/>
                      </a:lnTo>
                      <a:lnTo>
                        <a:pt x="86" y="133"/>
                      </a:lnTo>
                      <a:lnTo>
                        <a:pt x="73" y="133"/>
                      </a:lnTo>
                      <a:close/>
                      <a:moveTo>
                        <a:pt x="0" y="42"/>
                      </a:moveTo>
                      <a:lnTo>
                        <a:pt x="5" y="35"/>
                      </a:lnTo>
                      <a:lnTo>
                        <a:pt x="7" y="30"/>
                      </a:lnTo>
                      <a:lnTo>
                        <a:pt x="10" y="27"/>
                      </a:lnTo>
                      <a:lnTo>
                        <a:pt x="12" y="17"/>
                      </a:lnTo>
                      <a:lnTo>
                        <a:pt x="15" y="17"/>
                      </a:lnTo>
                      <a:lnTo>
                        <a:pt x="20" y="17"/>
                      </a:lnTo>
                      <a:lnTo>
                        <a:pt x="25" y="15"/>
                      </a:lnTo>
                      <a:lnTo>
                        <a:pt x="28" y="12"/>
                      </a:lnTo>
                      <a:lnTo>
                        <a:pt x="30" y="10"/>
                      </a:lnTo>
                      <a:lnTo>
                        <a:pt x="33" y="10"/>
                      </a:lnTo>
                      <a:lnTo>
                        <a:pt x="38" y="12"/>
                      </a:lnTo>
                      <a:lnTo>
                        <a:pt x="40" y="10"/>
                      </a:lnTo>
                      <a:lnTo>
                        <a:pt x="45" y="7"/>
                      </a:lnTo>
                      <a:lnTo>
                        <a:pt x="58" y="5"/>
                      </a:lnTo>
                      <a:lnTo>
                        <a:pt x="63" y="2"/>
                      </a:lnTo>
                      <a:lnTo>
                        <a:pt x="68" y="2"/>
                      </a:lnTo>
                      <a:lnTo>
                        <a:pt x="78" y="7"/>
                      </a:lnTo>
                      <a:lnTo>
                        <a:pt x="83" y="10"/>
                      </a:lnTo>
                      <a:lnTo>
                        <a:pt x="86" y="10"/>
                      </a:lnTo>
                      <a:lnTo>
                        <a:pt x="93" y="7"/>
                      </a:lnTo>
                      <a:lnTo>
                        <a:pt x="96" y="5"/>
                      </a:lnTo>
                      <a:lnTo>
                        <a:pt x="93" y="0"/>
                      </a:lnTo>
                      <a:lnTo>
                        <a:pt x="96" y="0"/>
                      </a:lnTo>
                      <a:lnTo>
                        <a:pt x="98" y="0"/>
                      </a:lnTo>
                      <a:lnTo>
                        <a:pt x="101" y="0"/>
                      </a:lnTo>
                      <a:lnTo>
                        <a:pt x="103" y="0"/>
                      </a:lnTo>
                      <a:lnTo>
                        <a:pt x="103" y="2"/>
                      </a:lnTo>
                      <a:lnTo>
                        <a:pt x="98" y="10"/>
                      </a:lnTo>
                      <a:lnTo>
                        <a:pt x="96" y="15"/>
                      </a:lnTo>
                      <a:lnTo>
                        <a:pt x="93" y="20"/>
                      </a:lnTo>
                      <a:lnTo>
                        <a:pt x="93" y="15"/>
                      </a:lnTo>
                      <a:lnTo>
                        <a:pt x="88" y="15"/>
                      </a:lnTo>
                      <a:lnTo>
                        <a:pt x="83" y="15"/>
                      </a:lnTo>
                      <a:lnTo>
                        <a:pt x="78" y="12"/>
                      </a:lnTo>
                      <a:lnTo>
                        <a:pt x="76" y="15"/>
                      </a:lnTo>
                      <a:lnTo>
                        <a:pt x="73" y="15"/>
                      </a:lnTo>
                      <a:lnTo>
                        <a:pt x="70" y="15"/>
                      </a:lnTo>
                      <a:lnTo>
                        <a:pt x="70" y="12"/>
                      </a:lnTo>
                      <a:lnTo>
                        <a:pt x="68" y="12"/>
                      </a:lnTo>
                      <a:lnTo>
                        <a:pt x="65" y="15"/>
                      </a:lnTo>
                      <a:lnTo>
                        <a:pt x="63" y="17"/>
                      </a:lnTo>
                      <a:lnTo>
                        <a:pt x="60" y="17"/>
                      </a:lnTo>
                      <a:lnTo>
                        <a:pt x="58" y="17"/>
                      </a:lnTo>
                      <a:lnTo>
                        <a:pt x="55" y="17"/>
                      </a:lnTo>
                      <a:lnTo>
                        <a:pt x="58" y="20"/>
                      </a:lnTo>
                      <a:lnTo>
                        <a:pt x="58" y="22"/>
                      </a:lnTo>
                      <a:lnTo>
                        <a:pt x="60" y="25"/>
                      </a:lnTo>
                      <a:lnTo>
                        <a:pt x="65" y="30"/>
                      </a:lnTo>
                      <a:lnTo>
                        <a:pt x="63" y="27"/>
                      </a:lnTo>
                      <a:lnTo>
                        <a:pt x="60" y="25"/>
                      </a:lnTo>
                      <a:lnTo>
                        <a:pt x="58" y="25"/>
                      </a:lnTo>
                      <a:lnTo>
                        <a:pt x="55" y="25"/>
                      </a:lnTo>
                      <a:lnTo>
                        <a:pt x="55" y="27"/>
                      </a:lnTo>
                      <a:lnTo>
                        <a:pt x="58" y="30"/>
                      </a:lnTo>
                      <a:lnTo>
                        <a:pt x="60" y="30"/>
                      </a:lnTo>
                      <a:lnTo>
                        <a:pt x="60" y="32"/>
                      </a:lnTo>
                      <a:lnTo>
                        <a:pt x="58" y="32"/>
                      </a:lnTo>
                      <a:lnTo>
                        <a:pt x="55" y="30"/>
                      </a:lnTo>
                      <a:lnTo>
                        <a:pt x="53" y="27"/>
                      </a:lnTo>
                      <a:lnTo>
                        <a:pt x="50" y="27"/>
                      </a:lnTo>
                      <a:lnTo>
                        <a:pt x="50" y="30"/>
                      </a:lnTo>
                      <a:lnTo>
                        <a:pt x="53" y="32"/>
                      </a:lnTo>
                      <a:lnTo>
                        <a:pt x="55" y="32"/>
                      </a:lnTo>
                      <a:lnTo>
                        <a:pt x="55" y="35"/>
                      </a:lnTo>
                      <a:lnTo>
                        <a:pt x="53" y="35"/>
                      </a:lnTo>
                      <a:lnTo>
                        <a:pt x="50" y="35"/>
                      </a:lnTo>
                      <a:lnTo>
                        <a:pt x="50" y="32"/>
                      </a:lnTo>
                      <a:lnTo>
                        <a:pt x="50" y="30"/>
                      </a:lnTo>
                      <a:lnTo>
                        <a:pt x="48" y="27"/>
                      </a:lnTo>
                      <a:lnTo>
                        <a:pt x="45" y="27"/>
                      </a:lnTo>
                      <a:lnTo>
                        <a:pt x="43" y="22"/>
                      </a:lnTo>
                      <a:lnTo>
                        <a:pt x="43" y="20"/>
                      </a:lnTo>
                      <a:lnTo>
                        <a:pt x="40" y="20"/>
                      </a:lnTo>
                      <a:lnTo>
                        <a:pt x="38" y="22"/>
                      </a:lnTo>
                      <a:lnTo>
                        <a:pt x="40" y="25"/>
                      </a:lnTo>
                      <a:lnTo>
                        <a:pt x="38" y="27"/>
                      </a:lnTo>
                      <a:lnTo>
                        <a:pt x="38" y="30"/>
                      </a:lnTo>
                      <a:lnTo>
                        <a:pt x="38" y="32"/>
                      </a:lnTo>
                      <a:lnTo>
                        <a:pt x="40" y="37"/>
                      </a:lnTo>
                      <a:lnTo>
                        <a:pt x="43" y="37"/>
                      </a:lnTo>
                      <a:lnTo>
                        <a:pt x="43" y="42"/>
                      </a:lnTo>
                      <a:lnTo>
                        <a:pt x="48" y="45"/>
                      </a:lnTo>
                      <a:lnTo>
                        <a:pt x="50" y="50"/>
                      </a:lnTo>
                      <a:lnTo>
                        <a:pt x="48" y="50"/>
                      </a:lnTo>
                      <a:lnTo>
                        <a:pt x="45" y="53"/>
                      </a:lnTo>
                      <a:lnTo>
                        <a:pt x="48" y="50"/>
                      </a:lnTo>
                      <a:lnTo>
                        <a:pt x="45" y="47"/>
                      </a:lnTo>
                      <a:lnTo>
                        <a:pt x="43" y="45"/>
                      </a:lnTo>
                      <a:lnTo>
                        <a:pt x="40" y="47"/>
                      </a:lnTo>
                      <a:lnTo>
                        <a:pt x="43" y="50"/>
                      </a:lnTo>
                      <a:lnTo>
                        <a:pt x="43" y="53"/>
                      </a:lnTo>
                      <a:lnTo>
                        <a:pt x="43" y="55"/>
                      </a:lnTo>
                      <a:lnTo>
                        <a:pt x="38" y="55"/>
                      </a:lnTo>
                      <a:lnTo>
                        <a:pt x="40" y="58"/>
                      </a:lnTo>
                      <a:lnTo>
                        <a:pt x="45" y="58"/>
                      </a:lnTo>
                      <a:lnTo>
                        <a:pt x="45" y="60"/>
                      </a:lnTo>
                      <a:lnTo>
                        <a:pt x="48" y="60"/>
                      </a:lnTo>
                      <a:lnTo>
                        <a:pt x="48" y="63"/>
                      </a:lnTo>
                      <a:lnTo>
                        <a:pt x="50" y="65"/>
                      </a:lnTo>
                      <a:lnTo>
                        <a:pt x="53" y="65"/>
                      </a:lnTo>
                      <a:lnTo>
                        <a:pt x="55" y="68"/>
                      </a:lnTo>
                      <a:lnTo>
                        <a:pt x="58" y="68"/>
                      </a:lnTo>
                      <a:lnTo>
                        <a:pt x="60" y="70"/>
                      </a:lnTo>
                      <a:lnTo>
                        <a:pt x="60" y="73"/>
                      </a:lnTo>
                      <a:lnTo>
                        <a:pt x="60" y="78"/>
                      </a:lnTo>
                      <a:lnTo>
                        <a:pt x="60" y="80"/>
                      </a:lnTo>
                      <a:lnTo>
                        <a:pt x="58" y="80"/>
                      </a:lnTo>
                      <a:lnTo>
                        <a:pt x="58" y="78"/>
                      </a:lnTo>
                      <a:lnTo>
                        <a:pt x="55" y="75"/>
                      </a:lnTo>
                      <a:lnTo>
                        <a:pt x="55" y="73"/>
                      </a:lnTo>
                      <a:lnTo>
                        <a:pt x="53" y="73"/>
                      </a:lnTo>
                      <a:lnTo>
                        <a:pt x="48" y="73"/>
                      </a:lnTo>
                      <a:lnTo>
                        <a:pt x="45" y="75"/>
                      </a:lnTo>
                      <a:lnTo>
                        <a:pt x="45" y="78"/>
                      </a:lnTo>
                      <a:lnTo>
                        <a:pt x="45" y="80"/>
                      </a:lnTo>
                      <a:lnTo>
                        <a:pt x="48" y="83"/>
                      </a:lnTo>
                      <a:lnTo>
                        <a:pt x="50" y="83"/>
                      </a:lnTo>
                      <a:lnTo>
                        <a:pt x="50" y="80"/>
                      </a:lnTo>
                      <a:lnTo>
                        <a:pt x="50" y="83"/>
                      </a:lnTo>
                      <a:lnTo>
                        <a:pt x="53" y="85"/>
                      </a:lnTo>
                      <a:lnTo>
                        <a:pt x="48" y="85"/>
                      </a:lnTo>
                      <a:lnTo>
                        <a:pt x="48" y="88"/>
                      </a:lnTo>
                      <a:lnTo>
                        <a:pt x="45" y="85"/>
                      </a:lnTo>
                      <a:lnTo>
                        <a:pt x="45" y="83"/>
                      </a:lnTo>
                      <a:lnTo>
                        <a:pt x="40" y="83"/>
                      </a:lnTo>
                      <a:lnTo>
                        <a:pt x="40" y="85"/>
                      </a:lnTo>
                      <a:lnTo>
                        <a:pt x="40" y="88"/>
                      </a:lnTo>
                      <a:lnTo>
                        <a:pt x="43" y="90"/>
                      </a:lnTo>
                      <a:lnTo>
                        <a:pt x="43" y="93"/>
                      </a:lnTo>
                      <a:lnTo>
                        <a:pt x="45" y="100"/>
                      </a:lnTo>
                      <a:lnTo>
                        <a:pt x="40" y="98"/>
                      </a:lnTo>
                      <a:lnTo>
                        <a:pt x="38" y="100"/>
                      </a:lnTo>
                      <a:lnTo>
                        <a:pt x="35" y="103"/>
                      </a:lnTo>
                      <a:lnTo>
                        <a:pt x="33" y="98"/>
                      </a:lnTo>
                      <a:lnTo>
                        <a:pt x="30" y="93"/>
                      </a:lnTo>
                      <a:lnTo>
                        <a:pt x="25" y="98"/>
                      </a:lnTo>
                      <a:lnTo>
                        <a:pt x="22" y="95"/>
                      </a:lnTo>
                      <a:lnTo>
                        <a:pt x="22" y="93"/>
                      </a:lnTo>
                      <a:lnTo>
                        <a:pt x="22" y="88"/>
                      </a:lnTo>
                      <a:lnTo>
                        <a:pt x="22" y="85"/>
                      </a:lnTo>
                      <a:lnTo>
                        <a:pt x="22" y="83"/>
                      </a:lnTo>
                      <a:lnTo>
                        <a:pt x="17" y="80"/>
                      </a:lnTo>
                      <a:lnTo>
                        <a:pt x="17" y="78"/>
                      </a:lnTo>
                      <a:lnTo>
                        <a:pt x="17" y="75"/>
                      </a:lnTo>
                      <a:lnTo>
                        <a:pt x="20" y="70"/>
                      </a:lnTo>
                      <a:lnTo>
                        <a:pt x="25" y="70"/>
                      </a:lnTo>
                      <a:lnTo>
                        <a:pt x="28" y="68"/>
                      </a:lnTo>
                      <a:lnTo>
                        <a:pt x="30" y="68"/>
                      </a:lnTo>
                      <a:lnTo>
                        <a:pt x="43" y="75"/>
                      </a:lnTo>
                      <a:lnTo>
                        <a:pt x="45" y="75"/>
                      </a:lnTo>
                      <a:lnTo>
                        <a:pt x="48" y="70"/>
                      </a:lnTo>
                      <a:lnTo>
                        <a:pt x="45" y="70"/>
                      </a:lnTo>
                      <a:lnTo>
                        <a:pt x="43" y="70"/>
                      </a:lnTo>
                      <a:lnTo>
                        <a:pt x="35" y="65"/>
                      </a:lnTo>
                      <a:lnTo>
                        <a:pt x="28" y="65"/>
                      </a:lnTo>
                      <a:lnTo>
                        <a:pt x="25" y="65"/>
                      </a:lnTo>
                      <a:lnTo>
                        <a:pt x="20" y="65"/>
                      </a:lnTo>
                      <a:lnTo>
                        <a:pt x="17" y="68"/>
                      </a:lnTo>
                      <a:lnTo>
                        <a:pt x="10" y="58"/>
                      </a:lnTo>
                      <a:lnTo>
                        <a:pt x="12" y="55"/>
                      </a:lnTo>
                      <a:lnTo>
                        <a:pt x="15" y="55"/>
                      </a:lnTo>
                      <a:lnTo>
                        <a:pt x="17" y="53"/>
                      </a:lnTo>
                      <a:lnTo>
                        <a:pt x="15" y="53"/>
                      </a:lnTo>
                      <a:lnTo>
                        <a:pt x="12" y="53"/>
                      </a:lnTo>
                      <a:lnTo>
                        <a:pt x="10" y="53"/>
                      </a:lnTo>
                      <a:lnTo>
                        <a:pt x="2" y="45"/>
                      </a:lnTo>
                      <a:lnTo>
                        <a:pt x="0" y="42"/>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41" name="Freeform 87"/>
                <p:cNvSpPr>
                  <a:spLocks/>
                </p:cNvSpPr>
                <p:nvPr/>
              </p:nvSpPr>
              <p:spPr bwMode="auto">
                <a:xfrm>
                  <a:off x="4876800" y="3970338"/>
                  <a:ext cx="317500" cy="311150"/>
                </a:xfrm>
                <a:custGeom>
                  <a:avLst/>
                  <a:gdLst>
                    <a:gd name="T0" fmla="*/ 2147483647 w 250"/>
                    <a:gd name="T1" fmla="*/ 2147483647 h 245"/>
                    <a:gd name="T2" fmla="*/ 2147483647 w 250"/>
                    <a:gd name="T3" fmla="*/ 2147483647 h 245"/>
                    <a:gd name="T4" fmla="*/ 2147483647 w 250"/>
                    <a:gd name="T5" fmla="*/ 2147483647 h 245"/>
                    <a:gd name="T6" fmla="*/ 2147483647 w 250"/>
                    <a:gd name="T7" fmla="*/ 2147483647 h 245"/>
                    <a:gd name="T8" fmla="*/ 2147483647 w 250"/>
                    <a:gd name="T9" fmla="*/ 2147483647 h 245"/>
                    <a:gd name="T10" fmla="*/ 2147483647 w 250"/>
                    <a:gd name="T11" fmla="*/ 2147483647 h 245"/>
                    <a:gd name="T12" fmla="*/ 2147483647 w 250"/>
                    <a:gd name="T13" fmla="*/ 2147483647 h 245"/>
                    <a:gd name="T14" fmla="*/ 2147483647 w 250"/>
                    <a:gd name="T15" fmla="*/ 2147483647 h 245"/>
                    <a:gd name="T16" fmla="*/ 2147483647 w 250"/>
                    <a:gd name="T17" fmla="*/ 2147483647 h 245"/>
                    <a:gd name="T18" fmla="*/ 2147483647 w 250"/>
                    <a:gd name="T19" fmla="*/ 2147483647 h 245"/>
                    <a:gd name="T20" fmla="*/ 2147483647 w 250"/>
                    <a:gd name="T21" fmla="*/ 2147483647 h 245"/>
                    <a:gd name="T22" fmla="*/ 2147483647 w 250"/>
                    <a:gd name="T23" fmla="*/ 2147483647 h 245"/>
                    <a:gd name="T24" fmla="*/ 2147483647 w 250"/>
                    <a:gd name="T25" fmla="*/ 2147483647 h 245"/>
                    <a:gd name="T26" fmla="*/ 2147483647 w 250"/>
                    <a:gd name="T27" fmla="*/ 2147483647 h 245"/>
                    <a:gd name="T28" fmla="*/ 0 w 250"/>
                    <a:gd name="T29" fmla="*/ 2147483647 h 245"/>
                    <a:gd name="T30" fmla="*/ 2147483647 w 250"/>
                    <a:gd name="T31" fmla="*/ 2147483647 h 245"/>
                    <a:gd name="T32" fmla="*/ 2147483647 w 250"/>
                    <a:gd name="T33" fmla="*/ 2147483647 h 245"/>
                    <a:gd name="T34" fmla="*/ 2147483647 w 250"/>
                    <a:gd name="T35" fmla="*/ 2147483647 h 245"/>
                    <a:gd name="T36" fmla="*/ 2147483647 w 250"/>
                    <a:gd name="T37" fmla="*/ 2147483647 h 245"/>
                    <a:gd name="T38" fmla="*/ 2147483647 w 250"/>
                    <a:gd name="T39" fmla="*/ 2147483647 h 245"/>
                    <a:gd name="T40" fmla="*/ 2147483647 w 250"/>
                    <a:gd name="T41" fmla="*/ 2147483647 h 245"/>
                    <a:gd name="T42" fmla="*/ 2147483647 w 250"/>
                    <a:gd name="T43" fmla="*/ 2147483647 h 245"/>
                    <a:gd name="T44" fmla="*/ 2147483647 w 250"/>
                    <a:gd name="T45" fmla="*/ 2147483647 h 245"/>
                    <a:gd name="T46" fmla="*/ 2147483647 w 250"/>
                    <a:gd name="T47" fmla="*/ 2147483647 h 245"/>
                    <a:gd name="T48" fmla="*/ 2147483647 w 250"/>
                    <a:gd name="T49" fmla="*/ 2147483647 h 245"/>
                    <a:gd name="T50" fmla="*/ 2147483647 w 250"/>
                    <a:gd name="T51" fmla="*/ 2147483647 h 245"/>
                    <a:gd name="T52" fmla="*/ 2147483647 w 250"/>
                    <a:gd name="T53" fmla="*/ 2147483647 h 245"/>
                    <a:gd name="T54" fmla="*/ 2147483647 w 250"/>
                    <a:gd name="T55" fmla="*/ 2147483647 h 245"/>
                    <a:gd name="T56" fmla="*/ 2147483647 w 250"/>
                    <a:gd name="T57" fmla="*/ 2147483647 h 245"/>
                    <a:gd name="T58" fmla="*/ 2147483647 w 250"/>
                    <a:gd name="T59" fmla="*/ 2147483647 h 245"/>
                    <a:gd name="T60" fmla="*/ 2147483647 w 250"/>
                    <a:gd name="T61" fmla="*/ 2147483647 h 245"/>
                    <a:gd name="T62" fmla="*/ 2147483647 w 250"/>
                    <a:gd name="T63" fmla="*/ 2147483647 h 245"/>
                    <a:gd name="T64" fmla="*/ 2147483647 w 250"/>
                    <a:gd name="T65" fmla="*/ 2147483647 h 245"/>
                    <a:gd name="T66" fmla="*/ 2147483647 w 250"/>
                    <a:gd name="T67" fmla="*/ 2147483647 h 245"/>
                    <a:gd name="T68" fmla="*/ 2147483647 w 250"/>
                    <a:gd name="T69" fmla="*/ 2147483647 h 245"/>
                    <a:gd name="T70" fmla="*/ 2147483647 w 250"/>
                    <a:gd name="T71" fmla="*/ 2147483647 h 245"/>
                    <a:gd name="T72" fmla="*/ 2147483647 w 250"/>
                    <a:gd name="T73" fmla="*/ 2147483647 h 245"/>
                    <a:gd name="T74" fmla="*/ 2147483647 w 250"/>
                    <a:gd name="T75" fmla="*/ 2147483647 h 245"/>
                    <a:gd name="T76" fmla="*/ 2147483647 w 250"/>
                    <a:gd name="T77" fmla="*/ 2147483647 h 245"/>
                    <a:gd name="T78" fmla="*/ 2147483647 w 250"/>
                    <a:gd name="T79" fmla="*/ 2147483647 h 245"/>
                    <a:gd name="T80" fmla="*/ 2147483647 w 250"/>
                    <a:gd name="T81" fmla="*/ 2147483647 h 245"/>
                    <a:gd name="T82" fmla="*/ 2147483647 w 250"/>
                    <a:gd name="T83" fmla="*/ 2147483647 h 245"/>
                    <a:gd name="T84" fmla="*/ 2147483647 w 250"/>
                    <a:gd name="T85" fmla="*/ 2147483647 h 245"/>
                    <a:gd name="T86" fmla="*/ 2147483647 w 250"/>
                    <a:gd name="T87" fmla="*/ 2147483647 h 245"/>
                    <a:gd name="T88" fmla="*/ 2147483647 w 250"/>
                    <a:gd name="T89" fmla="*/ 2147483647 h 245"/>
                    <a:gd name="T90" fmla="*/ 2147483647 w 250"/>
                    <a:gd name="T91" fmla="*/ 2147483647 h 245"/>
                    <a:gd name="T92" fmla="*/ 2147483647 w 250"/>
                    <a:gd name="T93" fmla="*/ 2147483647 h 245"/>
                    <a:gd name="T94" fmla="*/ 2147483647 w 250"/>
                    <a:gd name="T95" fmla="*/ 2147483647 h 245"/>
                    <a:gd name="T96" fmla="*/ 2147483647 w 250"/>
                    <a:gd name="T97" fmla="*/ 2147483647 h 245"/>
                    <a:gd name="T98" fmla="*/ 2147483647 w 250"/>
                    <a:gd name="T99" fmla="*/ 2147483647 h 245"/>
                    <a:gd name="T100" fmla="*/ 2147483647 w 250"/>
                    <a:gd name="T101" fmla="*/ 2147483647 h 245"/>
                    <a:gd name="T102" fmla="*/ 2147483647 w 250"/>
                    <a:gd name="T103" fmla="*/ 2147483647 h 245"/>
                    <a:gd name="T104" fmla="*/ 2147483647 w 250"/>
                    <a:gd name="T105" fmla="*/ 2147483647 h 245"/>
                    <a:gd name="T106" fmla="*/ 2147483647 w 250"/>
                    <a:gd name="T107" fmla="*/ 2147483647 h 245"/>
                    <a:gd name="T108" fmla="*/ 2147483647 w 250"/>
                    <a:gd name="T109" fmla="*/ 2147483647 h 245"/>
                    <a:gd name="T110" fmla="*/ 2147483647 w 250"/>
                    <a:gd name="T111" fmla="*/ 2147483647 h 245"/>
                    <a:gd name="T112" fmla="*/ 2147483647 w 250"/>
                    <a:gd name="T113" fmla="*/ 2147483647 h 245"/>
                    <a:gd name="T114" fmla="*/ 2147483647 w 250"/>
                    <a:gd name="T115" fmla="*/ 2147483647 h 245"/>
                    <a:gd name="T116" fmla="*/ 2147483647 w 250"/>
                    <a:gd name="T117" fmla="*/ 2147483647 h 245"/>
                    <a:gd name="T118" fmla="*/ 2147483647 w 250"/>
                    <a:gd name="T119" fmla="*/ 2147483647 h 245"/>
                    <a:gd name="T120" fmla="*/ 2147483647 w 250"/>
                    <a:gd name="T121" fmla="*/ 2147483647 h 245"/>
                    <a:gd name="T122" fmla="*/ 2147483647 w 250"/>
                    <a:gd name="T123" fmla="*/ 2147483647 h 245"/>
                    <a:gd name="T124" fmla="*/ 2147483647 w 250"/>
                    <a:gd name="T125" fmla="*/ 2147483647 h 2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0"/>
                    <a:gd name="T190" fmla="*/ 0 h 245"/>
                    <a:gd name="T191" fmla="*/ 250 w 250"/>
                    <a:gd name="T192" fmla="*/ 245 h 24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0" h="245">
                      <a:moveTo>
                        <a:pt x="248" y="202"/>
                      </a:moveTo>
                      <a:lnTo>
                        <a:pt x="248" y="209"/>
                      </a:lnTo>
                      <a:lnTo>
                        <a:pt x="248" y="234"/>
                      </a:lnTo>
                      <a:lnTo>
                        <a:pt x="237" y="234"/>
                      </a:lnTo>
                      <a:lnTo>
                        <a:pt x="232" y="234"/>
                      </a:lnTo>
                      <a:lnTo>
                        <a:pt x="232" y="245"/>
                      </a:lnTo>
                      <a:lnTo>
                        <a:pt x="220" y="237"/>
                      </a:lnTo>
                      <a:lnTo>
                        <a:pt x="179" y="214"/>
                      </a:lnTo>
                      <a:lnTo>
                        <a:pt x="144" y="197"/>
                      </a:lnTo>
                      <a:lnTo>
                        <a:pt x="106" y="176"/>
                      </a:lnTo>
                      <a:lnTo>
                        <a:pt x="103" y="176"/>
                      </a:lnTo>
                      <a:lnTo>
                        <a:pt x="91" y="184"/>
                      </a:lnTo>
                      <a:lnTo>
                        <a:pt x="78" y="189"/>
                      </a:lnTo>
                      <a:lnTo>
                        <a:pt x="78" y="192"/>
                      </a:lnTo>
                      <a:lnTo>
                        <a:pt x="68" y="184"/>
                      </a:lnTo>
                      <a:lnTo>
                        <a:pt x="66" y="181"/>
                      </a:lnTo>
                      <a:lnTo>
                        <a:pt x="61" y="179"/>
                      </a:lnTo>
                      <a:lnTo>
                        <a:pt x="48" y="176"/>
                      </a:lnTo>
                      <a:lnTo>
                        <a:pt x="43" y="174"/>
                      </a:lnTo>
                      <a:lnTo>
                        <a:pt x="40" y="174"/>
                      </a:lnTo>
                      <a:lnTo>
                        <a:pt x="35" y="164"/>
                      </a:lnTo>
                      <a:lnTo>
                        <a:pt x="33" y="161"/>
                      </a:lnTo>
                      <a:lnTo>
                        <a:pt x="25" y="159"/>
                      </a:lnTo>
                      <a:lnTo>
                        <a:pt x="20" y="156"/>
                      </a:lnTo>
                      <a:lnTo>
                        <a:pt x="18" y="159"/>
                      </a:lnTo>
                      <a:lnTo>
                        <a:pt x="15" y="159"/>
                      </a:lnTo>
                      <a:lnTo>
                        <a:pt x="12" y="151"/>
                      </a:lnTo>
                      <a:lnTo>
                        <a:pt x="10" y="144"/>
                      </a:lnTo>
                      <a:lnTo>
                        <a:pt x="0" y="131"/>
                      </a:lnTo>
                      <a:lnTo>
                        <a:pt x="2" y="128"/>
                      </a:lnTo>
                      <a:lnTo>
                        <a:pt x="2" y="126"/>
                      </a:lnTo>
                      <a:lnTo>
                        <a:pt x="7" y="123"/>
                      </a:lnTo>
                      <a:lnTo>
                        <a:pt x="10" y="121"/>
                      </a:lnTo>
                      <a:lnTo>
                        <a:pt x="10" y="116"/>
                      </a:lnTo>
                      <a:lnTo>
                        <a:pt x="5" y="108"/>
                      </a:lnTo>
                      <a:lnTo>
                        <a:pt x="7" y="103"/>
                      </a:lnTo>
                      <a:lnTo>
                        <a:pt x="7" y="98"/>
                      </a:lnTo>
                      <a:lnTo>
                        <a:pt x="7" y="93"/>
                      </a:lnTo>
                      <a:lnTo>
                        <a:pt x="7" y="85"/>
                      </a:lnTo>
                      <a:lnTo>
                        <a:pt x="7" y="80"/>
                      </a:lnTo>
                      <a:lnTo>
                        <a:pt x="7" y="73"/>
                      </a:lnTo>
                      <a:lnTo>
                        <a:pt x="0" y="60"/>
                      </a:lnTo>
                      <a:lnTo>
                        <a:pt x="2" y="55"/>
                      </a:lnTo>
                      <a:lnTo>
                        <a:pt x="5" y="55"/>
                      </a:lnTo>
                      <a:lnTo>
                        <a:pt x="5" y="53"/>
                      </a:lnTo>
                      <a:lnTo>
                        <a:pt x="12" y="48"/>
                      </a:lnTo>
                      <a:lnTo>
                        <a:pt x="15" y="43"/>
                      </a:lnTo>
                      <a:lnTo>
                        <a:pt x="12" y="35"/>
                      </a:lnTo>
                      <a:lnTo>
                        <a:pt x="12" y="32"/>
                      </a:lnTo>
                      <a:lnTo>
                        <a:pt x="23" y="22"/>
                      </a:lnTo>
                      <a:lnTo>
                        <a:pt x="28" y="20"/>
                      </a:lnTo>
                      <a:lnTo>
                        <a:pt x="33" y="15"/>
                      </a:lnTo>
                      <a:lnTo>
                        <a:pt x="33" y="12"/>
                      </a:lnTo>
                      <a:lnTo>
                        <a:pt x="33" y="7"/>
                      </a:lnTo>
                      <a:lnTo>
                        <a:pt x="35" y="0"/>
                      </a:lnTo>
                      <a:lnTo>
                        <a:pt x="45" y="5"/>
                      </a:lnTo>
                      <a:lnTo>
                        <a:pt x="50" y="7"/>
                      </a:lnTo>
                      <a:lnTo>
                        <a:pt x="55" y="7"/>
                      </a:lnTo>
                      <a:lnTo>
                        <a:pt x="61" y="7"/>
                      </a:lnTo>
                      <a:lnTo>
                        <a:pt x="66" y="7"/>
                      </a:lnTo>
                      <a:lnTo>
                        <a:pt x="76" y="10"/>
                      </a:lnTo>
                      <a:lnTo>
                        <a:pt x="81" y="12"/>
                      </a:lnTo>
                      <a:lnTo>
                        <a:pt x="86" y="15"/>
                      </a:lnTo>
                      <a:lnTo>
                        <a:pt x="91" y="15"/>
                      </a:lnTo>
                      <a:lnTo>
                        <a:pt x="93" y="17"/>
                      </a:lnTo>
                      <a:lnTo>
                        <a:pt x="96" y="25"/>
                      </a:lnTo>
                      <a:lnTo>
                        <a:pt x="98" y="30"/>
                      </a:lnTo>
                      <a:lnTo>
                        <a:pt x="103" y="35"/>
                      </a:lnTo>
                      <a:lnTo>
                        <a:pt x="106" y="35"/>
                      </a:lnTo>
                      <a:lnTo>
                        <a:pt x="111" y="38"/>
                      </a:lnTo>
                      <a:lnTo>
                        <a:pt x="119" y="38"/>
                      </a:lnTo>
                      <a:lnTo>
                        <a:pt x="121" y="38"/>
                      </a:lnTo>
                      <a:lnTo>
                        <a:pt x="129" y="40"/>
                      </a:lnTo>
                      <a:lnTo>
                        <a:pt x="134" y="43"/>
                      </a:lnTo>
                      <a:lnTo>
                        <a:pt x="136" y="45"/>
                      </a:lnTo>
                      <a:lnTo>
                        <a:pt x="146" y="50"/>
                      </a:lnTo>
                      <a:lnTo>
                        <a:pt x="151" y="55"/>
                      </a:lnTo>
                      <a:lnTo>
                        <a:pt x="157" y="55"/>
                      </a:lnTo>
                      <a:lnTo>
                        <a:pt x="159" y="55"/>
                      </a:lnTo>
                      <a:lnTo>
                        <a:pt x="164" y="50"/>
                      </a:lnTo>
                      <a:lnTo>
                        <a:pt x="169" y="45"/>
                      </a:lnTo>
                      <a:lnTo>
                        <a:pt x="172" y="40"/>
                      </a:lnTo>
                      <a:lnTo>
                        <a:pt x="169" y="32"/>
                      </a:lnTo>
                      <a:lnTo>
                        <a:pt x="169" y="30"/>
                      </a:lnTo>
                      <a:lnTo>
                        <a:pt x="169" y="25"/>
                      </a:lnTo>
                      <a:lnTo>
                        <a:pt x="172" y="20"/>
                      </a:lnTo>
                      <a:lnTo>
                        <a:pt x="177" y="15"/>
                      </a:lnTo>
                      <a:lnTo>
                        <a:pt x="179" y="15"/>
                      </a:lnTo>
                      <a:lnTo>
                        <a:pt x="182" y="12"/>
                      </a:lnTo>
                      <a:lnTo>
                        <a:pt x="187" y="10"/>
                      </a:lnTo>
                      <a:lnTo>
                        <a:pt x="197" y="7"/>
                      </a:lnTo>
                      <a:lnTo>
                        <a:pt x="205" y="7"/>
                      </a:lnTo>
                      <a:lnTo>
                        <a:pt x="210" y="7"/>
                      </a:lnTo>
                      <a:lnTo>
                        <a:pt x="217" y="12"/>
                      </a:lnTo>
                      <a:lnTo>
                        <a:pt x="217" y="17"/>
                      </a:lnTo>
                      <a:lnTo>
                        <a:pt x="220" y="20"/>
                      </a:lnTo>
                      <a:lnTo>
                        <a:pt x="222" y="20"/>
                      </a:lnTo>
                      <a:lnTo>
                        <a:pt x="230" y="20"/>
                      </a:lnTo>
                      <a:lnTo>
                        <a:pt x="235" y="22"/>
                      </a:lnTo>
                      <a:lnTo>
                        <a:pt x="237" y="22"/>
                      </a:lnTo>
                      <a:lnTo>
                        <a:pt x="248" y="22"/>
                      </a:lnTo>
                      <a:lnTo>
                        <a:pt x="248" y="25"/>
                      </a:lnTo>
                      <a:lnTo>
                        <a:pt x="250" y="27"/>
                      </a:lnTo>
                      <a:lnTo>
                        <a:pt x="250" y="30"/>
                      </a:lnTo>
                      <a:lnTo>
                        <a:pt x="250" y="32"/>
                      </a:lnTo>
                      <a:lnTo>
                        <a:pt x="248" y="35"/>
                      </a:lnTo>
                      <a:lnTo>
                        <a:pt x="248" y="38"/>
                      </a:lnTo>
                      <a:lnTo>
                        <a:pt x="250" y="48"/>
                      </a:lnTo>
                      <a:lnTo>
                        <a:pt x="248" y="50"/>
                      </a:lnTo>
                      <a:lnTo>
                        <a:pt x="245" y="55"/>
                      </a:lnTo>
                      <a:lnTo>
                        <a:pt x="245" y="58"/>
                      </a:lnTo>
                      <a:lnTo>
                        <a:pt x="245" y="65"/>
                      </a:lnTo>
                      <a:lnTo>
                        <a:pt x="248" y="73"/>
                      </a:lnTo>
                      <a:lnTo>
                        <a:pt x="250" y="78"/>
                      </a:lnTo>
                      <a:lnTo>
                        <a:pt x="248" y="85"/>
                      </a:lnTo>
                      <a:lnTo>
                        <a:pt x="248" y="116"/>
                      </a:lnTo>
                      <a:lnTo>
                        <a:pt x="248" y="128"/>
                      </a:lnTo>
                      <a:lnTo>
                        <a:pt x="248" y="144"/>
                      </a:lnTo>
                      <a:lnTo>
                        <a:pt x="248" y="149"/>
                      </a:lnTo>
                      <a:lnTo>
                        <a:pt x="248" y="171"/>
                      </a:lnTo>
                      <a:lnTo>
                        <a:pt x="248" y="181"/>
                      </a:lnTo>
                      <a:lnTo>
                        <a:pt x="248" y="202"/>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42" name="Freeform 88"/>
                <p:cNvSpPr>
                  <a:spLocks/>
                </p:cNvSpPr>
                <p:nvPr/>
              </p:nvSpPr>
              <p:spPr bwMode="auto">
                <a:xfrm>
                  <a:off x="4632325" y="4422775"/>
                  <a:ext cx="90488" cy="131763"/>
                </a:xfrm>
                <a:custGeom>
                  <a:avLst/>
                  <a:gdLst>
                    <a:gd name="T0" fmla="*/ 2147483647 w 71"/>
                    <a:gd name="T1" fmla="*/ 2147483647 h 103"/>
                    <a:gd name="T2" fmla="*/ 2147483647 w 71"/>
                    <a:gd name="T3" fmla="*/ 2147483647 h 103"/>
                    <a:gd name="T4" fmla="*/ 2147483647 w 71"/>
                    <a:gd name="T5" fmla="*/ 2147483647 h 103"/>
                    <a:gd name="T6" fmla="*/ 2147483647 w 71"/>
                    <a:gd name="T7" fmla="*/ 2147483647 h 103"/>
                    <a:gd name="T8" fmla="*/ 2147483647 w 71"/>
                    <a:gd name="T9" fmla="*/ 2147483647 h 103"/>
                    <a:gd name="T10" fmla="*/ 2147483647 w 71"/>
                    <a:gd name="T11" fmla="*/ 2147483647 h 103"/>
                    <a:gd name="T12" fmla="*/ 2147483647 w 71"/>
                    <a:gd name="T13" fmla="*/ 2147483647 h 103"/>
                    <a:gd name="T14" fmla="*/ 2147483647 w 71"/>
                    <a:gd name="T15" fmla="*/ 2147483647 h 103"/>
                    <a:gd name="T16" fmla="*/ 2147483647 w 71"/>
                    <a:gd name="T17" fmla="*/ 2147483647 h 103"/>
                    <a:gd name="T18" fmla="*/ 2147483647 w 71"/>
                    <a:gd name="T19" fmla="*/ 0 h 103"/>
                    <a:gd name="T20" fmla="*/ 2147483647 w 71"/>
                    <a:gd name="T21" fmla="*/ 0 h 103"/>
                    <a:gd name="T22" fmla="*/ 2147483647 w 71"/>
                    <a:gd name="T23" fmla="*/ 0 h 103"/>
                    <a:gd name="T24" fmla="*/ 2147483647 w 71"/>
                    <a:gd name="T25" fmla="*/ 2147483647 h 103"/>
                    <a:gd name="T26" fmla="*/ 2147483647 w 71"/>
                    <a:gd name="T27" fmla="*/ 2147483647 h 103"/>
                    <a:gd name="T28" fmla="*/ 2147483647 w 71"/>
                    <a:gd name="T29" fmla="*/ 2147483647 h 103"/>
                    <a:gd name="T30" fmla="*/ 2147483647 w 71"/>
                    <a:gd name="T31" fmla="*/ 2147483647 h 103"/>
                    <a:gd name="T32" fmla="*/ 2147483647 w 71"/>
                    <a:gd name="T33" fmla="*/ 2147483647 h 103"/>
                    <a:gd name="T34" fmla="*/ 2147483647 w 71"/>
                    <a:gd name="T35" fmla="*/ 2147483647 h 103"/>
                    <a:gd name="T36" fmla="*/ 2147483647 w 71"/>
                    <a:gd name="T37" fmla="*/ 2147483647 h 103"/>
                    <a:gd name="T38" fmla="*/ 2147483647 w 71"/>
                    <a:gd name="T39" fmla="*/ 2147483647 h 103"/>
                    <a:gd name="T40" fmla="*/ 2147483647 w 71"/>
                    <a:gd name="T41" fmla="*/ 2147483647 h 103"/>
                    <a:gd name="T42" fmla="*/ 2147483647 w 71"/>
                    <a:gd name="T43" fmla="*/ 2147483647 h 103"/>
                    <a:gd name="T44" fmla="*/ 2147483647 w 71"/>
                    <a:gd name="T45" fmla="*/ 2147483647 h 103"/>
                    <a:gd name="T46" fmla="*/ 2147483647 w 71"/>
                    <a:gd name="T47" fmla="*/ 2147483647 h 103"/>
                    <a:gd name="T48" fmla="*/ 2147483647 w 71"/>
                    <a:gd name="T49" fmla="*/ 2147483647 h 103"/>
                    <a:gd name="T50" fmla="*/ 2147483647 w 71"/>
                    <a:gd name="T51" fmla="*/ 2147483647 h 103"/>
                    <a:gd name="T52" fmla="*/ 2147483647 w 71"/>
                    <a:gd name="T53" fmla="*/ 2147483647 h 103"/>
                    <a:gd name="T54" fmla="*/ 2147483647 w 71"/>
                    <a:gd name="T55" fmla="*/ 2147483647 h 103"/>
                    <a:gd name="T56" fmla="*/ 2147483647 w 71"/>
                    <a:gd name="T57" fmla="*/ 2147483647 h 103"/>
                    <a:gd name="T58" fmla="*/ 2147483647 w 71"/>
                    <a:gd name="T59" fmla="*/ 2147483647 h 103"/>
                    <a:gd name="T60" fmla="*/ 2147483647 w 71"/>
                    <a:gd name="T61" fmla="*/ 2147483647 h 103"/>
                    <a:gd name="T62" fmla="*/ 2147483647 w 71"/>
                    <a:gd name="T63" fmla="*/ 2147483647 h 103"/>
                    <a:gd name="T64" fmla="*/ 2147483647 w 71"/>
                    <a:gd name="T65" fmla="*/ 2147483647 h 103"/>
                    <a:gd name="T66" fmla="*/ 2147483647 w 71"/>
                    <a:gd name="T67" fmla="*/ 2147483647 h 103"/>
                    <a:gd name="T68" fmla="*/ 2147483647 w 71"/>
                    <a:gd name="T69" fmla="*/ 2147483647 h 103"/>
                    <a:gd name="T70" fmla="*/ 2147483647 w 71"/>
                    <a:gd name="T71" fmla="*/ 2147483647 h 103"/>
                    <a:gd name="T72" fmla="*/ 2147483647 w 71"/>
                    <a:gd name="T73" fmla="*/ 2147483647 h 103"/>
                    <a:gd name="T74" fmla="*/ 2147483647 w 71"/>
                    <a:gd name="T75" fmla="*/ 2147483647 h 103"/>
                    <a:gd name="T76" fmla="*/ 2147483647 w 71"/>
                    <a:gd name="T77" fmla="*/ 2147483647 h 103"/>
                    <a:gd name="T78" fmla="*/ 2147483647 w 71"/>
                    <a:gd name="T79" fmla="*/ 2147483647 h 103"/>
                    <a:gd name="T80" fmla="*/ 2147483647 w 71"/>
                    <a:gd name="T81" fmla="*/ 2147483647 h 103"/>
                    <a:gd name="T82" fmla="*/ 2147483647 w 71"/>
                    <a:gd name="T83" fmla="*/ 2147483647 h 103"/>
                    <a:gd name="T84" fmla="*/ 2147483647 w 71"/>
                    <a:gd name="T85" fmla="*/ 2147483647 h 103"/>
                    <a:gd name="T86" fmla="*/ 2147483647 w 71"/>
                    <a:gd name="T87" fmla="*/ 2147483647 h 103"/>
                    <a:gd name="T88" fmla="*/ 2147483647 w 71"/>
                    <a:gd name="T89" fmla="*/ 2147483647 h 103"/>
                    <a:gd name="T90" fmla="*/ 0 w 71"/>
                    <a:gd name="T91" fmla="*/ 2147483647 h 103"/>
                    <a:gd name="T92" fmla="*/ 0 w 71"/>
                    <a:gd name="T93" fmla="*/ 2147483647 h 103"/>
                    <a:gd name="T94" fmla="*/ 2147483647 w 71"/>
                    <a:gd name="T95" fmla="*/ 2147483647 h 103"/>
                    <a:gd name="T96" fmla="*/ 2147483647 w 71"/>
                    <a:gd name="T97" fmla="*/ 2147483647 h 103"/>
                    <a:gd name="T98" fmla="*/ 2147483647 w 71"/>
                    <a:gd name="T99" fmla="*/ 2147483647 h 103"/>
                    <a:gd name="T100" fmla="*/ 2147483647 w 71"/>
                    <a:gd name="T101" fmla="*/ 2147483647 h 103"/>
                    <a:gd name="T102" fmla="*/ 2147483647 w 71"/>
                    <a:gd name="T103" fmla="*/ 2147483647 h 103"/>
                    <a:gd name="T104" fmla="*/ 2147483647 w 71"/>
                    <a:gd name="T105" fmla="*/ 2147483647 h 103"/>
                    <a:gd name="T106" fmla="*/ 2147483647 w 71"/>
                    <a:gd name="T107" fmla="*/ 2147483647 h 10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1"/>
                    <a:gd name="T163" fmla="*/ 0 h 103"/>
                    <a:gd name="T164" fmla="*/ 71 w 71"/>
                    <a:gd name="T165" fmla="*/ 103 h 10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1" h="103">
                      <a:moveTo>
                        <a:pt x="5" y="25"/>
                      </a:moveTo>
                      <a:lnTo>
                        <a:pt x="7" y="22"/>
                      </a:lnTo>
                      <a:lnTo>
                        <a:pt x="7" y="20"/>
                      </a:lnTo>
                      <a:lnTo>
                        <a:pt x="5" y="7"/>
                      </a:lnTo>
                      <a:lnTo>
                        <a:pt x="5" y="5"/>
                      </a:lnTo>
                      <a:lnTo>
                        <a:pt x="7" y="2"/>
                      </a:lnTo>
                      <a:lnTo>
                        <a:pt x="23" y="2"/>
                      </a:lnTo>
                      <a:lnTo>
                        <a:pt x="30" y="2"/>
                      </a:lnTo>
                      <a:lnTo>
                        <a:pt x="40" y="2"/>
                      </a:lnTo>
                      <a:lnTo>
                        <a:pt x="45" y="0"/>
                      </a:lnTo>
                      <a:lnTo>
                        <a:pt x="48" y="0"/>
                      </a:lnTo>
                      <a:lnTo>
                        <a:pt x="53" y="0"/>
                      </a:lnTo>
                      <a:lnTo>
                        <a:pt x="50" y="7"/>
                      </a:lnTo>
                      <a:lnTo>
                        <a:pt x="55" y="15"/>
                      </a:lnTo>
                      <a:lnTo>
                        <a:pt x="58" y="17"/>
                      </a:lnTo>
                      <a:lnTo>
                        <a:pt x="55" y="22"/>
                      </a:lnTo>
                      <a:lnTo>
                        <a:pt x="55" y="27"/>
                      </a:lnTo>
                      <a:lnTo>
                        <a:pt x="58" y="35"/>
                      </a:lnTo>
                      <a:lnTo>
                        <a:pt x="58" y="37"/>
                      </a:lnTo>
                      <a:lnTo>
                        <a:pt x="63" y="45"/>
                      </a:lnTo>
                      <a:lnTo>
                        <a:pt x="60" y="48"/>
                      </a:lnTo>
                      <a:lnTo>
                        <a:pt x="60" y="50"/>
                      </a:lnTo>
                      <a:lnTo>
                        <a:pt x="60" y="60"/>
                      </a:lnTo>
                      <a:lnTo>
                        <a:pt x="60" y="65"/>
                      </a:lnTo>
                      <a:lnTo>
                        <a:pt x="60" y="68"/>
                      </a:lnTo>
                      <a:lnTo>
                        <a:pt x="60" y="73"/>
                      </a:lnTo>
                      <a:lnTo>
                        <a:pt x="63" y="75"/>
                      </a:lnTo>
                      <a:lnTo>
                        <a:pt x="71" y="80"/>
                      </a:lnTo>
                      <a:lnTo>
                        <a:pt x="65" y="85"/>
                      </a:lnTo>
                      <a:lnTo>
                        <a:pt x="63" y="85"/>
                      </a:lnTo>
                      <a:lnTo>
                        <a:pt x="60" y="85"/>
                      </a:lnTo>
                      <a:lnTo>
                        <a:pt x="53" y="88"/>
                      </a:lnTo>
                      <a:lnTo>
                        <a:pt x="48" y="88"/>
                      </a:lnTo>
                      <a:lnTo>
                        <a:pt x="40" y="93"/>
                      </a:lnTo>
                      <a:lnTo>
                        <a:pt x="33" y="96"/>
                      </a:lnTo>
                      <a:lnTo>
                        <a:pt x="25" y="98"/>
                      </a:lnTo>
                      <a:lnTo>
                        <a:pt x="17" y="103"/>
                      </a:lnTo>
                      <a:lnTo>
                        <a:pt x="15" y="101"/>
                      </a:lnTo>
                      <a:lnTo>
                        <a:pt x="7" y="98"/>
                      </a:lnTo>
                      <a:lnTo>
                        <a:pt x="7" y="96"/>
                      </a:lnTo>
                      <a:lnTo>
                        <a:pt x="7" y="90"/>
                      </a:lnTo>
                      <a:lnTo>
                        <a:pt x="2" y="83"/>
                      </a:lnTo>
                      <a:lnTo>
                        <a:pt x="0" y="78"/>
                      </a:lnTo>
                      <a:lnTo>
                        <a:pt x="0" y="73"/>
                      </a:lnTo>
                      <a:lnTo>
                        <a:pt x="2" y="65"/>
                      </a:lnTo>
                      <a:lnTo>
                        <a:pt x="5" y="55"/>
                      </a:lnTo>
                      <a:lnTo>
                        <a:pt x="10" y="50"/>
                      </a:lnTo>
                      <a:lnTo>
                        <a:pt x="10" y="45"/>
                      </a:lnTo>
                      <a:lnTo>
                        <a:pt x="7" y="35"/>
                      </a:lnTo>
                      <a:lnTo>
                        <a:pt x="7" y="25"/>
                      </a:lnTo>
                      <a:lnTo>
                        <a:pt x="5" y="2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43" name="Freeform 89"/>
                <p:cNvSpPr>
                  <a:spLocks/>
                </p:cNvSpPr>
                <p:nvPr/>
              </p:nvSpPr>
              <p:spPr bwMode="auto">
                <a:xfrm>
                  <a:off x="4687888" y="4454525"/>
                  <a:ext cx="34925" cy="103188"/>
                </a:xfrm>
                <a:custGeom>
                  <a:avLst/>
                  <a:gdLst>
                    <a:gd name="T0" fmla="*/ 2147483647 w 28"/>
                    <a:gd name="T1" fmla="*/ 0 h 81"/>
                    <a:gd name="T2" fmla="*/ 2147483647 w 28"/>
                    <a:gd name="T3" fmla="*/ 2147483647 h 81"/>
                    <a:gd name="T4" fmla="*/ 2147483647 w 28"/>
                    <a:gd name="T5" fmla="*/ 2147483647 h 81"/>
                    <a:gd name="T6" fmla="*/ 2147483647 w 28"/>
                    <a:gd name="T7" fmla="*/ 2147483647 h 81"/>
                    <a:gd name="T8" fmla="*/ 2147483647 w 28"/>
                    <a:gd name="T9" fmla="*/ 2147483647 h 81"/>
                    <a:gd name="T10" fmla="*/ 2147483647 w 28"/>
                    <a:gd name="T11" fmla="*/ 2147483647 h 81"/>
                    <a:gd name="T12" fmla="*/ 2147483647 w 28"/>
                    <a:gd name="T13" fmla="*/ 2147483647 h 81"/>
                    <a:gd name="T14" fmla="*/ 2147483647 w 28"/>
                    <a:gd name="T15" fmla="*/ 2147483647 h 81"/>
                    <a:gd name="T16" fmla="*/ 2147483647 w 28"/>
                    <a:gd name="T17" fmla="*/ 2147483647 h 81"/>
                    <a:gd name="T18" fmla="*/ 2147483647 w 28"/>
                    <a:gd name="T19" fmla="*/ 2147483647 h 81"/>
                    <a:gd name="T20" fmla="*/ 2147483647 w 28"/>
                    <a:gd name="T21" fmla="*/ 2147483647 h 81"/>
                    <a:gd name="T22" fmla="*/ 2147483647 w 28"/>
                    <a:gd name="T23" fmla="*/ 2147483647 h 81"/>
                    <a:gd name="T24" fmla="*/ 2147483647 w 28"/>
                    <a:gd name="T25" fmla="*/ 2147483647 h 81"/>
                    <a:gd name="T26" fmla="*/ 2147483647 w 28"/>
                    <a:gd name="T27" fmla="*/ 2147483647 h 81"/>
                    <a:gd name="T28" fmla="*/ 2147483647 w 28"/>
                    <a:gd name="T29" fmla="*/ 2147483647 h 81"/>
                    <a:gd name="T30" fmla="*/ 2147483647 w 28"/>
                    <a:gd name="T31" fmla="*/ 2147483647 h 81"/>
                    <a:gd name="T32" fmla="*/ 2147483647 w 28"/>
                    <a:gd name="T33" fmla="*/ 2147483647 h 81"/>
                    <a:gd name="T34" fmla="*/ 2147483647 w 28"/>
                    <a:gd name="T35" fmla="*/ 2147483647 h 81"/>
                    <a:gd name="T36" fmla="*/ 2147483647 w 28"/>
                    <a:gd name="T37" fmla="*/ 2147483647 h 81"/>
                    <a:gd name="T38" fmla="*/ 2147483647 w 28"/>
                    <a:gd name="T39" fmla="*/ 2147483647 h 81"/>
                    <a:gd name="T40" fmla="*/ 2147483647 w 28"/>
                    <a:gd name="T41" fmla="*/ 2147483647 h 81"/>
                    <a:gd name="T42" fmla="*/ 2147483647 w 28"/>
                    <a:gd name="T43" fmla="*/ 2147483647 h 81"/>
                    <a:gd name="T44" fmla="*/ 2147483647 w 28"/>
                    <a:gd name="T45" fmla="*/ 2147483647 h 81"/>
                    <a:gd name="T46" fmla="*/ 2147483647 w 28"/>
                    <a:gd name="T47" fmla="*/ 2147483647 h 81"/>
                    <a:gd name="T48" fmla="*/ 2147483647 w 28"/>
                    <a:gd name="T49" fmla="*/ 2147483647 h 81"/>
                    <a:gd name="T50" fmla="*/ 2147483647 w 28"/>
                    <a:gd name="T51" fmla="*/ 2147483647 h 81"/>
                    <a:gd name="T52" fmla="*/ 2147483647 w 28"/>
                    <a:gd name="T53" fmla="*/ 2147483647 h 81"/>
                    <a:gd name="T54" fmla="*/ 2147483647 w 28"/>
                    <a:gd name="T55" fmla="*/ 2147483647 h 81"/>
                    <a:gd name="T56" fmla="*/ 2147483647 w 28"/>
                    <a:gd name="T57" fmla="*/ 2147483647 h 81"/>
                    <a:gd name="T58" fmla="*/ 2147483647 w 28"/>
                    <a:gd name="T59" fmla="*/ 2147483647 h 81"/>
                    <a:gd name="T60" fmla="*/ 2147483647 w 28"/>
                    <a:gd name="T61" fmla="*/ 2147483647 h 81"/>
                    <a:gd name="T62" fmla="*/ 2147483647 w 28"/>
                    <a:gd name="T63" fmla="*/ 2147483647 h 81"/>
                    <a:gd name="T64" fmla="*/ 2147483647 w 28"/>
                    <a:gd name="T65" fmla="*/ 2147483647 h 81"/>
                    <a:gd name="T66" fmla="*/ 2147483647 w 28"/>
                    <a:gd name="T67" fmla="*/ 2147483647 h 81"/>
                    <a:gd name="T68" fmla="*/ 2147483647 w 28"/>
                    <a:gd name="T69" fmla="*/ 2147483647 h 81"/>
                    <a:gd name="T70" fmla="*/ 2147483647 w 28"/>
                    <a:gd name="T71" fmla="*/ 2147483647 h 81"/>
                    <a:gd name="T72" fmla="*/ 2147483647 w 28"/>
                    <a:gd name="T73" fmla="*/ 2147483647 h 81"/>
                    <a:gd name="T74" fmla="*/ 2147483647 w 28"/>
                    <a:gd name="T75" fmla="*/ 2147483647 h 81"/>
                    <a:gd name="T76" fmla="*/ 2147483647 w 28"/>
                    <a:gd name="T77" fmla="*/ 2147483647 h 81"/>
                    <a:gd name="T78" fmla="*/ 0 w 28"/>
                    <a:gd name="T79" fmla="*/ 2147483647 h 81"/>
                    <a:gd name="T80" fmla="*/ 0 w 28"/>
                    <a:gd name="T81" fmla="*/ 2147483647 h 81"/>
                    <a:gd name="T82" fmla="*/ 2147483647 w 28"/>
                    <a:gd name="T83" fmla="*/ 0 h 8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
                    <a:gd name="T127" fmla="*/ 0 h 81"/>
                    <a:gd name="T128" fmla="*/ 28 w 28"/>
                    <a:gd name="T129" fmla="*/ 81 h 8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 h="81">
                      <a:moveTo>
                        <a:pt x="2" y="0"/>
                      </a:moveTo>
                      <a:lnTo>
                        <a:pt x="10" y="2"/>
                      </a:lnTo>
                      <a:lnTo>
                        <a:pt x="12" y="2"/>
                      </a:lnTo>
                      <a:lnTo>
                        <a:pt x="15" y="5"/>
                      </a:lnTo>
                      <a:lnTo>
                        <a:pt x="15" y="7"/>
                      </a:lnTo>
                      <a:lnTo>
                        <a:pt x="15" y="12"/>
                      </a:lnTo>
                      <a:lnTo>
                        <a:pt x="15" y="15"/>
                      </a:lnTo>
                      <a:lnTo>
                        <a:pt x="17" y="15"/>
                      </a:lnTo>
                      <a:lnTo>
                        <a:pt x="22" y="18"/>
                      </a:lnTo>
                      <a:lnTo>
                        <a:pt x="22" y="23"/>
                      </a:lnTo>
                      <a:lnTo>
                        <a:pt x="25" y="33"/>
                      </a:lnTo>
                      <a:lnTo>
                        <a:pt x="25" y="38"/>
                      </a:lnTo>
                      <a:lnTo>
                        <a:pt x="25" y="40"/>
                      </a:lnTo>
                      <a:lnTo>
                        <a:pt x="25" y="48"/>
                      </a:lnTo>
                      <a:lnTo>
                        <a:pt x="28" y="55"/>
                      </a:lnTo>
                      <a:lnTo>
                        <a:pt x="28" y="58"/>
                      </a:lnTo>
                      <a:lnTo>
                        <a:pt x="28" y="65"/>
                      </a:lnTo>
                      <a:lnTo>
                        <a:pt x="25" y="71"/>
                      </a:lnTo>
                      <a:lnTo>
                        <a:pt x="28" y="78"/>
                      </a:lnTo>
                      <a:lnTo>
                        <a:pt x="25" y="78"/>
                      </a:lnTo>
                      <a:lnTo>
                        <a:pt x="22" y="81"/>
                      </a:lnTo>
                      <a:lnTo>
                        <a:pt x="20" y="81"/>
                      </a:lnTo>
                      <a:lnTo>
                        <a:pt x="12" y="78"/>
                      </a:lnTo>
                      <a:lnTo>
                        <a:pt x="10" y="73"/>
                      </a:lnTo>
                      <a:lnTo>
                        <a:pt x="10" y="71"/>
                      </a:lnTo>
                      <a:lnTo>
                        <a:pt x="10" y="65"/>
                      </a:lnTo>
                      <a:lnTo>
                        <a:pt x="10" y="60"/>
                      </a:lnTo>
                      <a:lnTo>
                        <a:pt x="10" y="50"/>
                      </a:lnTo>
                      <a:lnTo>
                        <a:pt x="10" y="48"/>
                      </a:lnTo>
                      <a:lnTo>
                        <a:pt x="12" y="45"/>
                      </a:lnTo>
                      <a:lnTo>
                        <a:pt x="7" y="40"/>
                      </a:lnTo>
                      <a:lnTo>
                        <a:pt x="7" y="35"/>
                      </a:lnTo>
                      <a:lnTo>
                        <a:pt x="5" y="28"/>
                      </a:lnTo>
                      <a:lnTo>
                        <a:pt x="5" y="25"/>
                      </a:lnTo>
                      <a:lnTo>
                        <a:pt x="7" y="20"/>
                      </a:lnTo>
                      <a:lnTo>
                        <a:pt x="5" y="15"/>
                      </a:lnTo>
                      <a:lnTo>
                        <a:pt x="0" y="10"/>
                      </a:lnTo>
                      <a:lnTo>
                        <a:pt x="0" y="7"/>
                      </a:lnTo>
                      <a:lnTo>
                        <a:pt x="2" y="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44" name="Freeform 90"/>
                <p:cNvSpPr>
                  <a:spLocks/>
                </p:cNvSpPr>
                <p:nvPr/>
              </p:nvSpPr>
              <p:spPr bwMode="auto">
                <a:xfrm>
                  <a:off x="4706938" y="4429125"/>
                  <a:ext cx="57150" cy="125413"/>
                </a:xfrm>
                <a:custGeom>
                  <a:avLst/>
                  <a:gdLst>
                    <a:gd name="T0" fmla="*/ 2147483647 w 45"/>
                    <a:gd name="T1" fmla="*/ 2147483647 h 98"/>
                    <a:gd name="T2" fmla="*/ 2147483647 w 45"/>
                    <a:gd name="T3" fmla="*/ 2147483647 h 98"/>
                    <a:gd name="T4" fmla="*/ 2147483647 w 45"/>
                    <a:gd name="T5" fmla="*/ 2147483647 h 98"/>
                    <a:gd name="T6" fmla="*/ 2147483647 w 45"/>
                    <a:gd name="T7" fmla="*/ 2147483647 h 98"/>
                    <a:gd name="T8" fmla="*/ 2147483647 w 45"/>
                    <a:gd name="T9" fmla="*/ 2147483647 h 98"/>
                    <a:gd name="T10" fmla="*/ 2147483647 w 45"/>
                    <a:gd name="T11" fmla="*/ 2147483647 h 98"/>
                    <a:gd name="T12" fmla="*/ 2147483647 w 45"/>
                    <a:gd name="T13" fmla="*/ 2147483647 h 98"/>
                    <a:gd name="T14" fmla="*/ 2147483647 w 45"/>
                    <a:gd name="T15" fmla="*/ 2147483647 h 98"/>
                    <a:gd name="T16" fmla="*/ 2147483647 w 45"/>
                    <a:gd name="T17" fmla="*/ 2147483647 h 98"/>
                    <a:gd name="T18" fmla="*/ 2147483647 w 45"/>
                    <a:gd name="T19" fmla="*/ 2147483647 h 98"/>
                    <a:gd name="T20" fmla="*/ 2147483647 w 45"/>
                    <a:gd name="T21" fmla="*/ 2147483647 h 98"/>
                    <a:gd name="T22" fmla="*/ 2147483647 w 45"/>
                    <a:gd name="T23" fmla="*/ 2147483647 h 98"/>
                    <a:gd name="T24" fmla="*/ 2147483647 w 45"/>
                    <a:gd name="T25" fmla="*/ 2147483647 h 98"/>
                    <a:gd name="T26" fmla="*/ 2147483647 w 45"/>
                    <a:gd name="T27" fmla="*/ 2147483647 h 98"/>
                    <a:gd name="T28" fmla="*/ 2147483647 w 45"/>
                    <a:gd name="T29" fmla="*/ 2147483647 h 98"/>
                    <a:gd name="T30" fmla="*/ 2147483647 w 45"/>
                    <a:gd name="T31" fmla="*/ 2147483647 h 98"/>
                    <a:gd name="T32" fmla="*/ 2147483647 w 45"/>
                    <a:gd name="T33" fmla="*/ 2147483647 h 98"/>
                    <a:gd name="T34" fmla="*/ 2147483647 w 45"/>
                    <a:gd name="T35" fmla="*/ 2147483647 h 98"/>
                    <a:gd name="T36" fmla="*/ 2147483647 w 45"/>
                    <a:gd name="T37" fmla="*/ 2147483647 h 98"/>
                    <a:gd name="T38" fmla="*/ 2147483647 w 45"/>
                    <a:gd name="T39" fmla="*/ 2147483647 h 98"/>
                    <a:gd name="T40" fmla="*/ 2147483647 w 45"/>
                    <a:gd name="T41" fmla="*/ 2147483647 h 98"/>
                    <a:gd name="T42" fmla="*/ 2147483647 w 45"/>
                    <a:gd name="T43" fmla="*/ 2147483647 h 98"/>
                    <a:gd name="T44" fmla="*/ 2147483647 w 45"/>
                    <a:gd name="T45" fmla="*/ 2147483647 h 98"/>
                    <a:gd name="T46" fmla="*/ 2147483647 w 45"/>
                    <a:gd name="T47" fmla="*/ 2147483647 h 98"/>
                    <a:gd name="T48" fmla="*/ 2147483647 w 45"/>
                    <a:gd name="T49" fmla="*/ 2147483647 h 98"/>
                    <a:gd name="T50" fmla="*/ 2147483647 w 45"/>
                    <a:gd name="T51" fmla="*/ 2147483647 h 98"/>
                    <a:gd name="T52" fmla="*/ 2147483647 w 45"/>
                    <a:gd name="T53" fmla="*/ 2147483647 h 98"/>
                    <a:gd name="T54" fmla="*/ 2147483647 w 45"/>
                    <a:gd name="T55" fmla="*/ 2147483647 h 98"/>
                    <a:gd name="T56" fmla="*/ 2147483647 w 45"/>
                    <a:gd name="T57" fmla="*/ 2147483647 h 98"/>
                    <a:gd name="T58" fmla="*/ 2147483647 w 45"/>
                    <a:gd name="T59" fmla="*/ 2147483647 h 98"/>
                    <a:gd name="T60" fmla="*/ 2147483647 w 45"/>
                    <a:gd name="T61" fmla="*/ 2147483647 h 98"/>
                    <a:gd name="T62" fmla="*/ 2147483647 w 45"/>
                    <a:gd name="T63" fmla="*/ 2147483647 h 98"/>
                    <a:gd name="T64" fmla="*/ 2147483647 w 45"/>
                    <a:gd name="T65" fmla="*/ 2147483647 h 98"/>
                    <a:gd name="T66" fmla="*/ 2147483647 w 45"/>
                    <a:gd name="T67" fmla="*/ 2147483647 h 98"/>
                    <a:gd name="T68" fmla="*/ 2147483647 w 45"/>
                    <a:gd name="T69" fmla="*/ 2147483647 h 98"/>
                    <a:gd name="T70" fmla="*/ 2147483647 w 45"/>
                    <a:gd name="T71" fmla="*/ 2147483647 h 98"/>
                    <a:gd name="T72" fmla="*/ 0 w 45"/>
                    <a:gd name="T73" fmla="*/ 2147483647 h 98"/>
                    <a:gd name="T74" fmla="*/ 0 w 45"/>
                    <a:gd name="T75" fmla="*/ 2147483647 h 98"/>
                    <a:gd name="T76" fmla="*/ 0 w 45"/>
                    <a:gd name="T77" fmla="*/ 2147483647 h 98"/>
                    <a:gd name="T78" fmla="*/ 0 w 45"/>
                    <a:gd name="T79" fmla="*/ 2147483647 h 98"/>
                    <a:gd name="T80" fmla="*/ 0 w 45"/>
                    <a:gd name="T81" fmla="*/ 2147483647 h 98"/>
                    <a:gd name="T82" fmla="*/ 2147483647 w 45"/>
                    <a:gd name="T83" fmla="*/ 2147483647 h 98"/>
                    <a:gd name="T84" fmla="*/ 2147483647 w 45"/>
                    <a:gd name="T85" fmla="*/ 2147483647 h 98"/>
                    <a:gd name="T86" fmla="*/ 2147483647 w 45"/>
                    <a:gd name="T87" fmla="*/ 2147483647 h 98"/>
                    <a:gd name="T88" fmla="*/ 2147483647 w 45"/>
                    <a:gd name="T89" fmla="*/ 2147483647 h 98"/>
                    <a:gd name="T90" fmla="*/ 2147483647 w 45"/>
                    <a:gd name="T91" fmla="*/ 2147483647 h 98"/>
                    <a:gd name="T92" fmla="*/ 2147483647 w 45"/>
                    <a:gd name="T93" fmla="*/ 2147483647 h 98"/>
                    <a:gd name="T94" fmla="*/ 2147483647 w 45"/>
                    <a:gd name="T95" fmla="*/ 2147483647 h 98"/>
                    <a:gd name="T96" fmla="*/ 2147483647 w 45"/>
                    <a:gd name="T97" fmla="*/ 2147483647 h 98"/>
                    <a:gd name="T98" fmla="*/ 2147483647 w 45"/>
                    <a:gd name="T99" fmla="*/ 2147483647 h 98"/>
                    <a:gd name="T100" fmla="*/ 2147483647 w 45"/>
                    <a:gd name="T101" fmla="*/ 2147483647 h 98"/>
                    <a:gd name="T102" fmla="*/ 2147483647 w 45"/>
                    <a:gd name="T103" fmla="*/ 0 h 98"/>
                    <a:gd name="T104" fmla="*/ 2147483647 w 45"/>
                    <a:gd name="T105" fmla="*/ 2147483647 h 98"/>
                    <a:gd name="T106" fmla="*/ 2147483647 w 45"/>
                    <a:gd name="T107" fmla="*/ 2147483647 h 98"/>
                    <a:gd name="T108" fmla="*/ 2147483647 w 45"/>
                    <a:gd name="T109" fmla="*/ 2147483647 h 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5"/>
                    <a:gd name="T166" fmla="*/ 0 h 98"/>
                    <a:gd name="T167" fmla="*/ 45 w 45"/>
                    <a:gd name="T168" fmla="*/ 98 h 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5" h="98">
                      <a:moveTo>
                        <a:pt x="43" y="10"/>
                      </a:moveTo>
                      <a:lnTo>
                        <a:pt x="43" y="17"/>
                      </a:lnTo>
                      <a:lnTo>
                        <a:pt x="43" y="22"/>
                      </a:lnTo>
                      <a:lnTo>
                        <a:pt x="45" y="27"/>
                      </a:lnTo>
                      <a:lnTo>
                        <a:pt x="45" y="35"/>
                      </a:lnTo>
                      <a:lnTo>
                        <a:pt x="43" y="38"/>
                      </a:lnTo>
                      <a:lnTo>
                        <a:pt x="40" y="40"/>
                      </a:lnTo>
                      <a:lnTo>
                        <a:pt x="35" y="43"/>
                      </a:lnTo>
                      <a:lnTo>
                        <a:pt x="35" y="45"/>
                      </a:lnTo>
                      <a:lnTo>
                        <a:pt x="38" y="50"/>
                      </a:lnTo>
                      <a:lnTo>
                        <a:pt x="35" y="53"/>
                      </a:lnTo>
                      <a:lnTo>
                        <a:pt x="33" y="53"/>
                      </a:lnTo>
                      <a:lnTo>
                        <a:pt x="30" y="53"/>
                      </a:lnTo>
                      <a:lnTo>
                        <a:pt x="30" y="58"/>
                      </a:lnTo>
                      <a:lnTo>
                        <a:pt x="30" y="60"/>
                      </a:lnTo>
                      <a:lnTo>
                        <a:pt x="30" y="63"/>
                      </a:lnTo>
                      <a:lnTo>
                        <a:pt x="30" y="70"/>
                      </a:lnTo>
                      <a:lnTo>
                        <a:pt x="28" y="75"/>
                      </a:lnTo>
                      <a:lnTo>
                        <a:pt x="30" y="88"/>
                      </a:lnTo>
                      <a:lnTo>
                        <a:pt x="30" y="96"/>
                      </a:lnTo>
                      <a:lnTo>
                        <a:pt x="30" y="98"/>
                      </a:lnTo>
                      <a:lnTo>
                        <a:pt x="28" y="98"/>
                      </a:lnTo>
                      <a:lnTo>
                        <a:pt x="18" y="98"/>
                      </a:lnTo>
                      <a:lnTo>
                        <a:pt x="13" y="98"/>
                      </a:lnTo>
                      <a:lnTo>
                        <a:pt x="10" y="91"/>
                      </a:lnTo>
                      <a:lnTo>
                        <a:pt x="13" y="85"/>
                      </a:lnTo>
                      <a:lnTo>
                        <a:pt x="13" y="78"/>
                      </a:lnTo>
                      <a:lnTo>
                        <a:pt x="13" y="75"/>
                      </a:lnTo>
                      <a:lnTo>
                        <a:pt x="10" y="68"/>
                      </a:lnTo>
                      <a:lnTo>
                        <a:pt x="10" y="60"/>
                      </a:lnTo>
                      <a:lnTo>
                        <a:pt x="10" y="58"/>
                      </a:lnTo>
                      <a:lnTo>
                        <a:pt x="10" y="53"/>
                      </a:lnTo>
                      <a:lnTo>
                        <a:pt x="7" y="43"/>
                      </a:lnTo>
                      <a:lnTo>
                        <a:pt x="7" y="38"/>
                      </a:lnTo>
                      <a:lnTo>
                        <a:pt x="2" y="35"/>
                      </a:lnTo>
                      <a:lnTo>
                        <a:pt x="0" y="35"/>
                      </a:lnTo>
                      <a:lnTo>
                        <a:pt x="0" y="32"/>
                      </a:lnTo>
                      <a:lnTo>
                        <a:pt x="0" y="27"/>
                      </a:lnTo>
                      <a:lnTo>
                        <a:pt x="0" y="25"/>
                      </a:lnTo>
                      <a:lnTo>
                        <a:pt x="0" y="22"/>
                      </a:lnTo>
                      <a:lnTo>
                        <a:pt x="2" y="22"/>
                      </a:lnTo>
                      <a:lnTo>
                        <a:pt x="5" y="17"/>
                      </a:lnTo>
                      <a:lnTo>
                        <a:pt x="7" y="15"/>
                      </a:lnTo>
                      <a:lnTo>
                        <a:pt x="10" y="15"/>
                      </a:lnTo>
                      <a:lnTo>
                        <a:pt x="15" y="15"/>
                      </a:lnTo>
                      <a:lnTo>
                        <a:pt x="18" y="15"/>
                      </a:lnTo>
                      <a:lnTo>
                        <a:pt x="23" y="12"/>
                      </a:lnTo>
                      <a:lnTo>
                        <a:pt x="23" y="5"/>
                      </a:lnTo>
                      <a:lnTo>
                        <a:pt x="23" y="2"/>
                      </a:lnTo>
                      <a:lnTo>
                        <a:pt x="28" y="2"/>
                      </a:lnTo>
                      <a:lnTo>
                        <a:pt x="28" y="0"/>
                      </a:lnTo>
                      <a:lnTo>
                        <a:pt x="30" y="2"/>
                      </a:lnTo>
                      <a:lnTo>
                        <a:pt x="35" y="7"/>
                      </a:lnTo>
                      <a:lnTo>
                        <a:pt x="43" y="1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45" name="Freeform 91"/>
                <p:cNvSpPr>
                  <a:spLocks noEditPoints="1"/>
                </p:cNvSpPr>
                <p:nvPr/>
              </p:nvSpPr>
              <p:spPr bwMode="auto">
                <a:xfrm>
                  <a:off x="5213350" y="3741738"/>
                  <a:ext cx="379413" cy="163512"/>
                </a:xfrm>
                <a:custGeom>
                  <a:avLst/>
                  <a:gdLst>
                    <a:gd name="T0" fmla="*/ 2147483647 w 298"/>
                    <a:gd name="T1" fmla="*/ 2147483647 h 129"/>
                    <a:gd name="T2" fmla="*/ 2147483647 w 298"/>
                    <a:gd name="T3" fmla="*/ 2147483647 h 129"/>
                    <a:gd name="T4" fmla="*/ 2147483647 w 298"/>
                    <a:gd name="T5" fmla="*/ 2147483647 h 129"/>
                    <a:gd name="T6" fmla="*/ 2147483647 w 298"/>
                    <a:gd name="T7" fmla="*/ 2147483647 h 129"/>
                    <a:gd name="T8" fmla="*/ 2147483647 w 298"/>
                    <a:gd name="T9" fmla="*/ 2147483647 h 129"/>
                    <a:gd name="T10" fmla="*/ 2147483647 w 298"/>
                    <a:gd name="T11" fmla="*/ 2147483647 h 129"/>
                    <a:gd name="T12" fmla="*/ 2147483647 w 298"/>
                    <a:gd name="T13" fmla="*/ 2147483647 h 129"/>
                    <a:gd name="T14" fmla="*/ 2147483647 w 298"/>
                    <a:gd name="T15" fmla="*/ 2147483647 h 129"/>
                    <a:gd name="T16" fmla="*/ 2147483647 w 298"/>
                    <a:gd name="T17" fmla="*/ 2147483647 h 129"/>
                    <a:gd name="T18" fmla="*/ 2147483647 w 298"/>
                    <a:gd name="T19" fmla="*/ 2147483647 h 129"/>
                    <a:gd name="T20" fmla="*/ 2147483647 w 298"/>
                    <a:gd name="T21" fmla="*/ 2147483647 h 129"/>
                    <a:gd name="T22" fmla="*/ 2147483647 w 298"/>
                    <a:gd name="T23" fmla="*/ 2147483647 h 129"/>
                    <a:gd name="T24" fmla="*/ 2147483647 w 298"/>
                    <a:gd name="T25" fmla="*/ 2147483647 h 129"/>
                    <a:gd name="T26" fmla="*/ 2147483647 w 298"/>
                    <a:gd name="T27" fmla="*/ 2147483647 h 129"/>
                    <a:gd name="T28" fmla="*/ 2147483647 w 298"/>
                    <a:gd name="T29" fmla="*/ 2147483647 h 129"/>
                    <a:gd name="T30" fmla="*/ 2147483647 w 298"/>
                    <a:gd name="T31" fmla="*/ 2147483647 h 129"/>
                    <a:gd name="T32" fmla="*/ 2147483647 w 298"/>
                    <a:gd name="T33" fmla="*/ 2147483647 h 129"/>
                    <a:gd name="T34" fmla="*/ 2147483647 w 298"/>
                    <a:gd name="T35" fmla="*/ 2147483647 h 129"/>
                    <a:gd name="T36" fmla="*/ 2147483647 w 298"/>
                    <a:gd name="T37" fmla="*/ 2147483647 h 129"/>
                    <a:gd name="T38" fmla="*/ 2147483647 w 298"/>
                    <a:gd name="T39" fmla="*/ 2147483647 h 129"/>
                    <a:gd name="T40" fmla="*/ 2147483647 w 298"/>
                    <a:gd name="T41" fmla="*/ 2147483647 h 129"/>
                    <a:gd name="T42" fmla="*/ 2147483647 w 298"/>
                    <a:gd name="T43" fmla="*/ 2147483647 h 129"/>
                    <a:gd name="T44" fmla="*/ 2147483647 w 298"/>
                    <a:gd name="T45" fmla="*/ 2147483647 h 129"/>
                    <a:gd name="T46" fmla="*/ 2147483647 w 298"/>
                    <a:gd name="T47" fmla="*/ 2147483647 h 129"/>
                    <a:gd name="T48" fmla="*/ 2147483647 w 298"/>
                    <a:gd name="T49" fmla="*/ 2147483647 h 129"/>
                    <a:gd name="T50" fmla="*/ 2147483647 w 298"/>
                    <a:gd name="T51" fmla="*/ 2147483647 h 129"/>
                    <a:gd name="T52" fmla="*/ 2147483647 w 298"/>
                    <a:gd name="T53" fmla="*/ 2147483647 h 129"/>
                    <a:gd name="T54" fmla="*/ 2147483647 w 298"/>
                    <a:gd name="T55" fmla="*/ 2147483647 h 129"/>
                    <a:gd name="T56" fmla="*/ 2147483647 w 298"/>
                    <a:gd name="T57" fmla="*/ 2147483647 h 129"/>
                    <a:gd name="T58" fmla="*/ 2147483647 w 298"/>
                    <a:gd name="T59" fmla="*/ 2147483647 h 129"/>
                    <a:gd name="T60" fmla="*/ 2147483647 w 298"/>
                    <a:gd name="T61" fmla="*/ 2147483647 h 129"/>
                    <a:gd name="T62" fmla="*/ 2147483647 w 298"/>
                    <a:gd name="T63" fmla="*/ 2147483647 h 129"/>
                    <a:gd name="T64" fmla="*/ 2147483647 w 298"/>
                    <a:gd name="T65" fmla="*/ 2147483647 h 129"/>
                    <a:gd name="T66" fmla="*/ 2147483647 w 298"/>
                    <a:gd name="T67" fmla="*/ 2147483647 h 129"/>
                    <a:gd name="T68" fmla="*/ 2147483647 w 298"/>
                    <a:gd name="T69" fmla="*/ 2147483647 h 129"/>
                    <a:gd name="T70" fmla="*/ 2147483647 w 298"/>
                    <a:gd name="T71" fmla="*/ 2147483647 h 129"/>
                    <a:gd name="T72" fmla="*/ 2147483647 w 298"/>
                    <a:gd name="T73" fmla="*/ 2147483647 h 129"/>
                    <a:gd name="T74" fmla="*/ 2147483647 w 298"/>
                    <a:gd name="T75" fmla="*/ 2147483647 h 129"/>
                    <a:gd name="T76" fmla="*/ 2147483647 w 298"/>
                    <a:gd name="T77" fmla="*/ 2147483647 h 129"/>
                    <a:gd name="T78" fmla="*/ 2147483647 w 298"/>
                    <a:gd name="T79" fmla="*/ 2147483647 h 129"/>
                    <a:gd name="T80" fmla="*/ 2147483647 w 298"/>
                    <a:gd name="T81" fmla="*/ 0 h 129"/>
                    <a:gd name="T82" fmla="*/ 2147483647 w 298"/>
                    <a:gd name="T83" fmla="*/ 2147483647 h 129"/>
                    <a:gd name="T84" fmla="*/ 2147483647 w 298"/>
                    <a:gd name="T85" fmla="*/ 2147483647 h 129"/>
                    <a:gd name="T86" fmla="*/ 2147483647 w 298"/>
                    <a:gd name="T87" fmla="*/ 2147483647 h 129"/>
                    <a:gd name="T88" fmla="*/ 2147483647 w 298"/>
                    <a:gd name="T89" fmla="*/ 2147483647 h 129"/>
                    <a:gd name="T90" fmla="*/ 2147483647 w 298"/>
                    <a:gd name="T91" fmla="*/ 2147483647 h 129"/>
                    <a:gd name="T92" fmla="*/ 2147483647 w 298"/>
                    <a:gd name="T93" fmla="*/ 2147483647 h 129"/>
                    <a:gd name="T94" fmla="*/ 2147483647 w 298"/>
                    <a:gd name="T95" fmla="*/ 2147483647 h 129"/>
                    <a:gd name="T96" fmla="*/ 2147483647 w 298"/>
                    <a:gd name="T97" fmla="*/ 2147483647 h 129"/>
                    <a:gd name="T98" fmla="*/ 2147483647 w 298"/>
                    <a:gd name="T99" fmla="*/ 2147483647 h 129"/>
                    <a:gd name="T100" fmla="*/ 2147483647 w 298"/>
                    <a:gd name="T101" fmla="*/ 2147483647 h 129"/>
                    <a:gd name="T102" fmla="*/ 2147483647 w 298"/>
                    <a:gd name="T103" fmla="*/ 2147483647 h 129"/>
                    <a:gd name="T104" fmla="*/ 2147483647 w 298"/>
                    <a:gd name="T105" fmla="*/ 2147483647 h 129"/>
                    <a:gd name="T106" fmla="*/ 2147483647 w 298"/>
                    <a:gd name="T107" fmla="*/ 2147483647 h 129"/>
                    <a:gd name="T108" fmla="*/ 2147483647 w 298"/>
                    <a:gd name="T109" fmla="*/ 2147483647 h 129"/>
                    <a:gd name="T110" fmla="*/ 2147483647 w 298"/>
                    <a:gd name="T111" fmla="*/ 2147483647 h 129"/>
                    <a:gd name="T112" fmla="*/ 2147483647 w 298"/>
                    <a:gd name="T113" fmla="*/ 2147483647 h 129"/>
                    <a:gd name="T114" fmla="*/ 2147483647 w 298"/>
                    <a:gd name="T115" fmla="*/ 2147483647 h 129"/>
                    <a:gd name="T116" fmla="*/ 2147483647 w 298"/>
                    <a:gd name="T117" fmla="*/ 2147483647 h 129"/>
                    <a:gd name="T118" fmla="*/ 2147483647 w 298"/>
                    <a:gd name="T119" fmla="*/ 2147483647 h 129"/>
                    <a:gd name="T120" fmla="*/ 2147483647 w 298"/>
                    <a:gd name="T121" fmla="*/ 0 h 12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98"/>
                    <a:gd name="T184" fmla="*/ 0 h 129"/>
                    <a:gd name="T185" fmla="*/ 298 w 298"/>
                    <a:gd name="T186" fmla="*/ 129 h 12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98" h="129">
                      <a:moveTo>
                        <a:pt x="298" y="101"/>
                      </a:moveTo>
                      <a:lnTo>
                        <a:pt x="296" y="101"/>
                      </a:lnTo>
                      <a:lnTo>
                        <a:pt x="293" y="106"/>
                      </a:lnTo>
                      <a:lnTo>
                        <a:pt x="291" y="106"/>
                      </a:lnTo>
                      <a:lnTo>
                        <a:pt x="288" y="104"/>
                      </a:lnTo>
                      <a:lnTo>
                        <a:pt x="288" y="101"/>
                      </a:lnTo>
                      <a:lnTo>
                        <a:pt x="288" y="99"/>
                      </a:lnTo>
                      <a:lnTo>
                        <a:pt x="286" y="99"/>
                      </a:lnTo>
                      <a:lnTo>
                        <a:pt x="283" y="101"/>
                      </a:lnTo>
                      <a:lnTo>
                        <a:pt x="281" y="101"/>
                      </a:lnTo>
                      <a:lnTo>
                        <a:pt x="276" y="99"/>
                      </a:lnTo>
                      <a:lnTo>
                        <a:pt x="273" y="99"/>
                      </a:lnTo>
                      <a:lnTo>
                        <a:pt x="271" y="99"/>
                      </a:lnTo>
                      <a:lnTo>
                        <a:pt x="268" y="99"/>
                      </a:lnTo>
                      <a:lnTo>
                        <a:pt x="266" y="101"/>
                      </a:lnTo>
                      <a:lnTo>
                        <a:pt x="263" y="101"/>
                      </a:lnTo>
                      <a:lnTo>
                        <a:pt x="263" y="99"/>
                      </a:lnTo>
                      <a:lnTo>
                        <a:pt x="261" y="99"/>
                      </a:lnTo>
                      <a:lnTo>
                        <a:pt x="261" y="101"/>
                      </a:lnTo>
                      <a:lnTo>
                        <a:pt x="256" y="104"/>
                      </a:lnTo>
                      <a:lnTo>
                        <a:pt x="245" y="106"/>
                      </a:lnTo>
                      <a:lnTo>
                        <a:pt x="240" y="106"/>
                      </a:lnTo>
                      <a:lnTo>
                        <a:pt x="235" y="104"/>
                      </a:lnTo>
                      <a:lnTo>
                        <a:pt x="233" y="104"/>
                      </a:lnTo>
                      <a:lnTo>
                        <a:pt x="223" y="111"/>
                      </a:lnTo>
                      <a:lnTo>
                        <a:pt x="218" y="111"/>
                      </a:lnTo>
                      <a:lnTo>
                        <a:pt x="210" y="114"/>
                      </a:lnTo>
                      <a:lnTo>
                        <a:pt x="205" y="111"/>
                      </a:lnTo>
                      <a:lnTo>
                        <a:pt x="195" y="109"/>
                      </a:lnTo>
                      <a:lnTo>
                        <a:pt x="192" y="109"/>
                      </a:lnTo>
                      <a:lnTo>
                        <a:pt x="187" y="111"/>
                      </a:lnTo>
                      <a:lnTo>
                        <a:pt x="182" y="114"/>
                      </a:lnTo>
                      <a:lnTo>
                        <a:pt x="177" y="111"/>
                      </a:lnTo>
                      <a:lnTo>
                        <a:pt x="172" y="111"/>
                      </a:lnTo>
                      <a:lnTo>
                        <a:pt x="170" y="111"/>
                      </a:lnTo>
                      <a:lnTo>
                        <a:pt x="170" y="114"/>
                      </a:lnTo>
                      <a:lnTo>
                        <a:pt x="170" y="117"/>
                      </a:lnTo>
                      <a:lnTo>
                        <a:pt x="172" y="122"/>
                      </a:lnTo>
                      <a:lnTo>
                        <a:pt x="167" y="122"/>
                      </a:lnTo>
                      <a:lnTo>
                        <a:pt x="165" y="127"/>
                      </a:lnTo>
                      <a:lnTo>
                        <a:pt x="162" y="127"/>
                      </a:lnTo>
                      <a:lnTo>
                        <a:pt x="162" y="129"/>
                      </a:lnTo>
                      <a:lnTo>
                        <a:pt x="159" y="127"/>
                      </a:lnTo>
                      <a:lnTo>
                        <a:pt x="157" y="127"/>
                      </a:lnTo>
                      <a:lnTo>
                        <a:pt x="154" y="124"/>
                      </a:lnTo>
                      <a:lnTo>
                        <a:pt x="154" y="122"/>
                      </a:lnTo>
                      <a:lnTo>
                        <a:pt x="157" y="119"/>
                      </a:lnTo>
                      <a:lnTo>
                        <a:pt x="162" y="114"/>
                      </a:lnTo>
                      <a:lnTo>
                        <a:pt x="162" y="111"/>
                      </a:lnTo>
                      <a:lnTo>
                        <a:pt x="159" y="109"/>
                      </a:lnTo>
                      <a:lnTo>
                        <a:pt x="157" y="109"/>
                      </a:lnTo>
                      <a:lnTo>
                        <a:pt x="154" y="114"/>
                      </a:lnTo>
                      <a:lnTo>
                        <a:pt x="152" y="114"/>
                      </a:lnTo>
                      <a:lnTo>
                        <a:pt x="152" y="117"/>
                      </a:lnTo>
                      <a:lnTo>
                        <a:pt x="149" y="117"/>
                      </a:lnTo>
                      <a:lnTo>
                        <a:pt x="147" y="117"/>
                      </a:lnTo>
                      <a:lnTo>
                        <a:pt x="144" y="114"/>
                      </a:lnTo>
                      <a:lnTo>
                        <a:pt x="142" y="114"/>
                      </a:lnTo>
                      <a:lnTo>
                        <a:pt x="139" y="111"/>
                      </a:lnTo>
                      <a:lnTo>
                        <a:pt x="134" y="111"/>
                      </a:lnTo>
                      <a:lnTo>
                        <a:pt x="129" y="117"/>
                      </a:lnTo>
                      <a:lnTo>
                        <a:pt x="127" y="119"/>
                      </a:lnTo>
                      <a:lnTo>
                        <a:pt x="127" y="122"/>
                      </a:lnTo>
                      <a:lnTo>
                        <a:pt x="124" y="122"/>
                      </a:lnTo>
                      <a:lnTo>
                        <a:pt x="124" y="124"/>
                      </a:lnTo>
                      <a:lnTo>
                        <a:pt x="124" y="122"/>
                      </a:lnTo>
                      <a:lnTo>
                        <a:pt x="119" y="124"/>
                      </a:lnTo>
                      <a:lnTo>
                        <a:pt x="114" y="124"/>
                      </a:lnTo>
                      <a:lnTo>
                        <a:pt x="111" y="124"/>
                      </a:lnTo>
                      <a:lnTo>
                        <a:pt x="106" y="124"/>
                      </a:lnTo>
                      <a:lnTo>
                        <a:pt x="101" y="122"/>
                      </a:lnTo>
                      <a:lnTo>
                        <a:pt x="94" y="114"/>
                      </a:lnTo>
                      <a:lnTo>
                        <a:pt x="86" y="111"/>
                      </a:lnTo>
                      <a:lnTo>
                        <a:pt x="79" y="109"/>
                      </a:lnTo>
                      <a:lnTo>
                        <a:pt x="74" y="109"/>
                      </a:lnTo>
                      <a:lnTo>
                        <a:pt x="74" y="111"/>
                      </a:lnTo>
                      <a:lnTo>
                        <a:pt x="71" y="117"/>
                      </a:lnTo>
                      <a:lnTo>
                        <a:pt x="71" y="122"/>
                      </a:lnTo>
                      <a:lnTo>
                        <a:pt x="68" y="122"/>
                      </a:lnTo>
                      <a:lnTo>
                        <a:pt x="66" y="122"/>
                      </a:lnTo>
                      <a:lnTo>
                        <a:pt x="58" y="124"/>
                      </a:lnTo>
                      <a:lnTo>
                        <a:pt x="56" y="124"/>
                      </a:lnTo>
                      <a:lnTo>
                        <a:pt x="53" y="122"/>
                      </a:lnTo>
                      <a:lnTo>
                        <a:pt x="48" y="111"/>
                      </a:lnTo>
                      <a:lnTo>
                        <a:pt x="46" y="114"/>
                      </a:lnTo>
                      <a:lnTo>
                        <a:pt x="41" y="109"/>
                      </a:lnTo>
                      <a:lnTo>
                        <a:pt x="36" y="111"/>
                      </a:lnTo>
                      <a:lnTo>
                        <a:pt x="33" y="114"/>
                      </a:lnTo>
                      <a:lnTo>
                        <a:pt x="31" y="111"/>
                      </a:lnTo>
                      <a:lnTo>
                        <a:pt x="31" y="109"/>
                      </a:lnTo>
                      <a:lnTo>
                        <a:pt x="33" y="109"/>
                      </a:lnTo>
                      <a:lnTo>
                        <a:pt x="33" y="106"/>
                      </a:lnTo>
                      <a:lnTo>
                        <a:pt x="26" y="106"/>
                      </a:lnTo>
                      <a:lnTo>
                        <a:pt x="20" y="106"/>
                      </a:lnTo>
                      <a:lnTo>
                        <a:pt x="20" y="104"/>
                      </a:lnTo>
                      <a:lnTo>
                        <a:pt x="26" y="101"/>
                      </a:lnTo>
                      <a:lnTo>
                        <a:pt x="23" y="101"/>
                      </a:lnTo>
                      <a:lnTo>
                        <a:pt x="23" y="99"/>
                      </a:lnTo>
                      <a:lnTo>
                        <a:pt x="18" y="99"/>
                      </a:lnTo>
                      <a:lnTo>
                        <a:pt x="18" y="96"/>
                      </a:lnTo>
                      <a:lnTo>
                        <a:pt x="18" y="91"/>
                      </a:lnTo>
                      <a:lnTo>
                        <a:pt x="18" y="89"/>
                      </a:lnTo>
                      <a:lnTo>
                        <a:pt x="18" y="86"/>
                      </a:lnTo>
                      <a:lnTo>
                        <a:pt x="15" y="86"/>
                      </a:lnTo>
                      <a:lnTo>
                        <a:pt x="10" y="84"/>
                      </a:lnTo>
                      <a:lnTo>
                        <a:pt x="8" y="84"/>
                      </a:lnTo>
                      <a:lnTo>
                        <a:pt x="8" y="81"/>
                      </a:lnTo>
                      <a:lnTo>
                        <a:pt x="8" y="76"/>
                      </a:lnTo>
                      <a:lnTo>
                        <a:pt x="13" y="79"/>
                      </a:lnTo>
                      <a:lnTo>
                        <a:pt x="15" y="76"/>
                      </a:lnTo>
                      <a:lnTo>
                        <a:pt x="13" y="74"/>
                      </a:lnTo>
                      <a:lnTo>
                        <a:pt x="10" y="71"/>
                      </a:lnTo>
                      <a:lnTo>
                        <a:pt x="13" y="71"/>
                      </a:lnTo>
                      <a:lnTo>
                        <a:pt x="15" y="69"/>
                      </a:lnTo>
                      <a:lnTo>
                        <a:pt x="18" y="69"/>
                      </a:lnTo>
                      <a:lnTo>
                        <a:pt x="15" y="66"/>
                      </a:lnTo>
                      <a:lnTo>
                        <a:pt x="13" y="66"/>
                      </a:lnTo>
                      <a:lnTo>
                        <a:pt x="13" y="64"/>
                      </a:lnTo>
                      <a:lnTo>
                        <a:pt x="15" y="64"/>
                      </a:lnTo>
                      <a:lnTo>
                        <a:pt x="13" y="61"/>
                      </a:lnTo>
                      <a:lnTo>
                        <a:pt x="10" y="58"/>
                      </a:lnTo>
                      <a:lnTo>
                        <a:pt x="13" y="58"/>
                      </a:lnTo>
                      <a:lnTo>
                        <a:pt x="13" y="56"/>
                      </a:lnTo>
                      <a:lnTo>
                        <a:pt x="15" y="56"/>
                      </a:lnTo>
                      <a:lnTo>
                        <a:pt x="15" y="53"/>
                      </a:lnTo>
                      <a:lnTo>
                        <a:pt x="13" y="53"/>
                      </a:lnTo>
                      <a:lnTo>
                        <a:pt x="8" y="53"/>
                      </a:lnTo>
                      <a:lnTo>
                        <a:pt x="3" y="56"/>
                      </a:lnTo>
                      <a:lnTo>
                        <a:pt x="0" y="56"/>
                      </a:lnTo>
                      <a:lnTo>
                        <a:pt x="3" y="53"/>
                      </a:lnTo>
                      <a:lnTo>
                        <a:pt x="3" y="51"/>
                      </a:lnTo>
                      <a:lnTo>
                        <a:pt x="3" y="48"/>
                      </a:lnTo>
                      <a:lnTo>
                        <a:pt x="3" y="46"/>
                      </a:lnTo>
                      <a:lnTo>
                        <a:pt x="3" y="43"/>
                      </a:lnTo>
                      <a:lnTo>
                        <a:pt x="5" y="43"/>
                      </a:lnTo>
                      <a:lnTo>
                        <a:pt x="8" y="41"/>
                      </a:lnTo>
                      <a:lnTo>
                        <a:pt x="13" y="36"/>
                      </a:lnTo>
                      <a:lnTo>
                        <a:pt x="15" y="36"/>
                      </a:lnTo>
                      <a:lnTo>
                        <a:pt x="18" y="36"/>
                      </a:lnTo>
                      <a:lnTo>
                        <a:pt x="20" y="36"/>
                      </a:lnTo>
                      <a:lnTo>
                        <a:pt x="23" y="38"/>
                      </a:lnTo>
                      <a:lnTo>
                        <a:pt x="26" y="38"/>
                      </a:lnTo>
                      <a:lnTo>
                        <a:pt x="28" y="38"/>
                      </a:lnTo>
                      <a:lnTo>
                        <a:pt x="31" y="36"/>
                      </a:lnTo>
                      <a:lnTo>
                        <a:pt x="28" y="36"/>
                      </a:lnTo>
                      <a:lnTo>
                        <a:pt x="28" y="33"/>
                      </a:lnTo>
                      <a:lnTo>
                        <a:pt x="31" y="33"/>
                      </a:lnTo>
                      <a:lnTo>
                        <a:pt x="33" y="36"/>
                      </a:lnTo>
                      <a:lnTo>
                        <a:pt x="31" y="36"/>
                      </a:lnTo>
                      <a:lnTo>
                        <a:pt x="33" y="36"/>
                      </a:lnTo>
                      <a:lnTo>
                        <a:pt x="41" y="36"/>
                      </a:lnTo>
                      <a:lnTo>
                        <a:pt x="43" y="36"/>
                      </a:lnTo>
                      <a:lnTo>
                        <a:pt x="46" y="36"/>
                      </a:lnTo>
                      <a:lnTo>
                        <a:pt x="48" y="38"/>
                      </a:lnTo>
                      <a:lnTo>
                        <a:pt x="51" y="36"/>
                      </a:lnTo>
                      <a:lnTo>
                        <a:pt x="48" y="36"/>
                      </a:lnTo>
                      <a:lnTo>
                        <a:pt x="46" y="33"/>
                      </a:lnTo>
                      <a:lnTo>
                        <a:pt x="46" y="31"/>
                      </a:lnTo>
                      <a:lnTo>
                        <a:pt x="56" y="31"/>
                      </a:lnTo>
                      <a:lnTo>
                        <a:pt x="58" y="31"/>
                      </a:lnTo>
                      <a:lnTo>
                        <a:pt x="63" y="28"/>
                      </a:lnTo>
                      <a:lnTo>
                        <a:pt x="58" y="28"/>
                      </a:lnTo>
                      <a:lnTo>
                        <a:pt x="56" y="28"/>
                      </a:lnTo>
                      <a:lnTo>
                        <a:pt x="53" y="28"/>
                      </a:lnTo>
                      <a:lnTo>
                        <a:pt x="48" y="23"/>
                      </a:lnTo>
                      <a:lnTo>
                        <a:pt x="51" y="18"/>
                      </a:lnTo>
                      <a:lnTo>
                        <a:pt x="58" y="21"/>
                      </a:lnTo>
                      <a:lnTo>
                        <a:pt x="66" y="21"/>
                      </a:lnTo>
                      <a:lnTo>
                        <a:pt x="68" y="18"/>
                      </a:lnTo>
                      <a:lnTo>
                        <a:pt x="76" y="23"/>
                      </a:lnTo>
                      <a:lnTo>
                        <a:pt x="84" y="23"/>
                      </a:lnTo>
                      <a:lnTo>
                        <a:pt x="86" y="21"/>
                      </a:lnTo>
                      <a:lnTo>
                        <a:pt x="86" y="18"/>
                      </a:lnTo>
                      <a:lnTo>
                        <a:pt x="91" y="16"/>
                      </a:lnTo>
                      <a:lnTo>
                        <a:pt x="94" y="13"/>
                      </a:lnTo>
                      <a:lnTo>
                        <a:pt x="101" y="8"/>
                      </a:lnTo>
                      <a:lnTo>
                        <a:pt x="106" y="5"/>
                      </a:lnTo>
                      <a:lnTo>
                        <a:pt x="114" y="3"/>
                      </a:lnTo>
                      <a:lnTo>
                        <a:pt x="122" y="3"/>
                      </a:lnTo>
                      <a:lnTo>
                        <a:pt x="127" y="3"/>
                      </a:lnTo>
                      <a:lnTo>
                        <a:pt x="132" y="3"/>
                      </a:lnTo>
                      <a:lnTo>
                        <a:pt x="139" y="5"/>
                      </a:lnTo>
                      <a:lnTo>
                        <a:pt x="144" y="0"/>
                      </a:lnTo>
                      <a:lnTo>
                        <a:pt x="144" y="5"/>
                      </a:lnTo>
                      <a:lnTo>
                        <a:pt x="149" y="8"/>
                      </a:lnTo>
                      <a:lnTo>
                        <a:pt x="149" y="11"/>
                      </a:lnTo>
                      <a:lnTo>
                        <a:pt x="154" y="11"/>
                      </a:lnTo>
                      <a:lnTo>
                        <a:pt x="159" y="8"/>
                      </a:lnTo>
                      <a:lnTo>
                        <a:pt x="162" y="16"/>
                      </a:lnTo>
                      <a:lnTo>
                        <a:pt x="165" y="18"/>
                      </a:lnTo>
                      <a:lnTo>
                        <a:pt x="170" y="16"/>
                      </a:lnTo>
                      <a:lnTo>
                        <a:pt x="172" y="18"/>
                      </a:lnTo>
                      <a:lnTo>
                        <a:pt x="180" y="23"/>
                      </a:lnTo>
                      <a:lnTo>
                        <a:pt x="190" y="23"/>
                      </a:lnTo>
                      <a:lnTo>
                        <a:pt x="197" y="26"/>
                      </a:lnTo>
                      <a:lnTo>
                        <a:pt x="202" y="26"/>
                      </a:lnTo>
                      <a:lnTo>
                        <a:pt x="210" y="23"/>
                      </a:lnTo>
                      <a:lnTo>
                        <a:pt x="213" y="21"/>
                      </a:lnTo>
                      <a:lnTo>
                        <a:pt x="218" y="23"/>
                      </a:lnTo>
                      <a:lnTo>
                        <a:pt x="223" y="23"/>
                      </a:lnTo>
                      <a:lnTo>
                        <a:pt x="230" y="23"/>
                      </a:lnTo>
                      <a:lnTo>
                        <a:pt x="233" y="23"/>
                      </a:lnTo>
                      <a:lnTo>
                        <a:pt x="243" y="18"/>
                      </a:lnTo>
                      <a:lnTo>
                        <a:pt x="248" y="13"/>
                      </a:lnTo>
                      <a:lnTo>
                        <a:pt x="256" y="16"/>
                      </a:lnTo>
                      <a:lnTo>
                        <a:pt x="258" y="16"/>
                      </a:lnTo>
                      <a:lnTo>
                        <a:pt x="261" y="16"/>
                      </a:lnTo>
                      <a:lnTo>
                        <a:pt x="266" y="11"/>
                      </a:lnTo>
                      <a:lnTo>
                        <a:pt x="268" y="11"/>
                      </a:lnTo>
                      <a:lnTo>
                        <a:pt x="278" y="21"/>
                      </a:lnTo>
                      <a:lnTo>
                        <a:pt x="283" y="28"/>
                      </a:lnTo>
                      <a:lnTo>
                        <a:pt x="286" y="31"/>
                      </a:lnTo>
                      <a:lnTo>
                        <a:pt x="281" y="38"/>
                      </a:lnTo>
                      <a:lnTo>
                        <a:pt x="281" y="41"/>
                      </a:lnTo>
                      <a:lnTo>
                        <a:pt x="283" y="43"/>
                      </a:lnTo>
                      <a:lnTo>
                        <a:pt x="293" y="46"/>
                      </a:lnTo>
                      <a:lnTo>
                        <a:pt x="298" y="48"/>
                      </a:lnTo>
                      <a:lnTo>
                        <a:pt x="296" y="51"/>
                      </a:lnTo>
                      <a:lnTo>
                        <a:pt x="293" y="51"/>
                      </a:lnTo>
                      <a:lnTo>
                        <a:pt x="293" y="56"/>
                      </a:lnTo>
                      <a:lnTo>
                        <a:pt x="288" y="58"/>
                      </a:lnTo>
                      <a:lnTo>
                        <a:pt x="288" y="61"/>
                      </a:lnTo>
                      <a:lnTo>
                        <a:pt x="291" y="66"/>
                      </a:lnTo>
                      <a:lnTo>
                        <a:pt x="288" y="71"/>
                      </a:lnTo>
                      <a:lnTo>
                        <a:pt x="291" y="76"/>
                      </a:lnTo>
                      <a:lnTo>
                        <a:pt x="293" y="76"/>
                      </a:lnTo>
                      <a:lnTo>
                        <a:pt x="293" y="79"/>
                      </a:lnTo>
                      <a:lnTo>
                        <a:pt x="293" y="81"/>
                      </a:lnTo>
                      <a:lnTo>
                        <a:pt x="291" y="86"/>
                      </a:lnTo>
                      <a:lnTo>
                        <a:pt x="291" y="89"/>
                      </a:lnTo>
                      <a:lnTo>
                        <a:pt x="296" y="89"/>
                      </a:lnTo>
                      <a:lnTo>
                        <a:pt x="293" y="91"/>
                      </a:lnTo>
                      <a:lnTo>
                        <a:pt x="293" y="96"/>
                      </a:lnTo>
                      <a:lnTo>
                        <a:pt x="298" y="99"/>
                      </a:lnTo>
                      <a:lnTo>
                        <a:pt x="298" y="101"/>
                      </a:lnTo>
                      <a:close/>
                      <a:moveTo>
                        <a:pt x="31" y="3"/>
                      </a:moveTo>
                      <a:lnTo>
                        <a:pt x="33" y="5"/>
                      </a:lnTo>
                      <a:lnTo>
                        <a:pt x="33" y="8"/>
                      </a:lnTo>
                      <a:lnTo>
                        <a:pt x="33" y="11"/>
                      </a:lnTo>
                      <a:lnTo>
                        <a:pt x="38" y="13"/>
                      </a:lnTo>
                      <a:lnTo>
                        <a:pt x="43" y="16"/>
                      </a:lnTo>
                      <a:lnTo>
                        <a:pt x="48" y="18"/>
                      </a:lnTo>
                      <a:lnTo>
                        <a:pt x="48" y="23"/>
                      </a:lnTo>
                      <a:lnTo>
                        <a:pt x="46" y="26"/>
                      </a:lnTo>
                      <a:lnTo>
                        <a:pt x="41" y="23"/>
                      </a:lnTo>
                      <a:lnTo>
                        <a:pt x="36" y="21"/>
                      </a:lnTo>
                      <a:lnTo>
                        <a:pt x="33" y="23"/>
                      </a:lnTo>
                      <a:lnTo>
                        <a:pt x="31" y="23"/>
                      </a:lnTo>
                      <a:lnTo>
                        <a:pt x="23" y="23"/>
                      </a:lnTo>
                      <a:lnTo>
                        <a:pt x="20" y="28"/>
                      </a:lnTo>
                      <a:lnTo>
                        <a:pt x="20" y="31"/>
                      </a:lnTo>
                      <a:lnTo>
                        <a:pt x="15" y="33"/>
                      </a:lnTo>
                      <a:lnTo>
                        <a:pt x="10" y="36"/>
                      </a:lnTo>
                      <a:lnTo>
                        <a:pt x="8" y="38"/>
                      </a:lnTo>
                      <a:lnTo>
                        <a:pt x="5" y="41"/>
                      </a:lnTo>
                      <a:lnTo>
                        <a:pt x="5" y="43"/>
                      </a:lnTo>
                      <a:lnTo>
                        <a:pt x="3" y="43"/>
                      </a:lnTo>
                      <a:lnTo>
                        <a:pt x="3" y="41"/>
                      </a:lnTo>
                      <a:lnTo>
                        <a:pt x="3" y="38"/>
                      </a:lnTo>
                      <a:lnTo>
                        <a:pt x="8" y="36"/>
                      </a:lnTo>
                      <a:lnTo>
                        <a:pt x="10" y="33"/>
                      </a:lnTo>
                      <a:lnTo>
                        <a:pt x="8" y="31"/>
                      </a:lnTo>
                      <a:lnTo>
                        <a:pt x="3" y="31"/>
                      </a:lnTo>
                      <a:lnTo>
                        <a:pt x="0" y="31"/>
                      </a:lnTo>
                      <a:lnTo>
                        <a:pt x="3" y="26"/>
                      </a:lnTo>
                      <a:lnTo>
                        <a:pt x="5" y="21"/>
                      </a:lnTo>
                      <a:lnTo>
                        <a:pt x="10" y="13"/>
                      </a:lnTo>
                      <a:lnTo>
                        <a:pt x="10" y="11"/>
                      </a:lnTo>
                      <a:lnTo>
                        <a:pt x="8" y="11"/>
                      </a:lnTo>
                      <a:lnTo>
                        <a:pt x="5" y="11"/>
                      </a:lnTo>
                      <a:lnTo>
                        <a:pt x="10" y="5"/>
                      </a:lnTo>
                      <a:lnTo>
                        <a:pt x="13" y="0"/>
                      </a:lnTo>
                      <a:lnTo>
                        <a:pt x="18" y="0"/>
                      </a:lnTo>
                      <a:lnTo>
                        <a:pt x="20" y="3"/>
                      </a:lnTo>
                      <a:lnTo>
                        <a:pt x="31" y="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46" name="Freeform 92"/>
                <p:cNvSpPr>
                  <a:spLocks noEditPoints="1"/>
                </p:cNvSpPr>
                <p:nvPr/>
              </p:nvSpPr>
              <p:spPr bwMode="auto">
                <a:xfrm>
                  <a:off x="5213350" y="3741738"/>
                  <a:ext cx="379413" cy="163512"/>
                </a:xfrm>
                <a:custGeom>
                  <a:avLst/>
                  <a:gdLst>
                    <a:gd name="T0" fmla="*/ 2147483647 w 298"/>
                    <a:gd name="T1" fmla="*/ 2147483647 h 129"/>
                    <a:gd name="T2" fmla="*/ 2147483647 w 298"/>
                    <a:gd name="T3" fmla="*/ 2147483647 h 129"/>
                    <a:gd name="T4" fmla="*/ 2147483647 w 298"/>
                    <a:gd name="T5" fmla="*/ 2147483647 h 129"/>
                    <a:gd name="T6" fmla="*/ 2147483647 w 298"/>
                    <a:gd name="T7" fmla="*/ 2147483647 h 129"/>
                    <a:gd name="T8" fmla="*/ 2147483647 w 298"/>
                    <a:gd name="T9" fmla="*/ 2147483647 h 129"/>
                    <a:gd name="T10" fmla="*/ 2147483647 w 298"/>
                    <a:gd name="T11" fmla="*/ 2147483647 h 129"/>
                    <a:gd name="T12" fmla="*/ 2147483647 w 298"/>
                    <a:gd name="T13" fmla="*/ 2147483647 h 129"/>
                    <a:gd name="T14" fmla="*/ 2147483647 w 298"/>
                    <a:gd name="T15" fmla="*/ 2147483647 h 129"/>
                    <a:gd name="T16" fmla="*/ 2147483647 w 298"/>
                    <a:gd name="T17" fmla="*/ 2147483647 h 129"/>
                    <a:gd name="T18" fmla="*/ 2147483647 w 298"/>
                    <a:gd name="T19" fmla="*/ 2147483647 h 129"/>
                    <a:gd name="T20" fmla="*/ 2147483647 w 298"/>
                    <a:gd name="T21" fmla="*/ 2147483647 h 129"/>
                    <a:gd name="T22" fmla="*/ 2147483647 w 298"/>
                    <a:gd name="T23" fmla="*/ 2147483647 h 129"/>
                    <a:gd name="T24" fmla="*/ 2147483647 w 298"/>
                    <a:gd name="T25" fmla="*/ 2147483647 h 129"/>
                    <a:gd name="T26" fmla="*/ 2147483647 w 298"/>
                    <a:gd name="T27" fmla="*/ 2147483647 h 129"/>
                    <a:gd name="T28" fmla="*/ 2147483647 w 298"/>
                    <a:gd name="T29" fmla="*/ 2147483647 h 129"/>
                    <a:gd name="T30" fmla="*/ 2147483647 w 298"/>
                    <a:gd name="T31" fmla="*/ 2147483647 h 129"/>
                    <a:gd name="T32" fmla="*/ 2147483647 w 298"/>
                    <a:gd name="T33" fmla="*/ 2147483647 h 129"/>
                    <a:gd name="T34" fmla="*/ 2147483647 w 298"/>
                    <a:gd name="T35" fmla="*/ 2147483647 h 129"/>
                    <a:gd name="T36" fmla="*/ 2147483647 w 298"/>
                    <a:gd name="T37" fmla="*/ 2147483647 h 129"/>
                    <a:gd name="T38" fmla="*/ 2147483647 w 298"/>
                    <a:gd name="T39" fmla="*/ 2147483647 h 129"/>
                    <a:gd name="T40" fmla="*/ 2147483647 w 298"/>
                    <a:gd name="T41" fmla="*/ 2147483647 h 129"/>
                    <a:gd name="T42" fmla="*/ 2147483647 w 298"/>
                    <a:gd name="T43" fmla="*/ 2147483647 h 129"/>
                    <a:gd name="T44" fmla="*/ 2147483647 w 298"/>
                    <a:gd name="T45" fmla="*/ 2147483647 h 129"/>
                    <a:gd name="T46" fmla="*/ 2147483647 w 298"/>
                    <a:gd name="T47" fmla="*/ 2147483647 h 129"/>
                    <a:gd name="T48" fmla="*/ 2147483647 w 298"/>
                    <a:gd name="T49" fmla="*/ 2147483647 h 129"/>
                    <a:gd name="T50" fmla="*/ 2147483647 w 298"/>
                    <a:gd name="T51" fmla="*/ 2147483647 h 129"/>
                    <a:gd name="T52" fmla="*/ 2147483647 w 298"/>
                    <a:gd name="T53" fmla="*/ 2147483647 h 129"/>
                    <a:gd name="T54" fmla="*/ 2147483647 w 298"/>
                    <a:gd name="T55" fmla="*/ 2147483647 h 129"/>
                    <a:gd name="T56" fmla="*/ 2147483647 w 298"/>
                    <a:gd name="T57" fmla="*/ 2147483647 h 129"/>
                    <a:gd name="T58" fmla="*/ 2147483647 w 298"/>
                    <a:gd name="T59" fmla="*/ 2147483647 h 129"/>
                    <a:gd name="T60" fmla="*/ 2147483647 w 298"/>
                    <a:gd name="T61" fmla="*/ 2147483647 h 129"/>
                    <a:gd name="T62" fmla="*/ 2147483647 w 298"/>
                    <a:gd name="T63" fmla="*/ 2147483647 h 129"/>
                    <a:gd name="T64" fmla="*/ 2147483647 w 298"/>
                    <a:gd name="T65" fmla="*/ 2147483647 h 129"/>
                    <a:gd name="T66" fmla="*/ 2147483647 w 298"/>
                    <a:gd name="T67" fmla="*/ 2147483647 h 129"/>
                    <a:gd name="T68" fmla="*/ 2147483647 w 298"/>
                    <a:gd name="T69" fmla="*/ 2147483647 h 129"/>
                    <a:gd name="T70" fmla="*/ 2147483647 w 298"/>
                    <a:gd name="T71" fmla="*/ 2147483647 h 129"/>
                    <a:gd name="T72" fmla="*/ 2147483647 w 298"/>
                    <a:gd name="T73" fmla="*/ 2147483647 h 129"/>
                    <a:gd name="T74" fmla="*/ 2147483647 w 298"/>
                    <a:gd name="T75" fmla="*/ 2147483647 h 129"/>
                    <a:gd name="T76" fmla="*/ 2147483647 w 298"/>
                    <a:gd name="T77" fmla="*/ 2147483647 h 129"/>
                    <a:gd name="T78" fmla="*/ 2147483647 w 298"/>
                    <a:gd name="T79" fmla="*/ 2147483647 h 129"/>
                    <a:gd name="T80" fmla="*/ 2147483647 w 298"/>
                    <a:gd name="T81" fmla="*/ 0 h 129"/>
                    <a:gd name="T82" fmla="*/ 2147483647 w 298"/>
                    <a:gd name="T83" fmla="*/ 2147483647 h 129"/>
                    <a:gd name="T84" fmla="*/ 2147483647 w 298"/>
                    <a:gd name="T85" fmla="*/ 2147483647 h 129"/>
                    <a:gd name="T86" fmla="*/ 2147483647 w 298"/>
                    <a:gd name="T87" fmla="*/ 2147483647 h 129"/>
                    <a:gd name="T88" fmla="*/ 2147483647 w 298"/>
                    <a:gd name="T89" fmla="*/ 2147483647 h 129"/>
                    <a:gd name="T90" fmla="*/ 2147483647 w 298"/>
                    <a:gd name="T91" fmla="*/ 2147483647 h 129"/>
                    <a:gd name="T92" fmla="*/ 2147483647 w 298"/>
                    <a:gd name="T93" fmla="*/ 2147483647 h 129"/>
                    <a:gd name="T94" fmla="*/ 2147483647 w 298"/>
                    <a:gd name="T95" fmla="*/ 2147483647 h 129"/>
                    <a:gd name="T96" fmla="*/ 2147483647 w 298"/>
                    <a:gd name="T97" fmla="*/ 2147483647 h 129"/>
                    <a:gd name="T98" fmla="*/ 2147483647 w 298"/>
                    <a:gd name="T99" fmla="*/ 2147483647 h 129"/>
                    <a:gd name="T100" fmla="*/ 2147483647 w 298"/>
                    <a:gd name="T101" fmla="*/ 2147483647 h 129"/>
                    <a:gd name="T102" fmla="*/ 2147483647 w 298"/>
                    <a:gd name="T103" fmla="*/ 2147483647 h 129"/>
                    <a:gd name="T104" fmla="*/ 2147483647 w 298"/>
                    <a:gd name="T105" fmla="*/ 2147483647 h 129"/>
                    <a:gd name="T106" fmla="*/ 2147483647 w 298"/>
                    <a:gd name="T107" fmla="*/ 2147483647 h 129"/>
                    <a:gd name="T108" fmla="*/ 2147483647 w 298"/>
                    <a:gd name="T109" fmla="*/ 2147483647 h 129"/>
                    <a:gd name="T110" fmla="*/ 2147483647 w 298"/>
                    <a:gd name="T111" fmla="*/ 2147483647 h 129"/>
                    <a:gd name="T112" fmla="*/ 2147483647 w 298"/>
                    <a:gd name="T113" fmla="*/ 2147483647 h 129"/>
                    <a:gd name="T114" fmla="*/ 2147483647 w 298"/>
                    <a:gd name="T115" fmla="*/ 2147483647 h 129"/>
                    <a:gd name="T116" fmla="*/ 2147483647 w 298"/>
                    <a:gd name="T117" fmla="*/ 2147483647 h 129"/>
                    <a:gd name="T118" fmla="*/ 2147483647 w 298"/>
                    <a:gd name="T119" fmla="*/ 2147483647 h 129"/>
                    <a:gd name="T120" fmla="*/ 2147483647 w 298"/>
                    <a:gd name="T121" fmla="*/ 0 h 12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98"/>
                    <a:gd name="T184" fmla="*/ 0 h 129"/>
                    <a:gd name="T185" fmla="*/ 298 w 298"/>
                    <a:gd name="T186" fmla="*/ 129 h 12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98" h="129">
                      <a:moveTo>
                        <a:pt x="298" y="101"/>
                      </a:moveTo>
                      <a:lnTo>
                        <a:pt x="296" y="101"/>
                      </a:lnTo>
                      <a:lnTo>
                        <a:pt x="293" y="106"/>
                      </a:lnTo>
                      <a:lnTo>
                        <a:pt x="291" y="106"/>
                      </a:lnTo>
                      <a:lnTo>
                        <a:pt x="288" y="104"/>
                      </a:lnTo>
                      <a:lnTo>
                        <a:pt x="288" y="101"/>
                      </a:lnTo>
                      <a:lnTo>
                        <a:pt x="288" y="99"/>
                      </a:lnTo>
                      <a:lnTo>
                        <a:pt x="286" y="99"/>
                      </a:lnTo>
                      <a:lnTo>
                        <a:pt x="283" y="101"/>
                      </a:lnTo>
                      <a:lnTo>
                        <a:pt x="281" y="101"/>
                      </a:lnTo>
                      <a:lnTo>
                        <a:pt x="276" y="99"/>
                      </a:lnTo>
                      <a:lnTo>
                        <a:pt x="273" y="99"/>
                      </a:lnTo>
                      <a:lnTo>
                        <a:pt x="271" y="99"/>
                      </a:lnTo>
                      <a:lnTo>
                        <a:pt x="268" y="99"/>
                      </a:lnTo>
                      <a:lnTo>
                        <a:pt x="266" y="101"/>
                      </a:lnTo>
                      <a:lnTo>
                        <a:pt x="263" y="101"/>
                      </a:lnTo>
                      <a:lnTo>
                        <a:pt x="263" y="99"/>
                      </a:lnTo>
                      <a:lnTo>
                        <a:pt x="261" y="99"/>
                      </a:lnTo>
                      <a:lnTo>
                        <a:pt x="261" y="101"/>
                      </a:lnTo>
                      <a:lnTo>
                        <a:pt x="256" y="104"/>
                      </a:lnTo>
                      <a:lnTo>
                        <a:pt x="245" y="106"/>
                      </a:lnTo>
                      <a:lnTo>
                        <a:pt x="240" y="106"/>
                      </a:lnTo>
                      <a:lnTo>
                        <a:pt x="235" y="104"/>
                      </a:lnTo>
                      <a:lnTo>
                        <a:pt x="233" y="104"/>
                      </a:lnTo>
                      <a:lnTo>
                        <a:pt x="223" y="111"/>
                      </a:lnTo>
                      <a:lnTo>
                        <a:pt x="218" y="111"/>
                      </a:lnTo>
                      <a:lnTo>
                        <a:pt x="210" y="114"/>
                      </a:lnTo>
                      <a:lnTo>
                        <a:pt x="205" y="111"/>
                      </a:lnTo>
                      <a:lnTo>
                        <a:pt x="195" y="109"/>
                      </a:lnTo>
                      <a:lnTo>
                        <a:pt x="192" y="109"/>
                      </a:lnTo>
                      <a:lnTo>
                        <a:pt x="187" y="111"/>
                      </a:lnTo>
                      <a:lnTo>
                        <a:pt x="182" y="114"/>
                      </a:lnTo>
                      <a:lnTo>
                        <a:pt x="177" y="111"/>
                      </a:lnTo>
                      <a:lnTo>
                        <a:pt x="172" y="111"/>
                      </a:lnTo>
                      <a:lnTo>
                        <a:pt x="170" y="111"/>
                      </a:lnTo>
                      <a:lnTo>
                        <a:pt x="170" y="114"/>
                      </a:lnTo>
                      <a:lnTo>
                        <a:pt x="170" y="117"/>
                      </a:lnTo>
                      <a:lnTo>
                        <a:pt x="172" y="122"/>
                      </a:lnTo>
                      <a:lnTo>
                        <a:pt x="167" y="122"/>
                      </a:lnTo>
                      <a:lnTo>
                        <a:pt x="165" y="127"/>
                      </a:lnTo>
                      <a:lnTo>
                        <a:pt x="162" y="127"/>
                      </a:lnTo>
                      <a:lnTo>
                        <a:pt x="162" y="129"/>
                      </a:lnTo>
                      <a:lnTo>
                        <a:pt x="159" y="127"/>
                      </a:lnTo>
                      <a:lnTo>
                        <a:pt x="157" y="127"/>
                      </a:lnTo>
                      <a:lnTo>
                        <a:pt x="154" y="124"/>
                      </a:lnTo>
                      <a:lnTo>
                        <a:pt x="154" y="122"/>
                      </a:lnTo>
                      <a:lnTo>
                        <a:pt x="157" y="119"/>
                      </a:lnTo>
                      <a:lnTo>
                        <a:pt x="162" y="114"/>
                      </a:lnTo>
                      <a:lnTo>
                        <a:pt x="162" y="111"/>
                      </a:lnTo>
                      <a:lnTo>
                        <a:pt x="159" y="109"/>
                      </a:lnTo>
                      <a:lnTo>
                        <a:pt x="157" y="109"/>
                      </a:lnTo>
                      <a:lnTo>
                        <a:pt x="154" y="114"/>
                      </a:lnTo>
                      <a:lnTo>
                        <a:pt x="152" y="114"/>
                      </a:lnTo>
                      <a:lnTo>
                        <a:pt x="152" y="117"/>
                      </a:lnTo>
                      <a:lnTo>
                        <a:pt x="149" y="117"/>
                      </a:lnTo>
                      <a:lnTo>
                        <a:pt x="147" y="117"/>
                      </a:lnTo>
                      <a:lnTo>
                        <a:pt x="144" y="114"/>
                      </a:lnTo>
                      <a:lnTo>
                        <a:pt x="142" y="114"/>
                      </a:lnTo>
                      <a:lnTo>
                        <a:pt x="139" y="111"/>
                      </a:lnTo>
                      <a:lnTo>
                        <a:pt x="134" y="111"/>
                      </a:lnTo>
                      <a:lnTo>
                        <a:pt x="129" y="117"/>
                      </a:lnTo>
                      <a:lnTo>
                        <a:pt x="127" y="119"/>
                      </a:lnTo>
                      <a:lnTo>
                        <a:pt x="127" y="122"/>
                      </a:lnTo>
                      <a:lnTo>
                        <a:pt x="124" y="122"/>
                      </a:lnTo>
                      <a:lnTo>
                        <a:pt x="124" y="124"/>
                      </a:lnTo>
                      <a:lnTo>
                        <a:pt x="124" y="122"/>
                      </a:lnTo>
                      <a:lnTo>
                        <a:pt x="119" y="124"/>
                      </a:lnTo>
                      <a:lnTo>
                        <a:pt x="114" y="124"/>
                      </a:lnTo>
                      <a:lnTo>
                        <a:pt x="111" y="124"/>
                      </a:lnTo>
                      <a:lnTo>
                        <a:pt x="106" y="124"/>
                      </a:lnTo>
                      <a:lnTo>
                        <a:pt x="101" y="122"/>
                      </a:lnTo>
                      <a:lnTo>
                        <a:pt x="94" y="114"/>
                      </a:lnTo>
                      <a:lnTo>
                        <a:pt x="86" y="111"/>
                      </a:lnTo>
                      <a:lnTo>
                        <a:pt x="79" y="109"/>
                      </a:lnTo>
                      <a:lnTo>
                        <a:pt x="74" y="109"/>
                      </a:lnTo>
                      <a:lnTo>
                        <a:pt x="74" y="111"/>
                      </a:lnTo>
                      <a:lnTo>
                        <a:pt x="71" y="117"/>
                      </a:lnTo>
                      <a:lnTo>
                        <a:pt x="71" y="122"/>
                      </a:lnTo>
                      <a:lnTo>
                        <a:pt x="68" y="122"/>
                      </a:lnTo>
                      <a:lnTo>
                        <a:pt x="66" y="122"/>
                      </a:lnTo>
                      <a:lnTo>
                        <a:pt x="58" y="124"/>
                      </a:lnTo>
                      <a:lnTo>
                        <a:pt x="56" y="124"/>
                      </a:lnTo>
                      <a:lnTo>
                        <a:pt x="53" y="122"/>
                      </a:lnTo>
                      <a:lnTo>
                        <a:pt x="48" y="111"/>
                      </a:lnTo>
                      <a:lnTo>
                        <a:pt x="46" y="114"/>
                      </a:lnTo>
                      <a:lnTo>
                        <a:pt x="41" y="109"/>
                      </a:lnTo>
                      <a:lnTo>
                        <a:pt x="36" y="111"/>
                      </a:lnTo>
                      <a:lnTo>
                        <a:pt x="33" y="114"/>
                      </a:lnTo>
                      <a:lnTo>
                        <a:pt x="31" y="111"/>
                      </a:lnTo>
                      <a:lnTo>
                        <a:pt x="31" y="109"/>
                      </a:lnTo>
                      <a:lnTo>
                        <a:pt x="33" y="109"/>
                      </a:lnTo>
                      <a:lnTo>
                        <a:pt x="33" y="106"/>
                      </a:lnTo>
                      <a:lnTo>
                        <a:pt x="26" y="106"/>
                      </a:lnTo>
                      <a:lnTo>
                        <a:pt x="20" y="106"/>
                      </a:lnTo>
                      <a:lnTo>
                        <a:pt x="20" y="104"/>
                      </a:lnTo>
                      <a:lnTo>
                        <a:pt x="26" y="101"/>
                      </a:lnTo>
                      <a:lnTo>
                        <a:pt x="23" y="101"/>
                      </a:lnTo>
                      <a:lnTo>
                        <a:pt x="23" y="99"/>
                      </a:lnTo>
                      <a:lnTo>
                        <a:pt x="18" y="99"/>
                      </a:lnTo>
                      <a:lnTo>
                        <a:pt x="18" y="96"/>
                      </a:lnTo>
                      <a:lnTo>
                        <a:pt x="18" y="91"/>
                      </a:lnTo>
                      <a:lnTo>
                        <a:pt x="18" y="89"/>
                      </a:lnTo>
                      <a:lnTo>
                        <a:pt x="18" y="86"/>
                      </a:lnTo>
                      <a:lnTo>
                        <a:pt x="15" y="86"/>
                      </a:lnTo>
                      <a:lnTo>
                        <a:pt x="10" y="84"/>
                      </a:lnTo>
                      <a:lnTo>
                        <a:pt x="8" y="84"/>
                      </a:lnTo>
                      <a:lnTo>
                        <a:pt x="8" y="81"/>
                      </a:lnTo>
                      <a:lnTo>
                        <a:pt x="8" y="76"/>
                      </a:lnTo>
                      <a:lnTo>
                        <a:pt x="13" y="79"/>
                      </a:lnTo>
                      <a:lnTo>
                        <a:pt x="15" y="76"/>
                      </a:lnTo>
                      <a:lnTo>
                        <a:pt x="13" y="74"/>
                      </a:lnTo>
                      <a:lnTo>
                        <a:pt x="10" y="71"/>
                      </a:lnTo>
                      <a:lnTo>
                        <a:pt x="13" y="71"/>
                      </a:lnTo>
                      <a:lnTo>
                        <a:pt x="15" y="69"/>
                      </a:lnTo>
                      <a:lnTo>
                        <a:pt x="18" y="69"/>
                      </a:lnTo>
                      <a:lnTo>
                        <a:pt x="15" y="66"/>
                      </a:lnTo>
                      <a:lnTo>
                        <a:pt x="13" y="66"/>
                      </a:lnTo>
                      <a:lnTo>
                        <a:pt x="13" y="64"/>
                      </a:lnTo>
                      <a:lnTo>
                        <a:pt x="15" y="64"/>
                      </a:lnTo>
                      <a:lnTo>
                        <a:pt x="13" y="61"/>
                      </a:lnTo>
                      <a:lnTo>
                        <a:pt x="10" y="58"/>
                      </a:lnTo>
                      <a:lnTo>
                        <a:pt x="13" y="58"/>
                      </a:lnTo>
                      <a:lnTo>
                        <a:pt x="13" y="56"/>
                      </a:lnTo>
                      <a:lnTo>
                        <a:pt x="15" y="56"/>
                      </a:lnTo>
                      <a:lnTo>
                        <a:pt x="15" y="53"/>
                      </a:lnTo>
                      <a:lnTo>
                        <a:pt x="13" y="53"/>
                      </a:lnTo>
                      <a:lnTo>
                        <a:pt x="8" y="53"/>
                      </a:lnTo>
                      <a:lnTo>
                        <a:pt x="3" y="56"/>
                      </a:lnTo>
                      <a:lnTo>
                        <a:pt x="0" y="56"/>
                      </a:lnTo>
                      <a:lnTo>
                        <a:pt x="3" y="53"/>
                      </a:lnTo>
                      <a:lnTo>
                        <a:pt x="3" y="51"/>
                      </a:lnTo>
                      <a:lnTo>
                        <a:pt x="3" y="48"/>
                      </a:lnTo>
                      <a:lnTo>
                        <a:pt x="3" y="46"/>
                      </a:lnTo>
                      <a:lnTo>
                        <a:pt x="3" y="43"/>
                      </a:lnTo>
                      <a:lnTo>
                        <a:pt x="5" y="43"/>
                      </a:lnTo>
                      <a:lnTo>
                        <a:pt x="8" y="41"/>
                      </a:lnTo>
                      <a:lnTo>
                        <a:pt x="13" y="36"/>
                      </a:lnTo>
                      <a:lnTo>
                        <a:pt x="15" y="36"/>
                      </a:lnTo>
                      <a:lnTo>
                        <a:pt x="18" y="36"/>
                      </a:lnTo>
                      <a:lnTo>
                        <a:pt x="20" y="36"/>
                      </a:lnTo>
                      <a:lnTo>
                        <a:pt x="23" y="38"/>
                      </a:lnTo>
                      <a:lnTo>
                        <a:pt x="26" y="38"/>
                      </a:lnTo>
                      <a:lnTo>
                        <a:pt x="28" y="38"/>
                      </a:lnTo>
                      <a:lnTo>
                        <a:pt x="31" y="36"/>
                      </a:lnTo>
                      <a:lnTo>
                        <a:pt x="28" y="36"/>
                      </a:lnTo>
                      <a:lnTo>
                        <a:pt x="28" y="33"/>
                      </a:lnTo>
                      <a:lnTo>
                        <a:pt x="31" y="33"/>
                      </a:lnTo>
                      <a:lnTo>
                        <a:pt x="33" y="36"/>
                      </a:lnTo>
                      <a:lnTo>
                        <a:pt x="31" y="36"/>
                      </a:lnTo>
                      <a:lnTo>
                        <a:pt x="33" y="36"/>
                      </a:lnTo>
                      <a:lnTo>
                        <a:pt x="41" y="36"/>
                      </a:lnTo>
                      <a:lnTo>
                        <a:pt x="43" y="36"/>
                      </a:lnTo>
                      <a:lnTo>
                        <a:pt x="46" y="36"/>
                      </a:lnTo>
                      <a:lnTo>
                        <a:pt x="48" y="38"/>
                      </a:lnTo>
                      <a:lnTo>
                        <a:pt x="51" y="36"/>
                      </a:lnTo>
                      <a:lnTo>
                        <a:pt x="48" y="36"/>
                      </a:lnTo>
                      <a:lnTo>
                        <a:pt x="46" y="33"/>
                      </a:lnTo>
                      <a:lnTo>
                        <a:pt x="46" y="31"/>
                      </a:lnTo>
                      <a:lnTo>
                        <a:pt x="56" y="31"/>
                      </a:lnTo>
                      <a:lnTo>
                        <a:pt x="58" y="31"/>
                      </a:lnTo>
                      <a:lnTo>
                        <a:pt x="63" y="28"/>
                      </a:lnTo>
                      <a:lnTo>
                        <a:pt x="58" y="28"/>
                      </a:lnTo>
                      <a:lnTo>
                        <a:pt x="56" y="28"/>
                      </a:lnTo>
                      <a:lnTo>
                        <a:pt x="53" y="28"/>
                      </a:lnTo>
                      <a:lnTo>
                        <a:pt x="48" y="23"/>
                      </a:lnTo>
                      <a:lnTo>
                        <a:pt x="51" y="18"/>
                      </a:lnTo>
                      <a:lnTo>
                        <a:pt x="58" y="21"/>
                      </a:lnTo>
                      <a:lnTo>
                        <a:pt x="66" y="21"/>
                      </a:lnTo>
                      <a:lnTo>
                        <a:pt x="68" y="18"/>
                      </a:lnTo>
                      <a:lnTo>
                        <a:pt x="76" y="23"/>
                      </a:lnTo>
                      <a:lnTo>
                        <a:pt x="84" y="23"/>
                      </a:lnTo>
                      <a:lnTo>
                        <a:pt x="86" y="21"/>
                      </a:lnTo>
                      <a:lnTo>
                        <a:pt x="86" y="18"/>
                      </a:lnTo>
                      <a:lnTo>
                        <a:pt x="91" y="16"/>
                      </a:lnTo>
                      <a:lnTo>
                        <a:pt x="94" y="13"/>
                      </a:lnTo>
                      <a:lnTo>
                        <a:pt x="101" y="8"/>
                      </a:lnTo>
                      <a:lnTo>
                        <a:pt x="106" y="5"/>
                      </a:lnTo>
                      <a:lnTo>
                        <a:pt x="114" y="3"/>
                      </a:lnTo>
                      <a:lnTo>
                        <a:pt x="122" y="3"/>
                      </a:lnTo>
                      <a:lnTo>
                        <a:pt x="127" y="3"/>
                      </a:lnTo>
                      <a:lnTo>
                        <a:pt x="132" y="3"/>
                      </a:lnTo>
                      <a:lnTo>
                        <a:pt x="139" y="5"/>
                      </a:lnTo>
                      <a:lnTo>
                        <a:pt x="144" y="0"/>
                      </a:lnTo>
                      <a:lnTo>
                        <a:pt x="144" y="5"/>
                      </a:lnTo>
                      <a:lnTo>
                        <a:pt x="149" y="8"/>
                      </a:lnTo>
                      <a:lnTo>
                        <a:pt x="149" y="11"/>
                      </a:lnTo>
                      <a:lnTo>
                        <a:pt x="154" y="11"/>
                      </a:lnTo>
                      <a:lnTo>
                        <a:pt x="159" y="8"/>
                      </a:lnTo>
                      <a:lnTo>
                        <a:pt x="162" y="16"/>
                      </a:lnTo>
                      <a:lnTo>
                        <a:pt x="165" y="18"/>
                      </a:lnTo>
                      <a:lnTo>
                        <a:pt x="170" y="16"/>
                      </a:lnTo>
                      <a:lnTo>
                        <a:pt x="172" y="18"/>
                      </a:lnTo>
                      <a:lnTo>
                        <a:pt x="180" y="23"/>
                      </a:lnTo>
                      <a:lnTo>
                        <a:pt x="190" y="23"/>
                      </a:lnTo>
                      <a:lnTo>
                        <a:pt x="197" y="26"/>
                      </a:lnTo>
                      <a:lnTo>
                        <a:pt x="202" y="26"/>
                      </a:lnTo>
                      <a:lnTo>
                        <a:pt x="210" y="23"/>
                      </a:lnTo>
                      <a:lnTo>
                        <a:pt x="213" y="21"/>
                      </a:lnTo>
                      <a:lnTo>
                        <a:pt x="218" y="23"/>
                      </a:lnTo>
                      <a:lnTo>
                        <a:pt x="223" y="23"/>
                      </a:lnTo>
                      <a:lnTo>
                        <a:pt x="230" y="23"/>
                      </a:lnTo>
                      <a:lnTo>
                        <a:pt x="233" y="23"/>
                      </a:lnTo>
                      <a:lnTo>
                        <a:pt x="243" y="18"/>
                      </a:lnTo>
                      <a:lnTo>
                        <a:pt x="248" y="13"/>
                      </a:lnTo>
                      <a:lnTo>
                        <a:pt x="256" y="16"/>
                      </a:lnTo>
                      <a:lnTo>
                        <a:pt x="258" y="16"/>
                      </a:lnTo>
                      <a:lnTo>
                        <a:pt x="261" y="16"/>
                      </a:lnTo>
                      <a:lnTo>
                        <a:pt x="266" y="11"/>
                      </a:lnTo>
                      <a:lnTo>
                        <a:pt x="268" y="11"/>
                      </a:lnTo>
                      <a:lnTo>
                        <a:pt x="278" y="21"/>
                      </a:lnTo>
                      <a:lnTo>
                        <a:pt x="283" y="28"/>
                      </a:lnTo>
                      <a:lnTo>
                        <a:pt x="286" y="31"/>
                      </a:lnTo>
                      <a:lnTo>
                        <a:pt x="281" y="38"/>
                      </a:lnTo>
                      <a:lnTo>
                        <a:pt x="281" y="41"/>
                      </a:lnTo>
                      <a:lnTo>
                        <a:pt x="283" y="43"/>
                      </a:lnTo>
                      <a:lnTo>
                        <a:pt x="293" y="46"/>
                      </a:lnTo>
                      <a:lnTo>
                        <a:pt x="298" y="48"/>
                      </a:lnTo>
                      <a:lnTo>
                        <a:pt x="296" y="51"/>
                      </a:lnTo>
                      <a:lnTo>
                        <a:pt x="293" y="51"/>
                      </a:lnTo>
                      <a:lnTo>
                        <a:pt x="293" y="56"/>
                      </a:lnTo>
                      <a:lnTo>
                        <a:pt x="288" y="58"/>
                      </a:lnTo>
                      <a:lnTo>
                        <a:pt x="288" y="61"/>
                      </a:lnTo>
                      <a:lnTo>
                        <a:pt x="291" y="66"/>
                      </a:lnTo>
                      <a:lnTo>
                        <a:pt x="288" y="71"/>
                      </a:lnTo>
                      <a:lnTo>
                        <a:pt x="291" y="76"/>
                      </a:lnTo>
                      <a:lnTo>
                        <a:pt x="293" y="76"/>
                      </a:lnTo>
                      <a:lnTo>
                        <a:pt x="293" y="79"/>
                      </a:lnTo>
                      <a:lnTo>
                        <a:pt x="293" y="81"/>
                      </a:lnTo>
                      <a:lnTo>
                        <a:pt x="291" y="86"/>
                      </a:lnTo>
                      <a:lnTo>
                        <a:pt x="291" y="89"/>
                      </a:lnTo>
                      <a:lnTo>
                        <a:pt x="296" y="89"/>
                      </a:lnTo>
                      <a:lnTo>
                        <a:pt x="293" y="91"/>
                      </a:lnTo>
                      <a:lnTo>
                        <a:pt x="293" y="96"/>
                      </a:lnTo>
                      <a:lnTo>
                        <a:pt x="298" y="99"/>
                      </a:lnTo>
                      <a:lnTo>
                        <a:pt x="298" y="101"/>
                      </a:lnTo>
                      <a:close/>
                      <a:moveTo>
                        <a:pt x="31" y="3"/>
                      </a:moveTo>
                      <a:lnTo>
                        <a:pt x="33" y="5"/>
                      </a:lnTo>
                      <a:lnTo>
                        <a:pt x="33" y="8"/>
                      </a:lnTo>
                      <a:lnTo>
                        <a:pt x="33" y="11"/>
                      </a:lnTo>
                      <a:lnTo>
                        <a:pt x="38" y="13"/>
                      </a:lnTo>
                      <a:lnTo>
                        <a:pt x="43" y="16"/>
                      </a:lnTo>
                      <a:lnTo>
                        <a:pt x="48" y="18"/>
                      </a:lnTo>
                      <a:lnTo>
                        <a:pt x="48" y="23"/>
                      </a:lnTo>
                      <a:lnTo>
                        <a:pt x="46" y="26"/>
                      </a:lnTo>
                      <a:lnTo>
                        <a:pt x="41" y="23"/>
                      </a:lnTo>
                      <a:lnTo>
                        <a:pt x="36" y="21"/>
                      </a:lnTo>
                      <a:lnTo>
                        <a:pt x="33" y="23"/>
                      </a:lnTo>
                      <a:lnTo>
                        <a:pt x="31" y="23"/>
                      </a:lnTo>
                      <a:lnTo>
                        <a:pt x="23" y="23"/>
                      </a:lnTo>
                      <a:lnTo>
                        <a:pt x="20" y="28"/>
                      </a:lnTo>
                      <a:lnTo>
                        <a:pt x="20" y="31"/>
                      </a:lnTo>
                      <a:lnTo>
                        <a:pt x="15" y="33"/>
                      </a:lnTo>
                      <a:lnTo>
                        <a:pt x="10" y="36"/>
                      </a:lnTo>
                      <a:lnTo>
                        <a:pt x="8" y="38"/>
                      </a:lnTo>
                      <a:lnTo>
                        <a:pt x="5" y="41"/>
                      </a:lnTo>
                      <a:lnTo>
                        <a:pt x="5" y="43"/>
                      </a:lnTo>
                      <a:lnTo>
                        <a:pt x="3" y="43"/>
                      </a:lnTo>
                      <a:lnTo>
                        <a:pt x="3" y="41"/>
                      </a:lnTo>
                      <a:lnTo>
                        <a:pt x="3" y="38"/>
                      </a:lnTo>
                      <a:lnTo>
                        <a:pt x="8" y="36"/>
                      </a:lnTo>
                      <a:lnTo>
                        <a:pt x="10" y="33"/>
                      </a:lnTo>
                      <a:lnTo>
                        <a:pt x="8" y="31"/>
                      </a:lnTo>
                      <a:lnTo>
                        <a:pt x="3" y="31"/>
                      </a:lnTo>
                      <a:lnTo>
                        <a:pt x="0" y="31"/>
                      </a:lnTo>
                      <a:lnTo>
                        <a:pt x="3" y="26"/>
                      </a:lnTo>
                      <a:lnTo>
                        <a:pt x="5" y="21"/>
                      </a:lnTo>
                      <a:lnTo>
                        <a:pt x="10" y="13"/>
                      </a:lnTo>
                      <a:lnTo>
                        <a:pt x="10" y="11"/>
                      </a:lnTo>
                      <a:lnTo>
                        <a:pt x="8" y="11"/>
                      </a:lnTo>
                      <a:lnTo>
                        <a:pt x="5" y="11"/>
                      </a:lnTo>
                      <a:lnTo>
                        <a:pt x="10" y="5"/>
                      </a:lnTo>
                      <a:lnTo>
                        <a:pt x="13" y="0"/>
                      </a:lnTo>
                      <a:lnTo>
                        <a:pt x="18" y="0"/>
                      </a:lnTo>
                      <a:lnTo>
                        <a:pt x="20" y="3"/>
                      </a:lnTo>
                      <a:lnTo>
                        <a:pt x="31" y="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47" name="Freeform 93"/>
                <p:cNvSpPr>
                  <a:spLocks/>
                </p:cNvSpPr>
                <p:nvPr/>
              </p:nvSpPr>
              <p:spPr bwMode="auto">
                <a:xfrm>
                  <a:off x="4741863" y="4400550"/>
                  <a:ext cx="241300" cy="195263"/>
                </a:xfrm>
                <a:custGeom>
                  <a:avLst/>
                  <a:gdLst>
                    <a:gd name="T0" fmla="*/ 2147483647 w 189"/>
                    <a:gd name="T1" fmla="*/ 2147483647 h 154"/>
                    <a:gd name="T2" fmla="*/ 2147483647 w 189"/>
                    <a:gd name="T3" fmla="*/ 2147483647 h 154"/>
                    <a:gd name="T4" fmla="*/ 2147483647 w 189"/>
                    <a:gd name="T5" fmla="*/ 2147483647 h 154"/>
                    <a:gd name="T6" fmla="*/ 2147483647 w 189"/>
                    <a:gd name="T7" fmla="*/ 2147483647 h 154"/>
                    <a:gd name="T8" fmla="*/ 2147483647 w 189"/>
                    <a:gd name="T9" fmla="*/ 2147483647 h 154"/>
                    <a:gd name="T10" fmla="*/ 2147483647 w 189"/>
                    <a:gd name="T11" fmla="*/ 2147483647 h 154"/>
                    <a:gd name="T12" fmla="*/ 2147483647 w 189"/>
                    <a:gd name="T13" fmla="*/ 2147483647 h 154"/>
                    <a:gd name="T14" fmla="*/ 2147483647 w 189"/>
                    <a:gd name="T15" fmla="*/ 2147483647 h 154"/>
                    <a:gd name="T16" fmla="*/ 2147483647 w 189"/>
                    <a:gd name="T17" fmla="*/ 2147483647 h 154"/>
                    <a:gd name="T18" fmla="*/ 2147483647 w 189"/>
                    <a:gd name="T19" fmla="*/ 2147483647 h 154"/>
                    <a:gd name="T20" fmla="*/ 2147483647 w 189"/>
                    <a:gd name="T21" fmla="*/ 2147483647 h 154"/>
                    <a:gd name="T22" fmla="*/ 2147483647 w 189"/>
                    <a:gd name="T23" fmla="*/ 2147483647 h 154"/>
                    <a:gd name="T24" fmla="*/ 2147483647 w 189"/>
                    <a:gd name="T25" fmla="*/ 2147483647 h 154"/>
                    <a:gd name="T26" fmla="*/ 2147483647 w 189"/>
                    <a:gd name="T27" fmla="*/ 2147483647 h 154"/>
                    <a:gd name="T28" fmla="*/ 2147483647 w 189"/>
                    <a:gd name="T29" fmla="*/ 2147483647 h 154"/>
                    <a:gd name="T30" fmla="*/ 2147483647 w 189"/>
                    <a:gd name="T31" fmla="*/ 2147483647 h 154"/>
                    <a:gd name="T32" fmla="*/ 2147483647 w 189"/>
                    <a:gd name="T33" fmla="*/ 2147483647 h 154"/>
                    <a:gd name="T34" fmla="*/ 2147483647 w 189"/>
                    <a:gd name="T35" fmla="*/ 2147483647 h 154"/>
                    <a:gd name="T36" fmla="*/ 2147483647 w 189"/>
                    <a:gd name="T37" fmla="*/ 2147483647 h 154"/>
                    <a:gd name="T38" fmla="*/ 2147483647 w 189"/>
                    <a:gd name="T39" fmla="*/ 2147483647 h 154"/>
                    <a:gd name="T40" fmla="*/ 2147483647 w 189"/>
                    <a:gd name="T41" fmla="*/ 2147483647 h 154"/>
                    <a:gd name="T42" fmla="*/ 2147483647 w 189"/>
                    <a:gd name="T43" fmla="*/ 2147483647 h 154"/>
                    <a:gd name="T44" fmla="*/ 2147483647 w 189"/>
                    <a:gd name="T45" fmla="*/ 2147483647 h 154"/>
                    <a:gd name="T46" fmla="*/ 2147483647 w 189"/>
                    <a:gd name="T47" fmla="*/ 2147483647 h 154"/>
                    <a:gd name="T48" fmla="*/ 2147483647 w 189"/>
                    <a:gd name="T49" fmla="*/ 2147483647 h 154"/>
                    <a:gd name="T50" fmla="*/ 2147483647 w 189"/>
                    <a:gd name="T51" fmla="*/ 2147483647 h 154"/>
                    <a:gd name="T52" fmla="*/ 2147483647 w 189"/>
                    <a:gd name="T53" fmla="*/ 2147483647 h 154"/>
                    <a:gd name="T54" fmla="*/ 2147483647 w 189"/>
                    <a:gd name="T55" fmla="*/ 2147483647 h 154"/>
                    <a:gd name="T56" fmla="*/ 2147483647 w 189"/>
                    <a:gd name="T57" fmla="*/ 2147483647 h 154"/>
                    <a:gd name="T58" fmla="*/ 2147483647 w 189"/>
                    <a:gd name="T59" fmla="*/ 2147483647 h 154"/>
                    <a:gd name="T60" fmla="*/ 2147483647 w 189"/>
                    <a:gd name="T61" fmla="*/ 2147483647 h 154"/>
                    <a:gd name="T62" fmla="*/ 2147483647 w 189"/>
                    <a:gd name="T63" fmla="*/ 2147483647 h 154"/>
                    <a:gd name="T64" fmla="*/ 2147483647 w 189"/>
                    <a:gd name="T65" fmla="*/ 2147483647 h 154"/>
                    <a:gd name="T66" fmla="*/ 2147483647 w 189"/>
                    <a:gd name="T67" fmla="*/ 0 h 154"/>
                    <a:gd name="T68" fmla="*/ 2147483647 w 189"/>
                    <a:gd name="T69" fmla="*/ 2147483647 h 154"/>
                    <a:gd name="T70" fmla="*/ 2147483647 w 189"/>
                    <a:gd name="T71" fmla="*/ 2147483647 h 154"/>
                    <a:gd name="T72" fmla="*/ 2147483647 w 189"/>
                    <a:gd name="T73" fmla="*/ 2147483647 h 154"/>
                    <a:gd name="T74" fmla="*/ 2147483647 w 189"/>
                    <a:gd name="T75" fmla="*/ 2147483647 h 154"/>
                    <a:gd name="T76" fmla="*/ 2147483647 w 189"/>
                    <a:gd name="T77" fmla="*/ 2147483647 h 154"/>
                    <a:gd name="T78" fmla="*/ 2147483647 w 189"/>
                    <a:gd name="T79" fmla="*/ 2147483647 h 154"/>
                    <a:gd name="T80" fmla="*/ 2147483647 w 189"/>
                    <a:gd name="T81" fmla="*/ 2147483647 h 154"/>
                    <a:gd name="T82" fmla="*/ 2147483647 w 189"/>
                    <a:gd name="T83" fmla="*/ 2147483647 h 154"/>
                    <a:gd name="T84" fmla="*/ 2147483647 w 189"/>
                    <a:gd name="T85" fmla="*/ 2147483647 h 1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9"/>
                    <a:gd name="T130" fmla="*/ 0 h 154"/>
                    <a:gd name="T131" fmla="*/ 189 w 189"/>
                    <a:gd name="T132" fmla="*/ 154 h 15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9" h="154">
                      <a:moveTo>
                        <a:pt x="182" y="13"/>
                      </a:moveTo>
                      <a:lnTo>
                        <a:pt x="179" y="15"/>
                      </a:lnTo>
                      <a:lnTo>
                        <a:pt x="182" y="20"/>
                      </a:lnTo>
                      <a:lnTo>
                        <a:pt x="182" y="23"/>
                      </a:lnTo>
                      <a:lnTo>
                        <a:pt x="184" y="25"/>
                      </a:lnTo>
                      <a:lnTo>
                        <a:pt x="187" y="25"/>
                      </a:lnTo>
                      <a:lnTo>
                        <a:pt x="189" y="28"/>
                      </a:lnTo>
                      <a:lnTo>
                        <a:pt x="189" y="30"/>
                      </a:lnTo>
                      <a:lnTo>
                        <a:pt x="189" y="38"/>
                      </a:lnTo>
                      <a:lnTo>
                        <a:pt x="187" y="38"/>
                      </a:lnTo>
                      <a:lnTo>
                        <a:pt x="184" y="40"/>
                      </a:lnTo>
                      <a:lnTo>
                        <a:pt x="179" y="43"/>
                      </a:lnTo>
                      <a:lnTo>
                        <a:pt x="177" y="43"/>
                      </a:lnTo>
                      <a:lnTo>
                        <a:pt x="172" y="53"/>
                      </a:lnTo>
                      <a:lnTo>
                        <a:pt x="169" y="61"/>
                      </a:lnTo>
                      <a:lnTo>
                        <a:pt x="167" y="68"/>
                      </a:lnTo>
                      <a:lnTo>
                        <a:pt x="164" y="71"/>
                      </a:lnTo>
                      <a:lnTo>
                        <a:pt x="161" y="71"/>
                      </a:lnTo>
                      <a:lnTo>
                        <a:pt x="161" y="73"/>
                      </a:lnTo>
                      <a:lnTo>
                        <a:pt x="159" y="81"/>
                      </a:lnTo>
                      <a:lnTo>
                        <a:pt x="159" y="83"/>
                      </a:lnTo>
                      <a:lnTo>
                        <a:pt x="156" y="83"/>
                      </a:lnTo>
                      <a:lnTo>
                        <a:pt x="154" y="86"/>
                      </a:lnTo>
                      <a:lnTo>
                        <a:pt x="151" y="93"/>
                      </a:lnTo>
                      <a:lnTo>
                        <a:pt x="144" y="108"/>
                      </a:lnTo>
                      <a:lnTo>
                        <a:pt x="141" y="114"/>
                      </a:lnTo>
                      <a:lnTo>
                        <a:pt x="139" y="116"/>
                      </a:lnTo>
                      <a:lnTo>
                        <a:pt x="136" y="119"/>
                      </a:lnTo>
                      <a:lnTo>
                        <a:pt x="134" y="121"/>
                      </a:lnTo>
                      <a:lnTo>
                        <a:pt x="134" y="119"/>
                      </a:lnTo>
                      <a:lnTo>
                        <a:pt x="129" y="114"/>
                      </a:lnTo>
                      <a:lnTo>
                        <a:pt x="129" y="111"/>
                      </a:lnTo>
                      <a:lnTo>
                        <a:pt x="118" y="111"/>
                      </a:lnTo>
                      <a:lnTo>
                        <a:pt x="108" y="121"/>
                      </a:lnTo>
                      <a:lnTo>
                        <a:pt x="101" y="126"/>
                      </a:lnTo>
                      <a:lnTo>
                        <a:pt x="98" y="131"/>
                      </a:lnTo>
                      <a:lnTo>
                        <a:pt x="98" y="136"/>
                      </a:lnTo>
                      <a:lnTo>
                        <a:pt x="96" y="141"/>
                      </a:lnTo>
                      <a:lnTo>
                        <a:pt x="93" y="146"/>
                      </a:lnTo>
                      <a:lnTo>
                        <a:pt x="91" y="144"/>
                      </a:lnTo>
                      <a:lnTo>
                        <a:pt x="88" y="146"/>
                      </a:lnTo>
                      <a:lnTo>
                        <a:pt x="91" y="149"/>
                      </a:lnTo>
                      <a:lnTo>
                        <a:pt x="88" y="149"/>
                      </a:lnTo>
                      <a:lnTo>
                        <a:pt x="83" y="151"/>
                      </a:lnTo>
                      <a:lnTo>
                        <a:pt x="76" y="151"/>
                      </a:lnTo>
                      <a:lnTo>
                        <a:pt x="70" y="149"/>
                      </a:lnTo>
                      <a:lnTo>
                        <a:pt x="68" y="151"/>
                      </a:lnTo>
                      <a:lnTo>
                        <a:pt x="65" y="154"/>
                      </a:lnTo>
                      <a:lnTo>
                        <a:pt x="63" y="151"/>
                      </a:lnTo>
                      <a:lnTo>
                        <a:pt x="55" y="151"/>
                      </a:lnTo>
                      <a:lnTo>
                        <a:pt x="50" y="151"/>
                      </a:lnTo>
                      <a:lnTo>
                        <a:pt x="48" y="146"/>
                      </a:lnTo>
                      <a:lnTo>
                        <a:pt x="43" y="141"/>
                      </a:lnTo>
                      <a:lnTo>
                        <a:pt x="43" y="139"/>
                      </a:lnTo>
                      <a:lnTo>
                        <a:pt x="43" y="136"/>
                      </a:lnTo>
                      <a:lnTo>
                        <a:pt x="45" y="134"/>
                      </a:lnTo>
                      <a:lnTo>
                        <a:pt x="43" y="131"/>
                      </a:lnTo>
                      <a:lnTo>
                        <a:pt x="40" y="131"/>
                      </a:lnTo>
                      <a:lnTo>
                        <a:pt x="38" y="129"/>
                      </a:lnTo>
                      <a:lnTo>
                        <a:pt x="35" y="126"/>
                      </a:lnTo>
                      <a:lnTo>
                        <a:pt x="30" y="121"/>
                      </a:lnTo>
                      <a:lnTo>
                        <a:pt x="28" y="121"/>
                      </a:lnTo>
                      <a:lnTo>
                        <a:pt x="22" y="119"/>
                      </a:lnTo>
                      <a:lnTo>
                        <a:pt x="20" y="116"/>
                      </a:lnTo>
                      <a:lnTo>
                        <a:pt x="17" y="116"/>
                      </a:lnTo>
                      <a:lnTo>
                        <a:pt x="15" y="119"/>
                      </a:lnTo>
                      <a:lnTo>
                        <a:pt x="12" y="119"/>
                      </a:lnTo>
                      <a:lnTo>
                        <a:pt x="7" y="119"/>
                      </a:lnTo>
                      <a:lnTo>
                        <a:pt x="2" y="121"/>
                      </a:lnTo>
                      <a:lnTo>
                        <a:pt x="2" y="119"/>
                      </a:lnTo>
                      <a:lnTo>
                        <a:pt x="2" y="111"/>
                      </a:lnTo>
                      <a:lnTo>
                        <a:pt x="0" y="98"/>
                      </a:lnTo>
                      <a:lnTo>
                        <a:pt x="2" y="93"/>
                      </a:lnTo>
                      <a:lnTo>
                        <a:pt x="2" y="86"/>
                      </a:lnTo>
                      <a:lnTo>
                        <a:pt x="2" y="83"/>
                      </a:lnTo>
                      <a:lnTo>
                        <a:pt x="2" y="81"/>
                      </a:lnTo>
                      <a:lnTo>
                        <a:pt x="2" y="76"/>
                      </a:lnTo>
                      <a:lnTo>
                        <a:pt x="5" y="76"/>
                      </a:lnTo>
                      <a:lnTo>
                        <a:pt x="7" y="76"/>
                      </a:lnTo>
                      <a:lnTo>
                        <a:pt x="10" y="73"/>
                      </a:lnTo>
                      <a:lnTo>
                        <a:pt x="7" y="68"/>
                      </a:lnTo>
                      <a:lnTo>
                        <a:pt x="7" y="66"/>
                      </a:lnTo>
                      <a:lnTo>
                        <a:pt x="12" y="63"/>
                      </a:lnTo>
                      <a:lnTo>
                        <a:pt x="15" y="61"/>
                      </a:lnTo>
                      <a:lnTo>
                        <a:pt x="17" y="58"/>
                      </a:lnTo>
                      <a:lnTo>
                        <a:pt x="17" y="50"/>
                      </a:lnTo>
                      <a:lnTo>
                        <a:pt x="15" y="45"/>
                      </a:lnTo>
                      <a:lnTo>
                        <a:pt x="15" y="40"/>
                      </a:lnTo>
                      <a:lnTo>
                        <a:pt x="15" y="33"/>
                      </a:lnTo>
                      <a:lnTo>
                        <a:pt x="15" y="25"/>
                      </a:lnTo>
                      <a:lnTo>
                        <a:pt x="17" y="20"/>
                      </a:lnTo>
                      <a:lnTo>
                        <a:pt x="20" y="18"/>
                      </a:lnTo>
                      <a:lnTo>
                        <a:pt x="25" y="5"/>
                      </a:lnTo>
                      <a:lnTo>
                        <a:pt x="30" y="2"/>
                      </a:lnTo>
                      <a:lnTo>
                        <a:pt x="38" y="0"/>
                      </a:lnTo>
                      <a:lnTo>
                        <a:pt x="45" y="0"/>
                      </a:lnTo>
                      <a:lnTo>
                        <a:pt x="53" y="0"/>
                      </a:lnTo>
                      <a:lnTo>
                        <a:pt x="58" y="2"/>
                      </a:lnTo>
                      <a:lnTo>
                        <a:pt x="68" y="13"/>
                      </a:lnTo>
                      <a:lnTo>
                        <a:pt x="70" y="13"/>
                      </a:lnTo>
                      <a:lnTo>
                        <a:pt x="81" y="8"/>
                      </a:lnTo>
                      <a:lnTo>
                        <a:pt x="83" y="8"/>
                      </a:lnTo>
                      <a:lnTo>
                        <a:pt x="86" y="8"/>
                      </a:lnTo>
                      <a:lnTo>
                        <a:pt x="96" y="13"/>
                      </a:lnTo>
                      <a:lnTo>
                        <a:pt x="101" y="15"/>
                      </a:lnTo>
                      <a:lnTo>
                        <a:pt x="108" y="15"/>
                      </a:lnTo>
                      <a:lnTo>
                        <a:pt x="111" y="15"/>
                      </a:lnTo>
                      <a:lnTo>
                        <a:pt x="116" y="13"/>
                      </a:lnTo>
                      <a:lnTo>
                        <a:pt x="118" y="10"/>
                      </a:lnTo>
                      <a:lnTo>
                        <a:pt x="124" y="8"/>
                      </a:lnTo>
                      <a:lnTo>
                        <a:pt x="129" y="8"/>
                      </a:lnTo>
                      <a:lnTo>
                        <a:pt x="134" y="8"/>
                      </a:lnTo>
                      <a:lnTo>
                        <a:pt x="136" y="8"/>
                      </a:lnTo>
                      <a:lnTo>
                        <a:pt x="144" y="8"/>
                      </a:lnTo>
                      <a:lnTo>
                        <a:pt x="149" y="10"/>
                      </a:lnTo>
                      <a:lnTo>
                        <a:pt x="151" y="13"/>
                      </a:lnTo>
                      <a:lnTo>
                        <a:pt x="154" y="10"/>
                      </a:lnTo>
                      <a:lnTo>
                        <a:pt x="159" y="5"/>
                      </a:lnTo>
                      <a:lnTo>
                        <a:pt x="164" y="2"/>
                      </a:lnTo>
                      <a:lnTo>
                        <a:pt x="167" y="2"/>
                      </a:lnTo>
                      <a:lnTo>
                        <a:pt x="174" y="2"/>
                      </a:lnTo>
                      <a:lnTo>
                        <a:pt x="174" y="5"/>
                      </a:lnTo>
                      <a:lnTo>
                        <a:pt x="179" y="8"/>
                      </a:lnTo>
                      <a:lnTo>
                        <a:pt x="182" y="1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48" name="Freeform 94"/>
                <p:cNvSpPr>
                  <a:spLocks/>
                </p:cNvSpPr>
                <p:nvPr/>
              </p:nvSpPr>
              <p:spPr bwMode="auto">
                <a:xfrm>
                  <a:off x="5340350" y="3910013"/>
                  <a:ext cx="44450" cy="26987"/>
                </a:xfrm>
                <a:custGeom>
                  <a:avLst/>
                  <a:gdLst>
                    <a:gd name="T0" fmla="*/ 2147483647 w 35"/>
                    <a:gd name="T1" fmla="*/ 2147483647 h 22"/>
                    <a:gd name="T2" fmla="*/ 2147483647 w 35"/>
                    <a:gd name="T3" fmla="*/ 2147483647 h 22"/>
                    <a:gd name="T4" fmla="*/ 2147483647 w 35"/>
                    <a:gd name="T5" fmla="*/ 2147483647 h 22"/>
                    <a:gd name="T6" fmla="*/ 2147483647 w 35"/>
                    <a:gd name="T7" fmla="*/ 2147483647 h 22"/>
                    <a:gd name="T8" fmla="*/ 2147483647 w 35"/>
                    <a:gd name="T9" fmla="*/ 2147483647 h 22"/>
                    <a:gd name="T10" fmla="*/ 2147483647 w 35"/>
                    <a:gd name="T11" fmla="*/ 2147483647 h 22"/>
                    <a:gd name="T12" fmla="*/ 2147483647 w 35"/>
                    <a:gd name="T13" fmla="*/ 2147483647 h 22"/>
                    <a:gd name="T14" fmla="*/ 2147483647 w 35"/>
                    <a:gd name="T15" fmla="*/ 2147483647 h 22"/>
                    <a:gd name="T16" fmla="*/ 2147483647 w 35"/>
                    <a:gd name="T17" fmla="*/ 2147483647 h 22"/>
                    <a:gd name="T18" fmla="*/ 2147483647 w 35"/>
                    <a:gd name="T19" fmla="*/ 2147483647 h 22"/>
                    <a:gd name="T20" fmla="*/ 2147483647 w 35"/>
                    <a:gd name="T21" fmla="*/ 2147483647 h 22"/>
                    <a:gd name="T22" fmla="*/ 2147483647 w 35"/>
                    <a:gd name="T23" fmla="*/ 2147483647 h 22"/>
                    <a:gd name="T24" fmla="*/ 2147483647 w 35"/>
                    <a:gd name="T25" fmla="*/ 2147483647 h 22"/>
                    <a:gd name="T26" fmla="*/ 2147483647 w 35"/>
                    <a:gd name="T27" fmla="*/ 2147483647 h 22"/>
                    <a:gd name="T28" fmla="*/ 2147483647 w 35"/>
                    <a:gd name="T29" fmla="*/ 2147483647 h 22"/>
                    <a:gd name="T30" fmla="*/ 2147483647 w 35"/>
                    <a:gd name="T31" fmla="*/ 2147483647 h 22"/>
                    <a:gd name="T32" fmla="*/ 2147483647 w 35"/>
                    <a:gd name="T33" fmla="*/ 2147483647 h 22"/>
                    <a:gd name="T34" fmla="*/ 2147483647 w 35"/>
                    <a:gd name="T35" fmla="*/ 2147483647 h 22"/>
                    <a:gd name="T36" fmla="*/ 0 w 35"/>
                    <a:gd name="T37" fmla="*/ 2147483647 h 22"/>
                    <a:gd name="T38" fmla="*/ 0 w 35"/>
                    <a:gd name="T39" fmla="*/ 2147483647 h 22"/>
                    <a:gd name="T40" fmla="*/ 0 w 35"/>
                    <a:gd name="T41" fmla="*/ 2147483647 h 22"/>
                    <a:gd name="T42" fmla="*/ 0 w 35"/>
                    <a:gd name="T43" fmla="*/ 2147483647 h 22"/>
                    <a:gd name="T44" fmla="*/ 2147483647 w 35"/>
                    <a:gd name="T45" fmla="*/ 2147483647 h 22"/>
                    <a:gd name="T46" fmla="*/ 2147483647 w 35"/>
                    <a:gd name="T47" fmla="*/ 2147483647 h 22"/>
                    <a:gd name="T48" fmla="*/ 2147483647 w 35"/>
                    <a:gd name="T49" fmla="*/ 2147483647 h 22"/>
                    <a:gd name="T50" fmla="*/ 2147483647 w 35"/>
                    <a:gd name="T51" fmla="*/ 2147483647 h 22"/>
                    <a:gd name="T52" fmla="*/ 2147483647 w 35"/>
                    <a:gd name="T53" fmla="*/ 2147483647 h 22"/>
                    <a:gd name="T54" fmla="*/ 2147483647 w 35"/>
                    <a:gd name="T55" fmla="*/ 2147483647 h 22"/>
                    <a:gd name="T56" fmla="*/ 2147483647 w 35"/>
                    <a:gd name="T57" fmla="*/ 2147483647 h 22"/>
                    <a:gd name="T58" fmla="*/ 2147483647 w 35"/>
                    <a:gd name="T59" fmla="*/ 2147483647 h 22"/>
                    <a:gd name="T60" fmla="*/ 2147483647 w 35"/>
                    <a:gd name="T61" fmla="*/ 2147483647 h 22"/>
                    <a:gd name="T62" fmla="*/ 2147483647 w 35"/>
                    <a:gd name="T63" fmla="*/ 2147483647 h 22"/>
                    <a:gd name="T64" fmla="*/ 2147483647 w 35"/>
                    <a:gd name="T65" fmla="*/ 2147483647 h 22"/>
                    <a:gd name="T66" fmla="*/ 2147483647 w 35"/>
                    <a:gd name="T67" fmla="*/ 2147483647 h 22"/>
                    <a:gd name="T68" fmla="*/ 2147483647 w 35"/>
                    <a:gd name="T69" fmla="*/ 0 h 22"/>
                    <a:gd name="T70" fmla="*/ 2147483647 w 35"/>
                    <a:gd name="T71" fmla="*/ 2147483647 h 22"/>
                    <a:gd name="T72" fmla="*/ 2147483647 w 35"/>
                    <a:gd name="T73" fmla="*/ 2147483647 h 22"/>
                    <a:gd name="T74" fmla="*/ 2147483647 w 35"/>
                    <a:gd name="T75" fmla="*/ 2147483647 h 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
                    <a:gd name="T115" fmla="*/ 0 h 22"/>
                    <a:gd name="T116" fmla="*/ 35 w 35"/>
                    <a:gd name="T117" fmla="*/ 22 h 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 h="22">
                      <a:moveTo>
                        <a:pt x="25" y="7"/>
                      </a:moveTo>
                      <a:lnTo>
                        <a:pt x="25" y="10"/>
                      </a:lnTo>
                      <a:lnTo>
                        <a:pt x="28" y="12"/>
                      </a:lnTo>
                      <a:lnTo>
                        <a:pt x="25" y="12"/>
                      </a:lnTo>
                      <a:lnTo>
                        <a:pt x="25" y="15"/>
                      </a:lnTo>
                      <a:lnTo>
                        <a:pt x="23" y="15"/>
                      </a:lnTo>
                      <a:lnTo>
                        <a:pt x="23" y="12"/>
                      </a:lnTo>
                      <a:lnTo>
                        <a:pt x="20" y="17"/>
                      </a:lnTo>
                      <a:lnTo>
                        <a:pt x="15" y="17"/>
                      </a:lnTo>
                      <a:lnTo>
                        <a:pt x="12" y="20"/>
                      </a:lnTo>
                      <a:lnTo>
                        <a:pt x="12" y="22"/>
                      </a:lnTo>
                      <a:lnTo>
                        <a:pt x="10" y="22"/>
                      </a:lnTo>
                      <a:lnTo>
                        <a:pt x="10" y="20"/>
                      </a:lnTo>
                      <a:lnTo>
                        <a:pt x="7" y="20"/>
                      </a:lnTo>
                      <a:lnTo>
                        <a:pt x="2" y="17"/>
                      </a:lnTo>
                      <a:lnTo>
                        <a:pt x="2" y="15"/>
                      </a:lnTo>
                      <a:lnTo>
                        <a:pt x="0" y="15"/>
                      </a:lnTo>
                      <a:lnTo>
                        <a:pt x="0" y="12"/>
                      </a:lnTo>
                      <a:lnTo>
                        <a:pt x="2" y="12"/>
                      </a:lnTo>
                      <a:lnTo>
                        <a:pt x="5" y="10"/>
                      </a:lnTo>
                      <a:lnTo>
                        <a:pt x="7" y="10"/>
                      </a:lnTo>
                      <a:lnTo>
                        <a:pt x="10" y="10"/>
                      </a:lnTo>
                      <a:lnTo>
                        <a:pt x="10" y="7"/>
                      </a:lnTo>
                      <a:lnTo>
                        <a:pt x="10" y="5"/>
                      </a:lnTo>
                      <a:lnTo>
                        <a:pt x="15" y="7"/>
                      </a:lnTo>
                      <a:lnTo>
                        <a:pt x="17" y="7"/>
                      </a:lnTo>
                      <a:lnTo>
                        <a:pt x="23" y="5"/>
                      </a:lnTo>
                      <a:lnTo>
                        <a:pt x="28" y="5"/>
                      </a:lnTo>
                      <a:lnTo>
                        <a:pt x="33" y="2"/>
                      </a:lnTo>
                      <a:lnTo>
                        <a:pt x="35" y="0"/>
                      </a:lnTo>
                      <a:lnTo>
                        <a:pt x="33" y="2"/>
                      </a:lnTo>
                      <a:lnTo>
                        <a:pt x="30" y="5"/>
                      </a:lnTo>
                      <a:lnTo>
                        <a:pt x="25" y="7"/>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49" name="Freeform 95"/>
                <p:cNvSpPr>
                  <a:spLocks/>
                </p:cNvSpPr>
                <p:nvPr/>
              </p:nvSpPr>
              <p:spPr bwMode="auto">
                <a:xfrm>
                  <a:off x="5187950" y="4008438"/>
                  <a:ext cx="244475" cy="219075"/>
                </a:xfrm>
                <a:custGeom>
                  <a:avLst/>
                  <a:gdLst>
                    <a:gd name="T0" fmla="*/ 2147483647 w 192"/>
                    <a:gd name="T1" fmla="*/ 2147483647 h 172"/>
                    <a:gd name="T2" fmla="*/ 2147483647 w 192"/>
                    <a:gd name="T3" fmla="*/ 2147483647 h 172"/>
                    <a:gd name="T4" fmla="*/ 2147483647 w 192"/>
                    <a:gd name="T5" fmla="*/ 2147483647 h 172"/>
                    <a:gd name="T6" fmla="*/ 2147483647 w 192"/>
                    <a:gd name="T7" fmla="*/ 2147483647 h 172"/>
                    <a:gd name="T8" fmla="*/ 2147483647 w 192"/>
                    <a:gd name="T9" fmla="*/ 2147483647 h 172"/>
                    <a:gd name="T10" fmla="*/ 2147483647 w 192"/>
                    <a:gd name="T11" fmla="*/ 2147483647 h 172"/>
                    <a:gd name="T12" fmla="*/ 2147483647 w 192"/>
                    <a:gd name="T13" fmla="*/ 2147483647 h 172"/>
                    <a:gd name="T14" fmla="*/ 2147483647 w 192"/>
                    <a:gd name="T15" fmla="*/ 2147483647 h 172"/>
                    <a:gd name="T16" fmla="*/ 2147483647 w 192"/>
                    <a:gd name="T17" fmla="*/ 2147483647 h 172"/>
                    <a:gd name="T18" fmla="*/ 2147483647 w 192"/>
                    <a:gd name="T19" fmla="*/ 2147483647 h 172"/>
                    <a:gd name="T20" fmla="*/ 2147483647 w 192"/>
                    <a:gd name="T21" fmla="*/ 2147483647 h 172"/>
                    <a:gd name="T22" fmla="*/ 2147483647 w 192"/>
                    <a:gd name="T23" fmla="*/ 2147483647 h 172"/>
                    <a:gd name="T24" fmla="*/ 2147483647 w 192"/>
                    <a:gd name="T25" fmla="*/ 2147483647 h 172"/>
                    <a:gd name="T26" fmla="*/ 2147483647 w 192"/>
                    <a:gd name="T27" fmla="*/ 2147483647 h 172"/>
                    <a:gd name="T28" fmla="*/ 2147483647 w 192"/>
                    <a:gd name="T29" fmla="*/ 2147483647 h 172"/>
                    <a:gd name="T30" fmla="*/ 2147483647 w 192"/>
                    <a:gd name="T31" fmla="*/ 2147483647 h 172"/>
                    <a:gd name="T32" fmla="*/ 2147483647 w 192"/>
                    <a:gd name="T33" fmla="*/ 2147483647 h 172"/>
                    <a:gd name="T34" fmla="*/ 2147483647 w 192"/>
                    <a:gd name="T35" fmla="*/ 2147483647 h 172"/>
                    <a:gd name="T36" fmla="*/ 2147483647 w 192"/>
                    <a:gd name="T37" fmla="*/ 2147483647 h 172"/>
                    <a:gd name="T38" fmla="*/ 2147483647 w 192"/>
                    <a:gd name="T39" fmla="*/ 2147483647 h 172"/>
                    <a:gd name="T40" fmla="*/ 2147483647 w 192"/>
                    <a:gd name="T41" fmla="*/ 2147483647 h 172"/>
                    <a:gd name="T42" fmla="*/ 2147483647 w 192"/>
                    <a:gd name="T43" fmla="*/ 2147483647 h 172"/>
                    <a:gd name="T44" fmla="*/ 2147483647 w 192"/>
                    <a:gd name="T45" fmla="*/ 2147483647 h 172"/>
                    <a:gd name="T46" fmla="*/ 2147483647 w 192"/>
                    <a:gd name="T47" fmla="*/ 2147483647 h 172"/>
                    <a:gd name="T48" fmla="*/ 2147483647 w 192"/>
                    <a:gd name="T49" fmla="*/ 2147483647 h 172"/>
                    <a:gd name="T50" fmla="*/ 2147483647 w 192"/>
                    <a:gd name="T51" fmla="*/ 2147483647 h 172"/>
                    <a:gd name="T52" fmla="*/ 2147483647 w 192"/>
                    <a:gd name="T53" fmla="*/ 2147483647 h 172"/>
                    <a:gd name="T54" fmla="*/ 2147483647 w 192"/>
                    <a:gd name="T55" fmla="*/ 2147483647 h 172"/>
                    <a:gd name="T56" fmla="*/ 2147483647 w 192"/>
                    <a:gd name="T57" fmla="*/ 2147483647 h 172"/>
                    <a:gd name="T58" fmla="*/ 2147483647 w 192"/>
                    <a:gd name="T59" fmla="*/ 2147483647 h 172"/>
                    <a:gd name="T60" fmla="*/ 2147483647 w 192"/>
                    <a:gd name="T61" fmla="*/ 2147483647 h 172"/>
                    <a:gd name="T62" fmla="*/ 2147483647 w 192"/>
                    <a:gd name="T63" fmla="*/ 2147483647 h 172"/>
                    <a:gd name="T64" fmla="*/ 0 w 192"/>
                    <a:gd name="T65" fmla="*/ 2147483647 h 172"/>
                    <a:gd name="T66" fmla="*/ 2147483647 w 192"/>
                    <a:gd name="T67" fmla="*/ 2147483647 h 172"/>
                    <a:gd name="T68" fmla="*/ 2147483647 w 192"/>
                    <a:gd name="T69" fmla="*/ 2147483647 h 172"/>
                    <a:gd name="T70" fmla="*/ 2147483647 w 192"/>
                    <a:gd name="T71" fmla="*/ 2147483647 h 172"/>
                    <a:gd name="T72" fmla="*/ 2147483647 w 192"/>
                    <a:gd name="T73" fmla="*/ 2147483647 h 172"/>
                    <a:gd name="T74" fmla="*/ 2147483647 w 192"/>
                    <a:gd name="T75" fmla="*/ 0 h 172"/>
                    <a:gd name="T76" fmla="*/ 2147483647 w 192"/>
                    <a:gd name="T77" fmla="*/ 2147483647 h 172"/>
                    <a:gd name="T78" fmla="*/ 2147483647 w 192"/>
                    <a:gd name="T79" fmla="*/ 2147483647 h 172"/>
                    <a:gd name="T80" fmla="*/ 2147483647 w 192"/>
                    <a:gd name="T81" fmla="*/ 2147483647 h 172"/>
                    <a:gd name="T82" fmla="*/ 2147483647 w 192"/>
                    <a:gd name="T83" fmla="*/ 2147483647 h 172"/>
                    <a:gd name="T84" fmla="*/ 2147483647 w 192"/>
                    <a:gd name="T85" fmla="*/ 2147483647 h 172"/>
                    <a:gd name="T86" fmla="*/ 2147483647 w 192"/>
                    <a:gd name="T87" fmla="*/ 2147483647 h 172"/>
                    <a:gd name="T88" fmla="*/ 2147483647 w 192"/>
                    <a:gd name="T89" fmla="*/ 2147483647 h 172"/>
                    <a:gd name="T90" fmla="*/ 2147483647 w 192"/>
                    <a:gd name="T91" fmla="*/ 2147483647 h 172"/>
                    <a:gd name="T92" fmla="*/ 2147483647 w 192"/>
                    <a:gd name="T93" fmla="*/ 2147483647 h 172"/>
                    <a:gd name="T94" fmla="*/ 2147483647 w 192"/>
                    <a:gd name="T95" fmla="*/ 2147483647 h 172"/>
                    <a:gd name="T96" fmla="*/ 2147483647 w 192"/>
                    <a:gd name="T97" fmla="*/ 2147483647 h 172"/>
                    <a:gd name="T98" fmla="*/ 2147483647 w 192"/>
                    <a:gd name="T99" fmla="*/ 2147483647 h 172"/>
                    <a:gd name="T100" fmla="*/ 2147483647 w 192"/>
                    <a:gd name="T101" fmla="*/ 2147483647 h 172"/>
                    <a:gd name="T102" fmla="*/ 2147483647 w 192"/>
                    <a:gd name="T103" fmla="*/ 2147483647 h 172"/>
                    <a:gd name="T104" fmla="*/ 2147483647 w 192"/>
                    <a:gd name="T105" fmla="*/ 2147483647 h 17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2"/>
                    <a:gd name="T160" fmla="*/ 0 h 172"/>
                    <a:gd name="T161" fmla="*/ 192 w 192"/>
                    <a:gd name="T162" fmla="*/ 172 h 17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2" h="172">
                      <a:moveTo>
                        <a:pt x="149" y="8"/>
                      </a:moveTo>
                      <a:lnTo>
                        <a:pt x="152" y="8"/>
                      </a:lnTo>
                      <a:lnTo>
                        <a:pt x="157" y="25"/>
                      </a:lnTo>
                      <a:lnTo>
                        <a:pt x="162" y="40"/>
                      </a:lnTo>
                      <a:lnTo>
                        <a:pt x="159" y="43"/>
                      </a:lnTo>
                      <a:lnTo>
                        <a:pt x="157" y="53"/>
                      </a:lnTo>
                      <a:lnTo>
                        <a:pt x="154" y="63"/>
                      </a:lnTo>
                      <a:lnTo>
                        <a:pt x="152" y="68"/>
                      </a:lnTo>
                      <a:lnTo>
                        <a:pt x="149" y="68"/>
                      </a:lnTo>
                      <a:lnTo>
                        <a:pt x="147" y="66"/>
                      </a:lnTo>
                      <a:lnTo>
                        <a:pt x="139" y="58"/>
                      </a:lnTo>
                      <a:lnTo>
                        <a:pt x="136" y="55"/>
                      </a:lnTo>
                      <a:lnTo>
                        <a:pt x="134" y="48"/>
                      </a:lnTo>
                      <a:lnTo>
                        <a:pt x="131" y="43"/>
                      </a:lnTo>
                      <a:lnTo>
                        <a:pt x="129" y="38"/>
                      </a:lnTo>
                      <a:lnTo>
                        <a:pt x="126" y="35"/>
                      </a:lnTo>
                      <a:lnTo>
                        <a:pt x="126" y="30"/>
                      </a:lnTo>
                      <a:lnTo>
                        <a:pt x="124" y="33"/>
                      </a:lnTo>
                      <a:lnTo>
                        <a:pt x="121" y="38"/>
                      </a:lnTo>
                      <a:lnTo>
                        <a:pt x="126" y="48"/>
                      </a:lnTo>
                      <a:lnTo>
                        <a:pt x="126" y="50"/>
                      </a:lnTo>
                      <a:lnTo>
                        <a:pt x="131" y="58"/>
                      </a:lnTo>
                      <a:lnTo>
                        <a:pt x="136" y="66"/>
                      </a:lnTo>
                      <a:lnTo>
                        <a:pt x="142" y="76"/>
                      </a:lnTo>
                      <a:lnTo>
                        <a:pt x="144" y="83"/>
                      </a:lnTo>
                      <a:lnTo>
                        <a:pt x="147" y="91"/>
                      </a:lnTo>
                      <a:lnTo>
                        <a:pt x="149" y="93"/>
                      </a:lnTo>
                      <a:lnTo>
                        <a:pt x="157" y="109"/>
                      </a:lnTo>
                      <a:lnTo>
                        <a:pt x="164" y="124"/>
                      </a:lnTo>
                      <a:lnTo>
                        <a:pt x="167" y="129"/>
                      </a:lnTo>
                      <a:lnTo>
                        <a:pt x="172" y="134"/>
                      </a:lnTo>
                      <a:lnTo>
                        <a:pt x="174" y="136"/>
                      </a:lnTo>
                      <a:lnTo>
                        <a:pt x="174" y="139"/>
                      </a:lnTo>
                      <a:lnTo>
                        <a:pt x="172" y="139"/>
                      </a:lnTo>
                      <a:lnTo>
                        <a:pt x="172" y="141"/>
                      </a:lnTo>
                      <a:lnTo>
                        <a:pt x="172" y="149"/>
                      </a:lnTo>
                      <a:lnTo>
                        <a:pt x="174" y="154"/>
                      </a:lnTo>
                      <a:lnTo>
                        <a:pt x="182" y="159"/>
                      </a:lnTo>
                      <a:lnTo>
                        <a:pt x="185" y="162"/>
                      </a:lnTo>
                      <a:lnTo>
                        <a:pt x="187" y="164"/>
                      </a:lnTo>
                      <a:lnTo>
                        <a:pt x="190" y="167"/>
                      </a:lnTo>
                      <a:lnTo>
                        <a:pt x="192" y="172"/>
                      </a:lnTo>
                      <a:lnTo>
                        <a:pt x="119" y="172"/>
                      </a:lnTo>
                      <a:lnTo>
                        <a:pt x="104" y="172"/>
                      </a:lnTo>
                      <a:lnTo>
                        <a:pt x="83" y="172"/>
                      </a:lnTo>
                      <a:lnTo>
                        <a:pt x="66" y="172"/>
                      </a:lnTo>
                      <a:lnTo>
                        <a:pt x="48" y="172"/>
                      </a:lnTo>
                      <a:lnTo>
                        <a:pt x="35" y="172"/>
                      </a:lnTo>
                      <a:lnTo>
                        <a:pt x="28" y="172"/>
                      </a:lnTo>
                      <a:lnTo>
                        <a:pt x="15" y="172"/>
                      </a:lnTo>
                      <a:lnTo>
                        <a:pt x="10" y="172"/>
                      </a:lnTo>
                      <a:lnTo>
                        <a:pt x="3" y="172"/>
                      </a:lnTo>
                      <a:lnTo>
                        <a:pt x="3" y="151"/>
                      </a:lnTo>
                      <a:lnTo>
                        <a:pt x="3" y="141"/>
                      </a:lnTo>
                      <a:lnTo>
                        <a:pt x="3" y="119"/>
                      </a:lnTo>
                      <a:lnTo>
                        <a:pt x="3" y="114"/>
                      </a:lnTo>
                      <a:lnTo>
                        <a:pt x="3" y="98"/>
                      </a:lnTo>
                      <a:lnTo>
                        <a:pt x="3" y="86"/>
                      </a:lnTo>
                      <a:lnTo>
                        <a:pt x="3" y="55"/>
                      </a:lnTo>
                      <a:lnTo>
                        <a:pt x="5" y="48"/>
                      </a:lnTo>
                      <a:lnTo>
                        <a:pt x="3" y="43"/>
                      </a:lnTo>
                      <a:lnTo>
                        <a:pt x="0" y="35"/>
                      </a:lnTo>
                      <a:lnTo>
                        <a:pt x="0" y="28"/>
                      </a:lnTo>
                      <a:lnTo>
                        <a:pt x="0" y="25"/>
                      </a:lnTo>
                      <a:lnTo>
                        <a:pt x="3" y="20"/>
                      </a:lnTo>
                      <a:lnTo>
                        <a:pt x="5" y="18"/>
                      </a:lnTo>
                      <a:lnTo>
                        <a:pt x="3" y="8"/>
                      </a:lnTo>
                      <a:lnTo>
                        <a:pt x="3" y="5"/>
                      </a:lnTo>
                      <a:lnTo>
                        <a:pt x="5" y="2"/>
                      </a:lnTo>
                      <a:lnTo>
                        <a:pt x="5" y="0"/>
                      </a:lnTo>
                      <a:lnTo>
                        <a:pt x="8" y="2"/>
                      </a:lnTo>
                      <a:lnTo>
                        <a:pt x="13" y="2"/>
                      </a:lnTo>
                      <a:lnTo>
                        <a:pt x="18" y="0"/>
                      </a:lnTo>
                      <a:lnTo>
                        <a:pt x="23" y="0"/>
                      </a:lnTo>
                      <a:lnTo>
                        <a:pt x="33" y="2"/>
                      </a:lnTo>
                      <a:lnTo>
                        <a:pt x="38" y="5"/>
                      </a:lnTo>
                      <a:lnTo>
                        <a:pt x="43" y="5"/>
                      </a:lnTo>
                      <a:lnTo>
                        <a:pt x="48" y="8"/>
                      </a:lnTo>
                      <a:lnTo>
                        <a:pt x="51" y="10"/>
                      </a:lnTo>
                      <a:lnTo>
                        <a:pt x="53" y="10"/>
                      </a:lnTo>
                      <a:lnTo>
                        <a:pt x="61" y="10"/>
                      </a:lnTo>
                      <a:lnTo>
                        <a:pt x="68" y="15"/>
                      </a:lnTo>
                      <a:lnTo>
                        <a:pt x="73" y="15"/>
                      </a:lnTo>
                      <a:lnTo>
                        <a:pt x="73" y="13"/>
                      </a:lnTo>
                      <a:lnTo>
                        <a:pt x="78" y="10"/>
                      </a:lnTo>
                      <a:lnTo>
                        <a:pt x="86" y="5"/>
                      </a:lnTo>
                      <a:lnTo>
                        <a:pt x="91" y="5"/>
                      </a:lnTo>
                      <a:lnTo>
                        <a:pt x="96" y="2"/>
                      </a:lnTo>
                      <a:lnTo>
                        <a:pt x="101" y="2"/>
                      </a:lnTo>
                      <a:lnTo>
                        <a:pt x="106" y="2"/>
                      </a:lnTo>
                      <a:lnTo>
                        <a:pt x="111" y="2"/>
                      </a:lnTo>
                      <a:lnTo>
                        <a:pt x="114" y="8"/>
                      </a:lnTo>
                      <a:lnTo>
                        <a:pt x="116" y="10"/>
                      </a:lnTo>
                      <a:lnTo>
                        <a:pt x="121" y="8"/>
                      </a:lnTo>
                      <a:lnTo>
                        <a:pt x="126" y="10"/>
                      </a:lnTo>
                      <a:lnTo>
                        <a:pt x="129" y="10"/>
                      </a:lnTo>
                      <a:lnTo>
                        <a:pt x="131" y="8"/>
                      </a:lnTo>
                      <a:lnTo>
                        <a:pt x="134" y="10"/>
                      </a:lnTo>
                      <a:lnTo>
                        <a:pt x="136" y="10"/>
                      </a:lnTo>
                      <a:lnTo>
                        <a:pt x="142" y="10"/>
                      </a:lnTo>
                      <a:lnTo>
                        <a:pt x="144" y="10"/>
                      </a:lnTo>
                      <a:lnTo>
                        <a:pt x="147" y="10"/>
                      </a:lnTo>
                      <a:lnTo>
                        <a:pt x="149" y="8"/>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50" name="Freeform 96"/>
                <p:cNvSpPr>
                  <a:spLocks/>
                </p:cNvSpPr>
                <p:nvPr/>
              </p:nvSpPr>
              <p:spPr bwMode="auto">
                <a:xfrm>
                  <a:off x="4960938" y="4194175"/>
                  <a:ext cx="211137" cy="336550"/>
                </a:xfrm>
                <a:custGeom>
                  <a:avLst/>
                  <a:gdLst>
                    <a:gd name="T0" fmla="*/ 2147483647 w 166"/>
                    <a:gd name="T1" fmla="*/ 2147483647 h 265"/>
                    <a:gd name="T2" fmla="*/ 2147483647 w 166"/>
                    <a:gd name="T3" fmla="*/ 2147483647 h 265"/>
                    <a:gd name="T4" fmla="*/ 0 w 166"/>
                    <a:gd name="T5" fmla="*/ 2147483647 h 265"/>
                    <a:gd name="T6" fmla="*/ 2147483647 w 166"/>
                    <a:gd name="T7" fmla="*/ 2147483647 h 265"/>
                    <a:gd name="T8" fmla="*/ 2147483647 w 166"/>
                    <a:gd name="T9" fmla="*/ 2147483647 h 265"/>
                    <a:gd name="T10" fmla="*/ 2147483647 w 166"/>
                    <a:gd name="T11" fmla="*/ 2147483647 h 265"/>
                    <a:gd name="T12" fmla="*/ 2147483647 w 166"/>
                    <a:gd name="T13" fmla="*/ 2147483647 h 265"/>
                    <a:gd name="T14" fmla="*/ 2147483647 w 166"/>
                    <a:gd name="T15" fmla="*/ 2147483647 h 265"/>
                    <a:gd name="T16" fmla="*/ 2147483647 w 166"/>
                    <a:gd name="T17" fmla="*/ 2147483647 h 265"/>
                    <a:gd name="T18" fmla="*/ 2147483647 w 166"/>
                    <a:gd name="T19" fmla="*/ 2147483647 h 265"/>
                    <a:gd name="T20" fmla="*/ 2147483647 w 166"/>
                    <a:gd name="T21" fmla="*/ 2147483647 h 265"/>
                    <a:gd name="T22" fmla="*/ 2147483647 w 166"/>
                    <a:gd name="T23" fmla="*/ 2147483647 h 265"/>
                    <a:gd name="T24" fmla="*/ 2147483647 w 166"/>
                    <a:gd name="T25" fmla="*/ 0 h 265"/>
                    <a:gd name="T26" fmla="*/ 2147483647 w 166"/>
                    <a:gd name="T27" fmla="*/ 2147483647 h 265"/>
                    <a:gd name="T28" fmla="*/ 2147483647 w 166"/>
                    <a:gd name="T29" fmla="*/ 2147483647 h 265"/>
                    <a:gd name="T30" fmla="*/ 2147483647 w 166"/>
                    <a:gd name="T31" fmla="*/ 2147483647 h 265"/>
                    <a:gd name="T32" fmla="*/ 2147483647 w 166"/>
                    <a:gd name="T33" fmla="*/ 2147483647 h 265"/>
                    <a:gd name="T34" fmla="*/ 2147483647 w 166"/>
                    <a:gd name="T35" fmla="*/ 2147483647 h 265"/>
                    <a:gd name="T36" fmla="*/ 2147483647 w 166"/>
                    <a:gd name="T37" fmla="*/ 2147483647 h 265"/>
                    <a:gd name="T38" fmla="*/ 2147483647 w 166"/>
                    <a:gd name="T39" fmla="*/ 2147483647 h 265"/>
                    <a:gd name="T40" fmla="*/ 2147483647 w 166"/>
                    <a:gd name="T41" fmla="*/ 2147483647 h 265"/>
                    <a:gd name="T42" fmla="*/ 2147483647 w 166"/>
                    <a:gd name="T43" fmla="*/ 2147483647 h 265"/>
                    <a:gd name="T44" fmla="*/ 2147483647 w 166"/>
                    <a:gd name="T45" fmla="*/ 2147483647 h 265"/>
                    <a:gd name="T46" fmla="*/ 2147483647 w 166"/>
                    <a:gd name="T47" fmla="*/ 2147483647 h 265"/>
                    <a:gd name="T48" fmla="*/ 2147483647 w 166"/>
                    <a:gd name="T49" fmla="*/ 2147483647 h 265"/>
                    <a:gd name="T50" fmla="*/ 2147483647 w 166"/>
                    <a:gd name="T51" fmla="*/ 2147483647 h 265"/>
                    <a:gd name="T52" fmla="*/ 2147483647 w 166"/>
                    <a:gd name="T53" fmla="*/ 2147483647 h 265"/>
                    <a:gd name="T54" fmla="*/ 2147483647 w 166"/>
                    <a:gd name="T55" fmla="*/ 2147483647 h 265"/>
                    <a:gd name="T56" fmla="*/ 2147483647 w 166"/>
                    <a:gd name="T57" fmla="*/ 2147483647 h 265"/>
                    <a:gd name="T58" fmla="*/ 2147483647 w 166"/>
                    <a:gd name="T59" fmla="*/ 2147483647 h 265"/>
                    <a:gd name="T60" fmla="*/ 2147483647 w 166"/>
                    <a:gd name="T61" fmla="*/ 2147483647 h 265"/>
                    <a:gd name="T62" fmla="*/ 2147483647 w 166"/>
                    <a:gd name="T63" fmla="*/ 2147483647 h 265"/>
                    <a:gd name="T64" fmla="*/ 2147483647 w 166"/>
                    <a:gd name="T65" fmla="*/ 2147483647 h 265"/>
                    <a:gd name="T66" fmla="*/ 2147483647 w 166"/>
                    <a:gd name="T67" fmla="*/ 2147483647 h 265"/>
                    <a:gd name="T68" fmla="*/ 2147483647 w 166"/>
                    <a:gd name="T69" fmla="*/ 2147483647 h 265"/>
                    <a:gd name="T70" fmla="*/ 2147483647 w 166"/>
                    <a:gd name="T71" fmla="*/ 2147483647 h 265"/>
                    <a:gd name="T72" fmla="*/ 2147483647 w 166"/>
                    <a:gd name="T73" fmla="*/ 2147483647 h 265"/>
                    <a:gd name="T74" fmla="*/ 2147483647 w 166"/>
                    <a:gd name="T75" fmla="*/ 2147483647 h 265"/>
                    <a:gd name="T76" fmla="*/ 2147483647 w 166"/>
                    <a:gd name="T77" fmla="*/ 2147483647 h 265"/>
                    <a:gd name="T78" fmla="*/ 2147483647 w 166"/>
                    <a:gd name="T79" fmla="*/ 2147483647 h 265"/>
                    <a:gd name="T80" fmla="*/ 2147483647 w 166"/>
                    <a:gd name="T81" fmla="*/ 2147483647 h 265"/>
                    <a:gd name="T82" fmla="*/ 2147483647 w 166"/>
                    <a:gd name="T83" fmla="*/ 2147483647 h 265"/>
                    <a:gd name="T84" fmla="*/ 2147483647 w 166"/>
                    <a:gd name="T85" fmla="*/ 2147483647 h 265"/>
                    <a:gd name="T86" fmla="*/ 2147483647 w 166"/>
                    <a:gd name="T87" fmla="*/ 2147483647 h 265"/>
                    <a:gd name="T88" fmla="*/ 2147483647 w 166"/>
                    <a:gd name="T89" fmla="*/ 2147483647 h 265"/>
                    <a:gd name="T90" fmla="*/ 2147483647 w 166"/>
                    <a:gd name="T91" fmla="*/ 2147483647 h 265"/>
                    <a:gd name="T92" fmla="*/ 2147483647 w 166"/>
                    <a:gd name="T93" fmla="*/ 2147483647 h 265"/>
                    <a:gd name="T94" fmla="*/ 2147483647 w 166"/>
                    <a:gd name="T95" fmla="*/ 2147483647 h 265"/>
                    <a:gd name="T96" fmla="*/ 2147483647 w 166"/>
                    <a:gd name="T97" fmla="*/ 2147483647 h 265"/>
                    <a:gd name="T98" fmla="*/ 2147483647 w 166"/>
                    <a:gd name="T99" fmla="*/ 2147483647 h 265"/>
                    <a:gd name="T100" fmla="*/ 2147483647 w 166"/>
                    <a:gd name="T101" fmla="*/ 2147483647 h 265"/>
                    <a:gd name="T102" fmla="*/ 2147483647 w 166"/>
                    <a:gd name="T103" fmla="*/ 2147483647 h 265"/>
                    <a:gd name="T104" fmla="*/ 2147483647 w 166"/>
                    <a:gd name="T105" fmla="*/ 2147483647 h 265"/>
                    <a:gd name="T106" fmla="*/ 2147483647 w 166"/>
                    <a:gd name="T107" fmla="*/ 2147483647 h 265"/>
                    <a:gd name="T108" fmla="*/ 2147483647 w 166"/>
                    <a:gd name="T109" fmla="*/ 2147483647 h 265"/>
                    <a:gd name="T110" fmla="*/ 2147483647 w 166"/>
                    <a:gd name="T111" fmla="*/ 2147483647 h 265"/>
                    <a:gd name="T112" fmla="*/ 2147483647 w 166"/>
                    <a:gd name="T113" fmla="*/ 2147483647 h 26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6"/>
                    <a:gd name="T172" fmla="*/ 0 h 265"/>
                    <a:gd name="T173" fmla="*/ 166 w 166"/>
                    <a:gd name="T174" fmla="*/ 265 h 26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6" h="265">
                      <a:moveTo>
                        <a:pt x="10" y="175"/>
                      </a:moveTo>
                      <a:lnTo>
                        <a:pt x="7" y="170"/>
                      </a:lnTo>
                      <a:lnTo>
                        <a:pt x="2" y="167"/>
                      </a:lnTo>
                      <a:lnTo>
                        <a:pt x="2" y="164"/>
                      </a:lnTo>
                      <a:lnTo>
                        <a:pt x="2" y="162"/>
                      </a:lnTo>
                      <a:lnTo>
                        <a:pt x="0" y="157"/>
                      </a:lnTo>
                      <a:lnTo>
                        <a:pt x="0" y="152"/>
                      </a:lnTo>
                      <a:lnTo>
                        <a:pt x="5" y="147"/>
                      </a:lnTo>
                      <a:lnTo>
                        <a:pt x="10" y="137"/>
                      </a:lnTo>
                      <a:lnTo>
                        <a:pt x="15" y="129"/>
                      </a:lnTo>
                      <a:lnTo>
                        <a:pt x="32" y="111"/>
                      </a:lnTo>
                      <a:lnTo>
                        <a:pt x="32" y="106"/>
                      </a:lnTo>
                      <a:lnTo>
                        <a:pt x="32" y="99"/>
                      </a:lnTo>
                      <a:lnTo>
                        <a:pt x="32" y="91"/>
                      </a:lnTo>
                      <a:lnTo>
                        <a:pt x="32" y="86"/>
                      </a:lnTo>
                      <a:lnTo>
                        <a:pt x="32" y="81"/>
                      </a:lnTo>
                      <a:lnTo>
                        <a:pt x="32" y="74"/>
                      </a:lnTo>
                      <a:lnTo>
                        <a:pt x="35" y="66"/>
                      </a:lnTo>
                      <a:lnTo>
                        <a:pt x="37" y="58"/>
                      </a:lnTo>
                      <a:lnTo>
                        <a:pt x="40" y="53"/>
                      </a:lnTo>
                      <a:lnTo>
                        <a:pt x="35" y="48"/>
                      </a:lnTo>
                      <a:lnTo>
                        <a:pt x="30" y="43"/>
                      </a:lnTo>
                      <a:lnTo>
                        <a:pt x="27" y="33"/>
                      </a:lnTo>
                      <a:lnTo>
                        <a:pt x="27" y="23"/>
                      </a:lnTo>
                      <a:lnTo>
                        <a:pt x="25" y="8"/>
                      </a:lnTo>
                      <a:lnTo>
                        <a:pt x="37" y="0"/>
                      </a:lnTo>
                      <a:lnTo>
                        <a:pt x="40" y="0"/>
                      </a:lnTo>
                      <a:lnTo>
                        <a:pt x="78" y="21"/>
                      </a:lnTo>
                      <a:lnTo>
                        <a:pt x="113" y="38"/>
                      </a:lnTo>
                      <a:lnTo>
                        <a:pt x="154" y="61"/>
                      </a:lnTo>
                      <a:lnTo>
                        <a:pt x="166" y="69"/>
                      </a:lnTo>
                      <a:lnTo>
                        <a:pt x="166" y="76"/>
                      </a:lnTo>
                      <a:lnTo>
                        <a:pt x="166" y="84"/>
                      </a:lnTo>
                      <a:lnTo>
                        <a:pt x="166" y="86"/>
                      </a:lnTo>
                      <a:lnTo>
                        <a:pt x="166" y="106"/>
                      </a:lnTo>
                      <a:lnTo>
                        <a:pt x="166" y="111"/>
                      </a:lnTo>
                      <a:lnTo>
                        <a:pt x="166" y="119"/>
                      </a:lnTo>
                      <a:lnTo>
                        <a:pt x="166" y="129"/>
                      </a:lnTo>
                      <a:lnTo>
                        <a:pt x="161" y="129"/>
                      </a:lnTo>
                      <a:lnTo>
                        <a:pt x="151" y="132"/>
                      </a:lnTo>
                      <a:lnTo>
                        <a:pt x="146" y="142"/>
                      </a:lnTo>
                      <a:lnTo>
                        <a:pt x="144" y="147"/>
                      </a:lnTo>
                      <a:lnTo>
                        <a:pt x="141" y="149"/>
                      </a:lnTo>
                      <a:lnTo>
                        <a:pt x="144" y="154"/>
                      </a:lnTo>
                      <a:lnTo>
                        <a:pt x="141" y="157"/>
                      </a:lnTo>
                      <a:lnTo>
                        <a:pt x="136" y="159"/>
                      </a:lnTo>
                      <a:lnTo>
                        <a:pt x="136" y="162"/>
                      </a:lnTo>
                      <a:lnTo>
                        <a:pt x="139" y="167"/>
                      </a:lnTo>
                      <a:lnTo>
                        <a:pt x="139" y="170"/>
                      </a:lnTo>
                      <a:lnTo>
                        <a:pt x="134" y="175"/>
                      </a:lnTo>
                      <a:lnTo>
                        <a:pt x="131" y="177"/>
                      </a:lnTo>
                      <a:lnTo>
                        <a:pt x="134" y="180"/>
                      </a:lnTo>
                      <a:lnTo>
                        <a:pt x="139" y="180"/>
                      </a:lnTo>
                      <a:lnTo>
                        <a:pt x="141" y="182"/>
                      </a:lnTo>
                      <a:lnTo>
                        <a:pt x="144" y="190"/>
                      </a:lnTo>
                      <a:lnTo>
                        <a:pt x="144" y="195"/>
                      </a:lnTo>
                      <a:lnTo>
                        <a:pt x="144" y="197"/>
                      </a:lnTo>
                      <a:lnTo>
                        <a:pt x="149" y="200"/>
                      </a:lnTo>
                      <a:lnTo>
                        <a:pt x="149" y="202"/>
                      </a:lnTo>
                      <a:lnTo>
                        <a:pt x="149" y="205"/>
                      </a:lnTo>
                      <a:lnTo>
                        <a:pt x="149" y="210"/>
                      </a:lnTo>
                      <a:lnTo>
                        <a:pt x="144" y="207"/>
                      </a:lnTo>
                      <a:lnTo>
                        <a:pt x="141" y="207"/>
                      </a:lnTo>
                      <a:lnTo>
                        <a:pt x="134" y="212"/>
                      </a:lnTo>
                      <a:lnTo>
                        <a:pt x="131" y="215"/>
                      </a:lnTo>
                      <a:lnTo>
                        <a:pt x="128" y="217"/>
                      </a:lnTo>
                      <a:lnTo>
                        <a:pt x="128" y="220"/>
                      </a:lnTo>
                      <a:lnTo>
                        <a:pt x="128" y="223"/>
                      </a:lnTo>
                      <a:lnTo>
                        <a:pt x="108" y="238"/>
                      </a:lnTo>
                      <a:lnTo>
                        <a:pt x="106" y="238"/>
                      </a:lnTo>
                      <a:lnTo>
                        <a:pt x="91" y="240"/>
                      </a:lnTo>
                      <a:lnTo>
                        <a:pt x="88" y="240"/>
                      </a:lnTo>
                      <a:lnTo>
                        <a:pt x="85" y="240"/>
                      </a:lnTo>
                      <a:lnTo>
                        <a:pt x="85" y="248"/>
                      </a:lnTo>
                      <a:lnTo>
                        <a:pt x="80" y="255"/>
                      </a:lnTo>
                      <a:lnTo>
                        <a:pt x="78" y="255"/>
                      </a:lnTo>
                      <a:lnTo>
                        <a:pt x="75" y="258"/>
                      </a:lnTo>
                      <a:lnTo>
                        <a:pt x="70" y="255"/>
                      </a:lnTo>
                      <a:lnTo>
                        <a:pt x="63" y="258"/>
                      </a:lnTo>
                      <a:lnTo>
                        <a:pt x="58" y="260"/>
                      </a:lnTo>
                      <a:lnTo>
                        <a:pt x="55" y="263"/>
                      </a:lnTo>
                      <a:lnTo>
                        <a:pt x="53" y="263"/>
                      </a:lnTo>
                      <a:lnTo>
                        <a:pt x="48" y="258"/>
                      </a:lnTo>
                      <a:lnTo>
                        <a:pt x="37" y="263"/>
                      </a:lnTo>
                      <a:lnTo>
                        <a:pt x="35" y="265"/>
                      </a:lnTo>
                      <a:lnTo>
                        <a:pt x="35" y="263"/>
                      </a:lnTo>
                      <a:lnTo>
                        <a:pt x="32" y="263"/>
                      </a:lnTo>
                      <a:lnTo>
                        <a:pt x="30" y="255"/>
                      </a:lnTo>
                      <a:lnTo>
                        <a:pt x="25" y="248"/>
                      </a:lnTo>
                      <a:lnTo>
                        <a:pt x="15" y="238"/>
                      </a:lnTo>
                      <a:lnTo>
                        <a:pt x="7" y="230"/>
                      </a:lnTo>
                      <a:lnTo>
                        <a:pt x="10" y="228"/>
                      </a:lnTo>
                      <a:lnTo>
                        <a:pt x="12" y="225"/>
                      </a:lnTo>
                      <a:lnTo>
                        <a:pt x="12" y="223"/>
                      </a:lnTo>
                      <a:lnTo>
                        <a:pt x="17" y="225"/>
                      </a:lnTo>
                      <a:lnTo>
                        <a:pt x="25" y="225"/>
                      </a:lnTo>
                      <a:lnTo>
                        <a:pt x="30" y="225"/>
                      </a:lnTo>
                      <a:lnTo>
                        <a:pt x="32" y="225"/>
                      </a:lnTo>
                      <a:lnTo>
                        <a:pt x="30" y="223"/>
                      </a:lnTo>
                      <a:lnTo>
                        <a:pt x="27" y="217"/>
                      </a:lnTo>
                      <a:lnTo>
                        <a:pt x="25" y="212"/>
                      </a:lnTo>
                      <a:lnTo>
                        <a:pt x="25" y="205"/>
                      </a:lnTo>
                      <a:lnTo>
                        <a:pt x="25" y="200"/>
                      </a:lnTo>
                      <a:lnTo>
                        <a:pt x="25" y="190"/>
                      </a:lnTo>
                      <a:lnTo>
                        <a:pt x="22" y="185"/>
                      </a:lnTo>
                      <a:lnTo>
                        <a:pt x="15" y="175"/>
                      </a:lnTo>
                      <a:lnTo>
                        <a:pt x="12" y="175"/>
                      </a:lnTo>
                      <a:lnTo>
                        <a:pt x="10" y="17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51" name="Freeform 97"/>
                <p:cNvSpPr>
                  <a:spLocks/>
                </p:cNvSpPr>
                <p:nvPr/>
              </p:nvSpPr>
              <p:spPr bwMode="auto">
                <a:xfrm>
                  <a:off x="4860925" y="4416425"/>
                  <a:ext cx="155575" cy="230188"/>
                </a:xfrm>
                <a:custGeom>
                  <a:avLst/>
                  <a:gdLst>
                    <a:gd name="T0" fmla="*/ 2147483647 w 122"/>
                    <a:gd name="T1" fmla="*/ 2147483647 h 181"/>
                    <a:gd name="T2" fmla="*/ 2147483647 w 122"/>
                    <a:gd name="T3" fmla="*/ 2147483647 h 181"/>
                    <a:gd name="T4" fmla="*/ 2147483647 w 122"/>
                    <a:gd name="T5" fmla="*/ 2147483647 h 181"/>
                    <a:gd name="T6" fmla="*/ 2147483647 w 122"/>
                    <a:gd name="T7" fmla="*/ 2147483647 h 181"/>
                    <a:gd name="T8" fmla="*/ 2147483647 w 122"/>
                    <a:gd name="T9" fmla="*/ 2147483647 h 181"/>
                    <a:gd name="T10" fmla="*/ 2147483647 w 122"/>
                    <a:gd name="T11" fmla="*/ 2147483647 h 181"/>
                    <a:gd name="T12" fmla="*/ 2147483647 w 122"/>
                    <a:gd name="T13" fmla="*/ 2147483647 h 181"/>
                    <a:gd name="T14" fmla="*/ 2147483647 w 122"/>
                    <a:gd name="T15" fmla="*/ 2147483647 h 181"/>
                    <a:gd name="T16" fmla="*/ 2147483647 w 122"/>
                    <a:gd name="T17" fmla="*/ 2147483647 h 181"/>
                    <a:gd name="T18" fmla="*/ 2147483647 w 122"/>
                    <a:gd name="T19" fmla="*/ 2147483647 h 181"/>
                    <a:gd name="T20" fmla="*/ 2147483647 w 122"/>
                    <a:gd name="T21" fmla="*/ 2147483647 h 181"/>
                    <a:gd name="T22" fmla="*/ 2147483647 w 122"/>
                    <a:gd name="T23" fmla="*/ 2147483647 h 181"/>
                    <a:gd name="T24" fmla="*/ 2147483647 w 122"/>
                    <a:gd name="T25" fmla="*/ 2147483647 h 181"/>
                    <a:gd name="T26" fmla="*/ 2147483647 w 122"/>
                    <a:gd name="T27" fmla="*/ 2147483647 h 181"/>
                    <a:gd name="T28" fmla="*/ 2147483647 w 122"/>
                    <a:gd name="T29" fmla="*/ 2147483647 h 181"/>
                    <a:gd name="T30" fmla="*/ 2147483647 w 122"/>
                    <a:gd name="T31" fmla="*/ 2147483647 h 181"/>
                    <a:gd name="T32" fmla="*/ 2147483647 w 122"/>
                    <a:gd name="T33" fmla="*/ 2147483647 h 181"/>
                    <a:gd name="T34" fmla="*/ 2147483647 w 122"/>
                    <a:gd name="T35" fmla="*/ 2147483647 h 181"/>
                    <a:gd name="T36" fmla="*/ 2147483647 w 122"/>
                    <a:gd name="T37" fmla="*/ 2147483647 h 181"/>
                    <a:gd name="T38" fmla="*/ 2147483647 w 122"/>
                    <a:gd name="T39" fmla="*/ 2147483647 h 181"/>
                    <a:gd name="T40" fmla="*/ 2147483647 w 122"/>
                    <a:gd name="T41" fmla="*/ 2147483647 h 181"/>
                    <a:gd name="T42" fmla="*/ 2147483647 w 122"/>
                    <a:gd name="T43" fmla="*/ 2147483647 h 181"/>
                    <a:gd name="T44" fmla="*/ 2147483647 w 122"/>
                    <a:gd name="T45" fmla="*/ 2147483647 h 181"/>
                    <a:gd name="T46" fmla="*/ 2147483647 w 122"/>
                    <a:gd name="T47" fmla="*/ 2147483647 h 181"/>
                    <a:gd name="T48" fmla="*/ 2147483647 w 122"/>
                    <a:gd name="T49" fmla="*/ 2147483647 h 181"/>
                    <a:gd name="T50" fmla="*/ 2147483647 w 122"/>
                    <a:gd name="T51" fmla="*/ 2147483647 h 181"/>
                    <a:gd name="T52" fmla="*/ 2147483647 w 122"/>
                    <a:gd name="T53" fmla="*/ 2147483647 h 181"/>
                    <a:gd name="T54" fmla="*/ 2147483647 w 122"/>
                    <a:gd name="T55" fmla="*/ 2147483647 h 181"/>
                    <a:gd name="T56" fmla="*/ 2147483647 w 122"/>
                    <a:gd name="T57" fmla="*/ 0 h 181"/>
                    <a:gd name="T58" fmla="*/ 2147483647 w 122"/>
                    <a:gd name="T59" fmla="*/ 0 h 181"/>
                    <a:gd name="T60" fmla="*/ 2147483647 w 122"/>
                    <a:gd name="T61" fmla="*/ 2147483647 h 181"/>
                    <a:gd name="T62" fmla="*/ 2147483647 w 122"/>
                    <a:gd name="T63" fmla="*/ 2147483647 h 181"/>
                    <a:gd name="T64" fmla="*/ 2147483647 w 122"/>
                    <a:gd name="T65" fmla="*/ 2147483647 h 181"/>
                    <a:gd name="T66" fmla="*/ 2147483647 w 122"/>
                    <a:gd name="T67" fmla="*/ 2147483647 h 181"/>
                    <a:gd name="T68" fmla="*/ 2147483647 w 122"/>
                    <a:gd name="T69" fmla="*/ 2147483647 h 181"/>
                    <a:gd name="T70" fmla="*/ 2147483647 w 122"/>
                    <a:gd name="T71" fmla="*/ 2147483647 h 181"/>
                    <a:gd name="T72" fmla="*/ 2147483647 w 122"/>
                    <a:gd name="T73" fmla="*/ 2147483647 h 181"/>
                    <a:gd name="T74" fmla="*/ 2147483647 w 122"/>
                    <a:gd name="T75" fmla="*/ 2147483647 h 181"/>
                    <a:gd name="T76" fmla="*/ 2147483647 w 122"/>
                    <a:gd name="T77" fmla="*/ 2147483647 h 181"/>
                    <a:gd name="T78" fmla="*/ 2147483647 w 122"/>
                    <a:gd name="T79" fmla="*/ 2147483647 h 181"/>
                    <a:gd name="T80" fmla="*/ 2147483647 w 122"/>
                    <a:gd name="T81" fmla="*/ 2147483647 h 181"/>
                    <a:gd name="T82" fmla="*/ 2147483647 w 122"/>
                    <a:gd name="T83" fmla="*/ 2147483647 h 181"/>
                    <a:gd name="T84" fmla="*/ 2147483647 w 122"/>
                    <a:gd name="T85" fmla="*/ 2147483647 h 181"/>
                    <a:gd name="T86" fmla="*/ 2147483647 w 122"/>
                    <a:gd name="T87" fmla="*/ 2147483647 h 181"/>
                    <a:gd name="T88" fmla="*/ 2147483647 w 122"/>
                    <a:gd name="T89" fmla="*/ 2147483647 h 181"/>
                    <a:gd name="T90" fmla="*/ 2147483647 w 122"/>
                    <a:gd name="T91" fmla="*/ 2147483647 h 181"/>
                    <a:gd name="T92" fmla="*/ 2147483647 w 122"/>
                    <a:gd name="T93" fmla="*/ 2147483647 h 181"/>
                    <a:gd name="T94" fmla="*/ 2147483647 w 122"/>
                    <a:gd name="T95" fmla="*/ 2147483647 h 181"/>
                    <a:gd name="T96" fmla="*/ 2147483647 w 122"/>
                    <a:gd name="T97" fmla="*/ 2147483647 h 181"/>
                    <a:gd name="T98" fmla="*/ 2147483647 w 122"/>
                    <a:gd name="T99" fmla="*/ 2147483647 h 181"/>
                    <a:gd name="T100" fmla="*/ 2147483647 w 122"/>
                    <a:gd name="T101" fmla="*/ 2147483647 h 181"/>
                    <a:gd name="T102" fmla="*/ 2147483647 w 122"/>
                    <a:gd name="T103" fmla="*/ 2147483647 h 181"/>
                    <a:gd name="T104" fmla="*/ 2147483647 w 122"/>
                    <a:gd name="T105" fmla="*/ 2147483647 h 181"/>
                    <a:gd name="T106" fmla="*/ 2147483647 w 122"/>
                    <a:gd name="T107" fmla="*/ 2147483647 h 181"/>
                    <a:gd name="T108" fmla="*/ 2147483647 w 122"/>
                    <a:gd name="T109" fmla="*/ 2147483647 h 181"/>
                    <a:gd name="T110" fmla="*/ 2147483647 w 122"/>
                    <a:gd name="T111" fmla="*/ 2147483647 h 181"/>
                    <a:gd name="T112" fmla="*/ 2147483647 w 122"/>
                    <a:gd name="T113" fmla="*/ 2147483647 h 181"/>
                    <a:gd name="T114" fmla="*/ 2147483647 w 122"/>
                    <a:gd name="T115" fmla="*/ 2147483647 h 1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2"/>
                    <a:gd name="T175" fmla="*/ 0 h 181"/>
                    <a:gd name="T176" fmla="*/ 122 w 122"/>
                    <a:gd name="T177" fmla="*/ 181 h 1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2" h="181">
                      <a:moveTo>
                        <a:pt x="43" y="176"/>
                      </a:moveTo>
                      <a:lnTo>
                        <a:pt x="28" y="176"/>
                      </a:lnTo>
                      <a:lnTo>
                        <a:pt x="23" y="176"/>
                      </a:lnTo>
                      <a:lnTo>
                        <a:pt x="23" y="174"/>
                      </a:lnTo>
                      <a:lnTo>
                        <a:pt x="20" y="171"/>
                      </a:lnTo>
                      <a:lnTo>
                        <a:pt x="23" y="164"/>
                      </a:lnTo>
                      <a:lnTo>
                        <a:pt x="20" y="159"/>
                      </a:lnTo>
                      <a:lnTo>
                        <a:pt x="20" y="154"/>
                      </a:lnTo>
                      <a:lnTo>
                        <a:pt x="18" y="149"/>
                      </a:lnTo>
                      <a:lnTo>
                        <a:pt x="20" y="146"/>
                      </a:lnTo>
                      <a:lnTo>
                        <a:pt x="18" y="143"/>
                      </a:lnTo>
                      <a:lnTo>
                        <a:pt x="15" y="143"/>
                      </a:lnTo>
                      <a:lnTo>
                        <a:pt x="13" y="143"/>
                      </a:lnTo>
                      <a:lnTo>
                        <a:pt x="8" y="143"/>
                      </a:lnTo>
                      <a:lnTo>
                        <a:pt x="8" y="141"/>
                      </a:lnTo>
                      <a:lnTo>
                        <a:pt x="5" y="136"/>
                      </a:lnTo>
                      <a:lnTo>
                        <a:pt x="3" y="133"/>
                      </a:lnTo>
                      <a:lnTo>
                        <a:pt x="0" y="133"/>
                      </a:lnTo>
                      <a:lnTo>
                        <a:pt x="3" y="128"/>
                      </a:lnTo>
                      <a:lnTo>
                        <a:pt x="5" y="123"/>
                      </a:lnTo>
                      <a:lnTo>
                        <a:pt x="5" y="118"/>
                      </a:lnTo>
                      <a:lnTo>
                        <a:pt x="8" y="113"/>
                      </a:lnTo>
                      <a:lnTo>
                        <a:pt x="15" y="108"/>
                      </a:lnTo>
                      <a:lnTo>
                        <a:pt x="25" y="98"/>
                      </a:lnTo>
                      <a:lnTo>
                        <a:pt x="28" y="98"/>
                      </a:lnTo>
                      <a:lnTo>
                        <a:pt x="36" y="98"/>
                      </a:lnTo>
                      <a:lnTo>
                        <a:pt x="36" y="101"/>
                      </a:lnTo>
                      <a:lnTo>
                        <a:pt x="41" y="106"/>
                      </a:lnTo>
                      <a:lnTo>
                        <a:pt x="41" y="108"/>
                      </a:lnTo>
                      <a:lnTo>
                        <a:pt x="43" y="106"/>
                      </a:lnTo>
                      <a:lnTo>
                        <a:pt x="46" y="103"/>
                      </a:lnTo>
                      <a:lnTo>
                        <a:pt x="48" y="101"/>
                      </a:lnTo>
                      <a:lnTo>
                        <a:pt x="51" y="95"/>
                      </a:lnTo>
                      <a:lnTo>
                        <a:pt x="58" y="80"/>
                      </a:lnTo>
                      <a:lnTo>
                        <a:pt x="61" y="73"/>
                      </a:lnTo>
                      <a:lnTo>
                        <a:pt x="63" y="70"/>
                      </a:lnTo>
                      <a:lnTo>
                        <a:pt x="66" y="70"/>
                      </a:lnTo>
                      <a:lnTo>
                        <a:pt x="66" y="68"/>
                      </a:lnTo>
                      <a:lnTo>
                        <a:pt x="68" y="60"/>
                      </a:lnTo>
                      <a:lnTo>
                        <a:pt x="68" y="58"/>
                      </a:lnTo>
                      <a:lnTo>
                        <a:pt x="71" y="58"/>
                      </a:lnTo>
                      <a:lnTo>
                        <a:pt x="74" y="55"/>
                      </a:lnTo>
                      <a:lnTo>
                        <a:pt x="76" y="48"/>
                      </a:lnTo>
                      <a:lnTo>
                        <a:pt x="79" y="40"/>
                      </a:lnTo>
                      <a:lnTo>
                        <a:pt x="84" y="30"/>
                      </a:lnTo>
                      <a:lnTo>
                        <a:pt x="86" y="30"/>
                      </a:lnTo>
                      <a:lnTo>
                        <a:pt x="91" y="27"/>
                      </a:lnTo>
                      <a:lnTo>
                        <a:pt x="94" y="25"/>
                      </a:lnTo>
                      <a:lnTo>
                        <a:pt x="96" y="25"/>
                      </a:lnTo>
                      <a:lnTo>
                        <a:pt x="96" y="17"/>
                      </a:lnTo>
                      <a:lnTo>
                        <a:pt x="96" y="15"/>
                      </a:lnTo>
                      <a:lnTo>
                        <a:pt x="94" y="12"/>
                      </a:lnTo>
                      <a:lnTo>
                        <a:pt x="91" y="12"/>
                      </a:lnTo>
                      <a:lnTo>
                        <a:pt x="89" y="10"/>
                      </a:lnTo>
                      <a:lnTo>
                        <a:pt x="89" y="7"/>
                      </a:lnTo>
                      <a:lnTo>
                        <a:pt x="86" y="2"/>
                      </a:lnTo>
                      <a:lnTo>
                        <a:pt x="89" y="0"/>
                      </a:lnTo>
                      <a:lnTo>
                        <a:pt x="91" y="0"/>
                      </a:lnTo>
                      <a:lnTo>
                        <a:pt x="94" y="0"/>
                      </a:lnTo>
                      <a:lnTo>
                        <a:pt x="101" y="10"/>
                      </a:lnTo>
                      <a:lnTo>
                        <a:pt x="104" y="15"/>
                      </a:lnTo>
                      <a:lnTo>
                        <a:pt x="104" y="25"/>
                      </a:lnTo>
                      <a:lnTo>
                        <a:pt x="104" y="30"/>
                      </a:lnTo>
                      <a:lnTo>
                        <a:pt x="104" y="37"/>
                      </a:lnTo>
                      <a:lnTo>
                        <a:pt x="106" y="42"/>
                      </a:lnTo>
                      <a:lnTo>
                        <a:pt x="109" y="48"/>
                      </a:lnTo>
                      <a:lnTo>
                        <a:pt x="111" y="50"/>
                      </a:lnTo>
                      <a:lnTo>
                        <a:pt x="109" y="50"/>
                      </a:lnTo>
                      <a:lnTo>
                        <a:pt x="104" y="50"/>
                      </a:lnTo>
                      <a:lnTo>
                        <a:pt x="96" y="50"/>
                      </a:lnTo>
                      <a:lnTo>
                        <a:pt x="91" y="48"/>
                      </a:lnTo>
                      <a:lnTo>
                        <a:pt x="91" y="50"/>
                      </a:lnTo>
                      <a:lnTo>
                        <a:pt x="89" y="53"/>
                      </a:lnTo>
                      <a:lnTo>
                        <a:pt x="86" y="55"/>
                      </a:lnTo>
                      <a:lnTo>
                        <a:pt x="94" y="63"/>
                      </a:lnTo>
                      <a:lnTo>
                        <a:pt x="104" y="73"/>
                      </a:lnTo>
                      <a:lnTo>
                        <a:pt x="109" y="80"/>
                      </a:lnTo>
                      <a:lnTo>
                        <a:pt x="111" y="88"/>
                      </a:lnTo>
                      <a:lnTo>
                        <a:pt x="111" y="90"/>
                      </a:lnTo>
                      <a:lnTo>
                        <a:pt x="109" y="93"/>
                      </a:lnTo>
                      <a:lnTo>
                        <a:pt x="101" y="103"/>
                      </a:lnTo>
                      <a:lnTo>
                        <a:pt x="99" y="108"/>
                      </a:lnTo>
                      <a:lnTo>
                        <a:pt x="96" y="111"/>
                      </a:lnTo>
                      <a:lnTo>
                        <a:pt x="94" y="113"/>
                      </a:lnTo>
                      <a:lnTo>
                        <a:pt x="94" y="116"/>
                      </a:lnTo>
                      <a:lnTo>
                        <a:pt x="94" y="121"/>
                      </a:lnTo>
                      <a:lnTo>
                        <a:pt x="96" y="128"/>
                      </a:lnTo>
                      <a:lnTo>
                        <a:pt x="99" y="133"/>
                      </a:lnTo>
                      <a:lnTo>
                        <a:pt x="101" y="138"/>
                      </a:lnTo>
                      <a:lnTo>
                        <a:pt x="104" y="143"/>
                      </a:lnTo>
                      <a:lnTo>
                        <a:pt x="104" y="149"/>
                      </a:lnTo>
                      <a:lnTo>
                        <a:pt x="106" y="151"/>
                      </a:lnTo>
                      <a:lnTo>
                        <a:pt x="114" y="159"/>
                      </a:lnTo>
                      <a:lnTo>
                        <a:pt x="116" y="166"/>
                      </a:lnTo>
                      <a:lnTo>
                        <a:pt x="119" y="171"/>
                      </a:lnTo>
                      <a:lnTo>
                        <a:pt x="122" y="174"/>
                      </a:lnTo>
                      <a:lnTo>
                        <a:pt x="119" y="176"/>
                      </a:lnTo>
                      <a:lnTo>
                        <a:pt x="119" y="181"/>
                      </a:lnTo>
                      <a:lnTo>
                        <a:pt x="111" y="181"/>
                      </a:lnTo>
                      <a:lnTo>
                        <a:pt x="106" y="179"/>
                      </a:lnTo>
                      <a:lnTo>
                        <a:pt x="101" y="176"/>
                      </a:lnTo>
                      <a:lnTo>
                        <a:pt x="96" y="176"/>
                      </a:lnTo>
                      <a:lnTo>
                        <a:pt x="94" y="176"/>
                      </a:lnTo>
                      <a:lnTo>
                        <a:pt x="91" y="174"/>
                      </a:lnTo>
                      <a:lnTo>
                        <a:pt x="86" y="176"/>
                      </a:lnTo>
                      <a:lnTo>
                        <a:pt x="79" y="176"/>
                      </a:lnTo>
                      <a:lnTo>
                        <a:pt x="76" y="174"/>
                      </a:lnTo>
                      <a:lnTo>
                        <a:pt x="68" y="174"/>
                      </a:lnTo>
                      <a:lnTo>
                        <a:pt x="63" y="174"/>
                      </a:lnTo>
                      <a:lnTo>
                        <a:pt x="51" y="174"/>
                      </a:lnTo>
                      <a:lnTo>
                        <a:pt x="43" y="171"/>
                      </a:lnTo>
                      <a:lnTo>
                        <a:pt x="43" y="176"/>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52" name="Freeform 98"/>
                <p:cNvSpPr>
                  <a:spLocks/>
                </p:cNvSpPr>
                <p:nvPr/>
              </p:nvSpPr>
              <p:spPr bwMode="auto">
                <a:xfrm>
                  <a:off x="5500688" y="3700463"/>
                  <a:ext cx="134937" cy="68262"/>
                </a:xfrm>
                <a:custGeom>
                  <a:avLst/>
                  <a:gdLst>
                    <a:gd name="T0" fmla="*/ 0 w 106"/>
                    <a:gd name="T1" fmla="*/ 2147483647 h 53"/>
                    <a:gd name="T2" fmla="*/ 2147483647 w 106"/>
                    <a:gd name="T3" fmla="*/ 0 h 53"/>
                    <a:gd name="T4" fmla="*/ 2147483647 w 106"/>
                    <a:gd name="T5" fmla="*/ 0 h 53"/>
                    <a:gd name="T6" fmla="*/ 2147483647 w 106"/>
                    <a:gd name="T7" fmla="*/ 2147483647 h 53"/>
                    <a:gd name="T8" fmla="*/ 2147483647 w 106"/>
                    <a:gd name="T9" fmla="*/ 2147483647 h 53"/>
                    <a:gd name="T10" fmla="*/ 2147483647 w 106"/>
                    <a:gd name="T11" fmla="*/ 2147483647 h 53"/>
                    <a:gd name="T12" fmla="*/ 2147483647 w 106"/>
                    <a:gd name="T13" fmla="*/ 2147483647 h 53"/>
                    <a:gd name="T14" fmla="*/ 2147483647 w 106"/>
                    <a:gd name="T15" fmla="*/ 2147483647 h 53"/>
                    <a:gd name="T16" fmla="*/ 2147483647 w 106"/>
                    <a:gd name="T17" fmla="*/ 2147483647 h 53"/>
                    <a:gd name="T18" fmla="*/ 2147483647 w 106"/>
                    <a:gd name="T19" fmla="*/ 2147483647 h 53"/>
                    <a:gd name="T20" fmla="*/ 2147483647 w 106"/>
                    <a:gd name="T21" fmla="*/ 2147483647 h 53"/>
                    <a:gd name="T22" fmla="*/ 2147483647 w 106"/>
                    <a:gd name="T23" fmla="*/ 2147483647 h 53"/>
                    <a:gd name="T24" fmla="*/ 2147483647 w 106"/>
                    <a:gd name="T25" fmla="*/ 2147483647 h 53"/>
                    <a:gd name="T26" fmla="*/ 2147483647 w 106"/>
                    <a:gd name="T27" fmla="*/ 2147483647 h 53"/>
                    <a:gd name="T28" fmla="*/ 2147483647 w 106"/>
                    <a:gd name="T29" fmla="*/ 2147483647 h 53"/>
                    <a:gd name="T30" fmla="*/ 2147483647 w 106"/>
                    <a:gd name="T31" fmla="*/ 2147483647 h 53"/>
                    <a:gd name="T32" fmla="*/ 2147483647 w 106"/>
                    <a:gd name="T33" fmla="*/ 2147483647 h 53"/>
                    <a:gd name="T34" fmla="*/ 2147483647 w 106"/>
                    <a:gd name="T35" fmla="*/ 2147483647 h 53"/>
                    <a:gd name="T36" fmla="*/ 2147483647 w 106"/>
                    <a:gd name="T37" fmla="*/ 2147483647 h 53"/>
                    <a:gd name="T38" fmla="*/ 2147483647 w 106"/>
                    <a:gd name="T39" fmla="*/ 2147483647 h 53"/>
                    <a:gd name="T40" fmla="*/ 2147483647 w 106"/>
                    <a:gd name="T41" fmla="*/ 2147483647 h 53"/>
                    <a:gd name="T42" fmla="*/ 2147483647 w 106"/>
                    <a:gd name="T43" fmla="*/ 2147483647 h 53"/>
                    <a:gd name="T44" fmla="*/ 2147483647 w 106"/>
                    <a:gd name="T45" fmla="*/ 2147483647 h 53"/>
                    <a:gd name="T46" fmla="*/ 2147483647 w 106"/>
                    <a:gd name="T47" fmla="*/ 2147483647 h 53"/>
                    <a:gd name="T48" fmla="*/ 2147483647 w 106"/>
                    <a:gd name="T49" fmla="*/ 2147483647 h 53"/>
                    <a:gd name="T50" fmla="*/ 2147483647 w 106"/>
                    <a:gd name="T51" fmla="*/ 2147483647 h 53"/>
                    <a:gd name="T52" fmla="*/ 2147483647 w 106"/>
                    <a:gd name="T53" fmla="*/ 2147483647 h 53"/>
                    <a:gd name="T54" fmla="*/ 2147483647 w 106"/>
                    <a:gd name="T55" fmla="*/ 2147483647 h 53"/>
                    <a:gd name="T56" fmla="*/ 2147483647 w 106"/>
                    <a:gd name="T57" fmla="*/ 2147483647 h 53"/>
                    <a:gd name="T58" fmla="*/ 2147483647 w 106"/>
                    <a:gd name="T59" fmla="*/ 2147483647 h 53"/>
                    <a:gd name="T60" fmla="*/ 2147483647 w 106"/>
                    <a:gd name="T61" fmla="*/ 2147483647 h 53"/>
                    <a:gd name="T62" fmla="*/ 2147483647 w 106"/>
                    <a:gd name="T63" fmla="*/ 2147483647 h 53"/>
                    <a:gd name="T64" fmla="*/ 2147483647 w 106"/>
                    <a:gd name="T65" fmla="*/ 2147483647 h 53"/>
                    <a:gd name="T66" fmla="*/ 2147483647 w 106"/>
                    <a:gd name="T67" fmla="*/ 2147483647 h 53"/>
                    <a:gd name="T68" fmla="*/ 2147483647 w 106"/>
                    <a:gd name="T69" fmla="*/ 2147483647 h 53"/>
                    <a:gd name="T70" fmla="*/ 2147483647 w 106"/>
                    <a:gd name="T71" fmla="*/ 2147483647 h 53"/>
                    <a:gd name="T72" fmla="*/ 2147483647 w 106"/>
                    <a:gd name="T73" fmla="*/ 2147483647 h 53"/>
                    <a:gd name="T74" fmla="*/ 2147483647 w 106"/>
                    <a:gd name="T75" fmla="*/ 2147483647 h 53"/>
                    <a:gd name="T76" fmla="*/ 2147483647 w 106"/>
                    <a:gd name="T77" fmla="*/ 2147483647 h 53"/>
                    <a:gd name="T78" fmla="*/ 2147483647 w 106"/>
                    <a:gd name="T79" fmla="*/ 2147483647 h 53"/>
                    <a:gd name="T80" fmla="*/ 2147483647 w 106"/>
                    <a:gd name="T81" fmla="*/ 2147483647 h 53"/>
                    <a:gd name="T82" fmla="*/ 2147483647 w 106"/>
                    <a:gd name="T83" fmla="*/ 2147483647 h 53"/>
                    <a:gd name="T84" fmla="*/ 2147483647 w 106"/>
                    <a:gd name="T85" fmla="*/ 2147483647 h 53"/>
                    <a:gd name="T86" fmla="*/ 2147483647 w 106"/>
                    <a:gd name="T87" fmla="*/ 2147483647 h 53"/>
                    <a:gd name="T88" fmla="*/ 2147483647 w 106"/>
                    <a:gd name="T89" fmla="*/ 2147483647 h 53"/>
                    <a:gd name="T90" fmla="*/ 2147483647 w 106"/>
                    <a:gd name="T91" fmla="*/ 2147483647 h 53"/>
                    <a:gd name="T92" fmla="*/ 2147483647 w 106"/>
                    <a:gd name="T93" fmla="*/ 2147483647 h 53"/>
                    <a:gd name="T94" fmla="*/ 2147483647 w 106"/>
                    <a:gd name="T95" fmla="*/ 2147483647 h 53"/>
                    <a:gd name="T96" fmla="*/ 2147483647 w 106"/>
                    <a:gd name="T97" fmla="*/ 2147483647 h 53"/>
                    <a:gd name="T98" fmla="*/ 2147483647 w 106"/>
                    <a:gd name="T99" fmla="*/ 2147483647 h 53"/>
                    <a:gd name="T100" fmla="*/ 2147483647 w 106"/>
                    <a:gd name="T101" fmla="*/ 2147483647 h 53"/>
                    <a:gd name="T102" fmla="*/ 2147483647 w 106"/>
                    <a:gd name="T103" fmla="*/ 2147483647 h 53"/>
                    <a:gd name="T104" fmla="*/ 2147483647 w 106"/>
                    <a:gd name="T105" fmla="*/ 2147483647 h 53"/>
                    <a:gd name="T106" fmla="*/ 2147483647 w 106"/>
                    <a:gd name="T107" fmla="*/ 2147483647 h 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6"/>
                    <a:gd name="T163" fmla="*/ 0 h 53"/>
                    <a:gd name="T164" fmla="*/ 106 w 106"/>
                    <a:gd name="T165" fmla="*/ 53 h 5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6" h="53">
                      <a:moveTo>
                        <a:pt x="0" y="5"/>
                      </a:moveTo>
                      <a:lnTo>
                        <a:pt x="0" y="2"/>
                      </a:lnTo>
                      <a:lnTo>
                        <a:pt x="3" y="0"/>
                      </a:lnTo>
                      <a:lnTo>
                        <a:pt x="5" y="0"/>
                      </a:lnTo>
                      <a:lnTo>
                        <a:pt x="8" y="0"/>
                      </a:lnTo>
                      <a:lnTo>
                        <a:pt x="10" y="0"/>
                      </a:lnTo>
                      <a:lnTo>
                        <a:pt x="13" y="2"/>
                      </a:lnTo>
                      <a:lnTo>
                        <a:pt x="15" y="2"/>
                      </a:lnTo>
                      <a:lnTo>
                        <a:pt x="15" y="5"/>
                      </a:lnTo>
                      <a:lnTo>
                        <a:pt x="18" y="5"/>
                      </a:lnTo>
                      <a:lnTo>
                        <a:pt x="20" y="5"/>
                      </a:lnTo>
                      <a:lnTo>
                        <a:pt x="23" y="5"/>
                      </a:lnTo>
                      <a:lnTo>
                        <a:pt x="23" y="7"/>
                      </a:lnTo>
                      <a:lnTo>
                        <a:pt x="25" y="7"/>
                      </a:lnTo>
                      <a:lnTo>
                        <a:pt x="28" y="7"/>
                      </a:lnTo>
                      <a:lnTo>
                        <a:pt x="31" y="7"/>
                      </a:lnTo>
                      <a:lnTo>
                        <a:pt x="33" y="7"/>
                      </a:lnTo>
                      <a:lnTo>
                        <a:pt x="36" y="7"/>
                      </a:lnTo>
                      <a:lnTo>
                        <a:pt x="38" y="7"/>
                      </a:lnTo>
                      <a:lnTo>
                        <a:pt x="43" y="10"/>
                      </a:lnTo>
                      <a:lnTo>
                        <a:pt x="46" y="10"/>
                      </a:lnTo>
                      <a:lnTo>
                        <a:pt x="48" y="10"/>
                      </a:lnTo>
                      <a:lnTo>
                        <a:pt x="48" y="12"/>
                      </a:lnTo>
                      <a:lnTo>
                        <a:pt x="51" y="15"/>
                      </a:lnTo>
                      <a:lnTo>
                        <a:pt x="53" y="15"/>
                      </a:lnTo>
                      <a:lnTo>
                        <a:pt x="56" y="15"/>
                      </a:lnTo>
                      <a:lnTo>
                        <a:pt x="58" y="17"/>
                      </a:lnTo>
                      <a:lnTo>
                        <a:pt x="61" y="17"/>
                      </a:lnTo>
                      <a:lnTo>
                        <a:pt x="61" y="20"/>
                      </a:lnTo>
                      <a:lnTo>
                        <a:pt x="58" y="20"/>
                      </a:lnTo>
                      <a:lnTo>
                        <a:pt x="61" y="22"/>
                      </a:lnTo>
                      <a:lnTo>
                        <a:pt x="63" y="22"/>
                      </a:lnTo>
                      <a:lnTo>
                        <a:pt x="63" y="20"/>
                      </a:lnTo>
                      <a:lnTo>
                        <a:pt x="66" y="20"/>
                      </a:lnTo>
                      <a:lnTo>
                        <a:pt x="68" y="20"/>
                      </a:lnTo>
                      <a:lnTo>
                        <a:pt x="68" y="17"/>
                      </a:lnTo>
                      <a:lnTo>
                        <a:pt x="71" y="17"/>
                      </a:lnTo>
                      <a:lnTo>
                        <a:pt x="73" y="17"/>
                      </a:lnTo>
                      <a:lnTo>
                        <a:pt x="76" y="20"/>
                      </a:lnTo>
                      <a:lnTo>
                        <a:pt x="76" y="17"/>
                      </a:lnTo>
                      <a:lnTo>
                        <a:pt x="79" y="17"/>
                      </a:lnTo>
                      <a:lnTo>
                        <a:pt x="81" y="17"/>
                      </a:lnTo>
                      <a:lnTo>
                        <a:pt x="81" y="20"/>
                      </a:lnTo>
                      <a:lnTo>
                        <a:pt x="84" y="20"/>
                      </a:lnTo>
                      <a:lnTo>
                        <a:pt x="86" y="22"/>
                      </a:lnTo>
                      <a:lnTo>
                        <a:pt x="89" y="22"/>
                      </a:lnTo>
                      <a:lnTo>
                        <a:pt x="91" y="22"/>
                      </a:lnTo>
                      <a:lnTo>
                        <a:pt x="91" y="25"/>
                      </a:lnTo>
                      <a:lnTo>
                        <a:pt x="89" y="27"/>
                      </a:lnTo>
                      <a:lnTo>
                        <a:pt x="91" y="32"/>
                      </a:lnTo>
                      <a:lnTo>
                        <a:pt x="94" y="32"/>
                      </a:lnTo>
                      <a:lnTo>
                        <a:pt x="96" y="35"/>
                      </a:lnTo>
                      <a:lnTo>
                        <a:pt x="99" y="35"/>
                      </a:lnTo>
                      <a:lnTo>
                        <a:pt x="101" y="35"/>
                      </a:lnTo>
                      <a:lnTo>
                        <a:pt x="104" y="37"/>
                      </a:lnTo>
                      <a:lnTo>
                        <a:pt x="101" y="37"/>
                      </a:lnTo>
                      <a:lnTo>
                        <a:pt x="99" y="40"/>
                      </a:lnTo>
                      <a:lnTo>
                        <a:pt x="101" y="43"/>
                      </a:lnTo>
                      <a:lnTo>
                        <a:pt x="101" y="45"/>
                      </a:lnTo>
                      <a:lnTo>
                        <a:pt x="106" y="48"/>
                      </a:lnTo>
                      <a:lnTo>
                        <a:pt x="106" y="50"/>
                      </a:lnTo>
                      <a:lnTo>
                        <a:pt x="106" y="53"/>
                      </a:lnTo>
                      <a:lnTo>
                        <a:pt x="104" y="53"/>
                      </a:lnTo>
                      <a:lnTo>
                        <a:pt x="101" y="53"/>
                      </a:lnTo>
                      <a:lnTo>
                        <a:pt x="99" y="53"/>
                      </a:lnTo>
                      <a:lnTo>
                        <a:pt x="99" y="50"/>
                      </a:lnTo>
                      <a:lnTo>
                        <a:pt x="96" y="53"/>
                      </a:lnTo>
                      <a:lnTo>
                        <a:pt x="91" y="50"/>
                      </a:lnTo>
                      <a:lnTo>
                        <a:pt x="91" y="48"/>
                      </a:lnTo>
                      <a:lnTo>
                        <a:pt x="89" y="45"/>
                      </a:lnTo>
                      <a:lnTo>
                        <a:pt x="84" y="45"/>
                      </a:lnTo>
                      <a:lnTo>
                        <a:pt x="81" y="48"/>
                      </a:lnTo>
                      <a:lnTo>
                        <a:pt x="79" y="50"/>
                      </a:lnTo>
                      <a:lnTo>
                        <a:pt x="76" y="50"/>
                      </a:lnTo>
                      <a:lnTo>
                        <a:pt x="71" y="50"/>
                      </a:lnTo>
                      <a:lnTo>
                        <a:pt x="66" y="50"/>
                      </a:lnTo>
                      <a:lnTo>
                        <a:pt x="63" y="53"/>
                      </a:lnTo>
                      <a:lnTo>
                        <a:pt x="61" y="53"/>
                      </a:lnTo>
                      <a:lnTo>
                        <a:pt x="58" y="53"/>
                      </a:lnTo>
                      <a:lnTo>
                        <a:pt x="56" y="53"/>
                      </a:lnTo>
                      <a:lnTo>
                        <a:pt x="53" y="53"/>
                      </a:lnTo>
                      <a:lnTo>
                        <a:pt x="43" y="43"/>
                      </a:lnTo>
                      <a:lnTo>
                        <a:pt x="41" y="43"/>
                      </a:lnTo>
                      <a:lnTo>
                        <a:pt x="36" y="48"/>
                      </a:lnTo>
                      <a:lnTo>
                        <a:pt x="33" y="48"/>
                      </a:lnTo>
                      <a:lnTo>
                        <a:pt x="31" y="48"/>
                      </a:lnTo>
                      <a:lnTo>
                        <a:pt x="23" y="45"/>
                      </a:lnTo>
                      <a:lnTo>
                        <a:pt x="25" y="40"/>
                      </a:lnTo>
                      <a:lnTo>
                        <a:pt x="25" y="37"/>
                      </a:lnTo>
                      <a:lnTo>
                        <a:pt x="25" y="32"/>
                      </a:lnTo>
                      <a:lnTo>
                        <a:pt x="23" y="20"/>
                      </a:lnTo>
                      <a:lnTo>
                        <a:pt x="20" y="17"/>
                      </a:lnTo>
                      <a:lnTo>
                        <a:pt x="15" y="12"/>
                      </a:lnTo>
                      <a:lnTo>
                        <a:pt x="13" y="10"/>
                      </a:lnTo>
                      <a:lnTo>
                        <a:pt x="8" y="10"/>
                      </a:lnTo>
                      <a:lnTo>
                        <a:pt x="3" y="7"/>
                      </a:lnTo>
                      <a:lnTo>
                        <a:pt x="0" y="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53" name="Freeform 99"/>
                <p:cNvSpPr>
                  <a:spLocks/>
                </p:cNvSpPr>
                <p:nvPr/>
              </p:nvSpPr>
              <p:spPr bwMode="auto">
                <a:xfrm>
                  <a:off x="5397500" y="3937000"/>
                  <a:ext cx="28575" cy="39688"/>
                </a:xfrm>
                <a:custGeom>
                  <a:avLst/>
                  <a:gdLst>
                    <a:gd name="T0" fmla="*/ 2147483647 w 23"/>
                    <a:gd name="T1" fmla="*/ 0 h 31"/>
                    <a:gd name="T2" fmla="*/ 2147483647 w 23"/>
                    <a:gd name="T3" fmla="*/ 0 h 31"/>
                    <a:gd name="T4" fmla="*/ 2147483647 w 23"/>
                    <a:gd name="T5" fmla="*/ 0 h 31"/>
                    <a:gd name="T6" fmla="*/ 2147483647 w 23"/>
                    <a:gd name="T7" fmla="*/ 0 h 31"/>
                    <a:gd name="T8" fmla="*/ 2147483647 w 23"/>
                    <a:gd name="T9" fmla="*/ 0 h 31"/>
                    <a:gd name="T10" fmla="*/ 2147483647 w 23"/>
                    <a:gd name="T11" fmla="*/ 0 h 31"/>
                    <a:gd name="T12" fmla="*/ 2147483647 w 23"/>
                    <a:gd name="T13" fmla="*/ 2147483647 h 31"/>
                    <a:gd name="T14" fmla="*/ 2147483647 w 23"/>
                    <a:gd name="T15" fmla="*/ 2147483647 h 31"/>
                    <a:gd name="T16" fmla="*/ 2147483647 w 23"/>
                    <a:gd name="T17" fmla="*/ 2147483647 h 31"/>
                    <a:gd name="T18" fmla="*/ 2147483647 w 23"/>
                    <a:gd name="T19" fmla="*/ 2147483647 h 31"/>
                    <a:gd name="T20" fmla="*/ 2147483647 w 23"/>
                    <a:gd name="T21" fmla="*/ 2147483647 h 31"/>
                    <a:gd name="T22" fmla="*/ 2147483647 w 23"/>
                    <a:gd name="T23" fmla="*/ 2147483647 h 31"/>
                    <a:gd name="T24" fmla="*/ 2147483647 w 23"/>
                    <a:gd name="T25" fmla="*/ 2147483647 h 31"/>
                    <a:gd name="T26" fmla="*/ 2147483647 w 23"/>
                    <a:gd name="T27" fmla="*/ 2147483647 h 31"/>
                    <a:gd name="T28" fmla="*/ 2147483647 w 23"/>
                    <a:gd name="T29" fmla="*/ 2147483647 h 31"/>
                    <a:gd name="T30" fmla="*/ 2147483647 w 23"/>
                    <a:gd name="T31" fmla="*/ 2147483647 h 31"/>
                    <a:gd name="T32" fmla="*/ 2147483647 w 23"/>
                    <a:gd name="T33" fmla="*/ 2147483647 h 31"/>
                    <a:gd name="T34" fmla="*/ 2147483647 w 23"/>
                    <a:gd name="T35" fmla="*/ 2147483647 h 31"/>
                    <a:gd name="T36" fmla="*/ 2147483647 w 23"/>
                    <a:gd name="T37" fmla="*/ 2147483647 h 31"/>
                    <a:gd name="T38" fmla="*/ 2147483647 w 23"/>
                    <a:gd name="T39" fmla="*/ 2147483647 h 31"/>
                    <a:gd name="T40" fmla="*/ 2147483647 w 23"/>
                    <a:gd name="T41" fmla="*/ 2147483647 h 31"/>
                    <a:gd name="T42" fmla="*/ 2147483647 w 23"/>
                    <a:gd name="T43" fmla="*/ 2147483647 h 31"/>
                    <a:gd name="T44" fmla="*/ 2147483647 w 23"/>
                    <a:gd name="T45" fmla="*/ 2147483647 h 31"/>
                    <a:gd name="T46" fmla="*/ 2147483647 w 23"/>
                    <a:gd name="T47" fmla="*/ 2147483647 h 31"/>
                    <a:gd name="T48" fmla="*/ 2147483647 w 23"/>
                    <a:gd name="T49" fmla="*/ 2147483647 h 31"/>
                    <a:gd name="T50" fmla="*/ 2147483647 w 23"/>
                    <a:gd name="T51" fmla="*/ 2147483647 h 31"/>
                    <a:gd name="T52" fmla="*/ 2147483647 w 23"/>
                    <a:gd name="T53" fmla="*/ 2147483647 h 31"/>
                    <a:gd name="T54" fmla="*/ 2147483647 w 23"/>
                    <a:gd name="T55" fmla="*/ 2147483647 h 31"/>
                    <a:gd name="T56" fmla="*/ 2147483647 w 23"/>
                    <a:gd name="T57" fmla="*/ 2147483647 h 31"/>
                    <a:gd name="T58" fmla="*/ 2147483647 w 23"/>
                    <a:gd name="T59" fmla="*/ 2147483647 h 31"/>
                    <a:gd name="T60" fmla="*/ 2147483647 w 23"/>
                    <a:gd name="T61" fmla="*/ 2147483647 h 31"/>
                    <a:gd name="T62" fmla="*/ 2147483647 w 23"/>
                    <a:gd name="T63" fmla="*/ 2147483647 h 31"/>
                    <a:gd name="T64" fmla="*/ 2147483647 w 23"/>
                    <a:gd name="T65" fmla="*/ 2147483647 h 31"/>
                    <a:gd name="T66" fmla="*/ 2147483647 w 23"/>
                    <a:gd name="T67" fmla="*/ 2147483647 h 31"/>
                    <a:gd name="T68" fmla="*/ 0 w 23"/>
                    <a:gd name="T69" fmla="*/ 2147483647 h 31"/>
                    <a:gd name="T70" fmla="*/ 0 w 23"/>
                    <a:gd name="T71" fmla="*/ 2147483647 h 31"/>
                    <a:gd name="T72" fmla="*/ 2147483647 w 23"/>
                    <a:gd name="T73" fmla="*/ 2147483647 h 31"/>
                    <a:gd name="T74" fmla="*/ 2147483647 w 23"/>
                    <a:gd name="T75" fmla="*/ 2147483647 h 31"/>
                    <a:gd name="T76" fmla="*/ 2147483647 w 23"/>
                    <a:gd name="T77" fmla="*/ 2147483647 h 31"/>
                    <a:gd name="T78" fmla="*/ 2147483647 w 23"/>
                    <a:gd name="T79" fmla="*/ 2147483647 h 31"/>
                    <a:gd name="T80" fmla="*/ 2147483647 w 23"/>
                    <a:gd name="T81" fmla="*/ 2147483647 h 31"/>
                    <a:gd name="T82" fmla="*/ 2147483647 w 23"/>
                    <a:gd name="T83" fmla="*/ 2147483647 h 31"/>
                    <a:gd name="T84" fmla="*/ 2147483647 w 23"/>
                    <a:gd name="T85" fmla="*/ 2147483647 h 31"/>
                    <a:gd name="T86" fmla="*/ 2147483647 w 23"/>
                    <a:gd name="T87" fmla="*/ 2147483647 h 31"/>
                    <a:gd name="T88" fmla="*/ 2147483647 w 23"/>
                    <a:gd name="T89" fmla="*/ 2147483647 h 31"/>
                    <a:gd name="T90" fmla="*/ 2147483647 w 23"/>
                    <a:gd name="T91" fmla="*/ 2147483647 h 31"/>
                    <a:gd name="T92" fmla="*/ 2147483647 w 23"/>
                    <a:gd name="T93" fmla="*/ 0 h 31"/>
                    <a:gd name="T94" fmla="*/ 2147483647 w 23"/>
                    <a:gd name="T95" fmla="*/ 0 h 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
                    <a:gd name="T145" fmla="*/ 0 h 31"/>
                    <a:gd name="T146" fmla="*/ 23 w 23"/>
                    <a:gd name="T147" fmla="*/ 31 h 3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 h="31">
                      <a:moveTo>
                        <a:pt x="13" y="0"/>
                      </a:moveTo>
                      <a:lnTo>
                        <a:pt x="15" y="0"/>
                      </a:lnTo>
                      <a:lnTo>
                        <a:pt x="18" y="0"/>
                      </a:lnTo>
                      <a:lnTo>
                        <a:pt x="21" y="0"/>
                      </a:lnTo>
                      <a:lnTo>
                        <a:pt x="18" y="3"/>
                      </a:lnTo>
                      <a:lnTo>
                        <a:pt x="21" y="3"/>
                      </a:lnTo>
                      <a:lnTo>
                        <a:pt x="23" y="5"/>
                      </a:lnTo>
                      <a:lnTo>
                        <a:pt x="23" y="8"/>
                      </a:lnTo>
                      <a:lnTo>
                        <a:pt x="21" y="11"/>
                      </a:lnTo>
                      <a:lnTo>
                        <a:pt x="18" y="13"/>
                      </a:lnTo>
                      <a:lnTo>
                        <a:pt x="18" y="16"/>
                      </a:lnTo>
                      <a:lnTo>
                        <a:pt x="21" y="16"/>
                      </a:lnTo>
                      <a:lnTo>
                        <a:pt x="15" y="16"/>
                      </a:lnTo>
                      <a:lnTo>
                        <a:pt x="13" y="18"/>
                      </a:lnTo>
                      <a:lnTo>
                        <a:pt x="15" y="21"/>
                      </a:lnTo>
                      <a:lnTo>
                        <a:pt x="10" y="23"/>
                      </a:lnTo>
                      <a:lnTo>
                        <a:pt x="10" y="26"/>
                      </a:lnTo>
                      <a:lnTo>
                        <a:pt x="8" y="26"/>
                      </a:lnTo>
                      <a:lnTo>
                        <a:pt x="5" y="26"/>
                      </a:lnTo>
                      <a:lnTo>
                        <a:pt x="5" y="28"/>
                      </a:lnTo>
                      <a:lnTo>
                        <a:pt x="5" y="31"/>
                      </a:lnTo>
                      <a:lnTo>
                        <a:pt x="3" y="31"/>
                      </a:lnTo>
                      <a:lnTo>
                        <a:pt x="3" y="28"/>
                      </a:lnTo>
                      <a:lnTo>
                        <a:pt x="0" y="31"/>
                      </a:lnTo>
                      <a:lnTo>
                        <a:pt x="0" y="28"/>
                      </a:lnTo>
                      <a:lnTo>
                        <a:pt x="3" y="23"/>
                      </a:lnTo>
                      <a:lnTo>
                        <a:pt x="5" y="16"/>
                      </a:lnTo>
                      <a:lnTo>
                        <a:pt x="8" y="13"/>
                      </a:lnTo>
                      <a:lnTo>
                        <a:pt x="8" y="11"/>
                      </a:lnTo>
                      <a:lnTo>
                        <a:pt x="8" y="8"/>
                      </a:lnTo>
                      <a:lnTo>
                        <a:pt x="10" y="3"/>
                      </a:lnTo>
                      <a:lnTo>
                        <a:pt x="13" y="3"/>
                      </a:lnTo>
                      <a:lnTo>
                        <a:pt x="13" y="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54" name="Freeform 100"/>
                <p:cNvSpPr>
                  <a:spLocks/>
                </p:cNvSpPr>
                <p:nvPr/>
              </p:nvSpPr>
              <p:spPr bwMode="auto">
                <a:xfrm>
                  <a:off x="5407025" y="3867150"/>
                  <a:ext cx="141288" cy="125413"/>
                </a:xfrm>
                <a:custGeom>
                  <a:avLst/>
                  <a:gdLst>
                    <a:gd name="T0" fmla="*/ 2147483647 w 111"/>
                    <a:gd name="T1" fmla="*/ 2147483647 h 98"/>
                    <a:gd name="T2" fmla="*/ 2147483647 w 111"/>
                    <a:gd name="T3" fmla="*/ 2147483647 h 98"/>
                    <a:gd name="T4" fmla="*/ 0 w 111"/>
                    <a:gd name="T5" fmla="*/ 2147483647 h 98"/>
                    <a:gd name="T6" fmla="*/ 2147483647 w 111"/>
                    <a:gd name="T7" fmla="*/ 2147483647 h 98"/>
                    <a:gd name="T8" fmla="*/ 2147483647 w 111"/>
                    <a:gd name="T9" fmla="*/ 2147483647 h 98"/>
                    <a:gd name="T10" fmla="*/ 2147483647 w 111"/>
                    <a:gd name="T11" fmla="*/ 2147483647 h 98"/>
                    <a:gd name="T12" fmla="*/ 2147483647 w 111"/>
                    <a:gd name="T13" fmla="*/ 2147483647 h 98"/>
                    <a:gd name="T14" fmla="*/ 2147483647 w 111"/>
                    <a:gd name="T15" fmla="*/ 2147483647 h 98"/>
                    <a:gd name="T16" fmla="*/ 2147483647 w 111"/>
                    <a:gd name="T17" fmla="*/ 2147483647 h 98"/>
                    <a:gd name="T18" fmla="*/ 2147483647 w 111"/>
                    <a:gd name="T19" fmla="*/ 2147483647 h 98"/>
                    <a:gd name="T20" fmla="*/ 2147483647 w 111"/>
                    <a:gd name="T21" fmla="*/ 2147483647 h 98"/>
                    <a:gd name="T22" fmla="*/ 2147483647 w 111"/>
                    <a:gd name="T23" fmla="*/ 2147483647 h 98"/>
                    <a:gd name="T24" fmla="*/ 2147483647 w 111"/>
                    <a:gd name="T25" fmla="*/ 2147483647 h 98"/>
                    <a:gd name="T26" fmla="*/ 2147483647 w 111"/>
                    <a:gd name="T27" fmla="*/ 2147483647 h 98"/>
                    <a:gd name="T28" fmla="*/ 2147483647 w 111"/>
                    <a:gd name="T29" fmla="*/ 2147483647 h 98"/>
                    <a:gd name="T30" fmla="*/ 2147483647 w 111"/>
                    <a:gd name="T31" fmla="*/ 2147483647 h 98"/>
                    <a:gd name="T32" fmla="*/ 2147483647 w 111"/>
                    <a:gd name="T33" fmla="*/ 2147483647 h 98"/>
                    <a:gd name="T34" fmla="*/ 2147483647 w 111"/>
                    <a:gd name="T35" fmla="*/ 2147483647 h 98"/>
                    <a:gd name="T36" fmla="*/ 2147483647 w 111"/>
                    <a:gd name="T37" fmla="*/ 2147483647 h 98"/>
                    <a:gd name="T38" fmla="*/ 2147483647 w 111"/>
                    <a:gd name="T39" fmla="*/ 2147483647 h 98"/>
                    <a:gd name="T40" fmla="*/ 2147483647 w 111"/>
                    <a:gd name="T41" fmla="*/ 2147483647 h 98"/>
                    <a:gd name="T42" fmla="*/ 2147483647 w 111"/>
                    <a:gd name="T43" fmla="*/ 2147483647 h 98"/>
                    <a:gd name="T44" fmla="*/ 2147483647 w 111"/>
                    <a:gd name="T45" fmla="*/ 2147483647 h 98"/>
                    <a:gd name="T46" fmla="*/ 2147483647 w 111"/>
                    <a:gd name="T47" fmla="*/ 2147483647 h 98"/>
                    <a:gd name="T48" fmla="*/ 2147483647 w 111"/>
                    <a:gd name="T49" fmla="*/ 2147483647 h 98"/>
                    <a:gd name="T50" fmla="*/ 2147483647 w 111"/>
                    <a:gd name="T51" fmla="*/ 2147483647 h 98"/>
                    <a:gd name="T52" fmla="*/ 2147483647 w 111"/>
                    <a:gd name="T53" fmla="*/ 2147483647 h 98"/>
                    <a:gd name="T54" fmla="*/ 2147483647 w 111"/>
                    <a:gd name="T55" fmla="*/ 2147483647 h 98"/>
                    <a:gd name="T56" fmla="*/ 2147483647 w 111"/>
                    <a:gd name="T57" fmla="*/ 2147483647 h 98"/>
                    <a:gd name="T58" fmla="*/ 2147483647 w 111"/>
                    <a:gd name="T59" fmla="*/ 2147483647 h 98"/>
                    <a:gd name="T60" fmla="*/ 2147483647 w 111"/>
                    <a:gd name="T61" fmla="*/ 2147483647 h 98"/>
                    <a:gd name="T62" fmla="*/ 2147483647 w 111"/>
                    <a:gd name="T63" fmla="*/ 2147483647 h 98"/>
                    <a:gd name="T64" fmla="*/ 2147483647 w 111"/>
                    <a:gd name="T65" fmla="*/ 2147483647 h 98"/>
                    <a:gd name="T66" fmla="*/ 2147483647 w 111"/>
                    <a:gd name="T67" fmla="*/ 2147483647 h 98"/>
                    <a:gd name="T68" fmla="*/ 2147483647 w 111"/>
                    <a:gd name="T69" fmla="*/ 2147483647 h 98"/>
                    <a:gd name="T70" fmla="*/ 2147483647 w 111"/>
                    <a:gd name="T71" fmla="*/ 0 h 98"/>
                    <a:gd name="T72" fmla="*/ 2147483647 w 111"/>
                    <a:gd name="T73" fmla="*/ 2147483647 h 98"/>
                    <a:gd name="T74" fmla="*/ 2147483647 w 111"/>
                    <a:gd name="T75" fmla="*/ 2147483647 h 98"/>
                    <a:gd name="T76" fmla="*/ 2147483647 w 111"/>
                    <a:gd name="T77" fmla="*/ 2147483647 h 98"/>
                    <a:gd name="T78" fmla="*/ 2147483647 w 111"/>
                    <a:gd name="T79" fmla="*/ 2147483647 h 98"/>
                    <a:gd name="T80" fmla="*/ 2147483647 w 111"/>
                    <a:gd name="T81" fmla="*/ 2147483647 h 98"/>
                    <a:gd name="T82" fmla="*/ 2147483647 w 111"/>
                    <a:gd name="T83" fmla="*/ 2147483647 h 98"/>
                    <a:gd name="T84" fmla="*/ 2147483647 w 111"/>
                    <a:gd name="T85" fmla="*/ 2147483647 h 98"/>
                    <a:gd name="T86" fmla="*/ 2147483647 w 111"/>
                    <a:gd name="T87" fmla="*/ 2147483647 h 98"/>
                    <a:gd name="T88" fmla="*/ 2147483647 w 111"/>
                    <a:gd name="T89" fmla="*/ 2147483647 h 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1"/>
                    <a:gd name="T136" fmla="*/ 0 h 98"/>
                    <a:gd name="T137" fmla="*/ 111 w 111"/>
                    <a:gd name="T138" fmla="*/ 98 h 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1" h="98">
                      <a:moveTo>
                        <a:pt x="2" y="88"/>
                      </a:moveTo>
                      <a:lnTo>
                        <a:pt x="2" y="88"/>
                      </a:lnTo>
                      <a:lnTo>
                        <a:pt x="2" y="86"/>
                      </a:lnTo>
                      <a:lnTo>
                        <a:pt x="0" y="86"/>
                      </a:lnTo>
                      <a:lnTo>
                        <a:pt x="0" y="81"/>
                      </a:lnTo>
                      <a:lnTo>
                        <a:pt x="2" y="81"/>
                      </a:lnTo>
                      <a:lnTo>
                        <a:pt x="2" y="78"/>
                      </a:lnTo>
                      <a:lnTo>
                        <a:pt x="7" y="76"/>
                      </a:lnTo>
                      <a:lnTo>
                        <a:pt x="5" y="73"/>
                      </a:lnTo>
                      <a:lnTo>
                        <a:pt x="7" y="71"/>
                      </a:lnTo>
                      <a:lnTo>
                        <a:pt x="13" y="71"/>
                      </a:lnTo>
                      <a:lnTo>
                        <a:pt x="10" y="71"/>
                      </a:lnTo>
                      <a:lnTo>
                        <a:pt x="10" y="68"/>
                      </a:lnTo>
                      <a:lnTo>
                        <a:pt x="13" y="66"/>
                      </a:lnTo>
                      <a:lnTo>
                        <a:pt x="15" y="63"/>
                      </a:lnTo>
                      <a:lnTo>
                        <a:pt x="15" y="60"/>
                      </a:lnTo>
                      <a:lnTo>
                        <a:pt x="13" y="58"/>
                      </a:lnTo>
                      <a:lnTo>
                        <a:pt x="10" y="58"/>
                      </a:lnTo>
                      <a:lnTo>
                        <a:pt x="13" y="55"/>
                      </a:lnTo>
                      <a:lnTo>
                        <a:pt x="10" y="55"/>
                      </a:lnTo>
                      <a:lnTo>
                        <a:pt x="7" y="55"/>
                      </a:lnTo>
                      <a:lnTo>
                        <a:pt x="5" y="55"/>
                      </a:lnTo>
                      <a:lnTo>
                        <a:pt x="2" y="50"/>
                      </a:lnTo>
                      <a:lnTo>
                        <a:pt x="5" y="45"/>
                      </a:lnTo>
                      <a:lnTo>
                        <a:pt x="5" y="40"/>
                      </a:lnTo>
                      <a:lnTo>
                        <a:pt x="2" y="38"/>
                      </a:lnTo>
                      <a:lnTo>
                        <a:pt x="2" y="35"/>
                      </a:lnTo>
                      <a:lnTo>
                        <a:pt x="2" y="33"/>
                      </a:lnTo>
                      <a:lnTo>
                        <a:pt x="5" y="30"/>
                      </a:lnTo>
                      <a:lnTo>
                        <a:pt x="5" y="28"/>
                      </a:lnTo>
                      <a:lnTo>
                        <a:pt x="7" y="28"/>
                      </a:lnTo>
                      <a:lnTo>
                        <a:pt x="10" y="30"/>
                      </a:lnTo>
                      <a:lnTo>
                        <a:pt x="10" y="28"/>
                      </a:lnTo>
                      <a:lnTo>
                        <a:pt x="13" y="28"/>
                      </a:lnTo>
                      <a:lnTo>
                        <a:pt x="15" y="23"/>
                      </a:lnTo>
                      <a:lnTo>
                        <a:pt x="20" y="23"/>
                      </a:lnTo>
                      <a:lnTo>
                        <a:pt x="18" y="18"/>
                      </a:lnTo>
                      <a:lnTo>
                        <a:pt x="18" y="15"/>
                      </a:lnTo>
                      <a:lnTo>
                        <a:pt x="18" y="12"/>
                      </a:lnTo>
                      <a:lnTo>
                        <a:pt x="20" y="12"/>
                      </a:lnTo>
                      <a:lnTo>
                        <a:pt x="25" y="12"/>
                      </a:lnTo>
                      <a:lnTo>
                        <a:pt x="30" y="15"/>
                      </a:lnTo>
                      <a:lnTo>
                        <a:pt x="35" y="12"/>
                      </a:lnTo>
                      <a:lnTo>
                        <a:pt x="40" y="10"/>
                      </a:lnTo>
                      <a:lnTo>
                        <a:pt x="43" y="10"/>
                      </a:lnTo>
                      <a:lnTo>
                        <a:pt x="53" y="12"/>
                      </a:lnTo>
                      <a:lnTo>
                        <a:pt x="58" y="15"/>
                      </a:lnTo>
                      <a:lnTo>
                        <a:pt x="66" y="12"/>
                      </a:lnTo>
                      <a:lnTo>
                        <a:pt x="71" y="12"/>
                      </a:lnTo>
                      <a:lnTo>
                        <a:pt x="81" y="5"/>
                      </a:lnTo>
                      <a:lnTo>
                        <a:pt x="83" y="5"/>
                      </a:lnTo>
                      <a:lnTo>
                        <a:pt x="88" y="7"/>
                      </a:lnTo>
                      <a:lnTo>
                        <a:pt x="93" y="7"/>
                      </a:lnTo>
                      <a:lnTo>
                        <a:pt x="104" y="5"/>
                      </a:lnTo>
                      <a:lnTo>
                        <a:pt x="109" y="2"/>
                      </a:lnTo>
                      <a:lnTo>
                        <a:pt x="109" y="0"/>
                      </a:lnTo>
                      <a:lnTo>
                        <a:pt x="111" y="0"/>
                      </a:lnTo>
                      <a:lnTo>
                        <a:pt x="111" y="2"/>
                      </a:lnTo>
                      <a:lnTo>
                        <a:pt x="111" y="5"/>
                      </a:lnTo>
                      <a:lnTo>
                        <a:pt x="106" y="12"/>
                      </a:lnTo>
                      <a:lnTo>
                        <a:pt x="101" y="15"/>
                      </a:lnTo>
                      <a:lnTo>
                        <a:pt x="96" y="18"/>
                      </a:lnTo>
                      <a:lnTo>
                        <a:pt x="93" y="18"/>
                      </a:lnTo>
                      <a:lnTo>
                        <a:pt x="91" y="23"/>
                      </a:lnTo>
                      <a:lnTo>
                        <a:pt x="91" y="25"/>
                      </a:lnTo>
                      <a:lnTo>
                        <a:pt x="93" y="28"/>
                      </a:lnTo>
                      <a:lnTo>
                        <a:pt x="93" y="33"/>
                      </a:lnTo>
                      <a:lnTo>
                        <a:pt x="88" y="55"/>
                      </a:lnTo>
                      <a:lnTo>
                        <a:pt x="50" y="81"/>
                      </a:lnTo>
                      <a:lnTo>
                        <a:pt x="30" y="93"/>
                      </a:lnTo>
                      <a:lnTo>
                        <a:pt x="20" y="98"/>
                      </a:lnTo>
                      <a:lnTo>
                        <a:pt x="18" y="98"/>
                      </a:lnTo>
                      <a:lnTo>
                        <a:pt x="2" y="88"/>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55" name="Freeform 101"/>
                <p:cNvSpPr>
                  <a:spLocks/>
                </p:cNvSpPr>
                <p:nvPr/>
              </p:nvSpPr>
              <p:spPr bwMode="auto">
                <a:xfrm>
                  <a:off x="5378450" y="3970338"/>
                  <a:ext cx="31750" cy="88900"/>
                </a:xfrm>
                <a:custGeom>
                  <a:avLst/>
                  <a:gdLst>
                    <a:gd name="T0" fmla="*/ 2147483647 w 25"/>
                    <a:gd name="T1" fmla="*/ 2147483647 h 70"/>
                    <a:gd name="T2" fmla="*/ 2147483647 w 25"/>
                    <a:gd name="T3" fmla="*/ 2147483647 h 70"/>
                    <a:gd name="T4" fmla="*/ 2147483647 w 25"/>
                    <a:gd name="T5" fmla="*/ 2147483647 h 70"/>
                    <a:gd name="T6" fmla="*/ 0 w 25"/>
                    <a:gd name="T7" fmla="*/ 2147483647 h 70"/>
                    <a:gd name="T8" fmla="*/ 2147483647 w 25"/>
                    <a:gd name="T9" fmla="*/ 2147483647 h 70"/>
                    <a:gd name="T10" fmla="*/ 2147483647 w 25"/>
                    <a:gd name="T11" fmla="*/ 2147483647 h 70"/>
                    <a:gd name="T12" fmla="*/ 2147483647 w 25"/>
                    <a:gd name="T13" fmla="*/ 2147483647 h 70"/>
                    <a:gd name="T14" fmla="*/ 2147483647 w 25"/>
                    <a:gd name="T15" fmla="*/ 2147483647 h 70"/>
                    <a:gd name="T16" fmla="*/ 2147483647 w 25"/>
                    <a:gd name="T17" fmla="*/ 2147483647 h 70"/>
                    <a:gd name="T18" fmla="*/ 2147483647 w 25"/>
                    <a:gd name="T19" fmla="*/ 2147483647 h 70"/>
                    <a:gd name="T20" fmla="*/ 2147483647 w 25"/>
                    <a:gd name="T21" fmla="*/ 2147483647 h 70"/>
                    <a:gd name="T22" fmla="*/ 2147483647 w 25"/>
                    <a:gd name="T23" fmla="*/ 2147483647 h 70"/>
                    <a:gd name="T24" fmla="*/ 2147483647 w 25"/>
                    <a:gd name="T25" fmla="*/ 2147483647 h 70"/>
                    <a:gd name="T26" fmla="*/ 2147483647 w 25"/>
                    <a:gd name="T27" fmla="*/ 2147483647 h 70"/>
                    <a:gd name="T28" fmla="*/ 2147483647 w 25"/>
                    <a:gd name="T29" fmla="*/ 2147483647 h 70"/>
                    <a:gd name="T30" fmla="*/ 2147483647 w 25"/>
                    <a:gd name="T31" fmla="*/ 2147483647 h 70"/>
                    <a:gd name="T32" fmla="*/ 2147483647 w 25"/>
                    <a:gd name="T33" fmla="*/ 2147483647 h 70"/>
                    <a:gd name="T34" fmla="*/ 2147483647 w 25"/>
                    <a:gd name="T35" fmla="*/ 2147483647 h 70"/>
                    <a:gd name="T36" fmla="*/ 2147483647 w 25"/>
                    <a:gd name="T37" fmla="*/ 2147483647 h 70"/>
                    <a:gd name="T38" fmla="*/ 2147483647 w 25"/>
                    <a:gd name="T39" fmla="*/ 0 h 70"/>
                    <a:gd name="T40" fmla="*/ 2147483647 w 25"/>
                    <a:gd name="T41" fmla="*/ 0 h 70"/>
                    <a:gd name="T42" fmla="*/ 2147483647 w 25"/>
                    <a:gd name="T43" fmla="*/ 0 h 70"/>
                    <a:gd name="T44" fmla="*/ 2147483647 w 25"/>
                    <a:gd name="T45" fmla="*/ 2147483647 h 70"/>
                    <a:gd name="T46" fmla="*/ 2147483647 w 25"/>
                    <a:gd name="T47" fmla="*/ 2147483647 h 70"/>
                    <a:gd name="T48" fmla="*/ 2147483647 w 25"/>
                    <a:gd name="T49" fmla="*/ 2147483647 h 70"/>
                    <a:gd name="T50" fmla="*/ 2147483647 w 25"/>
                    <a:gd name="T51" fmla="*/ 2147483647 h 70"/>
                    <a:gd name="T52" fmla="*/ 2147483647 w 25"/>
                    <a:gd name="T53" fmla="*/ 2147483647 h 70"/>
                    <a:gd name="T54" fmla="*/ 2147483647 w 25"/>
                    <a:gd name="T55" fmla="*/ 2147483647 h 70"/>
                    <a:gd name="T56" fmla="*/ 2147483647 w 25"/>
                    <a:gd name="T57" fmla="*/ 2147483647 h 70"/>
                    <a:gd name="T58" fmla="*/ 2147483647 w 25"/>
                    <a:gd name="T59" fmla="*/ 2147483647 h 70"/>
                    <a:gd name="T60" fmla="*/ 2147483647 w 25"/>
                    <a:gd name="T61" fmla="*/ 2147483647 h 70"/>
                    <a:gd name="T62" fmla="*/ 2147483647 w 25"/>
                    <a:gd name="T63" fmla="*/ 2147483647 h 70"/>
                    <a:gd name="T64" fmla="*/ 2147483647 w 25"/>
                    <a:gd name="T65" fmla="*/ 2147483647 h 70"/>
                    <a:gd name="T66" fmla="*/ 2147483647 w 25"/>
                    <a:gd name="T67" fmla="*/ 2147483647 h 70"/>
                    <a:gd name="T68" fmla="*/ 2147483647 w 25"/>
                    <a:gd name="T69" fmla="*/ 2147483647 h 70"/>
                    <a:gd name="T70" fmla="*/ 2147483647 w 25"/>
                    <a:gd name="T71" fmla="*/ 2147483647 h 70"/>
                    <a:gd name="T72" fmla="*/ 2147483647 w 25"/>
                    <a:gd name="T73" fmla="*/ 2147483647 h 70"/>
                    <a:gd name="T74" fmla="*/ 2147483647 w 25"/>
                    <a:gd name="T75" fmla="*/ 2147483647 h 70"/>
                    <a:gd name="T76" fmla="*/ 2147483647 w 25"/>
                    <a:gd name="T77" fmla="*/ 2147483647 h 70"/>
                    <a:gd name="T78" fmla="*/ 2147483647 w 25"/>
                    <a:gd name="T79" fmla="*/ 2147483647 h 70"/>
                    <a:gd name="T80" fmla="*/ 2147483647 w 25"/>
                    <a:gd name="T81" fmla="*/ 2147483647 h 70"/>
                    <a:gd name="T82" fmla="*/ 2147483647 w 25"/>
                    <a:gd name="T83" fmla="*/ 2147483647 h 70"/>
                    <a:gd name="T84" fmla="*/ 2147483647 w 25"/>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5"/>
                    <a:gd name="T130" fmla="*/ 0 h 70"/>
                    <a:gd name="T131" fmla="*/ 25 w 25"/>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5" h="70">
                      <a:moveTo>
                        <a:pt x="13" y="70"/>
                      </a:moveTo>
                      <a:lnTo>
                        <a:pt x="8" y="55"/>
                      </a:lnTo>
                      <a:lnTo>
                        <a:pt x="3" y="38"/>
                      </a:lnTo>
                      <a:lnTo>
                        <a:pt x="0" y="38"/>
                      </a:lnTo>
                      <a:lnTo>
                        <a:pt x="3" y="35"/>
                      </a:lnTo>
                      <a:lnTo>
                        <a:pt x="8" y="27"/>
                      </a:lnTo>
                      <a:lnTo>
                        <a:pt x="8" y="25"/>
                      </a:lnTo>
                      <a:lnTo>
                        <a:pt x="10" y="20"/>
                      </a:lnTo>
                      <a:lnTo>
                        <a:pt x="10" y="15"/>
                      </a:lnTo>
                      <a:lnTo>
                        <a:pt x="13" y="10"/>
                      </a:lnTo>
                      <a:lnTo>
                        <a:pt x="13" y="7"/>
                      </a:lnTo>
                      <a:lnTo>
                        <a:pt x="15" y="5"/>
                      </a:lnTo>
                      <a:lnTo>
                        <a:pt x="18" y="2"/>
                      </a:lnTo>
                      <a:lnTo>
                        <a:pt x="18" y="5"/>
                      </a:lnTo>
                      <a:lnTo>
                        <a:pt x="20" y="5"/>
                      </a:lnTo>
                      <a:lnTo>
                        <a:pt x="20" y="2"/>
                      </a:lnTo>
                      <a:lnTo>
                        <a:pt x="20" y="0"/>
                      </a:lnTo>
                      <a:lnTo>
                        <a:pt x="23" y="0"/>
                      </a:lnTo>
                      <a:lnTo>
                        <a:pt x="23" y="5"/>
                      </a:lnTo>
                      <a:lnTo>
                        <a:pt x="25" y="5"/>
                      </a:lnTo>
                      <a:lnTo>
                        <a:pt x="25" y="7"/>
                      </a:lnTo>
                      <a:lnTo>
                        <a:pt x="25" y="10"/>
                      </a:lnTo>
                      <a:lnTo>
                        <a:pt x="25" y="12"/>
                      </a:lnTo>
                      <a:lnTo>
                        <a:pt x="25" y="15"/>
                      </a:lnTo>
                      <a:lnTo>
                        <a:pt x="25" y="17"/>
                      </a:lnTo>
                      <a:lnTo>
                        <a:pt x="25" y="25"/>
                      </a:lnTo>
                      <a:lnTo>
                        <a:pt x="23" y="30"/>
                      </a:lnTo>
                      <a:lnTo>
                        <a:pt x="23" y="32"/>
                      </a:lnTo>
                      <a:lnTo>
                        <a:pt x="23" y="35"/>
                      </a:lnTo>
                      <a:lnTo>
                        <a:pt x="20" y="43"/>
                      </a:lnTo>
                      <a:lnTo>
                        <a:pt x="18" y="53"/>
                      </a:lnTo>
                      <a:lnTo>
                        <a:pt x="18" y="60"/>
                      </a:lnTo>
                      <a:lnTo>
                        <a:pt x="15" y="68"/>
                      </a:lnTo>
                      <a:lnTo>
                        <a:pt x="13" y="68"/>
                      </a:lnTo>
                      <a:lnTo>
                        <a:pt x="13" y="70"/>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56" name="Freeform 102"/>
                <p:cNvSpPr>
                  <a:spLocks/>
                </p:cNvSpPr>
                <p:nvPr/>
              </p:nvSpPr>
              <p:spPr bwMode="auto">
                <a:xfrm>
                  <a:off x="4867275" y="4633913"/>
                  <a:ext cx="115888" cy="127000"/>
                </a:xfrm>
                <a:custGeom>
                  <a:avLst/>
                  <a:gdLst>
                    <a:gd name="T0" fmla="*/ 2147483647 w 91"/>
                    <a:gd name="T1" fmla="*/ 0 h 99"/>
                    <a:gd name="T2" fmla="*/ 2147483647 w 91"/>
                    <a:gd name="T3" fmla="*/ 2147483647 h 99"/>
                    <a:gd name="T4" fmla="*/ 2147483647 w 91"/>
                    <a:gd name="T5" fmla="*/ 2147483647 h 99"/>
                    <a:gd name="T6" fmla="*/ 2147483647 w 91"/>
                    <a:gd name="T7" fmla="*/ 2147483647 h 99"/>
                    <a:gd name="T8" fmla="*/ 2147483647 w 91"/>
                    <a:gd name="T9" fmla="*/ 2147483647 h 99"/>
                    <a:gd name="T10" fmla="*/ 2147483647 w 91"/>
                    <a:gd name="T11" fmla="*/ 2147483647 h 99"/>
                    <a:gd name="T12" fmla="*/ 2147483647 w 91"/>
                    <a:gd name="T13" fmla="*/ 2147483647 h 99"/>
                    <a:gd name="T14" fmla="*/ 2147483647 w 91"/>
                    <a:gd name="T15" fmla="*/ 2147483647 h 99"/>
                    <a:gd name="T16" fmla="*/ 2147483647 w 91"/>
                    <a:gd name="T17" fmla="*/ 2147483647 h 99"/>
                    <a:gd name="T18" fmla="*/ 2147483647 w 91"/>
                    <a:gd name="T19" fmla="*/ 2147483647 h 99"/>
                    <a:gd name="T20" fmla="*/ 2147483647 w 91"/>
                    <a:gd name="T21" fmla="*/ 2147483647 h 99"/>
                    <a:gd name="T22" fmla="*/ 2147483647 w 91"/>
                    <a:gd name="T23" fmla="*/ 2147483647 h 99"/>
                    <a:gd name="T24" fmla="*/ 2147483647 w 91"/>
                    <a:gd name="T25" fmla="*/ 2147483647 h 99"/>
                    <a:gd name="T26" fmla="*/ 2147483647 w 91"/>
                    <a:gd name="T27" fmla="*/ 2147483647 h 99"/>
                    <a:gd name="T28" fmla="*/ 2147483647 w 91"/>
                    <a:gd name="T29" fmla="*/ 2147483647 h 99"/>
                    <a:gd name="T30" fmla="*/ 2147483647 w 91"/>
                    <a:gd name="T31" fmla="*/ 2147483647 h 99"/>
                    <a:gd name="T32" fmla="*/ 2147483647 w 91"/>
                    <a:gd name="T33" fmla="*/ 2147483647 h 99"/>
                    <a:gd name="T34" fmla="*/ 2147483647 w 91"/>
                    <a:gd name="T35" fmla="*/ 2147483647 h 99"/>
                    <a:gd name="T36" fmla="*/ 2147483647 w 91"/>
                    <a:gd name="T37" fmla="*/ 2147483647 h 99"/>
                    <a:gd name="T38" fmla="*/ 2147483647 w 91"/>
                    <a:gd name="T39" fmla="*/ 2147483647 h 99"/>
                    <a:gd name="T40" fmla="*/ 2147483647 w 91"/>
                    <a:gd name="T41" fmla="*/ 2147483647 h 99"/>
                    <a:gd name="T42" fmla="*/ 2147483647 w 91"/>
                    <a:gd name="T43" fmla="*/ 2147483647 h 99"/>
                    <a:gd name="T44" fmla="*/ 2147483647 w 91"/>
                    <a:gd name="T45" fmla="*/ 2147483647 h 99"/>
                    <a:gd name="T46" fmla="*/ 2147483647 w 91"/>
                    <a:gd name="T47" fmla="*/ 2147483647 h 99"/>
                    <a:gd name="T48" fmla="*/ 2147483647 w 91"/>
                    <a:gd name="T49" fmla="*/ 2147483647 h 99"/>
                    <a:gd name="T50" fmla="*/ 2147483647 w 91"/>
                    <a:gd name="T51" fmla="*/ 2147483647 h 99"/>
                    <a:gd name="T52" fmla="*/ 2147483647 w 91"/>
                    <a:gd name="T53" fmla="*/ 2147483647 h 99"/>
                    <a:gd name="T54" fmla="*/ 2147483647 w 91"/>
                    <a:gd name="T55" fmla="*/ 2147483647 h 99"/>
                    <a:gd name="T56" fmla="*/ 2147483647 w 91"/>
                    <a:gd name="T57" fmla="*/ 2147483647 h 99"/>
                    <a:gd name="T58" fmla="*/ 2147483647 w 91"/>
                    <a:gd name="T59" fmla="*/ 2147483647 h 99"/>
                    <a:gd name="T60" fmla="*/ 2147483647 w 91"/>
                    <a:gd name="T61" fmla="*/ 2147483647 h 99"/>
                    <a:gd name="T62" fmla="*/ 2147483647 w 91"/>
                    <a:gd name="T63" fmla="*/ 2147483647 h 99"/>
                    <a:gd name="T64" fmla="*/ 2147483647 w 91"/>
                    <a:gd name="T65" fmla="*/ 2147483647 h 99"/>
                    <a:gd name="T66" fmla="*/ 2147483647 w 91"/>
                    <a:gd name="T67" fmla="*/ 2147483647 h 99"/>
                    <a:gd name="T68" fmla="*/ 2147483647 w 91"/>
                    <a:gd name="T69" fmla="*/ 2147483647 h 99"/>
                    <a:gd name="T70" fmla="*/ 2147483647 w 91"/>
                    <a:gd name="T71" fmla="*/ 2147483647 h 99"/>
                    <a:gd name="T72" fmla="*/ 0 w 91"/>
                    <a:gd name="T73" fmla="*/ 2147483647 h 99"/>
                    <a:gd name="T74" fmla="*/ 2147483647 w 91"/>
                    <a:gd name="T75" fmla="*/ 2147483647 h 99"/>
                    <a:gd name="T76" fmla="*/ 2147483647 w 91"/>
                    <a:gd name="T77" fmla="*/ 2147483647 h 99"/>
                    <a:gd name="T78" fmla="*/ 2147483647 w 91"/>
                    <a:gd name="T79" fmla="*/ 2147483647 h 99"/>
                    <a:gd name="T80" fmla="*/ 2147483647 w 91"/>
                    <a:gd name="T81" fmla="*/ 2147483647 h 99"/>
                    <a:gd name="T82" fmla="*/ 2147483647 w 91"/>
                    <a:gd name="T83" fmla="*/ 2147483647 h 99"/>
                    <a:gd name="T84" fmla="*/ 2147483647 w 91"/>
                    <a:gd name="T85" fmla="*/ 2147483647 h 99"/>
                    <a:gd name="T86" fmla="*/ 2147483647 w 91"/>
                    <a:gd name="T87" fmla="*/ 2147483647 h 99"/>
                    <a:gd name="T88" fmla="*/ 2147483647 w 91"/>
                    <a:gd name="T89" fmla="*/ 2147483647 h 99"/>
                    <a:gd name="T90" fmla="*/ 2147483647 w 91"/>
                    <a:gd name="T91" fmla="*/ 2147483647 h 99"/>
                    <a:gd name="T92" fmla="*/ 2147483647 w 91"/>
                    <a:gd name="T93" fmla="*/ 2147483647 h 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
                    <a:gd name="T142" fmla="*/ 0 h 99"/>
                    <a:gd name="T143" fmla="*/ 91 w 91"/>
                    <a:gd name="T144" fmla="*/ 99 h 9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 h="99">
                      <a:moveTo>
                        <a:pt x="38" y="5"/>
                      </a:moveTo>
                      <a:lnTo>
                        <a:pt x="38" y="0"/>
                      </a:lnTo>
                      <a:lnTo>
                        <a:pt x="46" y="3"/>
                      </a:lnTo>
                      <a:lnTo>
                        <a:pt x="58" y="3"/>
                      </a:lnTo>
                      <a:lnTo>
                        <a:pt x="63" y="3"/>
                      </a:lnTo>
                      <a:lnTo>
                        <a:pt x="71" y="3"/>
                      </a:lnTo>
                      <a:lnTo>
                        <a:pt x="69" y="8"/>
                      </a:lnTo>
                      <a:lnTo>
                        <a:pt x="66" y="13"/>
                      </a:lnTo>
                      <a:lnTo>
                        <a:pt x="69" y="18"/>
                      </a:lnTo>
                      <a:lnTo>
                        <a:pt x="71" y="18"/>
                      </a:lnTo>
                      <a:lnTo>
                        <a:pt x="79" y="15"/>
                      </a:lnTo>
                      <a:lnTo>
                        <a:pt x="84" y="15"/>
                      </a:lnTo>
                      <a:lnTo>
                        <a:pt x="86" y="18"/>
                      </a:lnTo>
                      <a:lnTo>
                        <a:pt x="89" y="25"/>
                      </a:lnTo>
                      <a:lnTo>
                        <a:pt x="89" y="28"/>
                      </a:lnTo>
                      <a:lnTo>
                        <a:pt x="84" y="31"/>
                      </a:lnTo>
                      <a:lnTo>
                        <a:pt x="81" y="33"/>
                      </a:lnTo>
                      <a:lnTo>
                        <a:pt x="79" y="36"/>
                      </a:lnTo>
                      <a:lnTo>
                        <a:pt x="79" y="38"/>
                      </a:lnTo>
                      <a:lnTo>
                        <a:pt x="81" y="41"/>
                      </a:lnTo>
                      <a:lnTo>
                        <a:pt x="81" y="43"/>
                      </a:lnTo>
                      <a:lnTo>
                        <a:pt x="86" y="46"/>
                      </a:lnTo>
                      <a:lnTo>
                        <a:pt x="89" y="46"/>
                      </a:lnTo>
                      <a:lnTo>
                        <a:pt x="91" y="48"/>
                      </a:lnTo>
                      <a:lnTo>
                        <a:pt x="89" y="56"/>
                      </a:lnTo>
                      <a:lnTo>
                        <a:pt x="89" y="66"/>
                      </a:lnTo>
                      <a:lnTo>
                        <a:pt x="86" y="73"/>
                      </a:lnTo>
                      <a:lnTo>
                        <a:pt x="84" y="78"/>
                      </a:lnTo>
                      <a:lnTo>
                        <a:pt x="81" y="78"/>
                      </a:lnTo>
                      <a:lnTo>
                        <a:pt x="79" y="78"/>
                      </a:lnTo>
                      <a:lnTo>
                        <a:pt x="79" y="73"/>
                      </a:lnTo>
                      <a:lnTo>
                        <a:pt x="76" y="71"/>
                      </a:lnTo>
                      <a:lnTo>
                        <a:pt x="74" y="76"/>
                      </a:lnTo>
                      <a:lnTo>
                        <a:pt x="71" y="76"/>
                      </a:lnTo>
                      <a:lnTo>
                        <a:pt x="69" y="76"/>
                      </a:lnTo>
                      <a:lnTo>
                        <a:pt x="63" y="71"/>
                      </a:lnTo>
                      <a:lnTo>
                        <a:pt x="61" y="68"/>
                      </a:lnTo>
                      <a:lnTo>
                        <a:pt x="58" y="68"/>
                      </a:lnTo>
                      <a:lnTo>
                        <a:pt x="56" y="73"/>
                      </a:lnTo>
                      <a:lnTo>
                        <a:pt x="56" y="76"/>
                      </a:lnTo>
                      <a:lnTo>
                        <a:pt x="51" y="78"/>
                      </a:lnTo>
                      <a:lnTo>
                        <a:pt x="46" y="78"/>
                      </a:lnTo>
                      <a:lnTo>
                        <a:pt x="43" y="78"/>
                      </a:lnTo>
                      <a:lnTo>
                        <a:pt x="43" y="84"/>
                      </a:lnTo>
                      <a:lnTo>
                        <a:pt x="43" y="86"/>
                      </a:lnTo>
                      <a:lnTo>
                        <a:pt x="48" y="89"/>
                      </a:lnTo>
                      <a:lnTo>
                        <a:pt x="48" y="91"/>
                      </a:lnTo>
                      <a:lnTo>
                        <a:pt x="48" y="94"/>
                      </a:lnTo>
                      <a:lnTo>
                        <a:pt x="46" y="99"/>
                      </a:lnTo>
                      <a:lnTo>
                        <a:pt x="41" y="96"/>
                      </a:lnTo>
                      <a:lnTo>
                        <a:pt x="38" y="99"/>
                      </a:lnTo>
                      <a:lnTo>
                        <a:pt x="36" y="99"/>
                      </a:lnTo>
                      <a:lnTo>
                        <a:pt x="33" y="96"/>
                      </a:lnTo>
                      <a:lnTo>
                        <a:pt x="28" y="91"/>
                      </a:lnTo>
                      <a:lnTo>
                        <a:pt x="28" y="89"/>
                      </a:lnTo>
                      <a:lnTo>
                        <a:pt x="18" y="81"/>
                      </a:lnTo>
                      <a:lnTo>
                        <a:pt x="20" y="78"/>
                      </a:lnTo>
                      <a:lnTo>
                        <a:pt x="18" y="76"/>
                      </a:lnTo>
                      <a:lnTo>
                        <a:pt x="13" y="76"/>
                      </a:lnTo>
                      <a:lnTo>
                        <a:pt x="5" y="66"/>
                      </a:lnTo>
                      <a:lnTo>
                        <a:pt x="10" y="63"/>
                      </a:lnTo>
                      <a:lnTo>
                        <a:pt x="8" y="61"/>
                      </a:lnTo>
                      <a:lnTo>
                        <a:pt x="5" y="58"/>
                      </a:lnTo>
                      <a:lnTo>
                        <a:pt x="3" y="56"/>
                      </a:lnTo>
                      <a:lnTo>
                        <a:pt x="0" y="51"/>
                      </a:lnTo>
                      <a:lnTo>
                        <a:pt x="3" y="51"/>
                      </a:lnTo>
                      <a:lnTo>
                        <a:pt x="5" y="48"/>
                      </a:lnTo>
                      <a:lnTo>
                        <a:pt x="8" y="46"/>
                      </a:lnTo>
                      <a:lnTo>
                        <a:pt x="10" y="38"/>
                      </a:lnTo>
                      <a:lnTo>
                        <a:pt x="10" y="36"/>
                      </a:lnTo>
                      <a:lnTo>
                        <a:pt x="13" y="36"/>
                      </a:lnTo>
                      <a:lnTo>
                        <a:pt x="18" y="36"/>
                      </a:lnTo>
                      <a:lnTo>
                        <a:pt x="15" y="36"/>
                      </a:lnTo>
                      <a:lnTo>
                        <a:pt x="13" y="33"/>
                      </a:lnTo>
                      <a:lnTo>
                        <a:pt x="8" y="28"/>
                      </a:lnTo>
                      <a:lnTo>
                        <a:pt x="10" y="28"/>
                      </a:lnTo>
                      <a:lnTo>
                        <a:pt x="13" y="28"/>
                      </a:lnTo>
                      <a:lnTo>
                        <a:pt x="13" y="23"/>
                      </a:lnTo>
                      <a:lnTo>
                        <a:pt x="18" y="23"/>
                      </a:lnTo>
                      <a:lnTo>
                        <a:pt x="26" y="23"/>
                      </a:lnTo>
                      <a:lnTo>
                        <a:pt x="33" y="23"/>
                      </a:lnTo>
                      <a:lnTo>
                        <a:pt x="38" y="23"/>
                      </a:lnTo>
                      <a:lnTo>
                        <a:pt x="38" y="20"/>
                      </a:lnTo>
                      <a:lnTo>
                        <a:pt x="38" y="18"/>
                      </a:lnTo>
                      <a:lnTo>
                        <a:pt x="38" y="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57" name="Freeform 104"/>
                <p:cNvSpPr>
                  <a:spLocks/>
                </p:cNvSpPr>
                <p:nvPr/>
              </p:nvSpPr>
              <p:spPr bwMode="auto">
                <a:xfrm>
                  <a:off x="4979988" y="4457700"/>
                  <a:ext cx="260350" cy="180975"/>
                </a:xfrm>
                <a:custGeom>
                  <a:avLst/>
                  <a:gdLst>
                    <a:gd name="T0" fmla="*/ 2147483647 w 204"/>
                    <a:gd name="T1" fmla="*/ 2147483647 h 142"/>
                    <a:gd name="T2" fmla="*/ 2147483647 w 204"/>
                    <a:gd name="T3" fmla="*/ 2147483647 h 142"/>
                    <a:gd name="T4" fmla="*/ 2147483647 w 204"/>
                    <a:gd name="T5" fmla="*/ 2147483647 h 142"/>
                    <a:gd name="T6" fmla="*/ 2147483647 w 204"/>
                    <a:gd name="T7" fmla="*/ 2147483647 h 142"/>
                    <a:gd name="T8" fmla="*/ 2147483647 w 204"/>
                    <a:gd name="T9" fmla="*/ 2147483647 h 142"/>
                    <a:gd name="T10" fmla="*/ 0 w 204"/>
                    <a:gd name="T11" fmla="*/ 2147483647 h 142"/>
                    <a:gd name="T12" fmla="*/ 2147483647 w 204"/>
                    <a:gd name="T13" fmla="*/ 2147483647 h 142"/>
                    <a:gd name="T14" fmla="*/ 2147483647 w 204"/>
                    <a:gd name="T15" fmla="*/ 2147483647 h 142"/>
                    <a:gd name="T16" fmla="*/ 2147483647 w 204"/>
                    <a:gd name="T17" fmla="*/ 2147483647 h 142"/>
                    <a:gd name="T18" fmla="*/ 2147483647 w 204"/>
                    <a:gd name="T19" fmla="*/ 2147483647 h 142"/>
                    <a:gd name="T20" fmla="*/ 2147483647 w 204"/>
                    <a:gd name="T21" fmla="*/ 2147483647 h 142"/>
                    <a:gd name="T22" fmla="*/ 2147483647 w 204"/>
                    <a:gd name="T23" fmla="*/ 2147483647 h 142"/>
                    <a:gd name="T24" fmla="*/ 2147483647 w 204"/>
                    <a:gd name="T25" fmla="*/ 2147483647 h 142"/>
                    <a:gd name="T26" fmla="*/ 2147483647 w 204"/>
                    <a:gd name="T27" fmla="*/ 2147483647 h 142"/>
                    <a:gd name="T28" fmla="*/ 2147483647 w 204"/>
                    <a:gd name="T29" fmla="*/ 2147483647 h 142"/>
                    <a:gd name="T30" fmla="*/ 2147483647 w 204"/>
                    <a:gd name="T31" fmla="*/ 2147483647 h 142"/>
                    <a:gd name="T32" fmla="*/ 2147483647 w 204"/>
                    <a:gd name="T33" fmla="*/ 2147483647 h 142"/>
                    <a:gd name="T34" fmla="*/ 2147483647 w 204"/>
                    <a:gd name="T35" fmla="*/ 2147483647 h 142"/>
                    <a:gd name="T36" fmla="*/ 2147483647 w 204"/>
                    <a:gd name="T37" fmla="*/ 2147483647 h 142"/>
                    <a:gd name="T38" fmla="*/ 2147483647 w 204"/>
                    <a:gd name="T39" fmla="*/ 2147483647 h 142"/>
                    <a:gd name="T40" fmla="*/ 2147483647 w 204"/>
                    <a:gd name="T41" fmla="*/ 2147483647 h 142"/>
                    <a:gd name="T42" fmla="*/ 2147483647 w 204"/>
                    <a:gd name="T43" fmla="*/ 0 h 142"/>
                    <a:gd name="T44" fmla="*/ 2147483647 w 204"/>
                    <a:gd name="T45" fmla="*/ 0 h 142"/>
                    <a:gd name="T46" fmla="*/ 2147483647 w 204"/>
                    <a:gd name="T47" fmla="*/ 2147483647 h 142"/>
                    <a:gd name="T48" fmla="*/ 2147483647 w 204"/>
                    <a:gd name="T49" fmla="*/ 2147483647 h 142"/>
                    <a:gd name="T50" fmla="*/ 2147483647 w 204"/>
                    <a:gd name="T51" fmla="*/ 2147483647 h 142"/>
                    <a:gd name="T52" fmla="*/ 2147483647 w 204"/>
                    <a:gd name="T53" fmla="*/ 2147483647 h 142"/>
                    <a:gd name="T54" fmla="*/ 2147483647 w 204"/>
                    <a:gd name="T55" fmla="*/ 2147483647 h 142"/>
                    <a:gd name="T56" fmla="*/ 2147483647 w 204"/>
                    <a:gd name="T57" fmla="*/ 2147483647 h 142"/>
                    <a:gd name="T58" fmla="*/ 2147483647 w 204"/>
                    <a:gd name="T59" fmla="*/ 2147483647 h 142"/>
                    <a:gd name="T60" fmla="*/ 2147483647 w 204"/>
                    <a:gd name="T61" fmla="*/ 2147483647 h 142"/>
                    <a:gd name="T62" fmla="*/ 2147483647 w 204"/>
                    <a:gd name="T63" fmla="*/ 2147483647 h 142"/>
                    <a:gd name="T64" fmla="*/ 2147483647 w 204"/>
                    <a:gd name="T65" fmla="*/ 2147483647 h 142"/>
                    <a:gd name="T66" fmla="*/ 2147483647 w 204"/>
                    <a:gd name="T67" fmla="*/ 2147483647 h 142"/>
                    <a:gd name="T68" fmla="*/ 2147483647 w 204"/>
                    <a:gd name="T69" fmla="*/ 2147483647 h 142"/>
                    <a:gd name="T70" fmla="*/ 2147483647 w 204"/>
                    <a:gd name="T71" fmla="*/ 2147483647 h 142"/>
                    <a:gd name="T72" fmla="*/ 2147483647 w 204"/>
                    <a:gd name="T73" fmla="*/ 2147483647 h 142"/>
                    <a:gd name="T74" fmla="*/ 2147483647 w 204"/>
                    <a:gd name="T75" fmla="*/ 2147483647 h 142"/>
                    <a:gd name="T76" fmla="*/ 2147483647 w 204"/>
                    <a:gd name="T77" fmla="*/ 2147483647 h 142"/>
                    <a:gd name="T78" fmla="*/ 2147483647 w 204"/>
                    <a:gd name="T79" fmla="*/ 2147483647 h 142"/>
                    <a:gd name="T80" fmla="*/ 2147483647 w 204"/>
                    <a:gd name="T81" fmla="*/ 2147483647 h 142"/>
                    <a:gd name="T82" fmla="*/ 2147483647 w 204"/>
                    <a:gd name="T83" fmla="*/ 2147483647 h 142"/>
                    <a:gd name="T84" fmla="*/ 2147483647 w 204"/>
                    <a:gd name="T85" fmla="*/ 2147483647 h 142"/>
                    <a:gd name="T86" fmla="*/ 2147483647 w 204"/>
                    <a:gd name="T87" fmla="*/ 2147483647 h 142"/>
                    <a:gd name="T88" fmla="*/ 2147483647 w 204"/>
                    <a:gd name="T89" fmla="*/ 2147483647 h 142"/>
                    <a:gd name="T90" fmla="*/ 2147483647 w 204"/>
                    <a:gd name="T91" fmla="*/ 2147483647 h 142"/>
                    <a:gd name="T92" fmla="*/ 2147483647 w 204"/>
                    <a:gd name="T93" fmla="*/ 2147483647 h 142"/>
                    <a:gd name="T94" fmla="*/ 2147483647 w 204"/>
                    <a:gd name="T95" fmla="*/ 2147483647 h 142"/>
                    <a:gd name="T96" fmla="*/ 2147483647 w 204"/>
                    <a:gd name="T97" fmla="*/ 2147483647 h 142"/>
                    <a:gd name="T98" fmla="*/ 2147483647 w 204"/>
                    <a:gd name="T99" fmla="*/ 2147483647 h 142"/>
                    <a:gd name="T100" fmla="*/ 2147483647 w 204"/>
                    <a:gd name="T101" fmla="*/ 2147483647 h 142"/>
                    <a:gd name="T102" fmla="*/ 2147483647 w 204"/>
                    <a:gd name="T103" fmla="*/ 2147483647 h 142"/>
                    <a:gd name="T104" fmla="*/ 2147483647 w 204"/>
                    <a:gd name="T105" fmla="*/ 2147483647 h 142"/>
                    <a:gd name="T106" fmla="*/ 2147483647 w 204"/>
                    <a:gd name="T107" fmla="*/ 2147483647 h 142"/>
                    <a:gd name="T108" fmla="*/ 2147483647 w 204"/>
                    <a:gd name="T109" fmla="*/ 2147483647 h 142"/>
                    <a:gd name="T110" fmla="*/ 2147483647 w 204"/>
                    <a:gd name="T111" fmla="*/ 2147483647 h 142"/>
                    <a:gd name="T112" fmla="*/ 2147483647 w 204"/>
                    <a:gd name="T113" fmla="*/ 2147483647 h 142"/>
                    <a:gd name="T114" fmla="*/ 2147483647 w 204"/>
                    <a:gd name="T115" fmla="*/ 2147483647 h 142"/>
                    <a:gd name="T116" fmla="*/ 2147483647 w 204"/>
                    <a:gd name="T117" fmla="*/ 2147483647 h 142"/>
                    <a:gd name="T118" fmla="*/ 2147483647 w 204"/>
                    <a:gd name="T119" fmla="*/ 2147483647 h 142"/>
                    <a:gd name="T120" fmla="*/ 2147483647 w 204"/>
                    <a:gd name="T121" fmla="*/ 2147483647 h 142"/>
                    <a:gd name="T122" fmla="*/ 2147483647 w 204"/>
                    <a:gd name="T123" fmla="*/ 2147483647 h 142"/>
                    <a:gd name="T124" fmla="*/ 2147483647 w 204"/>
                    <a:gd name="T125" fmla="*/ 2147483647 h 1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04"/>
                    <a:gd name="T190" fmla="*/ 0 h 142"/>
                    <a:gd name="T191" fmla="*/ 204 w 204"/>
                    <a:gd name="T192" fmla="*/ 142 h 1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04" h="142">
                      <a:moveTo>
                        <a:pt x="28" y="142"/>
                      </a:moveTo>
                      <a:lnTo>
                        <a:pt x="25" y="139"/>
                      </a:lnTo>
                      <a:lnTo>
                        <a:pt x="22" y="134"/>
                      </a:lnTo>
                      <a:lnTo>
                        <a:pt x="20" y="127"/>
                      </a:lnTo>
                      <a:lnTo>
                        <a:pt x="12" y="119"/>
                      </a:lnTo>
                      <a:lnTo>
                        <a:pt x="10" y="117"/>
                      </a:lnTo>
                      <a:lnTo>
                        <a:pt x="10" y="111"/>
                      </a:lnTo>
                      <a:lnTo>
                        <a:pt x="7" y="106"/>
                      </a:lnTo>
                      <a:lnTo>
                        <a:pt x="5" y="101"/>
                      </a:lnTo>
                      <a:lnTo>
                        <a:pt x="2" y="96"/>
                      </a:lnTo>
                      <a:lnTo>
                        <a:pt x="0" y="89"/>
                      </a:lnTo>
                      <a:lnTo>
                        <a:pt x="0" y="84"/>
                      </a:lnTo>
                      <a:lnTo>
                        <a:pt x="0" y="81"/>
                      </a:lnTo>
                      <a:lnTo>
                        <a:pt x="2" y="79"/>
                      </a:lnTo>
                      <a:lnTo>
                        <a:pt x="5" y="76"/>
                      </a:lnTo>
                      <a:lnTo>
                        <a:pt x="7" y="71"/>
                      </a:lnTo>
                      <a:lnTo>
                        <a:pt x="15" y="61"/>
                      </a:lnTo>
                      <a:lnTo>
                        <a:pt x="17" y="58"/>
                      </a:lnTo>
                      <a:lnTo>
                        <a:pt x="17" y="56"/>
                      </a:lnTo>
                      <a:lnTo>
                        <a:pt x="20" y="56"/>
                      </a:lnTo>
                      <a:lnTo>
                        <a:pt x="20" y="58"/>
                      </a:lnTo>
                      <a:lnTo>
                        <a:pt x="22" y="56"/>
                      </a:lnTo>
                      <a:lnTo>
                        <a:pt x="33" y="51"/>
                      </a:lnTo>
                      <a:lnTo>
                        <a:pt x="38" y="56"/>
                      </a:lnTo>
                      <a:lnTo>
                        <a:pt x="40" y="56"/>
                      </a:lnTo>
                      <a:lnTo>
                        <a:pt x="43" y="53"/>
                      </a:lnTo>
                      <a:lnTo>
                        <a:pt x="48" y="51"/>
                      </a:lnTo>
                      <a:lnTo>
                        <a:pt x="55" y="48"/>
                      </a:lnTo>
                      <a:lnTo>
                        <a:pt x="60" y="51"/>
                      </a:lnTo>
                      <a:lnTo>
                        <a:pt x="63" y="48"/>
                      </a:lnTo>
                      <a:lnTo>
                        <a:pt x="65" y="48"/>
                      </a:lnTo>
                      <a:lnTo>
                        <a:pt x="70" y="41"/>
                      </a:lnTo>
                      <a:lnTo>
                        <a:pt x="70" y="33"/>
                      </a:lnTo>
                      <a:lnTo>
                        <a:pt x="73" y="33"/>
                      </a:lnTo>
                      <a:lnTo>
                        <a:pt x="76" y="33"/>
                      </a:lnTo>
                      <a:lnTo>
                        <a:pt x="91" y="31"/>
                      </a:lnTo>
                      <a:lnTo>
                        <a:pt x="93" y="31"/>
                      </a:lnTo>
                      <a:lnTo>
                        <a:pt x="113" y="16"/>
                      </a:lnTo>
                      <a:lnTo>
                        <a:pt x="113" y="13"/>
                      </a:lnTo>
                      <a:lnTo>
                        <a:pt x="113" y="10"/>
                      </a:lnTo>
                      <a:lnTo>
                        <a:pt x="116" y="8"/>
                      </a:lnTo>
                      <a:lnTo>
                        <a:pt x="119" y="5"/>
                      </a:lnTo>
                      <a:lnTo>
                        <a:pt x="126" y="0"/>
                      </a:lnTo>
                      <a:lnTo>
                        <a:pt x="129" y="0"/>
                      </a:lnTo>
                      <a:lnTo>
                        <a:pt x="134" y="3"/>
                      </a:lnTo>
                      <a:lnTo>
                        <a:pt x="144" y="13"/>
                      </a:lnTo>
                      <a:lnTo>
                        <a:pt x="146" y="18"/>
                      </a:lnTo>
                      <a:lnTo>
                        <a:pt x="146" y="21"/>
                      </a:lnTo>
                      <a:lnTo>
                        <a:pt x="144" y="33"/>
                      </a:lnTo>
                      <a:lnTo>
                        <a:pt x="144" y="38"/>
                      </a:lnTo>
                      <a:lnTo>
                        <a:pt x="151" y="38"/>
                      </a:lnTo>
                      <a:lnTo>
                        <a:pt x="154" y="38"/>
                      </a:lnTo>
                      <a:lnTo>
                        <a:pt x="156" y="43"/>
                      </a:lnTo>
                      <a:lnTo>
                        <a:pt x="156" y="46"/>
                      </a:lnTo>
                      <a:lnTo>
                        <a:pt x="164" y="48"/>
                      </a:lnTo>
                      <a:lnTo>
                        <a:pt x="169" y="51"/>
                      </a:lnTo>
                      <a:lnTo>
                        <a:pt x="172" y="51"/>
                      </a:lnTo>
                      <a:lnTo>
                        <a:pt x="174" y="53"/>
                      </a:lnTo>
                      <a:lnTo>
                        <a:pt x="172" y="56"/>
                      </a:lnTo>
                      <a:lnTo>
                        <a:pt x="174" y="58"/>
                      </a:lnTo>
                      <a:lnTo>
                        <a:pt x="177" y="61"/>
                      </a:lnTo>
                      <a:lnTo>
                        <a:pt x="179" y="63"/>
                      </a:lnTo>
                      <a:lnTo>
                        <a:pt x="187" y="69"/>
                      </a:lnTo>
                      <a:lnTo>
                        <a:pt x="189" y="71"/>
                      </a:lnTo>
                      <a:lnTo>
                        <a:pt x="189" y="76"/>
                      </a:lnTo>
                      <a:lnTo>
                        <a:pt x="192" y="79"/>
                      </a:lnTo>
                      <a:lnTo>
                        <a:pt x="194" y="81"/>
                      </a:lnTo>
                      <a:lnTo>
                        <a:pt x="199" y="84"/>
                      </a:lnTo>
                      <a:lnTo>
                        <a:pt x="204" y="86"/>
                      </a:lnTo>
                      <a:lnTo>
                        <a:pt x="204" y="89"/>
                      </a:lnTo>
                      <a:lnTo>
                        <a:pt x="204" y="94"/>
                      </a:lnTo>
                      <a:lnTo>
                        <a:pt x="199" y="94"/>
                      </a:lnTo>
                      <a:lnTo>
                        <a:pt x="194" y="96"/>
                      </a:lnTo>
                      <a:lnTo>
                        <a:pt x="192" y="96"/>
                      </a:lnTo>
                      <a:lnTo>
                        <a:pt x="189" y="96"/>
                      </a:lnTo>
                      <a:lnTo>
                        <a:pt x="184" y="94"/>
                      </a:lnTo>
                      <a:lnTo>
                        <a:pt x="177" y="91"/>
                      </a:lnTo>
                      <a:lnTo>
                        <a:pt x="174" y="94"/>
                      </a:lnTo>
                      <a:lnTo>
                        <a:pt x="172" y="96"/>
                      </a:lnTo>
                      <a:lnTo>
                        <a:pt x="172" y="99"/>
                      </a:lnTo>
                      <a:lnTo>
                        <a:pt x="169" y="99"/>
                      </a:lnTo>
                      <a:lnTo>
                        <a:pt x="167" y="99"/>
                      </a:lnTo>
                      <a:lnTo>
                        <a:pt x="161" y="96"/>
                      </a:lnTo>
                      <a:lnTo>
                        <a:pt x="156" y="99"/>
                      </a:lnTo>
                      <a:lnTo>
                        <a:pt x="149" y="101"/>
                      </a:lnTo>
                      <a:lnTo>
                        <a:pt x="144" y="104"/>
                      </a:lnTo>
                      <a:lnTo>
                        <a:pt x="141" y="104"/>
                      </a:lnTo>
                      <a:lnTo>
                        <a:pt x="136" y="101"/>
                      </a:lnTo>
                      <a:lnTo>
                        <a:pt x="134" y="101"/>
                      </a:lnTo>
                      <a:lnTo>
                        <a:pt x="131" y="101"/>
                      </a:lnTo>
                      <a:lnTo>
                        <a:pt x="126" y="111"/>
                      </a:lnTo>
                      <a:lnTo>
                        <a:pt x="121" y="111"/>
                      </a:lnTo>
                      <a:lnTo>
                        <a:pt x="108" y="109"/>
                      </a:lnTo>
                      <a:lnTo>
                        <a:pt x="98" y="106"/>
                      </a:lnTo>
                      <a:lnTo>
                        <a:pt x="93" y="104"/>
                      </a:lnTo>
                      <a:lnTo>
                        <a:pt x="91" y="101"/>
                      </a:lnTo>
                      <a:lnTo>
                        <a:pt x="86" y="96"/>
                      </a:lnTo>
                      <a:lnTo>
                        <a:pt x="83" y="96"/>
                      </a:lnTo>
                      <a:lnTo>
                        <a:pt x="78" y="96"/>
                      </a:lnTo>
                      <a:lnTo>
                        <a:pt x="76" y="99"/>
                      </a:lnTo>
                      <a:lnTo>
                        <a:pt x="73" y="101"/>
                      </a:lnTo>
                      <a:lnTo>
                        <a:pt x="68" y="106"/>
                      </a:lnTo>
                      <a:lnTo>
                        <a:pt x="65" y="109"/>
                      </a:lnTo>
                      <a:lnTo>
                        <a:pt x="68" y="114"/>
                      </a:lnTo>
                      <a:lnTo>
                        <a:pt x="65" y="117"/>
                      </a:lnTo>
                      <a:lnTo>
                        <a:pt x="65" y="119"/>
                      </a:lnTo>
                      <a:lnTo>
                        <a:pt x="60" y="122"/>
                      </a:lnTo>
                      <a:lnTo>
                        <a:pt x="53" y="122"/>
                      </a:lnTo>
                      <a:lnTo>
                        <a:pt x="48" y="122"/>
                      </a:lnTo>
                      <a:lnTo>
                        <a:pt x="45" y="119"/>
                      </a:lnTo>
                      <a:lnTo>
                        <a:pt x="40" y="122"/>
                      </a:lnTo>
                      <a:lnTo>
                        <a:pt x="35" y="122"/>
                      </a:lnTo>
                      <a:lnTo>
                        <a:pt x="35" y="124"/>
                      </a:lnTo>
                      <a:lnTo>
                        <a:pt x="33" y="132"/>
                      </a:lnTo>
                      <a:lnTo>
                        <a:pt x="30" y="137"/>
                      </a:lnTo>
                      <a:lnTo>
                        <a:pt x="28" y="139"/>
                      </a:lnTo>
                      <a:lnTo>
                        <a:pt x="28" y="142"/>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58" name="Freeform 105"/>
                <p:cNvSpPr>
                  <a:spLocks/>
                </p:cNvSpPr>
                <p:nvPr/>
              </p:nvSpPr>
              <p:spPr bwMode="auto">
                <a:xfrm>
                  <a:off x="5397500" y="3970338"/>
                  <a:ext cx="87313" cy="95250"/>
                </a:xfrm>
                <a:custGeom>
                  <a:avLst/>
                  <a:gdLst>
                    <a:gd name="T0" fmla="*/ 0 w 69"/>
                    <a:gd name="T1" fmla="*/ 2147483647 h 75"/>
                    <a:gd name="T2" fmla="*/ 0 w 69"/>
                    <a:gd name="T3" fmla="*/ 2147483647 h 75"/>
                    <a:gd name="T4" fmla="*/ 0 w 69"/>
                    <a:gd name="T5" fmla="*/ 2147483647 h 75"/>
                    <a:gd name="T6" fmla="*/ 0 w 69"/>
                    <a:gd name="T7" fmla="*/ 2147483647 h 75"/>
                    <a:gd name="T8" fmla="*/ 0 w 69"/>
                    <a:gd name="T9" fmla="*/ 2147483647 h 75"/>
                    <a:gd name="T10" fmla="*/ 2147483647 w 69"/>
                    <a:gd name="T11" fmla="*/ 2147483647 h 75"/>
                    <a:gd name="T12" fmla="*/ 2147483647 w 69"/>
                    <a:gd name="T13" fmla="*/ 2147483647 h 75"/>
                    <a:gd name="T14" fmla="*/ 2147483647 w 69"/>
                    <a:gd name="T15" fmla="*/ 2147483647 h 75"/>
                    <a:gd name="T16" fmla="*/ 2147483647 w 69"/>
                    <a:gd name="T17" fmla="*/ 2147483647 h 75"/>
                    <a:gd name="T18" fmla="*/ 2147483647 w 69"/>
                    <a:gd name="T19" fmla="*/ 2147483647 h 75"/>
                    <a:gd name="T20" fmla="*/ 2147483647 w 69"/>
                    <a:gd name="T21" fmla="*/ 2147483647 h 75"/>
                    <a:gd name="T22" fmla="*/ 2147483647 w 69"/>
                    <a:gd name="T23" fmla="*/ 2147483647 h 75"/>
                    <a:gd name="T24" fmla="*/ 2147483647 w 69"/>
                    <a:gd name="T25" fmla="*/ 2147483647 h 75"/>
                    <a:gd name="T26" fmla="*/ 2147483647 w 69"/>
                    <a:gd name="T27" fmla="*/ 2147483647 h 75"/>
                    <a:gd name="T28" fmla="*/ 2147483647 w 69"/>
                    <a:gd name="T29" fmla="*/ 2147483647 h 75"/>
                    <a:gd name="T30" fmla="*/ 2147483647 w 69"/>
                    <a:gd name="T31" fmla="*/ 2147483647 h 75"/>
                    <a:gd name="T32" fmla="*/ 2147483647 w 69"/>
                    <a:gd name="T33" fmla="*/ 2147483647 h 75"/>
                    <a:gd name="T34" fmla="*/ 2147483647 w 69"/>
                    <a:gd name="T35" fmla="*/ 2147483647 h 75"/>
                    <a:gd name="T36" fmla="*/ 2147483647 w 69"/>
                    <a:gd name="T37" fmla="*/ 2147483647 h 75"/>
                    <a:gd name="T38" fmla="*/ 2147483647 w 69"/>
                    <a:gd name="T39" fmla="*/ 2147483647 h 75"/>
                    <a:gd name="T40" fmla="*/ 2147483647 w 69"/>
                    <a:gd name="T41" fmla="*/ 2147483647 h 75"/>
                    <a:gd name="T42" fmla="*/ 2147483647 w 69"/>
                    <a:gd name="T43" fmla="*/ 2147483647 h 75"/>
                    <a:gd name="T44" fmla="*/ 2147483647 w 69"/>
                    <a:gd name="T45" fmla="*/ 0 h 75"/>
                    <a:gd name="T46" fmla="*/ 2147483647 w 69"/>
                    <a:gd name="T47" fmla="*/ 0 h 75"/>
                    <a:gd name="T48" fmla="*/ 2147483647 w 69"/>
                    <a:gd name="T49" fmla="*/ 2147483647 h 75"/>
                    <a:gd name="T50" fmla="*/ 2147483647 w 69"/>
                    <a:gd name="T51" fmla="*/ 2147483647 h 75"/>
                    <a:gd name="T52" fmla="*/ 2147483647 w 69"/>
                    <a:gd name="T53" fmla="*/ 2147483647 h 75"/>
                    <a:gd name="T54" fmla="*/ 2147483647 w 69"/>
                    <a:gd name="T55" fmla="*/ 2147483647 h 75"/>
                    <a:gd name="T56" fmla="*/ 2147483647 w 69"/>
                    <a:gd name="T57" fmla="*/ 2147483647 h 75"/>
                    <a:gd name="T58" fmla="*/ 2147483647 w 69"/>
                    <a:gd name="T59" fmla="*/ 2147483647 h 75"/>
                    <a:gd name="T60" fmla="*/ 2147483647 w 69"/>
                    <a:gd name="T61" fmla="*/ 2147483647 h 75"/>
                    <a:gd name="T62" fmla="*/ 2147483647 w 69"/>
                    <a:gd name="T63" fmla="*/ 2147483647 h 75"/>
                    <a:gd name="T64" fmla="*/ 2147483647 w 69"/>
                    <a:gd name="T65" fmla="*/ 2147483647 h 75"/>
                    <a:gd name="T66" fmla="*/ 2147483647 w 69"/>
                    <a:gd name="T67" fmla="*/ 2147483647 h 75"/>
                    <a:gd name="T68" fmla="*/ 2147483647 w 69"/>
                    <a:gd name="T69" fmla="*/ 2147483647 h 75"/>
                    <a:gd name="T70" fmla="*/ 2147483647 w 69"/>
                    <a:gd name="T71" fmla="*/ 2147483647 h 75"/>
                    <a:gd name="T72" fmla="*/ 2147483647 w 69"/>
                    <a:gd name="T73" fmla="*/ 2147483647 h 75"/>
                    <a:gd name="T74" fmla="*/ 2147483647 w 69"/>
                    <a:gd name="T75" fmla="*/ 2147483647 h 75"/>
                    <a:gd name="T76" fmla="*/ 2147483647 w 69"/>
                    <a:gd name="T77" fmla="*/ 2147483647 h 75"/>
                    <a:gd name="T78" fmla="*/ 2147483647 w 69"/>
                    <a:gd name="T79" fmla="*/ 2147483647 h 75"/>
                    <a:gd name="T80" fmla="*/ 2147483647 w 69"/>
                    <a:gd name="T81" fmla="*/ 2147483647 h 75"/>
                    <a:gd name="T82" fmla="*/ 0 w 69"/>
                    <a:gd name="T83" fmla="*/ 2147483647 h 7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9"/>
                    <a:gd name="T127" fmla="*/ 0 h 75"/>
                    <a:gd name="T128" fmla="*/ 69 w 69"/>
                    <a:gd name="T129" fmla="*/ 75 h 7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9" h="75">
                      <a:moveTo>
                        <a:pt x="0" y="73"/>
                      </a:moveTo>
                      <a:lnTo>
                        <a:pt x="0" y="70"/>
                      </a:lnTo>
                      <a:lnTo>
                        <a:pt x="0" y="68"/>
                      </a:lnTo>
                      <a:lnTo>
                        <a:pt x="3" y="60"/>
                      </a:lnTo>
                      <a:lnTo>
                        <a:pt x="3" y="53"/>
                      </a:lnTo>
                      <a:lnTo>
                        <a:pt x="5" y="43"/>
                      </a:lnTo>
                      <a:lnTo>
                        <a:pt x="8" y="35"/>
                      </a:lnTo>
                      <a:lnTo>
                        <a:pt x="8" y="32"/>
                      </a:lnTo>
                      <a:lnTo>
                        <a:pt x="8" y="30"/>
                      </a:lnTo>
                      <a:lnTo>
                        <a:pt x="10" y="25"/>
                      </a:lnTo>
                      <a:lnTo>
                        <a:pt x="10" y="17"/>
                      </a:lnTo>
                      <a:lnTo>
                        <a:pt x="10" y="15"/>
                      </a:lnTo>
                      <a:lnTo>
                        <a:pt x="10" y="12"/>
                      </a:lnTo>
                      <a:lnTo>
                        <a:pt x="10" y="10"/>
                      </a:lnTo>
                      <a:lnTo>
                        <a:pt x="10" y="7"/>
                      </a:lnTo>
                      <a:lnTo>
                        <a:pt x="26" y="17"/>
                      </a:lnTo>
                      <a:lnTo>
                        <a:pt x="28" y="17"/>
                      </a:lnTo>
                      <a:lnTo>
                        <a:pt x="38" y="12"/>
                      </a:lnTo>
                      <a:lnTo>
                        <a:pt x="58" y="0"/>
                      </a:lnTo>
                      <a:lnTo>
                        <a:pt x="66" y="12"/>
                      </a:lnTo>
                      <a:lnTo>
                        <a:pt x="69" y="17"/>
                      </a:lnTo>
                      <a:lnTo>
                        <a:pt x="69" y="20"/>
                      </a:lnTo>
                      <a:lnTo>
                        <a:pt x="66" y="22"/>
                      </a:lnTo>
                      <a:lnTo>
                        <a:pt x="63" y="25"/>
                      </a:lnTo>
                      <a:lnTo>
                        <a:pt x="56" y="27"/>
                      </a:lnTo>
                      <a:lnTo>
                        <a:pt x="38" y="32"/>
                      </a:lnTo>
                      <a:lnTo>
                        <a:pt x="33" y="32"/>
                      </a:lnTo>
                      <a:lnTo>
                        <a:pt x="41" y="45"/>
                      </a:lnTo>
                      <a:lnTo>
                        <a:pt x="46" y="53"/>
                      </a:lnTo>
                      <a:lnTo>
                        <a:pt x="41" y="58"/>
                      </a:lnTo>
                      <a:lnTo>
                        <a:pt x="38" y="60"/>
                      </a:lnTo>
                      <a:lnTo>
                        <a:pt x="36" y="63"/>
                      </a:lnTo>
                      <a:lnTo>
                        <a:pt x="28" y="65"/>
                      </a:lnTo>
                      <a:lnTo>
                        <a:pt x="23" y="70"/>
                      </a:lnTo>
                      <a:lnTo>
                        <a:pt x="18" y="75"/>
                      </a:lnTo>
                      <a:lnTo>
                        <a:pt x="3" y="73"/>
                      </a:lnTo>
                      <a:lnTo>
                        <a:pt x="0" y="7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59" name="Freeform 107"/>
                <p:cNvSpPr>
                  <a:spLocks/>
                </p:cNvSpPr>
                <p:nvPr/>
              </p:nvSpPr>
              <p:spPr bwMode="auto">
                <a:xfrm>
                  <a:off x="5567363" y="3762375"/>
                  <a:ext cx="65087" cy="66675"/>
                </a:xfrm>
                <a:custGeom>
                  <a:avLst/>
                  <a:gdLst>
                    <a:gd name="T0" fmla="*/ 2147483647 w 51"/>
                    <a:gd name="T1" fmla="*/ 2147483647 h 53"/>
                    <a:gd name="T2" fmla="*/ 2147483647 w 51"/>
                    <a:gd name="T3" fmla="*/ 2147483647 h 53"/>
                    <a:gd name="T4" fmla="*/ 2147483647 w 51"/>
                    <a:gd name="T5" fmla="*/ 2147483647 h 53"/>
                    <a:gd name="T6" fmla="*/ 2147483647 w 51"/>
                    <a:gd name="T7" fmla="*/ 2147483647 h 53"/>
                    <a:gd name="T8" fmla="*/ 2147483647 w 51"/>
                    <a:gd name="T9" fmla="*/ 2147483647 h 53"/>
                    <a:gd name="T10" fmla="*/ 2147483647 w 51"/>
                    <a:gd name="T11" fmla="*/ 2147483647 h 53"/>
                    <a:gd name="T12" fmla="*/ 2147483647 w 51"/>
                    <a:gd name="T13" fmla="*/ 2147483647 h 53"/>
                    <a:gd name="T14" fmla="*/ 2147483647 w 51"/>
                    <a:gd name="T15" fmla="*/ 2147483647 h 53"/>
                    <a:gd name="T16" fmla="*/ 2147483647 w 51"/>
                    <a:gd name="T17" fmla="*/ 2147483647 h 53"/>
                    <a:gd name="T18" fmla="*/ 2147483647 w 51"/>
                    <a:gd name="T19" fmla="*/ 2147483647 h 53"/>
                    <a:gd name="T20" fmla="*/ 2147483647 w 51"/>
                    <a:gd name="T21" fmla="*/ 2147483647 h 53"/>
                    <a:gd name="T22" fmla="*/ 2147483647 w 51"/>
                    <a:gd name="T23" fmla="*/ 2147483647 h 53"/>
                    <a:gd name="T24" fmla="*/ 2147483647 w 51"/>
                    <a:gd name="T25" fmla="*/ 2147483647 h 53"/>
                    <a:gd name="T26" fmla="*/ 2147483647 w 51"/>
                    <a:gd name="T27" fmla="*/ 2147483647 h 53"/>
                    <a:gd name="T28" fmla="*/ 2147483647 w 51"/>
                    <a:gd name="T29" fmla="*/ 2147483647 h 53"/>
                    <a:gd name="T30" fmla="*/ 2147483647 w 51"/>
                    <a:gd name="T31" fmla="*/ 2147483647 h 53"/>
                    <a:gd name="T32" fmla="*/ 2147483647 w 51"/>
                    <a:gd name="T33" fmla="*/ 0 h 53"/>
                    <a:gd name="T34" fmla="*/ 2147483647 w 51"/>
                    <a:gd name="T35" fmla="*/ 2147483647 h 53"/>
                    <a:gd name="T36" fmla="*/ 2147483647 w 51"/>
                    <a:gd name="T37" fmla="*/ 2147483647 h 53"/>
                    <a:gd name="T38" fmla="*/ 2147483647 w 51"/>
                    <a:gd name="T39" fmla="*/ 2147483647 h 53"/>
                    <a:gd name="T40" fmla="*/ 2147483647 w 51"/>
                    <a:gd name="T41" fmla="*/ 2147483647 h 53"/>
                    <a:gd name="T42" fmla="*/ 2147483647 w 51"/>
                    <a:gd name="T43" fmla="*/ 2147483647 h 53"/>
                    <a:gd name="T44" fmla="*/ 2147483647 w 51"/>
                    <a:gd name="T45" fmla="*/ 2147483647 h 53"/>
                    <a:gd name="T46" fmla="*/ 2147483647 w 51"/>
                    <a:gd name="T47" fmla="*/ 2147483647 h 53"/>
                    <a:gd name="T48" fmla="*/ 2147483647 w 51"/>
                    <a:gd name="T49" fmla="*/ 2147483647 h 53"/>
                    <a:gd name="T50" fmla="*/ 2147483647 w 51"/>
                    <a:gd name="T51" fmla="*/ 2147483647 h 53"/>
                    <a:gd name="T52" fmla="*/ 2147483647 w 51"/>
                    <a:gd name="T53" fmla="*/ 2147483647 h 53"/>
                    <a:gd name="T54" fmla="*/ 2147483647 w 51"/>
                    <a:gd name="T55" fmla="*/ 2147483647 h 53"/>
                    <a:gd name="T56" fmla="*/ 2147483647 w 51"/>
                    <a:gd name="T57" fmla="*/ 2147483647 h 53"/>
                    <a:gd name="T58" fmla="*/ 2147483647 w 51"/>
                    <a:gd name="T59" fmla="*/ 2147483647 h 53"/>
                    <a:gd name="T60" fmla="*/ 2147483647 w 51"/>
                    <a:gd name="T61" fmla="*/ 2147483647 h 53"/>
                    <a:gd name="T62" fmla="*/ 2147483647 w 51"/>
                    <a:gd name="T63" fmla="*/ 2147483647 h 53"/>
                    <a:gd name="T64" fmla="*/ 2147483647 w 51"/>
                    <a:gd name="T65" fmla="*/ 2147483647 h 53"/>
                    <a:gd name="T66" fmla="*/ 2147483647 w 51"/>
                    <a:gd name="T67" fmla="*/ 2147483647 h 53"/>
                    <a:gd name="T68" fmla="*/ 2147483647 w 51"/>
                    <a:gd name="T69" fmla="*/ 2147483647 h 5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1"/>
                    <a:gd name="T106" fmla="*/ 0 h 53"/>
                    <a:gd name="T107" fmla="*/ 51 w 51"/>
                    <a:gd name="T108" fmla="*/ 53 h 5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1" h="53">
                      <a:moveTo>
                        <a:pt x="51" y="50"/>
                      </a:moveTo>
                      <a:lnTo>
                        <a:pt x="48" y="53"/>
                      </a:lnTo>
                      <a:lnTo>
                        <a:pt x="46" y="53"/>
                      </a:lnTo>
                      <a:lnTo>
                        <a:pt x="43" y="45"/>
                      </a:lnTo>
                      <a:lnTo>
                        <a:pt x="43" y="42"/>
                      </a:lnTo>
                      <a:lnTo>
                        <a:pt x="41" y="42"/>
                      </a:lnTo>
                      <a:lnTo>
                        <a:pt x="38" y="40"/>
                      </a:lnTo>
                      <a:lnTo>
                        <a:pt x="41" y="37"/>
                      </a:lnTo>
                      <a:lnTo>
                        <a:pt x="36" y="37"/>
                      </a:lnTo>
                      <a:lnTo>
                        <a:pt x="33" y="37"/>
                      </a:lnTo>
                      <a:lnTo>
                        <a:pt x="31" y="37"/>
                      </a:lnTo>
                      <a:lnTo>
                        <a:pt x="28" y="35"/>
                      </a:lnTo>
                      <a:lnTo>
                        <a:pt x="28" y="32"/>
                      </a:lnTo>
                      <a:lnTo>
                        <a:pt x="26" y="32"/>
                      </a:lnTo>
                      <a:lnTo>
                        <a:pt x="20" y="32"/>
                      </a:lnTo>
                      <a:lnTo>
                        <a:pt x="15" y="30"/>
                      </a:lnTo>
                      <a:lnTo>
                        <a:pt x="5" y="27"/>
                      </a:lnTo>
                      <a:lnTo>
                        <a:pt x="3" y="25"/>
                      </a:lnTo>
                      <a:lnTo>
                        <a:pt x="3" y="22"/>
                      </a:lnTo>
                      <a:lnTo>
                        <a:pt x="8" y="15"/>
                      </a:lnTo>
                      <a:lnTo>
                        <a:pt x="5" y="12"/>
                      </a:lnTo>
                      <a:lnTo>
                        <a:pt x="0" y="5"/>
                      </a:lnTo>
                      <a:lnTo>
                        <a:pt x="3" y="5"/>
                      </a:lnTo>
                      <a:lnTo>
                        <a:pt x="5" y="5"/>
                      </a:lnTo>
                      <a:lnTo>
                        <a:pt x="8" y="5"/>
                      </a:lnTo>
                      <a:lnTo>
                        <a:pt x="10" y="5"/>
                      </a:lnTo>
                      <a:lnTo>
                        <a:pt x="13" y="2"/>
                      </a:lnTo>
                      <a:lnTo>
                        <a:pt x="18" y="2"/>
                      </a:lnTo>
                      <a:lnTo>
                        <a:pt x="23" y="2"/>
                      </a:lnTo>
                      <a:lnTo>
                        <a:pt x="26" y="2"/>
                      </a:lnTo>
                      <a:lnTo>
                        <a:pt x="28" y="0"/>
                      </a:lnTo>
                      <a:lnTo>
                        <a:pt x="28" y="2"/>
                      </a:lnTo>
                      <a:lnTo>
                        <a:pt x="31" y="5"/>
                      </a:lnTo>
                      <a:lnTo>
                        <a:pt x="28" y="5"/>
                      </a:lnTo>
                      <a:lnTo>
                        <a:pt x="31" y="7"/>
                      </a:lnTo>
                      <a:lnTo>
                        <a:pt x="33" y="7"/>
                      </a:lnTo>
                      <a:lnTo>
                        <a:pt x="36" y="10"/>
                      </a:lnTo>
                      <a:lnTo>
                        <a:pt x="36" y="12"/>
                      </a:lnTo>
                      <a:lnTo>
                        <a:pt x="33" y="12"/>
                      </a:lnTo>
                      <a:lnTo>
                        <a:pt x="33" y="15"/>
                      </a:lnTo>
                      <a:lnTo>
                        <a:pt x="36" y="17"/>
                      </a:lnTo>
                      <a:lnTo>
                        <a:pt x="38" y="22"/>
                      </a:lnTo>
                      <a:lnTo>
                        <a:pt x="41" y="22"/>
                      </a:lnTo>
                      <a:lnTo>
                        <a:pt x="41" y="25"/>
                      </a:lnTo>
                      <a:lnTo>
                        <a:pt x="41" y="27"/>
                      </a:lnTo>
                      <a:lnTo>
                        <a:pt x="38" y="27"/>
                      </a:lnTo>
                      <a:lnTo>
                        <a:pt x="36" y="27"/>
                      </a:lnTo>
                      <a:lnTo>
                        <a:pt x="38" y="27"/>
                      </a:lnTo>
                      <a:lnTo>
                        <a:pt x="38" y="30"/>
                      </a:lnTo>
                      <a:lnTo>
                        <a:pt x="41" y="32"/>
                      </a:lnTo>
                      <a:lnTo>
                        <a:pt x="43" y="32"/>
                      </a:lnTo>
                      <a:lnTo>
                        <a:pt x="43" y="35"/>
                      </a:lnTo>
                      <a:lnTo>
                        <a:pt x="46" y="37"/>
                      </a:lnTo>
                      <a:lnTo>
                        <a:pt x="48" y="37"/>
                      </a:lnTo>
                      <a:lnTo>
                        <a:pt x="51" y="37"/>
                      </a:lnTo>
                      <a:lnTo>
                        <a:pt x="48" y="40"/>
                      </a:lnTo>
                      <a:lnTo>
                        <a:pt x="51" y="42"/>
                      </a:lnTo>
                      <a:lnTo>
                        <a:pt x="51" y="45"/>
                      </a:lnTo>
                      <a:lnTo>
                        <a:pt x="48" y="45"/>
                      </a:lnTo>
                      <a:lnTo>
                        <a:pt x="51" y="45"/>
                      </a:lnTo>
                      <a:lnTo>
                        <a:pt x="51" y="48"/>
                      </a:lnTo>
                      <a:lnTo>
                        <a:pt x="51" y="5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60" name="Freeform 108"/>
                <p:cNvSpPr>
                  <a:spLocks/>
                </p:cNvSpPr>
                <p:nvPr/>
              </p:nvSpPr>
              <p:spPr bwMode="auto">
                <a:xfrm>
                  <a:off x="4914900" y="4608513"/>
                  <a:ext cx="147638" cy="173037"/>
                </a:xfrm>
                <a:custGeom>
                  <a:avLst/>
                  <a:gdLst>
                    <a:gd name="T0" fmla="*/ 2147483647 w 116"/>
                    <a:gd name="T1" fmla="*/ 2147483647 h 136"/>
                    <a:gd name="T2" fmla="*/ 2147483647 w 116"/>
                    <a:gd name="T3" fmla="*/ 2147483647 h 136"/>
                    <a:gd name="T4" fmla="*/ 2147483647 w 116"/>
                    <a:gd name="T5" fmla="*/ 2147483647 h 136"/>
                    <a:gd name="T6" fmla="*/ 0 w 116"/>
                    <a:gd name="T7" fmla="*/ 2147483647 h 136"/>
                    <a:gd name="T8" fmla="*/ 2147483647 w 116"/>
                    <a:gd name="T9" fmla="*/ 2147483647 h 136"/>
                    <a:gd name="T10" fmla="*/ 2147483647 w 116"/>
                    <a:gd name="T11" fmla="*/ 2147483647 h 136"/>
                    <a:gd name="T12" fmla="*/ 2147483647 w 116"/>
                    <a:gd name="T13" fmla="*/ 2147483647 h 136"/>
                    <a:gd name="T14" fmla="*/ 2147483647 w 116"/>
                    <a:gd name="T15" fmla="*/ 2147483647 h 136"/>
                    <a:gd name="T16" fmla="*/ 2147483647 w 116"/>
                    <a:gd name="T17" fmla="*/ 2147483647 h 136"/>
                    <a:gd name="T18" fmla="*/ 2147483647 w 116"/>
                    <a:gd name="T19" fmla="*/ 2147483647 h 136"/>
                    <a:gd name="T20" fmla="*/ 2147483647 w 116"/>
                    <a:gd name="T21" fmla="*/ 2147483647 h 136"/>
                    <a:gd name="T22" fmla="*/ 2147483647 w 116"/>
                    <a:gd name="T23" fmla="*/ 2147483647 h 136"/>
                    <a:gd name="T24" fmla="*/ 2147483647 w 116"/>
                    <a:gd name="T25" fmla="*/ 2147483647 h 136"/>
                    <a:gd name="T26" fmla="*/ 2147483647 w 116"/>
                    <a:gd name="T27" fmla="*/ 2147483647 h 136"/>
                    <a:gd name="T28" fmla="*/ 2147483647 w 116"/>
                    <a:gd name="T29" fmla="*/ 2147483647 h 136"/>
                    <a:gd name="T30" fmla="*/ 2147483647 w 116"/>
                    <a:gd name="T31" fmla="*/ 2147483647 h 136"/>
                    <a:gd name="T32" fmla="*/ 2147483647 w 116"/>
                    <a:gd name="T33" fmla="*/ 2147483647 h 136"/>
                    <a:gd name="T34" fmla="*/ 2147483647 w 116"/>
                    <a:gd name="T35" fmla="*/ 2147483647 h 136"/>
                    <a:gd name="T36" fmla="*/ 2147483647 w 116"/>
                    <a:gd name="T37" fmla="*/ 2147483647 h 136"/>
                    <a:gd name="T38" fmla="*/ 2147483647 w 116"/>
                    <a:gd name="T39" fmla="*/ 2147483647 h 136"/>
                    <a:gd name="T40" fmla="*/ 2147483647 w 116"/>
                    <a:gd name="T41" fmla="*/ 2147483647 h 136"/>
                    <a:gd name="T42" fmla="*/ 2147483647 w 116"/>
                    <a:gd name="T43" fmla="*/ 2147483647 h 136"/>
                    <a:gd name="T44" fmla="*/ 2147483647 w 116"/>
                    <a:gd name="T45" fmla="*/ 2147483647 h 136"/>
                    <a:gd name="T46" fmla="*/ 2147483647 w 116"/>
                    <a:gd name="T47" fmla="*/ 2147483647 h 136"/>
                    <a:gd name="T48" fmla="*/ 2147483647 w 116"/>
                    <a:gd name="T49" fmla="*/ 2147483647 h 136"/>
                    <a:gd name="T50" fmla="*/ 2147483647 w 116"/>
                    <a:gd name="T51" fmla="*/ 2147483647 h 136"/>
                    <a:gd name="T52" fmla="*/ 2147483647 w 116"/>
                    <a:gd name="T53" fmla="*/ 2147483647 h 136"/>
                    <a:gd name="T54" fmla="*/ 2147483647 w 116"/>
                    <a:gd name="T55" fmla="*/ 2147483647 h 136"/>
                    <a:gd name="T56" fmla="*/ 2147483647 w 116"/>
                    <a:gd name="T57" fmla="*/ 2147483647 h 136"/>
                    <a:gd name="T58" fmla="*/ 2147483647 w 116"/>
                    <a:gd name="T59" fmla="*/ 2147483647 h 136"/>
                    <a:gd name="T60" fmla="*/ 2147483647 w 116"/>
                    <a:gd name="T61" fmla="*/ 2147483647 h 136"/>
                    <a:gd name="T62" fmla="*/ 2147483647 w 116"/>
                    <a:gd name="T63" fmla="*/ 2147483647 h 136"/>
                    <a:gd name="T64" fmla="*/ 2147483647 w 116"/>
                    <a:gd name="T65" fmla="*/ 2147483647 h 136"/>
                    <a:gd name="T66" fmla="*/ 2147483647 w 116"/>
                    <a:gd name="T67" fmla="*/ 2147483647 h 136"/>
                    <a:gd name="T68" fmla="*/ 2147483647 w 116"/>
                    <a:gd name="T69" fmla="*/ 2147483647 h 136"/>
                    <a:gd name="T70" fmla="*/ 2147483647 w 116"/>
                    <a:gd name="T71" fmla="*/ 2147483647 h 136"/>
                    <a:gd name="T72" fmla="*/ 2147483647 w 116"/>
                    <a:gd name="T73" fmla="*/ 2147483647 h 136"/>
                    <a:gd name="T74" fmla="*/ 2147483647 w 116"/>
                    <a:gd name="T75" fmla="*/ 2147483647 h 136"/>
                    <a:gd name="T76" fmla="*/ 2147483647 w 116"/>
                    <a:gd name="T77" fmla="*/ 2147483647 h 136"/>
                    <a:gd name="T78" fmla="*/ 2147483647 w 116"/>
                    <a:gd name="T79" fmla="*/ 0 h 136"/>
                    <a:gd name="T80" fmla="*/ 2147483647 w 116"/>
                    <a:gd name="T81" fmla="*/ 2147483647 h 136"/>
                    <a:gd name="T82" fmla="*/ 2147483647 w 116"/>
                    <a:gd name="T83" fmla="*/ 0 h 136"/>
                    <a:gd name="T84" fmla="*/ 2147483647 w 116"/>
                    <a:gd name="T85" fmla="*/ 2147483647 h 136"/>
                    <a:gd name="T86" fmla="*/ 2147483647 w 116"/>
                    <a:gd name="T87" fmla="*/ 2147483647 h 136"/>
                    <a:gd name="T88" fmla="*/ 2147483647 w 116"/>
                    <a:gd name="T89" fmla="*/ 2147483647 h 136"/>
                    <a:gd name="T90" fmla="*/ 2147483647 w 116"/>
                    <a:gd name="T91" fmla="*/ 2147483647 h 136"/>
                    <a:gd name="T92" fmla="*/ 2147483647 w 116"/>
                    <a:gd name="T93" fmla="*/ 2147483647 h 136"/>
                    <a:gd name="T94" fmla="*/ 2147483647 w 116"/>
                    <a:gd name="T95" fmla="*/ 2147483647 h 136"/>
                    <a:gd name="T96" fmla="*/ 2147483647 w 116"/>
                    <a:gd name="T97" fmla="*/ 2147483647 h 136"/>
                    <a:gd name="T98" fmla="*/ 2147483647 w 116"/>
                    <a:gd name="T99" fmla="*/ 2147483647 h 136"/>
                    <a:gd name="T100" fmla="*/ 2147483647 w 116"/>
                    <a:gd name="T101" fmla="*/ 2147483647 h 136"/>
                    <a:gd name="T102" fmla="*/ 2147483647 w 116"/>
                    <a:gd name="T103" fmla="*/ 2147483647 h 136"/>
                    <a:gd name="T104" fmla="*/ 2147483647 w 116"/>
                    <a:gd name="T105" fmla="*/ 2147483647 h 136"/>
                    <a:gd name="T106" fmla="*/ 2147483647 w 116"/>
                    <a:gd name="T107" fmla="*/ 2147483647 h 136"/>
                    <a:gd name="T108" fmla="*/ 2147483647 w 116"/>
                    <a:gd name="T109" fmla="*/ 2147483647 h 136"/>
                    <a:gd name="T110" fmla="*/ 2147483647 w 116"/>
                    <a:gd name="T111" fmla="*/ 2147483647 h 136"/>
                    <a:gd name="T112" fmla="*/ 2147483647 w 116"/>
                    <a:gd name="T113" fmla="*/ 2147483647 h 136"/>
                    <a:gd name="T114" fmla="*/ 2147483647 w 116"/>
                    <a:gd name="T115" fmla="*/ 2147483647 h 136"/>
                    <a:gd name="T116" fmla="*/ 2147483647 w 116"/>
                    <a:gd name="T117" fmla="*/ 2147483647 h 1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6"/>
                    <a:gd name="T178" fmla="*/ 0 h 136"/>
                    <a:gd name="T179" fmla="*/ 116 w 116"/>
                    <a:gd name="T180" fmla="*/ 136 h 1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6" h="136">
                      <a:moveTo>
                        <a:pt x="28" y="134"/>
                      </a:moveTo>
                      <a:lnTo>
                        <a:pt x="23" y="129"/>
                      </a:lnTo>
                      <a:lnTo>
                        <a:pt x="20" y="131"/>
                      </a:lnTo>
                      <a:lnTo>
                        <a:pt x="15" y="134"/>
                      </a:lnTo>
                      <a:lnTo>
                        <a:pt x="13" y="136"/>
                      </a:lnTo>
                      <a:lnTo>
                        <a:pt x="8" y="129"/>
                      </a:lnTo>
                      <a:lnTo>
                        <a:pt x="0" y="119"/>
                      </a:lnTo>
                      <a:lnTo>
                        <a:pt x="3" y="116"/>
                      </a:lnTo>
                      <a:lnTo>
                        <a:pt x="8" y="119"/>
                      </a:lnTo>
                      <a:lnTo>
                        <a:pt x="10" y="114"/>
                      </a:lnTo>
                      <a:lnTo>
                        <a:pt x="10" y="111"/>
                      </a:lnTo>
                      <a:lnTo>
                        <a:pt x="10" y="109"/>
                      </a:lnTo>
                      <a:lnTo>
                        <a:pt x="5" y="106"/>
                      </a:lnTo>
                      <a:lnTo>
                        <a:pt x="5" y="104"/>
                      </a:lnTo>
                      <a:lnTo>
                        <a:pt x="5" y="98"/>
                      </a:lnTo>
                      <a:lnTo>
                        <a:pt x="8" y="98"/>
                      </a:lnTo>
                      <a:lnTo>
                        <a:pt x="13" y="98"/>
                      </a:lnTo>
                      <a:lnTo>
                        <a:pt x="18" y="96"/>
                      </a:lnTo>
                      <a:lnTo>
                        <a:pt x="18" y="93"/>
                      </a:lnTo>
                      <a:lnTo>
                        <a:pt x="20" y="88"/>
                      </a:lnTo>
                      <a:lnTo>
                        <a:pt x="23" y="88"/>
                      </a:lnTo>
                      <a:lnTo>
                        <a:pt x="25" y="91"/>
                      </a:lnTo>
                      <a:lnTo>
                        <a:pt x="31" y="96"/>
                      </a:lnTo>
                      <a:lnTo>
                        <a:pt x="33" y="96"/>
                      </a:lnTo>
                      <a:lnTo>
                        <a:pt x="36" y="96"/>
                      </a:lnTo>
                      <a:lnTo>
                        <a:pt x="38" y="91"/>
                      </a:lnTo>
                      <a:lnTo>
                        <a:pt x="41" y="93"/>
                      </a:lnTo>
                      <a:lnTo>
                        <a:pt x="41" y="98"/>
                      </a:lnTo>
                      <a:lnTo>
                        <a:pt x="43" y="98"/>
                      </a:lnTo>
                      <a:lnTo>
                        <a:pt x="46" y="98"/>
                      </a:lnTo>
                      <a:lnTo>
                        <a:pt x="48" y="93"/>
                      </a:lnTo>
                      <a:lnTo>
                        <a:pt x="51" y="86"/>
                      </a:lnTo>
                      <a:lnTo>
                        <a:pt x="51" y="76"/>
                      </a:lnTo>
                      <a:lnTo>
                        <a:pt x="53" y="68"/>
                      </a:lnTo>
                      <a:lnTo>
                        <a:pt x="51" y="66"/>
                      </a:lnTo>
                      <a:lnTo>
                        <a:pt x="48" y="66"/>
                      </a:lnTo>
                      <a:lnTo>
                        <a:pt x="43" y="63"/>
                      </a:lnTo>
                      <a:lnTo>
                        <a:pt x="43" y="61"/>
                      </a:lnTo>
                      <a:lnTo>
                        <a:pt x="41" y="58"/>
                      </a:lnTo>
                      <a:lnTo>
                        <a:pt x="41" y="56"/>
                      </a:lnTo>
                      <a:lnTo>
                        <a:pt x="43" y="53"/>
                      </a:lnTo>
                      <a:lnTo>
                        <a:pt x="46" y="51"/>
                      </a:lnTo>
                      <a:lnTo>
                        <a:pt x="51" y="48"/>
                      </a:lnTo>
                      <a:lnTo>
                        <a:pt x="51" y="45"/>
                      </a:lnTo>
                      <a:lnTo>
                        <a:pt x="48" y="38"/>
                      </a:lnTo>
                      <a:lnTo>
                        <a:pt x="46" y="35"/>
                      </a:lnTo>
                      <a:lnTo>
                        <a:pt x="41" y="35"/>
                      </a:lnTo>
                      <a:lnTo>
                        <a:pt x="33" y="38"/>
                      </a:lnTo>
                      <a:lnTo>
                        <a:pt x="31" y="38"/>
                      </a:lnTo>
                      <a:lnTo>
                        <a:pt x="28" y="33"/>
                      </a:lnTo>
                      <a:lnTo>
                        <a:pt x="31" y="28"/>
                      </a:lnTo>
                      <a:lnTo>
                        <a:pt x="33" y="23"/>
                      </a:lnTo>
                      <a:lnTo>
                        <a:pt x="36" y="25"/>
                      </a:lnTo>
                      <a:lnTo>
                        <a:pt x="43" y="25"/>
                      </a:lnTo>
                      <a:lnTo>
                        <a:pt x="48" y="23"/>
                      </a:lnTo>
                      <a:lnTo>
                        <a:pt x="51" y="25"/>
                      </a:lnTo>
                      <a:lnTo>
                        <a:pt x="53" y="25"/>
                      </a:lnTo>
                      <a:lnTo>
                        <a:pt x="58" y="25"/>
                      </a:lnTo>
                      <a:lnTo>
                        <a:pt x="63" y="28"/>
                      </a:lnTo>
                      <a:lnTo>
                        <a:pt x="68" y="30"/>
                      </a:lnTo>
                      <a:lnTo>
                        <a:pt x="76" y="30"/>
                      </a:lnTo>
                      <a:lnTo>
                        <a:pt x="76" y="25"/>
                      </a:lnTo>
                      <a:lnTo>
                        <a:pt x="79" y="23"/>
                      </a:lnTo>
                      <a:lnTo>
                        <a:pt x="79" y="20"/>
                      </a:lnTo>
                      <a:lnTo>
                        <a:pt x="81" y="18"/>
                      </a:lnTo>
                      <a:lnTo>
                        <a:pt x="84" y="13"/>
                      </a:lnTo>
                      <a:lnTo>
                        <a:pt x="86" y="5"/>
                      </a:lnTo>
                      <a:lnTo>
                        <a:pt x="86" y="3"/>
                      </a:lnTo>
                      <a:lnTo>
                        <a:pt x="91" y="3"/>
                      </a:lnTo>
                      <a:lnTo>
                        <a:pt x="96" y="0"/>
                      </a:lnTo>
                      <a:lnTo>
                        <a:pt x="99" y="3"/>
                      </a:lnTo>
                      <a:lnTo>
                        <a:pt x="104" y="3"/>
                      </a:lnTo>
                      <a:lnTo>
                        <a:pt x="111" y="3"/>
                      </a:lnTo>
                      <a:lnTo>
                        <a:pt x="116" y="0"/>
                      </a:lnTo>
                      <a:lnTo>
                        <a:pt x="116" y="3"/>
                      </a:lnTo>
                      <a:lnTo>
                        <a:pt x="114" y="13"/>
                      </a:lnTo>
                      <a:lnTo>
                        <a:pt x="109" y="18"/>
                      </a:lnTo>
                      <a:lnTo>
                        <a:pt x="106" y="23"/>
                      </a:lnTo>
                      <a:lnTo>
                        <a:pt x="106" y="28"/>
                      </a:lnTo>
                      <a:lnTo>
                        <a:pt x="106" y="33"/>
                      </a:lnTo>
                      <a:lnTo>
                        <a:pt x="104" y="48"/>
                      </a:lnTo>
                      <a:lnTo>
                        <a:pt x="101" y="58"/>
                      </a:lnTo>
                      <a:lnTo>
                        <a:pt x="101" y="61"/>
                      </a:lnTo>
                      <a:lnTo>
                        <a:pt x="101" y="66"/>
                      </a:lnTo>
                      <a:lnTo>
                        <a:pt x="99" y="71"/>
                      </a:lnTo>
                      <a:lnTo>
                        <a:pt x="96" y="73"/>
                      </a:lnTo>
                      <a:lnTo>
                        <a:pt x="91" y="76"/>
                      </a:lnTo>
                      <a:lnTo>
                        <a:pt x="86" y="81"/>
                      </a:lnTo>
                      <a:lnTo>
                        <a:pt x="84" y="83"/>
                      </a:lnTo>
                      <a:lnTo>
                        <a:pt x="81" y="88"/>
                      </a:lnTo>
                      <a:lnTo>
                        <a:pt x="79" y="93"/>
                      </a:lnTo>
                      <a:lnTo>
                        <a:pt x="76" y="104"/>
                      </a:lnTo>
                      <a:lnTo>
                        <a:pt x="76" y="106"/>
                      </a:lnTo>
                      <a:lnTo>
                        <a:pt x="76" y="111"/>
                      </a:lnTo>
                      <a:lnTo>
                        <a:pt x="76" y="116"/>
                      </a:lnTo>
                      <a:lnTo>
                        <a:pt x="68" y="121"/>
                      </a:lnTo>
                      <a:lnTo>
                        <a:pt x="66" y="124"/>
                      </a:lnTo>
                      <a:lnTo>
                        <a:pt x="58" y="129"/>
                      </a:lnTo>
                      <a:lnTo>
                        <a:pt x="56" y="134"/>
                      </a:lnTo>
                      <a:lnTo>
                        <a:pt x="51" y="134"/>
                      </a:lnTo>
                      <a:lnTo>
                        <a:pt x="51" y="129"/>
                      </a:lnTo>
                      <a:lnTo>
                        <a:pt x="51" y="126"/>
                      </a:lnTo>
                      <a:lnTo>
                        <a:pt x="38" y="129"/>
                      </a:lnTo>
                      <a:lnTo>
                        <a:pt x="36" y="134"/>
                      </a:lnTo>
                      <a:lnTo>
                        <a:pt x="33" y="136"/>
                      </a:lnTo>
                      <a:lnTo>
                        <a:pt x="28" y="134"/>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61" name="Freeform 109"/>
                <p:cNvSpPr>
                  <a:spLocks noEditPoints="1"/>
                </p:cNvSpPr>
                <p:nvPr/>
              </p:nvSpPr>
              <p:spPr bwMode="auto">
                <a:xfrm>
                  <a:off x="5592763" y="3748088"/>
                  <a:ext cx="115887" cy="93662"/>
                </a:xfrm>
                <a:custGeom>
                  <a:avLst/>
                  <a:gdLst>
                    <a:gd name="T0" fmla="*/ 2147483647 w 91"/>
                    <a:gd name="T1" fmla="*/ 2147483647 h 74"/>
                    <a:gd name="T2" fmla="*/ 2147483647 w 91"/>
                    <a:gd name="T3" fmla="*/ 2147483647 h 74"/>
                    <a:gd name="T4" fmla="*/ 2147483647 w 91"/>
                    <a:gd name="T5" fmla="*/ 2147483647 h 74"/>
                    <a:gd name="T6" fmla="*/ 2147483647 w 91"/>
                    <a:gd name="T7" fmla="*/ 2147483647 h 74"/>
                    <a:gd name="T8" fmla="*/ 2147483647 w 91"/>
                    <a:gd name="T9" fmla="*/ 2147483647 h 74"/>
                    <a:gd name="T10" fmla="*/ 2147483647 w 91"/>
                    <a:gd name="T11" fmla="*/ 2147483647 h 74"/>
                    <a:gd name="T12" fmla="*/ 2147483647 w 91"/>
                    <a:gd name="T13" fmla="*/ 2147483647 h 74"/>
                    <a:gd name="T14" fmla="*/ 2147483647 w 91"/>
                    <a:gd name="T15" fmla="*/ 2147483647 h 74"/>
                    <a:gd name="T16" fmla="*/ 2147483647 w 91"/>
                    <a:gd name="T17" fmla="*/ 2147483647 h 74"/>
                    <a:gd name="T18" fmla="*/ 2147483647 w 91"/>
                    <a:gd name="T19" fmla="*/ 2147483647 h 74"/>
                    <a:gd name="T20" fmla="*/ 2147483647 w 91"/>
                    <a:gd name="T21" fmla="*/ 2147483647 h 74"/>
                    <a:gd name="T22" fmla="*/ 2147483647 w 91"/>
                    <a:gd name="T23" fmla="*/ 2147483647 h 74"/>
                    <a:gd name="T24" fmla="*/ 2147483647 w 91"/>
                    <a:gd name="T25" fmla="*/ 2147483647 h 74"/>
                    <a:gd name="T26" fmla="*/ 2147483647 w 91"/>
                    <a:gd name="T27" fmla="*/ 2147483647 h 74"/>
                    <a:gd name="T28" fmla="*/ 2147483647 w 91"/>
                    <a:gd name="T29" fmla="*/ 2147483647 h 74"/>
                    <a:gd name="T30" fmla="*/ 2147483647 w 91"/>
                    <a:gd name="T31" fmla="*/ 2147483647 h 74"/>
                    <a:gd name="T32" fmla="*/ 2147483647 w 91"/>
                    <a:gd name="T33" fmla="*/ 2147483647 h 74"/>
                    <a:gd name="T34" fmla="*/ 2147483647 w 91"/>
                    <a:gd name="T35" fmla="*/ 2147483647 h 74"/>
                    <a:gd name="T36" fmla="*/ 2147483647 w 91"/>
                    <a:gd name="T37" fmla="*/ 2147483647 h 74"/>
                    <a:gd name="T38" fmla="*/ 2147483647 w 91"/>
                    <a:gd name="T39" fmla="*/ 2147483647 h 74"/>
                    <a:gd name="T40" fmla="*/ 2147483647 w 91"/>
                    <a:gd name="T41" fmla="*/ 2147483647 h 74"/>
                    <a:gd name="T42" fmla="*/ 2147483647 w 91"/>
                    <a:gd name="T43" fmla="*/ 2147483647 h 74"/>
                    <a:gd name="T44" fmla="*/ 2147483647 w 91"/>
                    <a:gd name="T45" fmla="*/ 2147483647 h 74"/>
                    <a:gd name="T46" fmla="*/ 2147483647 w 91"/>
                    <a:gd name="T47" fmla="*/ 2147483647 h 74"/>
                    <a:gd name="T48" fmla="*/ 2147483647 w 91"/>
                    <a:gd name="T49" fmla="*/ 2147483647 h 74"/>
                    <a:gd name="T50" fmla="*/ 2147483647 w 91"/>
                    <a:gd name="T51" fmla="*/ 0 h 74"/>
                    <a:gd name="T52" fmla="*/ 2147483647 w 91"/>
                    <a:gd name="T53" fmla="*/ 0 h 74"/>
                    <a:gd name="T54" fmla="*/ 2147483647 w 91"/>
                    <a:gd name="T55" fmla="*/ 2147483647 h 74"/>
                    <a:gd name="T56" fmla="*/ 2147483647 w 91"/>
                    <a:gd name="T57" fmla="*/ 2147483647 h 74"/>
                    <a:gd name="T58" fmla="*/ 2147483647 w 91"/>
                    <a:gd name="T59" fmla="*/ 2147483647 h 74"/>
                    <a:gd name="T60" fmla="*/ 2147483647 w 91"/>
                    <a:gd name="T61" fmla="*/ 2147483647 h 74"/>
                    <a:gd name="T62" fmla="*/ 2147483647 w 91"/>
                    <a:gd name="T63" fmla="*/ 2147483647 h 74"/>
                    <a:gd name="T64" fmla="*/ 2147483647 w 91"/>
                    <a:gd name="T65" fmla="*/ 2147483647 h 74"/>
                    <a:gd name="T66" fmla="*/ 2147483647 w 91"/>
                    <a:gd name="T67" fmla="*/ 2147483647 h 74"/>
                    <a:gd name="T68" fmla="*/ 2147483647 w 91"/>
                    <a:gd name="T69" fmla="*/ 2147483647 h 74"/>
                    <a:gd name="T70" fmla="*/ 2147483647 w 91"/>
                    <a:gd name="T71" fmla="*/ 2147483647 h 74"/>
                    <a:gd name="T72" fmla="*/ 2147483647 w 91"/>
                    <a:gd name="T73" fmla="*/ 2147483647 h 74"/>
                    <a:gd name="T74" fmla="*/ 2147483647 w 91"/>
                    <a:gd name="T75" fmla="*/ 2147483647 h 74"/>
                    <a:gd name="T76" fmla="*/ 2147483647 w 91"/>
                    <a:gd name="T77" fmla="*/ 2147483647 h 74"/>
                    <a:gd name="T78" fmla="*/ 2147483647 w 91"/>
                    <a:gd name="T79" fmla="*/ 2147483647 h 74"/>
                    <a:gd name="T80" fmla="*/ 2147483647 w 91"/>
                    <a:gd name="T81" fmla="*/ 2147483647 h 74"/>
                    <a:gd name="T82" fmla="*/ 2147483647 w 91"/>
                    <a:gd name="T83" fmla="*/ 2147483647 h 74"/>
                    <a:gd name="T84" fmla="*/ 2147483647 w 91"/>
                    <a:gd name="T85" fmla="*/ 2147483647 h 74"/>
                    <a:gd name="T86" fmla="*/ 2147483647 w 91"/>
                    <a:gd name="T87" fmla="*/ 2147483647 h 74"/>
                    <a:gd name="T88" fmla="*/ 2147483647 w 91"/>
                    <a:gd name="T89" fmla="*/ 2147483647 h 74"/>
                    <a:gd name="T90" fmla="*/ 2147483647 w 91"/>
                    <a:gd name="T91" fmla="*/ 2147483647 h 74"/>
                    <a:gd name="T92" fmla="*/ 2147483647 w 91"/>
                    <a:gd name="T93" fmla="*/ 2147483647 h 74"/>
                    <a:gd name="T94" fmla="*/ 2147483647 w 91"/>
                    <a:gd name="T95" fmla="*/ 2147483647 h 74"/>
                    <a:gd name="T96" fmla="*/ 2147483647 w 91"/>
                    <a:gd name="T97" fmla="*/ 2147483647 h 74"/>
                    <a:gd name="T98" fmla="*/ 2147483647 w 91"/>
                    <a:gd name="T99" fmla="*/ 2147483647 h 74"/>
                    <a:gd name="T100" fmla="*/ 2147483647 w 91"/>
                    <a:gd name="T101" fmla="*/ 2147483647 h 74"/>
                    <a:gd name="T102" fmla="*/ 2147483647 w 91"/>
                    <a:gd name="T103" fmla="*/ 2147483647 h 74"/>
                    <a:gd name="T104" fmla="*/ 2147483647 w 91"/>
                    <a:gd name="T105" fmla="*/ 2147483647 h 74"/>
                    <a:gd name="T106" fmla="*/ 2147483647 w 91"/>
                    <a:gd name="T107" fmla="*/ 2147483647 h 74"/>
                    <a:gd name="T108" fmla="*/ 0 w 91"/>
                    <a:gd name="T109" fmla="*/ 2147483647 h 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1"/>
                    <a:gd name="T166" fmla="*/ 0 h 74"/>
                    <a:gd name="T167" fmla="*/ 91 w 91"/>
                    <a:gd name="T168" fmla="*/ 74 h 7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1" h="74">
                      <a:moveTo>
                        <a:pt x="66" y="74"/>
                      </a:moveTo>
                      <a:lnTo>
                        <a:pt x="61" y="71"/>
                      </a:lnTo>
                      <a:lnTo>
                        <a:pt x="59" y="71"/>
                      </a:lnTo>
                      <a:lnTo>
                        <a:pt x="56" y="66"/>
                      </a:lnTo>
                      <a:lnTo>
                        <a:pt x="54" y="66"/>
                      </a:lnTo>
                      <a:lnTo>
                        <a:pt x="54" y="64"/>
                      </a:lnTo>
                      <a:lnTo>
                        <a:pt x="56" y="61"/>
                      </a:lnTo>
                      <a:lnTo>
                        <a:pt x="56" y="59"/>
                      </a:lnTo>
                      <a:lnTo>
                        <a:pt x="54" y="56"/>
                      </a:lnTo>
                      <a:lnTo>
                        <a:pt x="59" y="53"/>
                      </a:lnTo>
                      <a:lnTo>
                        <a:pt x="59" y="51"/>
                      </a:lnTo>
                      <a:lnTo>
                        <a:pt x="56" y="48"/>
                      </a:lnTo>
                      <a:lnTo>
                        <a:pt x="54" y="46"/>
                      </a:lnTo>
                      <a:lnTo>
                        <a:pt x="51" y="46"/>
                      </a:lnTo>
                      <a:lnTo>
                        <a:pt x="46" y="48"/>
                      </a:lnTo>
                      <a:lnTo>
                        <a:pt x="38" y="51"/>
                      </a:lnTo>
                      <a:lnTo>
                        <a:pt x="36" y="56"/>
                      </a:lnTo>
                      <a:lnTo>
                        <a:pt x="33" y="59"/>
                      </a:lnTo>
                      <a:lnTo>
                        <a:pt x="31" y="61"/>
                      </a:lnTo>
                      <a:lnTo>
                        <a:pt x="31" y="59"/>
                      </a:lnTo>
                      <a:lnTo>
                        <a:pt x="31" y="56"/>
                      </a:lnTo>
                      <a:lnTo>
                        <a:pt x="28" y="56"/>
                      </a:lnTo>
                      <a:lnTo>
                        <a:pt x="31" y="56"/>
                      </a:lnTo>
                      <a:lnTo>
                        <a:pt x="31" y="53"/>
                      </a:lnTo>
                      <a:lnTo>
                        <a:pt x="28" y="51"/>
                      </a:lnTo>
                      <a:lnTo>
                        <a:pt x="31" y="48"/>
                      </a:lnTo>
                      <a:lnTo>
                        <a:pt x="28" y="48"/>
                      </a:lnTo>
                      <a:lnTo>
                        <a:pt x="26" y="48"/>
                      </a:lnTo>
                      <a:lnTo>
                        <a:pt x="23" y="46"/>
                      </a:lnTo>
                      <a:lnTo>
                        <a:pt x="23" y="43"/>
                      </a:lnTo>
                      <a:lnTo>
                        <a:pt x="21" y="43"/>
                      </a:lnTo>
                      <a:lnTo>
                        <a:pt x="18" y="41"/>
                      </a:lnTo>
                      <a:lnTo>
                        <a:pt x="18" y="38"/>
                      </a:lnTo>
                      <a:lnTo>
                        <a:pt x="16" y="38"/>
                      </a:lnTo>
                      <a:lnTo>
                        <a:pt x="18" y="38"/>
                      </a:lnTo>
                      <a:lnTo>
                        <a:pt x="21" y="38"/>
                      </a:lnTo>
                      <a:lnTo>
                        <a:pt x="21" y="36"/>
                      </a:lnTo>
                      <a:lnTo>
                        <a:pt x="21" y="33"/>
                      </a:lnTo>
                      <a:lnTo>
                        <a:pt x="18" y="33"/>
                      </a:lnTo>
                      <a:lnTo>
                        <a:pt x="16" y="28"/>
                      </a:lnTo>
                      <a:lnTo>
                        <a:pt x="13" y="26"/>
                      </a:lnTo>
                      <a:lnTo>
                        <a:pt x="13" y="23"/>
                      </a:lnTo>
                      <a:lnTo>
                        <a:pt x="16" y="23"/>
                      </a:lnTo>
                      <a:lnTo>
                        <a:pt x="16" y="21"/>
                      </a:lnTo>
                      <a:lnTo>
                        <a:pt x="13" y="18"/>
                      </a:lnTo>
                      <a:lnTo>
                        <a:pt x="11" y="18"/>
                      </a:lnTo>
                      <a:lnTo>
                        <a:pt x="8" y="16"/>
                      </a:lnTo>
                      <a:lnTo>
                        <a:pt x="11" y="16"/>
                      </a:lnTo>
                      <a:lnTo>
                        <a:pt x="8" y="13"/>
                      </a:lnTo>
                      <a:lnTo>
                        <a:pt x="8" y="11"/>
                      </a:lnTo>
                      <a:lnTo>
                        <a:pt x="11" y="8"/>
                      </a:lnTo>
                      <a:lnTo>
                        <a:pt x="16" y="8"/>
                      </a:lnTo>
                      <a:lnTo>
                        <a:pt x="18" y="11"/>
                      </a:lnTo>
                      <a:lnTo>
                        <a:pt x="18" y="13"/>
                      </a:lnTo>
                      <a:lnTo>
                        <a:pt x="23" y="16"/>
                      </a:lnTo>
                      <a:lnTo>
                        <a:pt x="26" y="13"/>
                      </a:lnTo>
                      <a:lnTo>
                        <a:pt x="26" y="16"/>
                      </a:lnTo>
                      <a:lnTo>
                        <a:pt x="28" y="16"/>
                      </a:lnTo>
                      <a:lnTo>
                        <a:pt x="31" y="16"/>
                      </a:lnTo>
                      <a:lnTo>
                        <a:pt x="33" y="16"/>
                      </a:lnTo>
                      <a:lnTo>
                        <a:pt x="33" y="13"/>
                      </a:lnTo>
                      <a:lnTo>
                        <a:pt x="33" y="11"/>
                      </a:lnTo>
                      <a:lnTo>
                        <a:pt x="28" y="8"/>
                      </a:lnTo>
                      <a:lnTo>
                        <a:pt x="28" y="6"/>
                      </a:lnTo>
                      <a:lnTo>
                        <a:pt x="26" y="3"/>
                      </a:lnTo>
                      <a:lnTo>
                        <a:pt x="28" y="0"/>
                      </a:lnTo>
                      <a:lnTo>
                        <a:pt x="31" y="0"/>
                      </a:lnTo>
                      <a:lnTo>
                        <a:pt x="33" y="0"/>
                      </a:lnTo>
                      <a:lnTo>
                        <a:pt x="36" y="3"/>
                      </a:lnTo>
                      <a:lnTo>
                        <a:pt x="38" y="6"/>
                      </a:lnTo>
                      <a:lnTo>
                        <a:pt x="41" y="6"/>
                      </a:lnTo>
                      <a:lnTo>
                        <a:pt x="43" y="8"/>
                      </a:lnTo>
                      <a:lnTo>
                        <a:pt x="43" y="11"/>
                      </a:lnTo>
                      <a:lnTo>
                        <a:pt x="46" y="13"/>
                      </a:lnTo>
                      <a:lnTo>
                        <a:pt x="48" y="13"/>
                      </a:lnTo>
                      <a:lnTo>
                        <a:pt x="54" y="13"/>
                      </a:lnTo>
                      <a:lnTo>
                        <a:pt x="54" y="11"/>
                      </a:lnTo>
                      <a:lnTo>
                        <a:pt x="56" y="8"/>
                      </a:lnTo>
                      <a:lnTo>
                        <a:pt x="59" y="8"/>
                      </a:lnTo>
                      <a:lnTo>
                        <a:pt x="61" y="6"/>
                      </a:lnTo>
                      <a:lnTo>
                        <a:pt x="64" y="0"/>
                      </a:lnTo>
                      <a:lnTo>
                        <a:pt x="66" y="3"/>
                      </a:lnTo>
                      <a:lnTo>
                        <a:pt x="69" y="8"/>
                      </a:lnTo>
                      <a:lnTo>
                        <a:pt x="71" y="8"/>
                      </a:lnTo>
                      <a:lnTo>
                        <a:pt x="71" y="13"/>
                      </a:lnTo>
                      <a:lnTo>
                        <a:pt x="74" y="16"/>
                      </a:lnTo>
                      <a:lnTo>
                        <a:pt x="74" y="18"/>
                      </a:lnTo>
                      <a:lnTo>
                        <a:pt x="76" y="21"/>
                      </a:lnTo>
                      <a:lnTo>
                        <a:pt x="79" y="23"/>
                      </a:lnTo>
                      <a:lnTo>
                        <a:pt x="79" y="26"/>
                      </a:lnTo>
                      <a:lnTo>
                        <a:pt x="81" y="26"/>
                      </a:lnTo>
                      <a:lnTo>
                        <a:pt x="84" y="26"/>
                      </a:lnTo>
                      <a:lnTo>
                        <a:pt x="86" y="28"/>
                      </a:lnTo>
                      <a:lnTo>
                        <a:pt x="89" y="28"/>
                      </a:lnTo>
                      <a:lnTo>
                        <a:pt x="91" y="31"/>
                      </a:lnTo>
                      <a:lnTo>
                        <a:pt x="91" y="33"/>
                      </a:lnTo>
                      <a:lnTo>
                        <a:pt x="89" y="33"/>
                      </a:lnTo>
                      <a:lnTo>
                        <a:pt x="86" y="31"/>
                      </a:lnTo>
                      <a:lnTo>
                        <a:pt x="84" y="31"/>
                      </a:lnTo>
                      <a:lnTo>
                        <a:pt x="84" y="33"/>
                      </a:lnTo>
                      <a:lnTo>
                        <a:pt x="81" y="33"/>
                      </a:lnTo>
                      <a:lnTo>
                        <a:pt x="79" y="33"/>
                      </a:lnTo>
                      <a:lnTo>
                        <a:pt x="79" y="36"/>
                      </a:lnTo>
                      <a:lnTo>
                        <a:pt x="76" y="38"/>
                      </a:lnTo>
                      <a:lnTo>
                        <a:pt x="76" y="41"/>
                      </a:lnTo>
                      <a:lnTo>
                        <a:pt x="76" y="43"/>
                      </a:lnTo>
                      <a:lnTo>
                        <a:pt x="76" y="46"/>
                      </a:lnTo>
                      <a:lnTo>
                        <a:pt x="74" y="48"/>
                      </a:lnTo>
                      <a:lnTo>
                        <a:pt x="76" y="51"/>
                      </a:lnTo>
                      <a:lnTo>
                        <a:pt x="76" y="53"/>
                      </a:lnTo>
                      <a:lnTo>
                        <a:pt x="74" y="53"/>
                      </a:lnTo>
                      <a:lnTo>
                        <a:pt x="74" y="56"/>
                      </a:lnTo>
                      <a:lnTo>
                        <a:pt x="74" y="59"/>
                      </a:lnTo>
                      <a:lnTo>
                        <a:pt x="71" y="59"/>
                      </a:lnTo>
                      <a:lnTo>
                        <a:pt x="71" y="56"/>
                      </a:lnTo>
                      <a:lnTo>
                        <a:pt x="69" y="56"/>
                      </a:lnTo>
                      <a:lnTo>
                        <a:pt x="69" y="59"/>
                      </a:lnTo>
                      <a:lnTo>
                        <a:pt x="69" y="61"/>
                      </a:lnTo>
                      <a:lnTo>
                        <a:pt x="69" y="64"/>
                      </a:lnTo>
                      <a:lnTo>
                        <a:pt x="69" y="66"/>
                      </a:lnTo>
                      <a:lnTo>
                        <a:pt x="66" y="74"/>
                      </a:lnTo>
                      <a:close/>
                      <a:moveTo>
                        <a:pt x="0" y="43"/>
                      </a:moveTo>
                      <a:lnTo>
                        <a:pt x="6" y="43"/>
                      </a:lnTo>
                      <a:lnTo>
                        <a:pt x="8" y="43"/>
                      </a:lnTo>
                      <a:lnTo>
                        <a:pt x="8" y="46"/>
                      </a:lnTo>
                      <a:lnTo>
                        <a:pt x="11" y="48"/>
                      </a:lnTo>
                      <a:lnTo>
                        <a:pt x="13" y="48"/>
                      </a:lnTo>
                      <a:lnTo>
                        <a:pt x="16" y="48"/>
                      </a:lnTo>
                      <a:lnTo>
                        <a:pt x="21" y="48"/>
                      </a:lnTo>
                      <a:lnTo>
                        <a:pt x="18" y="51"/>
                      </a:lnTo>
                      <a:lnTo>
                        <a:pt x="21" y="53"/>
                      </a:lnTo>
                      <a:lnTo>
                        <a:pt x="23" y="53"/>
                      </a:lnTo>
                      <a:lnTo>
                        <a:pt x="23" y="56"/>
                      </a:lnTo>
                      <a:lnTo>
                        <a:pt x="26" y="64"/>
                      </a:lnTo>
                      <a:lnTo>
                        <a:pt x="23" y="61"/>
                      </a:lnTo>
                      <a:lnTo>
                        <a:pt x="21" y="64"/>
                      </a:lnTo>
                      <a:lnTo>
                        <a:pt x="16" y="61"/>
                      </a:lnTo>
                      <a:lnTo>
                        <a:pt x="13" y="61"/>
                      </a:lnTo>
                      <a:lnTo>
                        <a:pt x="11" y="59"/>
                      </a:lnTo>
                      <a:lnTo>
                        <a:pt x="8" y="56"/>
                      </a:lnTo>
                      <a:lnTo>
                        <a:pt x="6" y="53"/>
                      </a:lnTo>
                      <a:lnTo>
                        <a:pt x="3" y="48"/>
                      </a:lnTo>
                      <a:lnTo>
                        <a:pt x="0" y="46"/>
                      </a:lnTo>
                      <a:lnTo>
                        <a:pt x="0" y="4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62" name="Freeform 111"/>
                <p:cNvSpPr>
                  <a:spLocks/>
                </p:cNvSpPr>
                <p:nvPr/>
              </p:nvSpPr>
              <p:spPr bwMode="auto">
                <a:xfrm>
                  <a:off x="5470525" y="3867150"/>
                  <a:ext cx="200025" cy="203200"/>
                </a:xfrm>
                <a:custGeom>
                  <a:avLst/>
                  <a:gdLst>
                    <a:gd name="T0" fmla="*/ 2147483647 w 157"/>
                    <a:gd name="T1" fmla="*/ 2147483647 h 159"/>
                    <a:gd name="T2" fmla="*/ 2147483647 w 157"/>
                    <a:gd name="T3" fmla="*/ 2147483647 h 159"/>
                    <a:gd name="T4" fmla="*/ 2147483647 w 157"/>
                    <a:gd name="T5" fmla="*/ 2147483647 h 159"/>
                    <a:gd name="T6" fmla="*/ 2147483647 w 157"/>
                    <a:gd name="T7" fmla="*/ 2147483647 h 159"/>
                    <a:gd name="T8" fmla="*/ 2147483647 w 157"/>
                    <a:gd name="T9" fmla="*/ 2147483647 h 159"/>
                    <a:gd name="T10" fmla="*/ 2147483647 w 157"/>
                    <a:gd name="T11" fmla="*/ 2147483647 h 159"/>
                    <a:gd name="T12" fmla="*/ 2147483647 w 157"/>
                    <a:gd name="T13" fmla="*/ 0 h 159"/>
                    <a:gd name="T14" fmla="*/ 2147483647 w 157"/>
                    <a:gd name="T15" fmla="*/ 0 h 159"/>
                    <a:gd name="T16" fmla="*/ 2147483647 w 157"/>
                    <a:gd name="T17" fmla="*/ 2147483647 h 159"/>
                    <a:gd name="T18" fmla="*/ 2147483647 w 157"/>
                    <a:gd name="T19" fmla="*/ 0 h 159"/>
                    <a:gd name="T20" fmla="*/ 2147483647 w 157"/>
                    <a:gd name="T21" fmla="*/ 2147483647 h 159"/>
                    <a:gd name="T22" fmla="*/ 2147483647 w 157"/>
                    <a:gd name="T23" fmla="*/ 2147483647 h 159"/>
                    <a:gd name="T24" fmla="*/ 2147483647 w 157"/>
                    <a:gd name="T25" fmla="*/ 2147483647 h 159"/>
                    <a:gd name="T26" fmla="*/ 2147483647 w 157"/>
                    <a:gd name="T27" fmla="*/ 2147483647 h 159"/>
                    <a:gd name="T28" fmla="*/ 2147483647 w 157"/>
                    <a:gd name="T29" fmla="*/ 2147483647 h 159"/>
                    <a:gd name="T30" fmla="*/ 2147483647 w 157"/>
                    <a:gd name="T31" fmla="*/ 2147483647 h 159"/>
                    <a:gd name="T32" fmla="*/ 2147483647 w 157"/>
                    <a:gd name="T33" fmla="*/ 2147483647 h 159"/>
                    <a:gd name="T34" fmla="*/ 2147483647 w 157"/>
                    <a:gd name="T35" fmla="*/ 2147483647 h 159"/>
                    <a:gd name="T36" fmla="*/ 2147483647 w 157"/>
                    <a:gd name="T37" fmla="*/ 2147483647 h 159"/>
                    <a:gd name="T38" fmla="*/ 2147483647 w 157"/>
                    <a:gd name="T39" fmla="*/ 2147483647 h 159"/>
                    <a:gd name="T40" fmla="*/ 2147483647 w 157"/>
                    <a:gd name="T41" fmla="*/ 2147483647 h 159"/>
                    <a:gd name="T42" fmla="*/ 2147483647 w 157"/>
                    <a:gd name="T43" fmla="*/ 2147483647 h 159"/>
                    <a:gd name="T44" fmla="*/ 2147483647 w 157"/>
                    <a:gd name="T45" fmla="*/ 2147483647 h 159"/>
                    <a:gd name="T46" fmla="*/ 2147483647 w 157"/>
                    <a:gd name="T47" fmla="*/ 2147483647 h 159"/>
                    <a:gd name="T48" fmla="*/ 2147483647 w 157"/>
                    <a:gd name="T49" fmla="*/ 2147483647 h 159"/>
                    <a:gd name="T50" fmla="*/ 2147483647 w 157"/>
                    <a:gd name="T51" fmla="*/ 2147483647 h 159"/>
                    <a:gd name="T52" fmla="*/ 2147483647 w 157"/>
                    <a:gd name="T53" fmla="*/ 2147483647 h 159"/>
                    <a:gd name="T54" fmla="*/ 2147483647 w 157"/>
                    <a:gd name="T55" fmla="*/ 2147483647 h 159"/>
                    <a:gd name="T56" fmla="*/ 2147483647 w 157"/>
                    <a:gd name="T57" fmla="*/ 2147483647 h 159"/>
                    <a:gd name="T58" fmla="*/ 2147483647 w 157"/>
                    <a:gd name="T59" fmla="*/ 2147483647 h 159"/>
                    <a:gd name="T60" fmla="*/ 2147483647 w 157"/>
                    <a:gd name="T61" fmla="*/ 2147483647 h 159"/>
                    <a:gd name="T62" fmla="*/ 2147483647 w 157"/>
                    <a:gd name="T63" fmla="*/ 2147483647 h 159"/>
                    <a:gd name="T64" fmla="*/ 2147483647 w 157"/>
                    <a:gd name="T65" fmla="*/ 2147483647 h 159"/>
                    <a:gd name="T66" fmla="*/ 2147483647 w 157"/>
                    <a:gd name="T67" fmla="*/ 2147483647 h 159"/>
                    <a:gd name="T68" fmla="*/ 2147483647 w 157"/>
                    <a:gd name="T69" fmla="*/ 2147483647 h 159"/>
                    <a:gd name="T70" fmla="*/ 2147483647 w 157"/>
                    <a:gd name="T71" fmla="*/ 2147483647 h 159"/>
                    <a:gd name="T72" fmla="*/ 2147483647 w 157"/>
                    <a:gd name="T73" fmla="*/ 2147483647 h 159"/>
                    <a:gd name="T74" fmla="*/ 2147483647 w 157"/>
                    <a:gd name="T75" fmla="*/ 2147483647 h 159"/>
                    <a:gd name="T76" fmla="*/ 2147483647 w 157"/>
                    <a:gd name="T77" fmla="*/ 2147483647 h 159"/>
                    <a:gd name="T78" fmla="*/ 2147483647 w 157"/>
                    <a:gd name="T79" fmla="*/ 2147483647 h 159"/>
                    <a:gd name="T80" fmla="*/ 2147483647 w 157"/>
                    <a:gd name="T81" fmla="*/ 2147483647 h 159"/>
                    <a:gd name="T82" fmla="*/ 2147483647 w 157"/>
                    <a:gd name="T83" fmla="*/ 2147483647 h 159"/>
                    <a:gd name="T84" fmla="*/ 2147483647 w 157"/>
                    <a:gd name="T85" fmla="*/ 2147483647 h 159"/>
                    <a:gd name="T86" fmla="*/ 2147483647 w 157"/>
                    <a:gd name="T87" fmla="*/ 2147483647 h 159"/>
                    <a:gd name="T88" fmla="*/ 2147483647 w 157"/>
                    <a:gd name="T89" fmla="*/ 2147483647 h 159"/>
                    <a:gd name="T90" fmla="*/ 2147483647 w 157"/>
                    <a:gd name="T91" fmla="*/ 2147483647 h 15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7"/>
                    <a:gd name="T139" fmla="*/ 0 h 159"/>
                    <a:gd name="T140" fmla="*/ 157 w 157"/>
                    <a:gd name="T141" fmla="*/ 159 h 15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7" h="159">
                      <a:moveTo>
                        <a:pt x="0" y="81"/>
                      </a:moveTo>
                      <a:lnTo>
                        <a:pt x="38" y="55"/>
                      </a:lnTo>
                      <a:lnTo>
                        <a:pt x="43" y="33"/>
                      </a:lnTo>
                      <a:lnTo>
                        <a:pt x="43" y="28"/>
                      </a:lnTo>
                      <a:lnTo>
                        <a:pt x="41" y="25"/>
                      </a:lnTo>
                      <a:lnTo>
                        <a:pt x="41" y="23"/>
                      </a:lnTo>
                      <a:lnTo>
                        <a:pt x="43" y="18"/>
                      </a:lnTo>
                      <a:lnTo>
                        <a:pt x="46" y="18"/>
                      </a:lnTo>
                      <a:lnTo>
                        <a:pt x="51" y="15"/>
                      </a:lnTo>
                      <a:lnTo>
                        <a:pt x="56" y="12"/>
                      </a:lnTo>
                      <a:lnTo>
                        <a:pt x="61" y="5"/>
                      </a:lnTo>
                      <a:lnTo>
                        <a:pt x="61" y="2"/>
                      </a:lnTo>
                      <a:lnTo>
                        <a:pt x="64" y="2"/>
                      </a:lnTo>
                      <a:lnTo>
                        <a:pt x="66" y="0"/>
                      </a:lnTo>
                      <a:lnTo>
                        <a:pt x="69" y="0"/>
                      </a:lnTo>
                      <a:lnTo>
                        <a:pt x="71" y="0"/>
                      </a:lnTo>
                      <a:lnTo>
                        <a:pt x="74" y="0"/>
                      </a:lnTo>
                      <a:lnTo>
                        <a:pt x="79" y="2"/>
                      </a:lnTo>
                      <a:lnTo>
                        <a:pt x="81" y="2"/>
                      </a:lnTo>
                      <a:lnTo>
                        <a:pt x="84" y="0"/>
                      </a:lnTo>
                      <a:lnTo>
                        <a:pt x="86" y="0"/>
                      </a:lnTo>
                      <a:lnTo>
                        <a:pt x="86" y="2"/>
                      </a:lnTo>
                      <a:lnTo>
                        <a:pt x="86" y="5"/>
                      </a:lnTo>
                      <a:lnTo>
                        <a:pt x="89" y="7"/>
                      </a:lnTo>
                      <a:lnTo>
                        <a:pt x="91" y="7"/>
                      </a:lnTo>
                      <a:lnTo>
                        <a:pt x="94" y="2"/>
                      </a:lnTo>
                      <a:lnTo>
                        <a:pt x="96" y="2"/>
                      </a:lnTo>
                      <a:lnTo>
                        <a:pt x="102" y="15"/>
                      </a:lnTo>
                      <a:lnTo>
                        <a:pt x="107" y="25"/>
                      </a:lnTo>
                      <a:lnTo>
                        <a:pt x="107" y="28"/>
                      </a:lnTo>
                      <a:lnTo>
                        <a:pt x="112" y="30"/>
                      </a:lnTo>
                      <a:lnTo>
                        <a:pt x="119" y="30"/>
                      </a:lnTo>
                      <a:lnTo>
                        <a:pt x="117" y="35"/>
                      </a:lnTo>
                      <a:lnTo>
                        <a:pt x="117" y="38"/>
                      </a:lnTo>
                      <a:lnTo>
                        <a:pt x="119" y="45"/>
                      </a:lnTo>
                      <a:lnTo>
                        <a:pt x="112" y="53"/>
                      </a:lnTo>
                      <a:lnTo>
                        <a:pt x="109" y="60"/>
                      </a:lnTo>
                      <a:lnTo>
                        <a:pt x="109" y="68"/>
                      </a:lnTo>
                      <a:lnTo>
                        <a:pt x="112" y="71"/>
                      </a:lnTo>
                      <a:lnTo>
                        <a:pt x="119" y="81"/>
                      </a:lnTo>
                      <a:lnTo>
                        <a:pt x="119" y="86"/>
                      </a:lnTo>
                      <a:lnTo>
                        <a:pt x="119" y="88"/>
                      </a:lnTo>
                      <a:lnTo>
                        <a:pt x="122" y="88"/>
                      </a:lnTo>
                      <a:lnTo>
                        <a:pt x="124" y="88"/>
                      </a:lnTo>
                      <a:lnTo>
                        <a:pt x="134" y="96"/>
                      </a:lnTo>
                      <a:lnTo>
                        <a:pt x="137" y="96"/>
                      </a:lnTo>
                      <a:lnTo>
                        <a:pt x="142" y="101"/>
                      </a:lnTo>
                      <a:lnTo>
                        <a:pt x="144" y="103"/>
                      </a:lnTo>
                      <a:lnTo>
                        <a:pt x="144" y="106"/>
                      </a:lnTo>
                      <a:lnTo>
                        <a:pt x="144" y="111"/>
                      </a:lnTo>
                      <a:lnTo>
                        <a:pt x="144" y="116"/>
                      </a:lnTo>
                      <a:lnTo>
                        <a:pt x="144" y="121"/>
                      </a:lnTo>
                      <a:lnTo>
                        <a:pt x="144" y="124"/>
                      </a:lnTo>
                      <a:lnTo>
                        <a:pt x="147" y="124"/>
                      </a:lnTo>
                      <a:lnTo>
                        <a:pt x="150" y="124"/>
                      </a:lnTo>
                      <a:lnTo>
                        <a:pt x="150" y="126"/>
                      </a:lnTo>
                      <a:lnTo>
                        <a:pt x="150" y="131"/>
                      </a:lnTo>
                      <a:lnTo>
                        <a:pt x="155" y="136"/>
                      </a:lnTo>
                      <a:lnTo>
                        <a:pt x="157" y="139"/>
                      </a:lnTo>
                      <a:lnTo>
                        <a:pt x="152" y="141"/>
                      </a:lnTo>
                      <a:lnTo>
                        <a:pt x="150" y="141"/>
                      </a:lnTo>
                      <a:lnTo>
                        <a:pt x="147" y="141"/>
                      </a:lnTo>
                      <a:lnTo>
                        <a:pt x="137" y="141"/>
                      </a:lnTo>
                      <a:lnTo>
                        <a:pt x="134" y="144"/>
                      </a:lnTo>
                      <a:lnTo>
                        <a:pt x="132" y="149"/>
                      </a:lnTo>
                      <a:lnTo>
                        <a:pt x="129" y="154"/>
                      </a:lnTo>
                      <a:lnTo>
                        <a:pt x="124" y="159"/>
                      </a:lnTo>
                      <a:lnTo>
                        <a:pt x="96" y="156"/>
                      </a:lnTo>
                      <a:lnTo>
                        <a:pt x="84" y="151"/>
                      </a:lnTo>
                      <a:lnTo>
                        <a:pt x="79" y="149"/>
                      </a:lnTo>
                      <a:lnTo>
                        <a:pt x="79" y="146"/>
                      </a:lnTo>
                      <a:lnTo>
                        <a:pt x="79" y="141"/>
                      </a:lnTo>
                      <a:lnTo>
                        <a:pt x="79" y="136"/>
                      </a:lnTo>
                      <a:lnTo>
                        <a:pt x="79" y="134"/>
                      </a:lnTo>
                      <a:lnTo>
                        <a:pt x="71" y="134"/>
                      </a:lnTo>
                      <a:lnTo>
                        <a:pt x="69" y="134"/>
                      </a:lnTo>
                      <a:lnTo>
                        <a:pt x="66" y="129"/>
                      </a:lnTo>
                      <a:lnTo>
                        <a:pt x="66" y="126"/>
                      </a:lnTo>
                      <a:lnTo>
                        <a:pt x="48" y="119"/>
                      </a:lnTo>
                      <a:lnTo>
                        <a:pt x="38" y="113"/>
                      </a:lnTo>
                      <a:lnTo>
                        <a:pt x="26" y="106"/>
                      </a:lnTo>
                      <a:lnTo>
                        <a:pt x="18" y="103"/>
                      </a:lnTo>
                      <a:lnTo>
                        <a:pt x="11" y="101"/>
                      </a:lnTo>
                      <a:lnTo>
                        <a:pt x="11" y="98"/>
                      </a:lnTo>
                      <a:lnTo>
                        <a:pt x="8" y="93"/>
                      </a:lnTo>
                      <a:lnTo>
                        <a:pt x="0" y="81"/>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63" name="Freeform 112"/>
                <p:cNvSpPr>
                  <a:spLocks/>
                </p:cNvSpPr>
                <p:nvPr/>
              </p:nvSpPr>
              <p:spPr bwMode="auto">
                <a:xfrm>
                  <a:off x="5127625" y="4227513"/>
                  <a:ext cx="342900" cy="385762"/>
                </a:xfrm>
                <a:custGeom>
                  <a:avLst/>
                  <a:gdLst>
                    <a:gd name="T0" fmla="*/ 2147483647 w 270"/>
                    <a:gd name="T1" fmla="*/ 2147483647 h 303"/>
                    <a:gd name="T2" fmla="*/ 2147483647 w 270"/>
                    <a:gd name="T3" fmla="*/ 2147483647 h 303"/>
                    <a:gd name="T4" fmla="*/ 2147483647 w 270"/>
                    <a:gd name="T5" fmla="*/ 2147483647 h 303"/>
                    <a:gd name="T6" fmla="*/ 2147483647 w 270"/>
                    <a:gd name="T7" fmla="*/ 2147483647 h 303"/>
                    <a:gd name="T8" fmla="*/ 2147483647 w 270"/>
                    <a:gd name="T9" fmla="*/ 2147483647 h 303"/>
                    <a:gd name="T10" fmla="*/ 2147483647 w 270"/>
                    <a:gd name="T11" fmla="*/ 2147483647 h 303"/>
                    <a:gd name="T12" fmla="*/ 2147483647 w 270"/>
                    <a:gd name="T13" fmla="*/ 2147483647 h 303"/>
                    <a:gd name="T14" fmla="*/ 2147483647 w 270"/>
                    <a:gd name="T15" fmla="*/ 2147483647 h 303"/>
                    <a:gd name="T16" fmla="*/ 2147483647 w 270"/>
                    <a:gd name="T17" fmla="*/ 2147483647 h 303"/>
                    <a:gd name="T18" fmla="*/ 2147483647 w 270"/>
                    <a:gd name="T19" fmla="*/ 2147483647 h 303"/>
                    <a:gd name="T20" fmla="*/ 2147483647 w 270"/>
                    <a:gd name="T21" fmla="*/ 2147483647 h 303"/>
                    <a:gd name="T22" fmla="*/ 2147483647 w 270"/>
                    <a:gd name="T23" fmla="*/ 2147483647 h 303"/>
                    <a:gd name="T24" fmla="*/ 2147483647 w 270"/>
                    <a:gd name="T25" fmla="*/ 2147483647 h 303"/>
                    <a:gd name="T26" fmla="*/ 2147483647 w 270"/>
                    <a:gd name="T27" fmla="*/ 2147483647 h 303"/>
                    <a:gd name="T28" fmla="*/ 2147483647 w 270"/>
                    <a:gd name="T29" fmla="*/ 2147483647 h 303"/>
                    <a:gd name="T30" fmla="*/ 2147483647 w 270"/>
                    <a:gd name="T31" fmla="*/ 2147483647 h 303"/>
                    <a:gd name="T32" fmla="*/ 2147483647 w 270"/>
                    <a:gd name="T33" fmla="*/ 2147483647 h 303"/>
                    <a:gd name="T34" fmla="*/ 2147483647 w 270"/>
                    <a:gd name="T35" fmla="*/ 2147483647 h 303"/>
                    <a:gd name="T36" fmla="*/ 2147483647 w 270"/>
                    <a:gd name="T37" fmla="*/ 2147483647 h 303"/>
                    <a:gd name="T38" fmla="*/ 2147483647 w 270"/>
                    <a:gd name="T39" fmla="*/ 2147483647 h 303"/>
                    <a:gd name="T40" fmla="*/ 2147483647 w 270"/>
                    <a:gd name="T41" fmla="*/ 2147483647 h 303"/>
                    <a:gd name="T42" fmla="*/ 2147483647 w 270"/>
                    <a:gd name="T43" fmla="*/ 2147483647 h 303"/>
                    <a:gd name="T44" fmla="*/ 2147483647 w 270"/>
                    <a:gd name="T45" fmla="*/ 2147483647 h 303"/>
                    <a:gd name="T46" fmla="*/ 2147483647 w 270"/>
                    <a:gd name="T47" fmla="*/ 2147483647 h 303"/>
                    <a:gd name="T48" fmla="*/ 2147483647 w 270"/>
                    <a:gd name="T49" fmla="*/ 2147483647 h 303"/>
                    <a:gd name="T50" fmla="*/ 2147483647 w 270"/>
                    <a:gd name="T51" fmla="*/ 2147483647 h 303"/>
                    <a:gd name="T52" fmla="*/ 2147483647 w 270"/>
                    <a:gd name="T53" fmla="*/ 2147483647 h 303"/>
                    <a:gd name="T54" fmla="*/ 2147483647 w 270"/>
                    <a:gd name="T55" fmla="*/ 2147483647 h 303"/>
                    <a:gd name="T56" fmla="*/ 2147483647 w 270"/>
                    <a:gd name="T57" fmla="*/ 2147483647 h 303"/>
                    <a:gd name="T58" fmla="*/ 2147483647 w 270"/>
                    <a:gd name="T59" fmla="*/ 2147483647 h 303"/>
                    <a:gd name="T60" fmla="*/ 2147483647 w 270"/>
                    <a:gd name="T61" fmla="*/ 2147483647 h 303"/>
                    <a:gd name="T62" fmla="*/ 2147483647 w 270"/>
                    <a:gd name="T63" fmla="*/ 2147483647 h 303"/>
                    <a:gd name="T64" fmla="*/ 2147483647 w 270"/>
                    <a:gd name="T65" fmla="*/ 0 h 303"/>
                    <a:gd name="T66" fmla="*/ 2147483647 w 270"/>
                    <a:gd name="T67" fmla="*/ 0 h 303"/>
                    <a:gd name="T68" fmla="*/ 2147483647 w 270"/>
                    <a:gd name="T69" fmla="*/ 0 h 303"/>
                    <a:gd name="T70" fmla="*/ 2147483647 w 270"/>
                    <a:gd name="T71" fmla="*/ 0 h 303"/>
                    <a:gd name="T72" fmla="*/ 2147483647 w 270"/>
                    <a:gd name="T73" fmla="*/ 2147483647 h 303"/>
                    <a:gd name="T74" fmla="*/ 2147483647 w 270"/>
                    <a:gd name="T75" fmla="*/ 2147483647 h 303"/>
                    <a:gd name="T76" fmla="*/ 2147483647 w 270"/>
                    <a:gd name="T77" fmla="*/ 2147483647 h 303"/>
                    <a:gd name="T78" fmla="*/ 2147483647 w 270"/>
                    <a:gd name="T79" fmla="*/ 2147483647 h 303"/>
                    <a:gd name="T80" fmla="*/ 2147483647 w 270"/>
                    <a:gd name="T81" fmla="*/ 2147483647 h 303"/>
                    <a:gd name="T82" fmla="*/ 2147483647 w 270"/>
                    <a:gd name="T83" fmla="*/ 2147483647 h 303"/>
                    <a:gd name="T84" fmla="*/ 2147483647 w 270"/>
                    <a:gd name="T85" fmla="*/ 2147483647 h 303"/>
                    <a:gd name="T86" fmla="*/ 2147483647 w 270"/>
                    <a:gd name="T87" fmla="*/ 2147483647 h 303"/>
                    <a:gd name="T88" fmla="*/ 2147483647 w 270"/>
                    <a:gd name="T89" fmla="*/ 2147483647 h 303"/>
                    <a:gd name="T90" fmla="*/ 2147483647 w 270"/>
                    <a:gd name="T91" fmla="*/ 2147483647 h 303"/>
                    <a:gd name="T92" fmla="*/ 2147483647 w 270"/>
                    <a:gd name="T93" fmla="*/ 2147483647 h 303"/>
                    <a:gd name="T94" fmla="*/ 2147483647 w 270"/>
                    <a:gd name="T95" fmla="*/ 2147483647 h 303"/>
                    <a:gd name="T96" fmla="*/ 2147483647 w 270"/>
                    <a:gd name="T97" fmla="*/ 2147483647 h 303"/>
                    <a:gd name="T98" fmla="*/ 2147483647 w 270"/>
                    <a:gd name="T99" fmla="*/ 2147483647 h 303"/>
                    <a:gd name="T100" fmla="*/ 2147483647 w 270"/>
                    <a:gd name="T101" fmla="*/ 2147483647 h 303"/>
                    <a:gd name="T102" fmla="*/ 2147483647 w 270"/>
                    <a:gd name="T103" fmla="*/ 2147483647 h 303"/>
                    <a:gd name="T104" fmla="*/ 2147483647 w 270"/>
                    <a:gd name="T105" fmla="*/ 2147483647 h 303"/>
                    <a:gd name="T106" fmla="*/ 2147483647 w 270"/>
                    <a:gd name="T107" fmla="*/ 2147483647 h 303"/>
                    <a:gd name="T108" fmla="*/ 2147483647 w 270"/>
                    <a:gd name="T109" fmla="*/ 2147483647 h 303"/>
                    <a:gd name="T110" fmla="*/ 2147483647 w 270"/>
                    <a:gd name="T111" fmla="*/ 2147483647 h 303"/>
                    <a:gd name="T112" fmla="*/ 2147483647 w 270"/>
                    <a:gd name="T113" fmla="*/ 2147483647 h 303"/>
                    <a:gd name="T114" fmla="*/ 2147483647 w 270"/>
                    <a:gd name="T115" fmla="*/ 2147483647 h 303"/>
                    <a:gd name="T116" fmla="*/ 2147483647 w 270"/>
                    <a:gd name="T117" fmla="*/ 2147483647 h 303"/>
                    <a:gd name="T118" fmla="*/ 2147483647 w 270"/>
                    <a:gd name="T119" fmla="*/ 2147483647 h 303"/>
                    <a:gd name="T120" fmla="*/ 2147483647 w 270"/>
                    <a:gd name="T121" fmla="*/ 2147483647 h 30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0"/>
                    <a:gd name="T184" fmla="*/ 0 h 303"/>
                    <a:gd name="T185" fmla="*/ 270 w 270"/>
                    <a:gd name="T186" fmla="*/ 303 h 30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0" h="303">
                      <a:moveTo>
                        <a:pt x="195" y="292"/>
                      </a:moveTo>
                      <a:lnTo>
                        <a:pt x="192" y="298"/>
                      </a:lnTo>
                      <a:lnTo>
                        <a:pt x="187" y="300"/>
                      </a:lnTo>
                      <a:lnTo>
                        <a:pt x="184" y="300"/>
                      </a:lnTo>
                      <a:lnTo>
                        <a:pt x="182" y="298"/>
                      </a:lnTo>
                      <a:lnTo>
                        <a:pt x="179" y="298"/>
                      </a:lnTo>
                      <a:lnTo>
                        <a:pt x="174" y="298"/>
                      </a:lnTo>
                      <a:lnTo>
                        <a:pt x="167" y="300"/>
                      </a:lnTo>
                      <a:lnTo>
                        <a:pt x="162" y="300"/>
                      </a:lnTo>
                      <a:lnTo>
                        <a:pt x="154" y="300"/>
                      </a:lnTo>
                      <a:lnTo>
                        <a:pt x="152" y="300"/>
                      </a:lnTo>
                      <a:lnTo>
                        <a:pt x="147" y="300"/>
                      </a:lnTo>
                      <a:lnTo>
                        <a:pt x="144" y="303"/>
                      </a:lnTo>
                      <a:lnTo>
                        <a:pt x="134" y="292"/>
                      </a:lnTo>
                      <a:lnTo>
                        <a:pt x="126" y="285"/>
                      </a:lnTo>
                      <a:lnTo>
                        <a:pt x="124" y="285"/>
                      </a:lnTo>
                      <a:lnTo>
                        <a:pt x="121" y="290"/>
                      </a:lnTo>
                      <a:lnTo>
                        <a:pt x="119" y="290"/>
                      </a:lnTo>
                      <a:lnTo>
                        <a:pt x="114" y="287"/>
                      </a:lnTo>
                      <a:lnTo>
                        <a:pt x="111" y="285"/>
                      </a:lnTo>
                      <a:lnTo>
                        <a:pt x="109" y="290"/>
                      </a:lnTo>
                      <a:lnTo>
                        <a:pt x="106" y="290"/>
                      </a:lnTo>
                      <a:lnTo>
                        <a:pt x="104" y="290"/>
                      </a:lnTo>
                      <a:lnTo>
                        <a:pt x="101" y="290"/>
                      </a:lnTo>
                      <a:lnTo>
                        <a:pt x="99" y="285"/>
                      </a:lnTo>
                      <a:lnTo>
                        <a:pt x="96" y="282"/>
                      </a:lnTo>
                      <a:lnTo>
                        <a:pt x="88" y="277"/>
                      </a:lnTo>
                      <a:lnTo>
                        <a:pt x="88" y="275"/>
                      </a:lnTo>
                      <a:lnTo>
                        <a:pt x="88" y="270"/>
                      </a:lnTo>
                      <a:lnTo>
                        <a:pt x="88" y="267"/>
                      </a:lnTo>
                      <a:lnTo>
                        <a:pt x="83" y="265"/>
                      </a:lnTo>
                      <a:lnTo>
                        <a:pt x="78" y="262"/>
                      </a:lnTo>
                      <a:lnTo>
                        <a:pt x="76" y="260"/>
                      </a:lnTo>
                      <a:lnTo>
                        <a:pt x="73" y="257"/>
                      </a:lnTo>
                      <a:lnTo>
                        <a:pt x="73" y="252"/>
                      </a:lnTo>
                      <a:lnTo>
                        <a:pt x="71" y="250"/>
                      </a:lnTo>
                      <a:lnTo>
                        <a:pt x="63" y="244"/>
                      </a:lnTo>
                      <a:lnTo>
                        <a:pt x="61" y="242"/>
                      </a:lnTo>
                      <a:lnTo>
                        <a:pt x="58" y="239"/>
                      </a:lnTo>
                      <a:lnTo>
                        <a:pt x="56" y="237"/>
                      </a:lnTo>
                      <a:lnTo>
                        <a:pt x="58" y="234"/>
                      </a:lnTo>
                      <a:lnTo>
                        <a:pt x="56" y="232"/>
                      </a:lnTo>
                      <a:lnTo>
                        <a:pt x="53" y="232"/>
                      </a:lnTo>
                      <a:lnTo>
                        <a:pt x="48" y="229"/>
                      </a:lnTo>
                      <a:lnTo>
                        <a:pt x="40" y="227"/>
                      </a:lnTo>
                      <a:lnTo>
                        <a:pt x="40" y="224"/>
                      </a:lnTo>
                      <a:lnTo>
                        <a:pt x="38" y="219"/>
                      </a:lnTo>
                      <a:lnTo>
                        <a:pt x="35" y="219"/>
                      </a:lnTo>
                      <a:lnTo>
                        <a:pt x="28" y="219"/>
                      </a:lnTo>
                      <a:lnTo>
                        <a:pt x="28" y="214"/>
                      </a:lnTo>
                      <a:lnTo>
                        <a:pt x="30" y="202"/>
                      </a:lnTo>
                      <a:lnTo>
                        <a:pt x="30" y="199"/>
                      </a:lnTo>
                      <a:lnTo>
                        <a:pt x="28" y="194"/>
                      </a:lnTo>
                      <a:lnTo>
                        <a:pt x="18" y="184"/>
                      </a:lnTo>
                      <a:lnTo>
                        <a:pt x="18" y="179"/>
                      </a:lnTo>
                      <a:lnTo>
                        <a:pt x="18" y="176"/>
                      </a:lnTo>
                      <a:lnTo>
                        <a:pt x="18" y="174"/>
                      </a:lnTo>
                      <a:lnTo>
                        <a:pt x="13" y="171"/>
                      </a:lnTo>
                      <a:lnTo>
                        <a:pt x="13" y="169"/>
                      </a:lnTo>
                      <a:lnTo>
                        <a:pt x="13" y="164"/>
                      </a:lnTo>
                      <a:lnTo>
                        <a:pt x="10" y="156"/>
                      </a:lnTo>
                      <a:lnTo>
                        <a:pt x="8" y="154"/>
                      </a:lnTo>
                      <a:lnTo>
                        <a:pt x="3" y="154"/>
                      </a:lnTo>
                      <a:lnTo>
                        <a:pt x="0" y="151"/>
                      </a:lnTo>
                      <a:lnTo>
                        <a:pt x="3" y="149"/>
                      </a:lnTo>
                      <a:lnTo>
                        <a:pt x="8" y="144"/>
                      </a:lnTo>
                      <a:lnTo>
                        <a:pt x="8" y="141"/>
                      </a:lnTo>
                      <a:lnTo>
                        <a:pt x="5" y="136"/>
                      </a:lnTo>
                      <a:lnTo>
                        <a:pt x="5" y="133"/>
                      </a:lnTo>
                      <a:lnTo>
                        <a:pt x="10" y="131"/>
                      </a:lnTo>
                      <a:lnTo>
                        <a:pt x="13" y="128"/>
                      </a:lnTo>
                      <a:lnTo>
                        <a:pt x="10" y="123"/>
                      </a:lnTo>
                      <a:lnTo>
                        <a:pt x="13" y="121"/>
                      </a:lnTo>
                      <a:lnTo>
                        <a:pt x="15" y="116"/>
                      </a:lnTo>
                      <a:lnTo>
                        <a:pt x="20" y="106"/>
                      </a:lnTo>
                      <a:lnTo>
                        <a:pt x="30" y="103"/>
                      </a:lnTo>
                      <a:lnTo>
                        <a:pt x="35" y="103"/>
                      </a:lnTo>
                      <a:lnTo>
                        <a:pt x="35" y="93"/>
                      </a:lnTo>
                      <a:lnTo>
                        <a:pt x="35" y="85"/>
                      </a:lnTo>
                      <a:lnTo>
                        <a:pt x="35" y="80"/>
                      </a:lnTo>
                      <a:lnTo>
                        <a:pt x="35" y="60"/>
                      </a:lnTo>
                      <a:lnTo>
                        <a:pt x="35" y="58"/>
                      </a:lnTo>
                      <a:lnTo>
                        <a:pt x="35" y="50"/>
                      </a:lnTo>
                      <a:lnTo>
                        <a:pt x="35" y="43"/>
                      </a:lnTo>
                      <a:lnTo>
                        <a:pt x="35" y="32"/>
                      </a:lnTo>
                      <a:lnTo>
                        <a:pt x="40" y="32"/>
                      </a:lnTo>
                      <a:lnTo>
                        <a:pt x="51" y="32"/>
                      </a:lnTo>
                      <a:lnTo>
                        <a:pt x="51" y="7"/>
                      </a:lnTo>
                      <a:lnTo>
                        <a:pt x="51" y="0"/>
                      </a:lnTo>
                      <a:lnTo>
                        <a:pt x="58" y="0"/>
                      </a:lnTo>
                      <a:lnTo>
                        <a:pt x="63" y="0"/>
                      </a:lnTo>
                      <a:lnTo>
                        <a:pt x="76" y="0"/>
                      </a:lnTo>
                      <a:lnTo>
                        <a:pt x="83" y="0"/>
                      </a:lnTo>
                      <a:lnTo>
                        <a:pt x="96" y="0"/>
                      </a:lnTo>
                      <a:lnTo>
                        <a:pt x="114" y="0"/>
                      </a:lnTo>
                      <a:lnTo>
                        <a:pt x="131" y="0"/>
                      </a:lnTo>
                      <a:lnTo>
                        <a:pt x="152" y="0"/>
                      </a:lnTo>
                      <a:lnTo>
                        <a:pt x="167" y="0"/>
                      </a:lnTo>
                      <a:lnTo>
                        <a:pt x="240" y="0"/>
                      </a:lnTo>
                      <a:lnTo>
                        <a:pt x="243" y="2"/>
                      </a:lnTo>
                      <a:lnTo>
                        <a:pt x="245" y="12"/>
                      </a:lnTo>
                      <a:lnTo>
                        <a:pt x="248" y="37"/>
                      </a:lnTo>
                      <a:lnTo>
                        <a:pt x="250" y="50"/>
                      </a:lnTo>
                      <a:lnTo>
                        <a:pt x="250" y="53"/>
                      </a:lnTo>
                      <a:lnTo>
                        <a:pt x="255" y="55"/>
                      </a:lnTo>
                      <a:lnTo>
                        <a:pt x="260" y="58"/>
                      </a:lnTo>
                      <a:lnTo>
                        <a:pt x="265" y="63"/>
                      </a:lnTo>
                      <a:lnTo>
                        <a:pt x="268" y="63"/>
                      </a:lnTo>
                      <a:lnTo>
                        <a:pt x="270" y="65"/>
                      </a:lnTo>
                      <a:lnTo>
                        <a:pt x="268" y="68"/>
                      </a:lnTo>
                      <a:lnTo>
                        <a:pt x="265" y="68"/>
                      </a:lnTo>
                      <a:lnTo>
                        <a:pt x="263" y="73"/>
                      </a:lnTo>
                      <a:lnTo>
                        <a:pt x="260" y="75"/>
                      </a:lnTo>
                      <a:lnTo>
                        <a:pt x="258" y="75"/>
                      </a:lnTo>
                      <a:lnTo>
                        <a:pt x="255" y="78"/>
                      </a:lnTo>
                      <a:lnTo>
                        <a:pt x="253" y="78"/>
                      </a:lnTo>
                      <a:lnTo>
                        <a:pt x="253" y="83"/>
                      </a:lnTo>
                      <a:lnTo>
                        <a:pt x="250" y="83"/>
                      </a:lnTo>
                      <a:lnTo>
                        <a:pt x="243" y="83"/>
                      </a:lnTo>
                      <a:lnTo>
                        <a:pt x="243" y="88"/>
                      </a:lnTo>
                      <a:lnTo>
                        <a:pt x="243" y="90"/>
                      </a:lnTo>
                      <a:lnTo>
                        <a:pt x="240" y="98"/>
                      </a:lnTo>
                      <a:lnTo>
                        <a:pt x="240" y="103"/>
                      </a:lnTo>
                      <a:lnTo>
                        <a:pt x="235" y="113"/>
                      </a:lnTo>
                      <a:lnTo>
                        <a:pt x="235" y="116"/>
                      </a:lnTo>
                      <a:lnTo>
                        <a:pt x="235" y="123"/>
                      </a:lnTo>
                      <a:lnTo>
                        <a:pt x="235" y="128"/>
                      </a:lnTo>
                      <a:lnTo>
                        <a:pt x="235" y="136"/>
                      </a:lnTo>
                      <a:lnTo>
                        <a:pt x="230" y="144"/>
                      </a:lnTo>
                      <a:lnTo>
                        <a:pt x="230" y="154"/>
                      </a:lnTo>
                      <a:lnTo>
                        <a:pt x="222" y="154"/>
                      </a:lnTo>
                      <a:lnTo>
                        <a:pt x="220" y="159"/>
                      </a:lnTo>
                      <a:lnTo>
                        <a:pt x="215" y="166"/>
                      </a:lnTo>
                      <a:lnTo>
                        <a:pt x="212" y="169"/>
                      </a:lnTo>
                      <a:lnTo>
                        <a:pt x="212" y="176"/>
                      </a:lnTo>
                      <a:lnTo>
                        <a:pt x="210" y="184"/>
                      </a:lnTo>
                      <a:lnTo>
                        <a:pt x="210" y="186"/>
                      </a:lnTo>
                      <a:lnTo>
                        <a:pt x="207" y="186"/>
                      </a:lnTo>
                      <a:lnTo>
                        <a:pt x="205" y="184"/>
                      </a:lnTo>
                      <a:lnTo>
                        <a:pt x="202" y="186"/>
                      </a:lnTo>
                      <a:lnTo>
                        <a:pt x="200" y="194"/>
                      </a:lnTo>
                      <a:lnTo>
                        <a:pt x="200" y="202"/>
                      </a:lnTo>
                      <a:lnTo>
                        <a:pt x="197" y="212"/>
                      </a:lnTo>
                      <a:lnTo>
                        <a:pt x="197" y="214"/>
                      </a:lnTo>
                      <a:lnTo>
                        <a:pt x="197" y="222"/>
                      </a:lnTo>
                      <a:lnTo>
                        <a:pt x="192" y="224"/>
                      </a:lnTo>
                      <a:lnTo>
                        <a:pt x="184" y="224"/>
                      </a:lnTo>
                      <a:lnTo>
                        <a:pt x="182" y="224"/>
                      </a:lnTo>
                      <a:lnTo>
                        <a:pt x="179" y="229"/>
                      </a:lnTo>
                      <a:lnTo>
                        <a:pt x="179" y="234"/>
                      </a:lnTo>
                      <a:lnTo>
                        <a:pt x="182" y="234"/>
                      </a:lnTo>
                      <a:lnTo>
                        <a:pt x="184" y="234"/>
                      </a:lnTo>
                      <a:lnTo>
                        <a:pt x="190" y="237"/>
                      </a:lnTo>
                      <a:lnTo>
                        <a:pt x="192" y="237"/>
                      </a:lnTo>
                      <a:lnTo>
                        <a:pt x="197" y="244"/>
                      </a:lnTo>
                      <a:lnTo>
                        <a:pt x="205" y="252"/>
                      </a:lnTo>
                      <a:lnTo>
                        <a:pt x="210" y="262"/>
                      </a:lnTo>
                      <a:lnTo>
                        <a:pt x="212" y="267"/>
                      </a:lnTo>
                      <a:lnTo>
                        <a:pt x="215" y="270"/>
                      </a:lnTo>
                      <a:lnTo>
                        <a:pt x="220" y="272"/>
                      </a:lnTo>
                      <a:lnTo>
                        <a:pt x="222" y="272"/>
                      </a:lnTo>
                      <a:lnTo>
                        <a:pt x="225" y="275"/>
                      </a:lnTo>
                      <a:lnTo>
                        <a:pt x="225" y="282"/>
                      </a:lnTo>
                      <a:lnTo>
                        <a:pt x="225" y="285"/>
                      </a:lnTo>
                      <a:lnTo>
                        <a:pt x="220" y="285"/>
                      </a:lnTo>
                      <a:lnTo>
                        <a:pt x="212" y="285"/>
                      </a:lnTo>
                      <a:lnTo>
                        <a:pt x="207" y="285"/>
                      </a:lnTo>
                      <a:lnTo>
                        <a:pt x="202" y="285"/>
                      </a:lnTo>
                      <a:lnTo>
                        <a:pt x="200" y="287"/>
                      </a:lnTo>
                      <a:lnTo>
                        <a:pt x="195" y="292"/>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64" name="Freeform 113"/>
                <p:cNvSpPr>
                  <a:spLocks/>
                </p:cNvSpPr>
                <p:nvPr/>
              </p:nvSpPr>
              <p:spPr bwMode="auto">
                <a:xfrm>
                  <a:off x="5391150" y="3995738"/>
                  <a:ext cx="430213" cy="379412"/>
                </a:xfrm>
                <a:custGeom>
                  <a:avLst/>
                  <a:gdLst>
                    <a:gd name="T0" fmla="*/ 2147483647 w 339"/>
                    <a:gd name="T1" fmla="*/ 2147483647 h 298"/>
                    <a:gd name="T2" fmla="*/ 2147483647 w 339"/>
                    <a:gd name="T3" fmla="*/ 2147483647 h 298"/>
                    <a:gd name="T4" fmla="*/ 2147483647 w 339"/>
                    <a:gd name="T5" fmla="*/ 2147483647 h 298"/>
                    <a:gd name="T6" fmla="*/ 2147483647 w 339"/>
                    <a:gd name="T7" fmla="*/ 2147483647 h 298"/>
                    <a:gd name="T8" fmla="*/ 2147483647 w 339"/>
                    <a:gd name="T9" fmla="*/ 2147483647 h 298"/>
                    <a:gd name="T10" fmla="*/ 2147483647 w 339"/>
                    <a:gd name="T11" fmla="*/ 2147483647 h 298"/>
                    <a:gd name="T12" fmla="*/ 2147483647 w 339"/>
                    <a:gd name="T13" fmla="*/ 2147483647 h 298"/>
                    <a:gd name="T14" fmla="*/ 2147483647 w 339"/>
                    <a:gd name="T15" fmla="*/ 2147483647 h 298"/>
                    <a:gd name="T16" fmla="*/ 2147483647 w 339"/>
                    <a:gd name="T17" fmla="*/ 2147483647 h 298"/>
                    <a:gd name="T18" fmla="*/ 2147483647 w 339"/>
                    <a:gd name="T19" fmla="*/ 2147483647 h 298"/>
                    <a:gd name="T20" fmla="*/ 2147483647 w 339"/>
                    <a:gd name="T21" fmla="*/ 2147483647 h 298"/>
                    <a:gd name="T22" fmla="*/ 2147483647 w 339"/>
                    <a:gd name="T23" fmla="*/ 2147483647 h 298"/>
                    <a:gd name="T24" fmla="*/ 0 w 339"/>
                    <a:gd name="T25" fmla="*/ 2147483647 h 298"/>
                    <a:gd name="T26" fmla="*/ 2147483647 w 339"/>
                    <a:gd name="T27" fmla="*/ 2147483647 h 298"/>
                    <a:gd name="T28" fmla="*/ 2147483647 w 339"/>
                    <a:gd name="T29" fmla="*/ 2147483647 h 298"/>
                    <a:gd name="T30" fmla="*/ 2147483647 w 339"/>
                    <a:gd name="T31" fmla="*/ 2147483647 h 298"/>
                    <a:gd name="T32" fmla="*/ 2147483647 w 339"/>
                    <a:gd name="T33" fmla="*/ 2147483647 h 298"/>
                    <a:gd name="T34" fmla="*/ 2147483647 w 339"/>
                    <a:gd name="T35" fmla="*/ 2147483647 h 298"/>
                    <a:gd name="T36" fmla="*/ 2147483647 w 339"/>
                    <a:gd name="T37" fmla="*/ 0 h 298"/>
                    <a:gd name="T38" fmla="*/ 2147483647 w 339"/>
                    <a:gd name="T39" fmla="*/ 2147483647 h 298"/>
                    <a:gd name="T40" fmla="*/ 2147483647 w 339"/>
                    <a:gd name="T41" fmla="*/ 2147483647 h 298"/>
                    <a:gd name="T42" fmla="*/ 2147483647 w 339"/>
                    <a:gd name="T43" fmla="*/ 2147483647 h 298"/>
                    <a:gd name="T44" fmla="*/ 2147483647 w 339"/>
                    <a:gd name="T45" fmla="*/ 2147483647 h 298"/>
                    <a:gd name="T46" fmla="*/ 2147483647 w 339"/>
                    <a:gd name="T47" fmla="*/ 2147483647 h 298"/>
                    <a:gd name="T48" fmla="*/ 2147483647 w 339"/>
                    <a:gd name="T49" fmla="*/ 2147483647 h 298"/>
                    <a:gd name="T50" fmla="*/ 2147483647 w 339"/>
                    <a:gd name="T51" fmla="*/ 2147483647 h 298"/>
                    <a:gd name="T52" fmla="*/ 2147483647 w 339"/>
                    <a:gd name="T53" fmla="*/ 2147483647 h 298"/>
                    <a:gd name="T54" fmla="*/ 2147483647 w 339"/>
                    <a:gd name="T55" fmla="*/ 2147483647 h 298"/>
                    <a:gd name="T56" fmla="*/ 2147483647 w 339"/>
                    <a:gd name="T57" fmla="*/ 2147483647 h 298"/>
                    <a:gd name="T58" fmla="*/ 2147483647 w 339"/>
                    <a:gd name="T59" fmla="*/ 2147483647 h 298"/>
                    <a:gd name="T60" fmla="*/ 2147483647 w 339"/>
                    <a:gd name="T61" fmla="*/ 2147483647 h 298"/>
                    <a:gd name="T62" fmla="*/ 2147483647 w 339"/>
                    <a:gd name="T63" fmla="*/ 2147483647 h 298"/>
                    <a:gd name="T64" fmla="*/ 2147483647 w 339"/>
                    <a:gd name="T65" fmla="*/ 2147483647 h 298"/>
                    <a:gd name="T66" fmla="*/ 2147483647 w 339"/>
                    <a:gd name="T67" fmla="*/ 2147483647 h 298"/>
                    <a:gd name="T68" fmla="*/ 2147483647 w 339"/>
                    <a:gd name="T69" fmla="*/ 2147483647 h 298"/>
                    <a:gd name="T70" fmla="*/ 2147483647 w 339"/>
                    <a:gd name="T71" fmla="*/ 2147483647 h 298"/>
                    <a:gd name="T72" fmla="*/ 2147483647 w 339"/>
                    <a:gd name="T73" fmla="*/ 2147483647 h 298"/>
                    <a:gd name="T74" fmla="*/ 2147483647 w 339"/>
                    <a:gd name="T75" fmla="*/ 2147483647 h 298"/>
                    <a:gd name="T76" fmla="*/ 2147483647 w 339"/>
                    <a:gd name="T77" fmla="*/ 2147483647 h 298"/>
                    <a:gd name="T78" fmla="*/ 2147483647 w 339"/>
                    <a:gd name="T79" fmla="*/ 2147483647 h 298"/>
                    <a:gd name="T80" fmla="*/ 2147483647 w 339"/>
                    <a:gd name="T81" fmla="*/ 2147483647 h 298"/>
                    <a:gd name="T82" fmla="*/ 2147483647 w 339"/>
                    <a:gd name="T83" fmla="*/ 2147483647 h 298"/>
                    <a:gd name="T84" fmla="*/ 2147483647 w 339"/>
                    <a:gd name="T85" fmla="*/ 2147483647 h 298"/>
                    <a:gd name="T86" fmla="*/ 2147483647 w 339"/>
                    <a:gd name="T87" fmla="*/ 2147483647 h 298"/>
                    <a:gd name="T88" fmla="*/ 2147483647 w 339"/>
                    <a:gd name="T89" fmla="*/ 2147483647 h 298"/>
                    <a:gd name="T90" fmla="*/ 2147483647 w 339"/>
                    <a:gd name="T91" fmla="*/ 2147483647 h 298"/>
                    <a:gd name="T92" fmla="*/ 2147483647 w 339"/>
                    <a:gd name="T93" fmla="*/ 2147483647 h 298"/>
                    <a:gd name="T94" fmla="*/ 2147483647 w 339"/>
                    <a:gd name="T95" fmla="*/ 2147483647 h 29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9"/>
                    <a:gd name="T145" fmla="*/ 0 h 298"/>
                    <a:gd name="T146" fmla="*/ 339 w 339"/>
                    <a:gd name="T147" fmla="*/ 298 h 29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9" h="298">
                      <a:moveTo>
                        <a:pt x="129" y="275"/>
                      </a:moveTo>
                      <a:lnTo>
                        <a:pt x="129" y="275"/>
                      </a:lnTo>
                      <a:lnTo>
                        <a:pt x="129" y="270"/>
                      </a:lnTo>
                      <a:lnTo>
                        <a:pt x="124" y="262"/>
                      </a:lnTo>
                      <a:lnTo>
                        <a:pt x="119" y="257"/>
                      </a:lnTo>
                      <a:lnTo>
                        <a:pt x="117" y="252"/>
                      </a:lnTo>
                      <a:lnTo>
                        <a:pt x="109" y="247"/>
                      </a:lnTo>
                      <a:lnTo>
                        <a:pt x="106" y="240"/>
                      </a:lnTo>
                      <a:lnTo>
                        <a:pt x="101" y="227"/>
                      </a:lnTo>
                      <a:lnTo>
                        <a:pt x="96" y="219"/>
                      </a:lnTo>
                      <a:lnTo>
                        <a:pt x="96" y="217"/>
                      </a:lnTo>
                      <a:lnTo>
                        <a:pt x="89" y="212"/>
                      </a:lnTo>
                      <a:lnTo>
                        <a:pt x="81" y="207"/>
                      </a:lnTo>
                      <a:lnTo>
                        <a:pt x="76" y="202"/>
                      </a:lnTo>
                      <a:lnTo>
                        <a:pt x="71" y="194"/>
                      </a:lnTo>
                      <a:lnTo>
                        <a:pt x="71" y="187"/>
                      </a:lnTo>
                      <a:lnTo>
                        <a:pt x="71" y="182"/>
                      </a:lnTo>
                      <a:lnTo>
                        <a:pt x="71" y="174"/>
                      </a:lnTo>
                      <a:lnTo>
                        <a:pt x="68" y="172"/>
                      </a:lnTo>
                      <a:lnTo>
                        <a:pt x="66" y="166"/>
                      </a:lnTo>
                      <a:lnTo>
                        <a:pt x="61" y="151"/>
                      </a:lnTo>
                      <a:lnTo>
                        <a:pt x="58" y="149"/>
                      </a:lnTo>
                      <a:lnTo>
                        <a:pt x="53" y="144"/>
                      </a:lnTo>
                      <a:lnTo>
                        <a:pt x="48" y="141"/>
                      </a:lnTo>
                      <a:lnTo>
                        <a:pt x="46" y="141"/>
                      </a:lnTo>
                      <a:lnTo>
                        <a:pt x="43" y="139"/>
                      </a:lnTo>
                      <a:lnTo>
                        <a:pt x="41" y="134"/>
                      </a:lnTo>
                      <a:lnTo>
                        <a:pt x="41" y="129"/>
                      </a:lnTo>
                      <a:lnTo>
                        <a:pt x="41" y="126"/>
                      </a:lnTo>
                      <a:lnTo>
                        <a:pt x="36" y="119"/>
                      </a:lnTo>
                      <a:lnTo>
                        <a:pt x="31" y="111"/>
                      </a:lnTo>
                      <a:lnTo>
                        <a:pt x="26" y="103"/>
                      </a:lnTo>
                      <a:lnTo>
                        <a:pt x="18" y="91"/>
                      </a:lnTo>
                      <a:lnTo>
                        <a:pt x="13" y="83"/>
                      </a:lnTo>
                      <a:lnTo>
                        <a:pt x="10" y="81"/>
                      </a:lnTo>
                      <a:lnTo>
                        <a:pt x="5" y="73"/>
                      </a:lnTo>
                      <a:lnTo>
                        <a:pt x="3" y="73"/>
                      </a:lnTo>
                      <a:lnTo>
                        <a:pt x="0" y="73"/>
                      </a:lnTo>
                      <a:lnTo>
                        <a:pt x="0" y="71"/>
                      </a:lnTo>
                      <a:lnTo>
                        <a:pt x="3" y="68"/>
                      </a:lnTo>
                      <a:lnTo>
                        <a:pt x="5" y="58"/>
                      </a:lnTo>
                      <a:lnTo>
                        <a:pt x="5" y="53"/>
                      </a:lnTo>
                      <a:lnTo>
                        <a:pt x="8" y="53"/>
                      </a:lnTo>
                      <a:lnTo>
                        <a:pt x="23" y="55"/>
                      </a:lnTo>
                      <a:lnTo>
                        <a:pt x="28" y="50"/>
                      </a:lnTo>
                      <a:lnTo>
                        <a:pt x="33" y="45"/>
                      </a:lnTo>
                      <a:lnTo>
                        <a:pt x="41" y="43"/>
                      </a:lnTo>
                      <a:lnTo>
                        <a:pt x="43" y="40"/>
                      </a:lnTo>
                      <a:lnTo>
                        <a:pt x="46" y="38"/>
                      </a:lnTo>
                      <a:lnTo>
                        <a:pt x="51" y="33"/>
                      </a:lnTo>
                      <a:lnTo>
                        <a:pt x="46" y="25"/>
                      </a:lnTo>
                      <a:lnTo>
                        <a:pt x="38" y="12"/>
                      </a:lnTo>
                      <a:lnTo>
                        <a:pt x="43" y="12"/>
                      </a:lnTo>
                      <a:lnTo>
                        <a:pt x="61" y="7"/>
                      </a:lnTo>
                      <a:lnTo>
                        <a:pt x="68" y="5"/>
                      </a:lnTo>
                      <a:lnTo>
                        <a:pt x="71" y="2"/>
                      </a:lnTo>
                      <a:lnTo>
                        <a:pt x="74" y="0"/>
                      </a:lnTo>
                      <a:lnTo>
                        <a:pt x="81" y="2"/>
                      </a:lnTo>
                      <a:lnTo>
                        <a:pt x="89" y="5"/>
                      </a:lnTo>
                      <a:lnTo>
                        <a:pt x="101" y="12"/>
                      </a:lnTo>
                      <a:lnTo>
                        <a:pt x="111" y="18"/>
                      </a:lnTo>
                      <a:lnTo>
                        <a:pt x="129" y="25"/>
                      </a:lnTo>
                      <a:lnTo>
                        <a:pt x="129" y="28"/>
                      </a:lnTo>
                      <a:lnTo>
                        <a:pt x="132" y="33"/>
                      </a:lnTo>
                      <a:lnTo>
                        <a:pt x="134" y="33"/>
                      </a:lnTo>
                      <a:lnTo>
                        <a:pt x="142" y="33"/>
                      </a:lnTo>
                      <a:lnTo>
                        <a:pt x="142" y="35"/>
                      </a:lnTo>
                      <a:lnTo>
                        <a:pt x="142" y="40"/>
                      </a:lnTo>
                      <a:lnTo>
                        <a:pt x="142" y="45"/>
                      </a:lnTo>
                      <a:lnTo>
                        <a:pt x="142" y="48"/>
                      </a:lnTo>
                      <a:lnTo>
                        <a:pt x="147" y="50"/>
                      </a:lnTo>
                      <a:lnTo>
                        <a:pt x="159" y="55"/>
                      </a:lnTo>
                      <a:lnTo>
                        <a:pt x="187" y="58"/>
                      </a:lnTo>
                      <a:lnTo>
                        <a:pt x="200" y="60"/>
                      </a:lnTo>
                      <a:lnTo>
                        <a:pt x="202" y="60"/>
                      </a:lnTo>
                      <a:lnTo>
                        <a:pt x="205" y="65"/>
                      </a:lnTo>
                      <a:lnTo>
                        <a:pt x="207" y="68"/>
                      </a:lnTo>
                      <a:lnTo>
                        <a:pt x="215" y="68"/>
                      </a:lnTo>
                      <a:lnTo>
                        <a:pt x="218" y="68"/>
                      </a:lnTo>
                      <a:lnTo>
                        <a:pt x="220" y="68"/>
                      </a:lnTo>
                      <a:lnTo>
                        <a:pt x="220" y="73"/>
                      </a:lnTo>
                      <a:lnTo>
                        <a:pt x="223" y="78"/>
                      </a:lnTo>
                      <a:lnTo>
                        <a:pt x="225" y="83"/>
                      </a:lnTo>
                      <a:lnTo>
                        <a:pt x="230" y="83"/>
                      </a:lnTo>
                      <a:lnTo>
                        <a:pt x="230" y="86"/>
                      </a:lnTo>
                      <a:lnTo>
                        <a:pt x="230" y="88"/>
                      </a:lnTo>
                      <a:lnTo>
                        <a:pt x="233" y="91"/>
                      </a:lnTo>
                      <a:lnTo>
                        <a:pt x="235" y="91"/>
                      </a:lnTo>
                      <a:lnTo>
                        <a:pt x="235" y="93"/>
                      </a:lnTo>
                      <a:lnTo>
                        <a:pt x="243" y="93"/>
                      </a:lnTo>
                      <a:lnTo>
                        <a:pt x="245" y="98"/>
                      </a:lnTo>
                      <a:lnTo>
                        <a:pt x="245" y="101"/>
                      </a:lnTo>
                      <a:lnTo>
                        <a:pt x="243" y="101"/>
                      </a:lnTo>
                      <a:lnTo>
                        <a:pt x="243" y="103"/>
                      </a:lnTo>
                      <a:lnTo>
                        <a:pt x="245" y="106"/>
                      </a:lnTo>
                      <a:lnTo>
                        <a:pt x="243" y="111"/>
                      </a:lnTo>
                      <a:lnTo>
                        <a:pt x="243" y="113"/>
                      </a:lnTo>
                      <a:lnTo>
                        <a:pt x="245" y="119"/>
                      </a:lnTo>
                      <a:lnTo>
                        <a:pt x="248" y="119"/>
                      </a:lnTo>
                      <a:lnTo>
                        <a:pt x="250" y="121"/>
                      </a:lnTo>
                      <a:lnTo>
                        <a:pt x="250" y="126"/>
                      </a:lnTo>
                      <a:lnTo>
                        <a:pt x="253" y="131"/>
                      </a:lnTo>
                      <a:lnTo>
                        <a:pt x="253" y="134"/>
                      </a:lnTo>
                      <a:lnTo>
                        <a:pt x="256" y="136"/>
                      </a:lnTo>
                      <a:lnTo>
                        <a:pt x="256" y="139"/>
                      </a:lnTo>
                      <a:lnTo>
                        <a:pt x="258" y="139"/>
                      </a:lnTo>
                      <a:lnTo>
                        <a:pt x="261" y="139"/>
                      </a:lnTo>
                      <a:lnTo>
                        <a:pt x="268" y="156"/>
                      </a:lnTo>
                      <a:lnTo>
                        <a:pt x="273" y="164"/>
                      </a:lnTo>
                      <a:lnTo>
                        <a:pt x="276" y="172"/>
                      </a:lnTo>
                      <a:lnTo>
                        <a:pt x="298" y="174"/>
                      </a:lnTo>
                      <a:lnTo>
                        <a:pt x="324" y="179"/>
                      </a:lnTo>
                      <a:lnTo>
                        <a:pt x="329" y="179"/>
                      </a:lnTo>
                      <a:lnTo>
                        <a:pt x="334" y="177"/>
                      </a:lnTo>
                      <a:lnTo>
                        <a:pt x="334" y="174"/>
                      </a:lnTo>
                      <a:lnTo>
                        <a:pt x="339" y="182"/>
                      </a:lnTo>
                      <a:lnTo>
                        <a:pt x="339" y="194"/>
                      </a:lnTo>
                      <a:lnTo>
                        <a:pt x="301" y="217"/>
                      </a:lnTo>
                      <a:lnTo>
                        <a:pt x="283" y="225"/>
                      </a:lnTo>
                      <a:lnTo>
                        <a:pt x="273" y="232"/>
                      </a:lnTo>
                      <a:lnTo>
                        <a:pt x="271" y="232"/>
                      </a:lnTo>
                      <a:lnTo>
                        <a:pt x="263" y="235"/>
                      </a:lnTo>
                      <a:lnTo>
                        <a:pt x="240" y="242"/>
                      </a:lnTo>
                      <a:lnTo>
                        <a:pt x="207" y="255"/>
                      </a:lnTo>
                      <a:lnTo>
                        <a:pt x="205" y="257"/>
                      </a:lnTo>
                      <a:lnTo>
                        <a:pt x="200" y="260"/>
                      </a:lnTo>
                      <a:lnTo>
                        <a:pt x="187" y="278"/>
                      </a:lnTo>
                      <a:lnTo>
                        <a:pt x="172" y="298"/>
                      </a:lnTo>
                      <a:lnTo>
                        <a:pt x="165" y="278"/>
                      </a:lnTo>
                      <a:lnTo>
                        <a:pt x="154" y="257"/>
                      </a:lnTo>
                      <a:lnTo>
                        <a:pt x="152" y="257"/>
                      </a:lnTo>
                      <a:lnTo>
                        <a:pt x="147" y="260"/>
                      </a:lnTo>
                      <a:lnTo>
                        <a:pt x="144" y="257"/>
                      </a:lnTo>
                      <a:lnTo>
                        <a:pt x="139" y="257"/>
                      </a:lnTo>
                      <a:lnTo>
                        <a:pt x="137" y="257"/>
                      </a:lnTo>
                      <a:lnTo>
                        <a:pt x="137" y="260"/>
                      </a:lnTo>
                      <a:lnTo>
                        <a:pt x="134" y="262"/>
                      </a:lnTo>
                      <a:lnTo>
                        <a:pt x="134" y="267"/>
                      </a:lnTo>
                      <a:lnTo>
                        <a:pt x="134" y="272"/>
                      </a:lnTo>
                      <a:lnTo>
                        <a:pt x="129" y="27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65" name="Freeform 114"/>
                <p:cNvSpPr>
                  <a:spLocks/>
                </p:cNvSpPr>
                <p:nvPr/>
              </p:nvSpPr>
              <p:spPr bwMode="auto">
                <a:xfrm>
                  <a:off x="4933950" y="4573588"/>
                  <a:ext cx="387350" cy="382587"/>
                </a:xfrm>
                <a:custGeom>
                  <a:avLst/>
                  <a:gdLst>
                    <a:gd name="T0" fmla="*/ 2147483647 w 304"/>
                    <a:gd name="T1" fmla="*/ 2147483647 h 301"/>
                    <a:gd name="T2" fmla="*/ 2147483647 w 304"/>
                    <a:gd name="T3" fmla="*/ 2147483647 h 301"/>
                    <a:gd name="T4" fmla="*/ 2147483647 w 304"/>
                    <a:gd name="T5" fmla="*/ 2147483647 h 301"/>
                    <a:gd name="T6" fmla="*/ 2147483647 w 304"/>
                    <a:gd name="T7" fmla="*/ 2147483647 h 301"/>
                    <a:gd name="T8" fmla="*/ 2147483647 w 304"/>
                    <a:gd name="T9" fmla="*/ 2147483647 h 301"/>
                    <a:gd name="T10" fmla="*/ 2147483647 w 304"/>
                    <a:gd name="T11" fmla="*/ 2147483647 h 301"/>
                    <a:gd name="T12" fmla="*/ 2147483647 w 304"/>
                    <a:gd name="T13" fmla="*/ 2147483647 h 301"/>
                    <a:gd name="T14" fmla="*/ 2147483647 w 304"/>
                    <a:gd name="T15" fmla="*/ 2147483647 h 301"/>
                    <a:gd name="T16" fmla="*/ 2147483647 w 304"/>
                    <a:gd name="T17" fmla="*/ 2147483647 h 301"/>
                    <a:gd name="T18" fmla="*/ 2147483647 w 304"/>
                    <a:gd name="T19" fmla="*/ 2147483647 h 301"/>
                    <a:gd name="T20" fmla="*/ 2147483647 w 304"/>
                    <a:gd name="T21" fmla="*/ 2147483647 h 301"/>
                    <a:gd name="T22" fmla="*/ 2147483647 w 304"/>
                    <a:gd name="T23" fmla="*/ 2147483647 h 301"/>
                    <a:gd name="T24" fmla="*/ 2147483647 w 304"/>
                    <a:gd name="T25" fmla="*/ 2147483647 h 301"/>
                    <a:gd name="T26" fmla="*/ 2147483647 w 304"/>
                    <a:gd name="T27" fmla="*/ 2147483647 h 301"/>
                    <a:gd name="T28" fmla="*/ 2147483647 w 304"/>
                    <a:gd name="T29" fmla="*/ 2147483647 h 301"/>
                    <a:gd name="T30" fmla="*/ 2147483647 w 304"/>
                    <a:gd name="T31" fmla="*/ 2147483647 h 301"/>
                    <a:gd name="T32" fmla="*/ 2147483647 w 304"/>
                    <a:gd name="T33" fmla="*/ 0 h 301"/>
                    <a:gd name="T34" fmla="*/ 2147483647 w 304"/>
                    <a:gd name="T35" fmla="*/ 2147483647 h 301"/>
                    <a:gd name="T36" fmla="*/ 2147483647 w 304"/>
                    <a:gd name="T37" fmla="*/ 2147483647 h 301"/>
                    <a:gd name="T38" fmla="*/ 2147483647 w 304"/>
                    <a:gd name="T39" fmla="*/ 2147483647 h 301"/>
                    <a:gd name="T40" fmla="*/ 2147483647 w 304"/>
                    <a:gd name="T41" fmla="*/ 2147483647 h 301"/>
                    <a:gd name="T42" fmla="*/ 2147483647 w 304"/>
                    <a:gd name="T43" fmla="*/ 2147483647 h 301"/>
                    <a:gd name="T44" fmla="*/ 2147483647 w 304"/>
                    <a:gd name="T45" fmla="*/ 2147483647 h 301"/>
                    <a:gd name="T46" fmla="*/ 2147483647 w 304"/>
                    <a:gd name="T47" fmla="*/ 2147483647 h 301"/>
                    <a:gd name="T48" fmla="*/ 2147483647 w 304"/>
                    <a:gd name="T49" fmla="*/ 2147483647 h 301"/>
                    <a:gd name="T50" fmla="*/ 2147483647 w 304"/>
                    <a:gd name="T51" fmla="*/ 2147483647 h 301"/>
                    <a:gd name="T52" fmla="*/ 2147483647 w 304"/>
                    <a:gd name="T53" fmla="*/ 2147483647 h 301"/>
                    <a:gd name="T54" fmla="*/ 2147483647 w 304"/>
                    <a:gd name="T55" fmla="*/ 2147483647 h 301"/>
                    <a:gd name="T56" fmla="*/ 2147483647 w 304"/>
                    <a:gd name="T57" fmla="*/ 2147483647 h 301"/>
                    <a:gd name="T58" fmla="*/ 2147483647 w 304"/>
                    <a:gd name="T59" fmla="*/ 2147483647 h 301"/>
                    <a:gd name="T60" fmla="*/ 2147483647 w 304"/>
                    <a:gd name="T61" fmla="*/ 2147483647 h 301"/>
                    <a:gd name="T62" fmla="*/ 2147483647 w 304"/>
                    <a:gd name="T63" fmla="*/ 2147483647 h 301"/>
                    <a:gd name="T64" fmla="*/ 2147483647 w 304"/>
                    <a:gd name="T65" fmla="*/ 2147483647 h 301"/>
                    <a:gd name="T66" fmla="*/ 2147483647 w 304"/>
                    <a:gd name="T67" fmla="*/ 2147483647 h 301"/>
                    <a:gd name="T68" fmla="*/ 2147483647 w 304"/>
                    <a:gd name="T69" fmla="*/ 2147483647 h 301"/>
                    <a:gd name="T70" fmla="*/ 2147483647 w 304"/>
                    <a:gd name="T71" fmla="*/ 2147483647 h 301"/>
                    <a:gd name="T72" fmla="*/ 2147483647 w 304"/>
                    <a:gd name="T73" fmla="*/ 2147483647 h 301"/>
                    <a:gd name="T74" fmla="*/ 2147483647 w 304"/>
                    <a:gd name="T75" fmla="*/ 2147483647 h 301"/>
                    <a:gd name="T76" fmla="*/ 2147483647 w 304"/>
                    <a:gd name="T77" fmla="*/ 2147483647 h 301"/>
                    <a:gd name="T78" fmla="*/ 2147483647 w 304"/>
                    <a:gd name="T79" fmla="*/ 2147483647 h 301"/>
                    <a:gd name="T80" fmla="*/ 2147483647 w 304"/>
                    <a:gd name="T81" fmla="*/ 2147483647 h 301"/>
                    <a:gd name="T82" fmla="*/ 2147483647 w 304"/>
                    <a:gd name="T83" fmla="*/ 2147483647 h 301"/>
                    <a:gd name="T84" fmla="*/ 2147483647 w 304"/>
                    <a:gd name="T85" fmla="*/ 2147483647 h 301"/>
                    <a:gd name="T86" fmla="*/ 2147483647 w 304"/>
                    <a:gd name="T87" fmla="*/ 2147483647 h 301"/>
                    <a:gd name="T88" fmla="*/ 2147483647 w 304"/>
                    <a:gd name="T89" fmla="*/ 2147483647 h 301"/>
                    <a:gd name="T90" fmla="*/ 2147483647 w 304"/>
                    <a:gd name="T91" fmla="*/ 2147483647 h 301"/>
                    <a:gd name="T92" fmla="*/ 2147483647 w 304"/>
                    <a:gd name="T93" fmla="*/ 2147483647 h 301"/>
                    <a:gd name="T94" fmla="*/ 2147483647 w 304"/>
                    <a:gd name="T95" fmla="*/ 2147483647 h 301"/>
                    <a:gd name="T96" fmla="*/ 2147483647 w 304"/>
                    <a:gd name="T97" fmla="*/ 2147483647 h 301"/>
                    <a:gd name="T98" fmla="*/ 2147483647 w 304"/>
                    <a:gd name="T99" fmla="*/ 2147483647 h 301"/>
                    <a:gd name="T100" fmla="*/ 2147483647 w 304"/>
                    <a:gd name="T101" fmla="*/ 2147483647 h 301"/>
                    <a:gd name="T102" fmla="*/ 2147483647 w 304"/>
                    <a:gd name="T103" fmla="*/ 2147483647 h 301"/>
                    <a:gd name="T104" fmla="*/ 2147483647 w 304"/>
                    <a:gd name="T105" fmla="*/ 2147483647 h 301"/>
                    <a:gd name="T106" fmla="*/ 2147483647 w 304"/>
                    <a:gd name="T107" fmla="*/ 2147483647 h 301"/>
                    <a:gd name="T108" fmla="*/ 2147483647 w 304"/>
                    <a:gd name="T109" fmla="*/ 2147483647 h 301"/>
                    <a:gd name="T110" fmla="*/ 2147483647 w 304"/>
                    <a:gd name="T111" fmla="*/ 2147483647 h 301"/>
                    <a:gd name="T112" fmla="*/ 2147483647 w 304"/>
                    <a:gd name="T113" fmla="*/ 2147483647 h 301"/>
                    <a:gd name="T114" fmla="*/ 0 w 304"/>
                    <a:gd name="T115" fmla="*/ 2147483647 h 301"/>
                    <a:gd name="T116" fmla="*/ 2147483647 w 304"/>
                    <a:gd name="T117" fmla="*/ 2147483647 h 3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
                    <a:gd name="T178" fmla="*/ 0 h 301"/>
                    <a:gd name="T179" fmla="*/ 304 w 304"/>
                    <a:gd name="T180" fmla="*/ 301 h 30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 h="301">
                      <a:moveTo>
                        <a:pt x="13" y="162"/>
                      </a:moveTo>
                      <a:lnTo>
                        <a:pt x="18" y="164"/>
                      </a:lnTo>
                      <a:lnTo>
                        <a:pt x="21" y="162"/>
                      </a:lnTo>
                      <a:lnTo>
                        <a:pt x="23" y="157"/>
                      </a:lnTo>
                      <a:lnTo>
                        <a:pt x="36" y="154"/>
                      </a:lnTo>
                      <a:lnTo>
                        <a:pt x="36" y="157"/>
                      </a:lnTo>
                      <a:lnTo>
                        <a:pt x="36" y="162"/>
                      </a:lnTo>
                      <a:lnTo>
                        <a:pt x="41" y="162"/>
                      </a:lnTo>
                      <a:lnTo>
                        <a:pt x="43" y="157"/>
                      </a:lnTo>
                      <a:lnTo>
                        <a:pt x="51" y="152"/>
                      </a:lnTo>
                      <a:lnTo>
                        <a:pt x="53" y="149"/>
                      </a:lnTo>
                      <a:lnTo>
                        <a:pt x="61" y="144"/>
                      </a:lnTo>
                      <a:lnTo>
                        <a:pt x="61" y="139"/>
                      </a:lnTo>
                      <a:lnTo>
                        <a:pt x="61" y="134"/>
                      </a:lnTo>
                      <a:lnTo>
                        <a:pt x="61" y="132"/>
                      </a:lnTo>
                      <a:lnTo>
                        <a:pt x="64" y="121"/>
                      </a:lnTo>
                      <a:lnTo>
                        <a:pt x="66" y="116"/>
                      </a:lnTo>
                      <a:lnTo>
                        <a:pt x="69" y="111"/>
                      </a:lnTo>
                      <a:lnTo>
                        <a:pt x="71" y="109"/>
                      </a:lnTo>
                      <a:lnTo>
                        <a:pt x="76" y="104"/>
                      </a:lnTo>
                      <a:lnTo>
                        <a:pt x="81" y="101"/>
                      </a:lnTo>
                      <a:lnTo>
                        <a:pt x="84" y="99"/>
                      </a:lnTo>
                      <a:lnTo>
                        <a:pt x="86" y="94"/>
                      </a:lnTo>
                      <a:lnTo>
                        <a:pt x="86" y="89"/>
                      </a:lnTo>
                      <a:lnTo>
                        <a:pt x="86" y="86"/>
                      </a:lnTo>
                      <a:lnTo>
                        <a:pt x="89" y="76"/>
                      </a:lnTo>
                      <a:lnTo>
                        <a:pt x="91" y="61"/>
                      </a:lnTo>
                      <a:lnTo>
                        <a:pt x="91" y="56"/>
                      </a:lnTo>
                      <a:lnTo>
                        <a:pt x="91" y="51"/>
                      </a:lnTo>
                      <a:lnTo>
                        <a:pt x="94" y="46"/>
                      </a:lnTo>
                      <a:lnTo>
                        <a:pt x="99" y="41"/>
                      </a:lnTo>
                      <a:lnTo>
                        <a:pt x="101" y="31"/>
                      </a:lnTo>
                      <a:lnTo>
                        <a:pt x="101" y="28"/>
                      </a:lnTo>
                      <a:lnTo>
                        <a:pt x="101" y="26"/>
                      </a:lnTo>
                      <a:lnTo>
                        <a:pt x="104" y="23"/>
                      </a:lnTo>
                      <a:lnTo>
                        <a:pt x="101" y="18"/>
                      </a:lnTo>
                      <a:lnTo>
                        <a:pt x="104" y="15"/>
                      </a:lnTo>
                      <a:lnTo>
                        <a:pt x="109" y="10"/>
                      </a:lnTo>
                      <a:lnTo>
                        <a:pt x="112" y="8"/>
                      </a:lnTo>
                      <a:lnTo>
                        <a:pt x="114" y="5"/>
                      </a:lnTo>
                      <a:lnTo>
                        <a:pt x="119" y="5"/>
                      </a:lnTo>
                      <a:lnTo>
                        <a:pt x="122" y="5"/>
                      </a:lnTo>
                      <a:lnTo>
                        <a:pt x="127" y="10"/>
                      </a:lnTo>
                      <a:lnTo>
                        <a:pt x="129" y="13"/>
                      </a:lnTo>
                      <a:lnTo>
                        <a:pt x="134" y="15"/>
                      </a:lnTo>
                      <a:lnTo>
                        <a:pt x="144" y="18"/>
                      </a:lnTo>
                      <a:lnTo>
                        <a:pt x="157" y="20"/>
                      </a:lnTo>
                      <a:lnTo>
                        <a:pt x="162" y="20"/>
                      </a:lnTo>
                      <a:lnTo>
                        <a:pt x="167" y="10"/>
                      </a:lnTo>
                      <a:lnTo>
                        <a:pt x="170" y="10"/>
                      </a:lnTo>
                      <a:lnTo>
                        <a:pt x="172" y="10"/>
                      </a:lnTo>
                      <a:lnTo>
                        <a:pt x="177" y="13"/>
                      </a:lnTo>
                      <a:lnTo>
                        <a:pt x="180" y="13"/>
                      </a:lnTo>
                      <a:lnTo>
                        <a:pt x="185" y="10"/>
                      </a:lnTo>
                      <a:lnTo>
                        <a:pt x="192" y="8"/>
                      </a:lnTo>
                      <a:lnTo>
                        <a:pt x="197" y="5"/>
                      </a:lnTo>
                      <a:lnTo>
                        <a:pt x="203" y="8"/>
                      </a:lnTo>
                      <a:lnTo>
                        <a:pt x="205" y="8"/>
                      </a:lnTo>
                      <a:lnTo>
                        <a:pt x="208" y="8"/>
                      </a:lnTo>
                      <a:lnTo>
                        <a:pt x="208" y="5"/>
                      </a:lnTo>
                      <a:lnTo>
                        <a:pt x="210" y="3"/>
                      </a:lnTo>
                      <a:lnTo>
                        <a:pt x="213" y="0"/>
                      </a:lnTo>
                      <a:lnTo>
                        <a:pt x="220" y="3"/>
                      </a:lnTo>
                      <a:lnTo>
                        <a:pt x="225" y="5"/>
                      </a:lnTo>
                      <a:lnTo>
                        <a:pt x="228" y="5"/>
                      </a:lnTo>
                      <a:lnTo>
                        <a:pt x="230" y="5"/>
                      </a:lnTo>
                      <a:lnTo>
                        <a:pt x="235" y="3"/>
                      </a:lnTo>
                      <a:lnTo>
                        <a:pt x="240" y="3"/>
                      </a:lnTo>
                      <a:lnTo>
                        <a:pt x="240" y="5"/>
                      </a:lnTo>
                      <a:lnTo>
                        <a:pt x="248" y="10"/>
                      </a:lnTo>
                      <a:lnTo>
                        <a:pt x="251" y="13"/>
                      </a:lnTo>
                      <a:lnTo>
                        <a:pt x="253" y="18"/>
                      </a:lnTo>
                      <a:lnTo>
                        <a:pt x="256" y="18"/>
                      </a:lnTo>
                      <a:lnTo>
                        <a:pt x="258" y="18"/>
                      </a:lnTo>
                      <a:lnTo>
                        <a:pt x="261" y="18"/>
                      </a:lnTo>
                      <a:lnTo>
                        <a:pt x="263" y="13"/>
                      </a:lnTo>
                      <a:lnTo>
                        <a:pt x="266" y="15"/>
                      </a:lnTo>
                      <a:lnTo>
                        <a:pt x="271" y="18"/>
                      </a:lnTo>
                      <a:lnTo>
                        <a:pt x="273" y="18"/>
                      </a:lnTo>
                      <a:lnTo>
                        <a:pt x="276" y="13"/>
                      </a:lnTo>
                      <a:lnTo>
                        <a:pt x="278" y="13"/>
                      </a:lnTo>
                      <a:lnTo>
                        <a:pt x="286" y="20"/>
                      </a:lnTo>
                      <a:lnTo>
                        <a:pt x="296" y="31"/>
                      </a:lnTo>
                      <a:lnTo>
                        <a:pt x="299" y="31"/>
                      </a:lnTo>
                      <a:lnTo>
                        <a:pt x="296" y="33"/>
                      </a:lnTo>
                      <a:lnTo>
                        <a:pt x="296" y="48"/>
                      </a:lnTo>
                      <a:lnTo>
                        <a:pt x="299" y="48"/>
                      </a:lnTo>
                      <a:lnTo>
                        <a:pt x="301" y="51"/>
                      </a:lnTo>
                      <a:lnTo>
                        <a:pt x="304" y="51"/>
                      </a:lnTo>
                      <a:lnTo>
                        <a:pt x="304" y="53"/>
                      </a:lnTo>
                      <a:lnTo>
                        <a:pt x="304" y="56"/>
                      </a:lnTo>
                      <a:lnTo>
                        <a:pt x="294" y="63"/>
                      </a:lnTo>
                      <a:lnTo>
                        <a:pt x="286" y="71"/>
                      </a:lnTo>
                      <a:lnTo>
                        <a:pt x="283" y="73"/>
                      </a:lnTo>
                      <a:lnTo>
                        <a:pt x="281" y="79"/>
                      </a:lnTo>
                      <a:lnTo>
                        <a:pt x="278" y="86"/>
                      </a:lnTo>
                      <a:lnTo>
                        <a:pt x="278" y="89"/>
                      </a:lnTo>
                      <a:lnTo>
                        <a:pt x="278" y="94"/>
                      </a:lnTo>
                      <a:lnTo>
                        <a:pt x="278" y="99"/>
                      </a:lnTo>
                      <a:lnTo>
                        <a:pt x="278" y="104"/>
                      </a:lnTo>
                      <a:lnTo>
                        <a:pt x="278" y="106"/>
                      </a:lnTo>
                      <a:lnTo>
                        <a:pt x="276" y="109"/>
                      </a:lnTo>
                      <a:lnTo>
                        <a:pt x="273" y="111"/>
                      </a:lnTo>
                      <a:lnTo>
                        <a:pt x="271" y="111"/>
                      </a:lnTo>
                      <a:lnTo>
                        <a:pt x="268" y="114"/>
                      </a:lnTo>
                      <a:lnTo>
                        <a:pt x="268" y="116"/>
                      </a:lnTo>
                      <a:lnTo>
                        <a:pt x="266" y="126"/>
                      </a:lnTo>
                      <a:lnTo>
                        <a:pt x="266" y="129"/>
                      </a:lnTo>
                      <a:lnTo>
                        <a:pt x="271" y="137"/>
                      </a:lnTo>
                      <a:lnTo>
                        <a:pt x="271" y="139"/>
                      </a:lnTo>
                      <a:lnTo>
                        <a:pt x="271" y="142"/>
                      </a:lnTo>
                      <a:lnTo>
                        <a:pt x="271" y="147"/>
                      </a:lnTo>
                      <a:lnTo>
                        <a:pt x="273" y="152"/>
                      </a:lnTo>
                      <a:lnTo>
                        <a:pt x="273" y="162"/>
                      </a:lnTo>
                      <a:lnTo>
                        <a:pt x="273" y="167"/>
                      </a:lnTo>
                      <a:lnTo>
                        <a:pt x="276" y="177"/>
                      </a:lnTo>
                      <a:lnTo>
                        <a:pt x="276" y="182"/>
                      </a:lnTo>
                      <a:lnTo>
                        <a:pt x="276" y="187"/>
                      </a:lnTo>
                      <a:lnTo>
                        <a:pt x="281" y="192"/>
                      </a:lnTo>
                      <a:lnTo>
                        <a:pt x="286" y="200"/>
                      </a:lnTo>
                      <a:lnTo>
                        <a:pt x="288" y="205"/>
                      </a:lnTo>
                      <a:lnTo>
                        <a:pt x="294" y="217"/>
                      </a:lnTo>
                      <a:lnTo>
                        <a:pt x="291" y="217"/>
                      </a:lnTo>
                      <a:lnTo>
                        <a:pt x="268" y="222"/>
                      </a:lnTo>
                      <a:lnTo>
                        <a:pt x="266" y="222"/>
                      </a:lnTo>
                      <a:lnTo>
                        <a:pt x="266" y="225"/>
                      </a:lnTo>
                      <a:lnTo>
                        <a:pt x="261" y="235"/>
                      </a:lnTo>
                      <a:lnTo>
                        <a:pt x="258" y="238"/>
                      </a:lnTo>
                      <a:lnTo>
                        <a:pt x="263" y="253"/>
                      </a:lnTo>
                      <a:lnTo>
                        <a:pt x="258" y="263"/>
                      </a:lnTo>
                      <a:lnTo>
                        <a:pt x="258" y="270"/>
                      </a:lnTo>
                      <a:lnTo>
                        <a:pt x="261" y="275"/>
                      </a:lnTo>
                      <a:lnTo>
                        <a:pt x="266" y="283"/>
                      </a:lnTo>
                      <a:lnTo>
                        <a:pt x="271" y="283"/>
                      </a:lnTo>
                      <a:lnTo>
                        <a:pt x="273" y="286"/>
                      </a:lnTo>
                      <a:lnTo>
                        <a:pt x="276" y="280"/>
                      </a:lnTo>
                      <a:lnTo>
                        <a:pt x="278" y="280"/>
                      </a:lnTo>
                      <a:lnTo>
                        <a:pt x="281" y="280"/>
                      </a:lnTo>
                      <a:lnTo>
                        <a:pt x="281" y="286"/>
                      </a:lnTo>
                      <a:lnTo>
                        <a:pt x="281" y="298"/>
                      </a:lnTo>
                      <a:lnTo>
                        <a:pt x="281" y="301"/>
                      </a:lnTo>
                      <a:lnTo>
                        <a:pt x="278" y="301"/>
                      </a:lnTo>
                      <a:lnTo>
                        <a:pt x="268" y="301"/>
                      </a:lnTo>
                      <a:lnTo>
                        <a:pt x="266" y="298"/>
                      </a:lnTo>
                      <a:lnTo>
                        <a:pt x="263" y="293"/>
                      </a:lnTo>
                      <a:lnTo>
                        <a:pt x="258" y="288"/>
                      </a:lnTo>
                      <a:lnTo>
                        <a:pt x="256" y="286"/>
                      </a:lnTo>
                      <a:lnTo>
                        <a:pt x="253" y="286"/>
                      </a:lnTo>
                      <a:lnTo>
                        <a:pt x="246" y="283"/>
                      </a:lnTo>
                      <a:lnTo>
                        <a:pt x="243" y="280"/>
                      </a:lnTo>
                      <a:lnTo>
                        <a:pt x="238" y="270"/>
                      </a:lnTo>
                      <a:lnTo>
                        <a:pt x="238" y="273"/>
                      </a:lnTo>
                      <a:lnTo>
                        <a:pt x="233" y="278"/>
                      </a:lnTo>
                      <a:lnTo>
                        <a:pt x="230" y="278"/>
                      </a:lnTo>
                      <a:lnTo>
                        <a:pt x="228" y="278"/>
                      </a:lnTo>
                      <a:lnTo>
                        <a:pt x="220" y="275"/>
                      </a:lnTo>
                      <a:lnTo>
                        <a:pt x="215" y="275"/>
                      </a:lnTo>
                      <a:lnTo>
                        <a:pt x="210" y="273"/>
                      </a:lnTo>
                      <a:lnTo>
                        <a:pt x="208" y="265"/>
                      </a:lnTo>
                      <a:lnTo>
                        <a:pt x="205" y="265"/>
                      </a:lnTo>
                      <a:lnTo>
                        <a:pt x="197" y="268"/>
                      </a:lnTo>
                      <a:lnTo>
                        <a:pt x="195" y="265"/>
                      </a:lnTo>
                      <a:lnTo>
                        <a:pt x="192" y="263"/>
                      </a:lnTo>
                      <a:lnTo>
                        <a:pt x="187" y="263"/>
                      </a:lnTo>
                      <a:lnTo>
                        <a:pt x="180" y="260"/>
                      </a:lnTo>
                      <a:lnTo>
                        <a:pt x="172" y="263"/>
                      </a:lnTo>
                      <a:lnTo>
                        <a:pt x="165" y="263"/>
                      </a:lnTo>
                      <a:lnTo>
                        <a:pt x="162" y="263"/>
                      </a:lnTo>
                      <a:lnTo>
                        <a:pt x="160" y="263"/>
                      </a:lnTo>
                      <a:lnTo>
                        <a:pt x="160" y="260"/>
                      </a:lnTo>
                      <a:lnTo>
                        <a:pt x="162" y="253"/>
                      </a:lnTo>
                      <a:lnTo>
                        <a:pt x="162" y="250"/>
                      </a:lnTo>
                      <a:lnTo>
                        <a:pt x="160" y="245"/>
                      </a:lnTo>
                      <a:lnTo>
                        <a:pt x="152" y="238"/>
                      </a:lnTo>
                      <a:lnTo>
                        <a:pt x="152" y="235"/>
                      </a:lnTo>
                      <a:lnTo>
                        <a:pt x="155" y="227"/>
                      </a:lnTo>
                      <a:lnTo>
                        <a:pt x="155" y="220"/>
                      </a:lnTo>
                      <a:lnTo>
                        <a:pt x="155" y="217"/>
                      </a:lnTo>
                      <a:lnTo>
                        <a:pt x="152" y="212"/>
                      </a:lnTo>
                      <a:lnTo>
                        <a:pt x="152" y="210"/>
                      </a:lnTo>
                      <a:lnTo>
                        <a:pt x="152" y="205"/>
                      </a:lnTo>
                      <a:lnTo>
                        <a:pt x="152" y="202"/>
                      </a:lnTo>
                      <a:lnTo>
                        <a:pt x="149" y="202"/>
                      </a:lnTo>
                      <a:lnTo>
                        <a:pt x="142" y="202"/>
                      </a:lnTo>
                      <a:lnTo>
                        <a:pt x="134" y="202"/>
                      </a:lnTo>
                      <a:lnTo>
                        <a:pt x="134" y="197"/>
                      </a:lnTo>
                      <a:lnTo>
                        <a:pt x="132" y="197"/>
                      </a:lnTo>
                      <a:lnTo>
                        <a:pt x="119" y="197"/>
                      </a:lnTo>
                      <a:lnTo>
                        <a:pt x="117" y="197"/>
                      </a:lnTo>
                      <a:lnTo>
                        <a:pt x="117" y="200"/>
                      </a:lnTo>
                      <a:lnTo>
                        <a:pt x="117" y="205"/>
                      </a:lnTo>
                      <a:lnTo>
                        <a:pt x="114" y="210"/>
                      </a:lnTo>
                      <a:lnTo>
                        <a:pt x="114" y="212"/>
                      </a:lnTo>
                      <a:lnTo>
                        <a:pt x="106" y="212"/>
                      </a:lnTo>
                      <a:lnTo>
                        <a:pt x="101" y="212"/>
                      </a:lnTo>
                      <a:lnTo>
                        <a:pt x="94" y="215"/>
                      </a:lnTo>
                      <a:lnTo>
                        <a:pt x="86" y="215"/>
                      </a:lnTo>
                      <a:lnTo>
                        <a:pt x="84" y="212"/>
                      </a:lnTo>
                      <a:lnTo>
                        <a:pt x="81" y="207"/>
                      </a:lnTo>
                      <a:lnTo>
                        <a:pt x="76" y="200"/>
                      </a:lnTo>
                      <a:lnTo>
                        <a:pt x="71" y="190"/>
                      </a:lnTo>
                      <a:lnTo>
                        <a:pt x="71" y="185"/>
                      </a:lnTo>
                      <a:lnTo>
                        <a:pt x="71" y="182"/>
                      </a:lnTo>
                      <a:lnTo>
                        <a:pt x="69" y="179"/>
                      </a:lnTo>
                      <a:lnTo>
                        <a:pt x="66" y="179"/>
                      </a:lnTo>
                      <a:lnTo>
                        <a:pt x="56" y="179"/>
                      </a:lnTo>
                      <a:lnTo>
                        <a:pt x="51" y="179"/>
                      </a:lnTo>
                      <a:lnTo>
                        <a:pt x="46" y="179"/>
                      </a:lnTo>
                      <a:lnTo>
                        <a:pt x="36" y="179"/>
                      </a:lnTo>
                      <a:lnTo>
                        <a:pt x="31" y="179"/>
                      </a:lnTo>
                      <a:lnTo>
                        <a:pt x="26" y="179"/>
                      </a:lnTo>
                      <a:lnTo>
                        <a:pt x="21" y="179"/>
                      </a:lnTo>
                      <a:lnTo>
                        <a:pt x="18" y="179"/>
                      </a:lnTo>
                      <a:lnTo>
                        <a:pt x="13" y="182"/>
                      </a:lnTo>
                      <a:lnTo>
                        <a:pt x="8" y="185"/>
                      </a:lnTo>
                      <a:lnTo>
                        <a:pt x="3" y="185"/>
                      </a:lnTo>
                      <a:lnTo>
                        <a:pt x="0" y="177"/>
                      </a:lnTo>
                      <a:lnTo>
                        <a:pt x="5" y="174"/>
                      </a:lnTo>
                      <a:lnTo>
                        <a:pt x="5" y="167"/>
                      </a:lnTo>
                      <a:lnTo>
                        <a:pt x="8" y="167"/>
                      </a:lnTo>
                      <a:lnTo>
                        <a:pt x="10" y="164"/>
                      </a:lnTo>
                      <a:lnTo>
                        <a:pt x="13" y="162"/>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66" name="Freeform 115"/>
                <p:cNvSpPr>
                  <a:spLocks/>
                </p:cNvSpPr>
                <p:nvPr/>
              </p:nvSpPr>
              <p:spPr bwMode="auto">
                <a:xfrm>
                  <a:off x="5580063" y="3802063"/>
                  <a:ext cx="388937" cy="358775"/>
                </a:xfrm>
                <a:custGeom>
                  <a:avLst/>
                  <a:gdLst>
                    <a:gd name="T0" fmla="*/ 2147483647 w 306"/>
                    <a:gd name="T1" fmla="*/ 2147483647 h 281"/>
                    <a:gd name="T2" fmla="*/ 2147483647 w 306"/>
                    <a:gd name="T3" fmla="*/ 2147483647 h 281"/>
                    <a:gd name="T4" fmla="*/ 2147483647 w 306"/>
                    <a:gd name="T5" fmla="*/ 2147483647 h 281"/>
                    <a:gd name="T6" fmla="*/ 0 w 306"/>
                    <a:gd name="T7" fmla="*/ 2147483647 h 281"/>
                    <a:gd name="T8" fmla="*/ 2147483647 w 306"/>
                    <a:gd name="T9" fmla="*/ 2147483647 h 281"/>
                    <a:gd name="T10" fmla="*/ 2147483647 w 306"/>
                    <a:gd name="T11" fmla="*/ 0 h 281"/>
                    <a:gd name="T12" fmla="*/ 2147483647 w 306"/>
                    <a:gd name="T13" fmla="*/ 2147483647 h 281"/>
                    <a:gd name="T14" fmla="*/ 2147483647 w 306"/>
                    <a:gd name="T15" fmla="*/ 2147483647 h 281"/>
                    <a:gd name="T16" fmla="*/ 2147483647 w 306"/>
                    <a:gd name="T17" fmla="*/ 2147483647 h 281"/>
                    <a:gd name="T18" fmla="*/ 2147483647 w 306"/>
                    <a:gd name="T19" fmla="*/ 2147483647 h 281"/>
                    <a:gd name="T20" fmla="*/ 2147483647 w 306"/>
                    <a:gd name="T21" fmla="*/ 2147483647 h 281"/>
                    <a:gd name="T22" fmla="*/ 2147483647 w 306"/>
                    <a:gd name="T23" fmla="*/ 2147483647 h 281"/>
                    <a:gd name="T24" fmla="*/ 2147483647 w 306"/>
                    <a:gd name="T25" fmla="*/ 2147483647 h 281"/>
                    <a:gd name="T26" fmla="*/ 2147483647 w 306"/>
                    <a:gd name="T27" fmla="*/ 2147483647 h 281"/>
                    <a:gd name="T28" fmla="*/ 2147483647 w 306"/>
                    <a:gd name="T29" fmla="*/ 2147483647 h 281"/>
                    <a:gd name="T30" fmla="*/ 2147483647 w 306"/>
                    <a:gd name="T31" fmla="*/ 2147483647 h 281"/>
                    <a:gd name="T32" fmla="*/ 2147483647 w 306"/>
                    <a:gd name="T33" fmla="*/ 2147483647 h 281"/>
                    <a:gd name="T34" fmla="*/ 2147483647 w 306"/>
                    <a:gd name="T35" fmla="*/ 2147483647 h 281"/>
                    <a:gd name="T36" fmla="*/ 2147483647 w 306"/>
                    <a:gd name="T37" fmla="*/ 2147483647 h 281"/>
                    <a:gd name="T38" fmla="*/ 2147483647 w 306"/>
                    <a:gd name="T39" fmla="*/ 2147483647 h 281"/>
                    <a:gd name="T40" fmla="*/ 2147483647 w 306"/>
                    <a:gd name="T41" fmla="*/ 2147483647 h 281"/>
                    <a:gd name="T42" fmla="*/ 2147483647 w 306"/>
                    <a:gd name="T43" fmla="*/ 2147483647 h 281"/>
                    <a:gd name="T44" fmla="*/ 2147483647 w 306"/>
                    <a:gd name="T45" fmla="*/ 2147483647 h 281"/>
                    <a:gd name="T46" fmla="*/ 2147483647 w 306"/>
                    <a:gd name="T47" fmla="*/ 2147483647 h 281"/>
                    <a:gd name="T48" fmla="*/ 2147483647 w 306"/>
                    <a:gd name="T49" fmla="*/ 2147483647 h 281"/>
                    <a:gd name="T50" fmla="*/ 2147483647 w 306"/>
                    <a:gd name="T51" fmla="*/ 2147483647 h 281"/>
                    <a:gd name="T52" fmla="*/ 2147483647 w 306"/>
                    <a:gd name="T53" fmla="*/ 2147483647 h 281"/>
                    <a:gd name="T54" fmla="*/ 2147483647 w 306"/>
                    <a:gd name="T55" fmla="*/ 2147483647 h 281"/>
                    <a:gd name="T56" fmla="*/ 2147483647 w 306"/>
                    <a:gd name="T57" fmla="*/ 2147483647 h 281"/>
                    <a:gd name="T58" fmla="*/ 2147483647 w 306"/>
                    <a:gd name="T59" fmla="*/ 2147483647 h 281"/>
                    <a:gd name="T60" fmla="*/ 2147483647 w 306"/>
                    <a:gd name="T61" fmla="*/ 2147483647 h 281"/>
                    <a:gd name="T62" fmla="*/ 2147483647 w 306"/>
                    <a:gd name="T63" fmla="*/ 2147483647 h 281"/>
                    <a:gd name="T64" fmla="*/ 2147483647 w 306"/>
                    <a:gd name="T65" fmla="*/ 2147483647 h 281"/>
                    <a:gd name="T66" fmla="*/ 2147483647 w 306"/>
                    <a:gd name="T67" fmla="*/ 2147483647 h 281"/>
                    <a:gd name="T68" fmla="*/ 2147483647 w 306"/>
                    <a:gd name="T69" fmla="*/ 2147483647 h 281"/>
                    <a:gd name="T70" fmla="*/ 2147483647 w 306"/>
                    <a:gd name="T71" fmla="*/ 2147483647 h 281"/>
                    <a:gd name="T72" fmla="*/ 2147483647 w 306"/>
                    <a:gd name="T73" fmla="*/ 2147483647 h 281"/>
                    <a:gd name="T74" fmla="*/ 2147483647 w 306"/>
                    <a:gd name="T75" fmla="*/ 2147483647 h 281"/>
                    <a:gd name="T76" fmla="*/ 2147483647 w 306"/>
                    <a:gd name="T77" fmla="*/ 2147483647 h 281"/>
                    <a:gd name="T78" fmla="*/ 2147483647 w 306"/>
                    <a:gd name="T79" fmla="*/ 2147483647 h 281"/>
                    <a:gd name="T80" fmla="*/ 2147483647 w 306"/>
                    <a:gd name="T81" fmla="*/ 2147483647 h 281"/>
                    <a:gd name="T82" fmla="*/ 2147483647 w 306"/>
                    <a:gd name="T83" fmla="*/ 2147483647 h 281"/>
                    <a:gd name="T84" fmla="*/ 2147483647 w 306"/>
                    <a:gd name="T85" fmla="*/ 2147483647 h 281"/>
                    <a:gd name="T86" fmla="*/ 2147483647 w 306"/>
                    <a:gd name="T87" fmla="*/ 2147483647 h 281"/>
                    <a:gd name="T88" fmla="*/ 2147483647 w 306"/>
                    <a:gd name="T89" fmla="*/ 2147483647 h 281"/>
                    <a:gd name="T90" fmla="*/ 2147483647 w 306"/>
                    <a:gd name="T91" fmla="*/ 2147483647 h 281"/>
                    <a:gd name="T92" fmla="*/ 2147483647 w 306"/>
                    <a:gd name="T93" fmla="*/ 2147483647 h 281"/>
                    <a:gd name="T94" fmla="*/ 2147483647 w 306"/>
                    <a:gd name="T95" fmla="*/ 2147483647 h 281"/>
                    <a:gd name="T96" fmla="*/ 2147483647 w 306"/>
                    <a:gd name="T97" fmla="*/ 2147483647 h 281"/>
                    <a:gd name="T98" fmla="*/ 2147483647 w 306"/>
                    <a:gd name="T99" fmla="*/ 2147483647 h 281"/>
                    <a:gd name="T100" fmla="*/ 2147483647 w 306"/>
                    <a:gd name="T101" fmla="*/ 2147483647 h 281"/>
                    <a:gd name="T102" fmla="*/ 2147483647 w 306"/>
                    <a:gd name="T103" fmla="*/ 2147483647 h 281"/>
                    <a:gd name="T104" fmla="*/ 2147483647 w 306"/>
                    <a:gd name="T105" fmla="*/ 2147483647 h 281"/>
                    <a:gd name="T106" fmla="*/ 2147483647 w 306"/>
                    <a:gd name="T107" fmla="*/ 2147483647 h 281"/>
                    <a:gd name="T108" fmla="*/ 2147483647 w 306"/>
                    <a:gd name="T109" fmla="*/ 2147483647 h 281"/>
                    <a:gd name="T110" fmla="*/ 2147483647 w 306"/>
                    <a:gd name="T111" fmla="*/ 2147483647 h 281"/>
                    <a:gd name="T112" fmla="*/ 2147483647 w 306"/>
                    <a:gd name="T113" fmla="*/ 2147483647 h 281"/>
                    <a:gd name="T114" fmla="*/ 2147483647 w 306"/>
                    <a:gd name="T115" fmla="*/ 2147483647 h 281"/>
                    <a:gd name="T116" fmla="*/ 2147483647 w 306"/>
                    <a:gd name="T117" fmla="*/ 2147483647 h 281"/>
                    <a:gd name="T118" fmla="*/ 2147483647 w 306"/>
                    <a:gd name="T119" fmla="*/ 2147483647 h 281"/>
                    <a:gd name="T120" fmla="*/ 2147483647 w 306"/>
                    <a:gd name="T121" fmla="*/ 2147483647 h 281"/>
                    <a:gd name="T122" fmla="*/ 2147483647 w 306"/>
                    <a:gd name="T123" fmla="*/ 2147483647 h 281"/>
                    <a:gd name="T124" fmla="*/ 2147483647 w 306"/>
                    <a:gd name="T125" fmla="*/ 2147483647 h 2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6"/>
                    <a:gd name="T190" fmla="*/ 0 h 281"/>
                    <a:gd name="T191" fmla="*/ 306 w 306"/>
                    <a:gd name="T192" fmla="*/ 281 h 2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6" h="281">
                      <a:moveTo>
                        <a:pt x="10" y="53"/>
                      </a:moveTo>
                      <a:lnTo>
                        <a:pt x="10" y="51"/>
                      </a:lnTo>
                      <a:lnTo>
                        <a:pt x="5" y="48"/>
                      </a:lnTo>
                      <a:lnTo>
                        <a:pt x="5" y="43"/>
                      </a:lnTo>
                      <a:lnTo>
                        <a:pt x="8" y="41"/>
                      </a:lnTo>
                      <a:lnTo>
                        <a:pt x="3" y="41"/>
                      </a:lnTo>
                      <a:lnTo>
                        <a:pt x="3" y="38"/>
                      </a:lnTo>
                      <a:lnTo>
                        <a:pt x="5" y="33"/>
                      </a:lnTo>
                      <a:lnTo>
                        <a:pt x="5" y="31"/>
                      </a:lnTo>
                      <a:lnTo>
                        <a:pt x="5" y="28"/>
                      </a:lnTo>
                      <a:lnTo>
                        <a:pt x="3" y="28"/>
                      </a:lnTo>
                      <a:lnTo>
                        <a:pt x="0" y="23"/>
                      </a:lnTo>
                      <a:lnTo>
                        <a:pt x="3" y="18"/>
                      </a:lnTo>
                      <a:lnTo>
                        <a:pt x="0" y="13"/>
                      </a:lnTo>
                      <a:lnTo>
                        <a:pt x="0" y="10"/>
                      </a:lnTo>
                      <a:lnTo>
                        <a:pt x="5" y="8"/>
                      </a:lnTo>
                      <a:lnTo>
                        <a:pt x="5" y="3"/>
                      </a:lnTo>
                      <a:lnTo>
                        <a:pt x="8" y="3"/>
                      </a:lnTo>
                      <a:lnTo>
                        <a:pt x="10" y="0"/>
                      </a:lnTo>
                      <a:lnTo>
                        <a:pt x="10" y="3"/>
                      </a:lnTo>
                      <a:lnTo>
                        <a:pt x="13" y="5"/>
                      </a:lnTo>
                      <a:lnTo>
                        <a:pt x="16" y="10"/>
                      </a:lnTo>
                      <a:lnTo>
                        <a:pt x="18" y="13"/>
                      </a:lnTo>
                      <a:lnTo>
                        <a:pt x="21" y="16"/>
                      </a:lnTo>
                      <a:lnTo>
                        <a:pt x="23" y="18"/>
                      </a:lnTo>
                      <a:lnTo>
                        <a:pt x="26" y="18"/>
                      </a:lnTo>
                      <a:lnTo>
                        <a:pt x="31" y="21"/>
                      </a:lnTo>
                      <a:lnTo>
                        <a:pt x="33" y="18"/>
                      </a:lnTo>
                      <a:lnTo>
                        <a:pt x="36" y="21"/>
                      </a:lnTo>
                      <a:lnTo>
                        <a:pt x="38" y="21"/>
                      </a:lnTo>
                      <a:lnTo>
                        <a:pt x="41" y="18"/>
                      </a:lnTo>
                      <a:lnTo>
                        <a:pt x="43" y="16"/>
                      </a:lnTo>
                      <a:lnTo>
                        <a:pt x="46" y="13"/>
                      </a:lnTo>
                      <a:lnTo>
                        <a:pt x="48" y="8"/>
                      </a:lnTo>
                      <a:lnTo>
                        <a:pt x="56" y="5"/>
                      </a:lnTo>
                      <a:lnTo>
                        <a:pt x="61" y="3"/>
                      </a:lnTo>
                      <a:lnTo>
                        <a:pt x="64" y="3"/>
                      </a:lnTo>
                      <a:lnTo>
                        <a:pt x="66" y="5"/>
                      </a:lnTo>
                      <a:lnTo>
                        <a:pt x="69" y="8"/>
                      </a:lnTo>
                      <a:lnTo>
                        <a:pt x="69" y="10"/>
                      </a:lnTo>
                      <a:lnTo>
                        <a:pt x="64" y="13"/>
                      </a:lnTo>
                      <a:lnTo>
                        <a:pt x="66" y="16"/>
                      </a:lnTo>
                      <a:lnTo>
                        <a:pt x="66" y="18"/>
                      </a:lnTo>
                      <a:lnTo>
                        <a:pt x="64" y="21"/>
                      </a:lnTo>
                      <a:lnTo>
                        <a:pt x="64" y="23"/>
                      </a:lnTo>
                      <a:lnTo>
                        <a:pt x="66" y="23"/>
                      </a:lnTo>
                      <a:lnTo>
                        <a:pt x="69" y="28"/>
                      </a:lnTo>
                      <a:lnTo>
                        <a:pt x="71" y="28"/>
                      </a:lnTo>
                      <a:lnTo>
                        <a:pt x="76" y="31"/>
                      </a:lnTo>
                      <a:lnTo>
                        <a:pt x="76" y="38"/>
                      </a:lnTo>
                      <a:lnTo>
                        <a:pt x="74" y="43"/>
                      </a:lnTo>
                      <a:lnTo>
                        <a:pt x="76" y="46"/>
                      </a:lnTo>
                      <a:lnTo>
                        <a:pt x="79" y="48"/>
                      </a:lnTo>
                      <a:lnTo>
                        <a:pt x="86" y="51"/>
                      </a:lnTo>
                      <a:lnTo>
                        <a:pt x="91" y="51"/>
                      </a:lnTo>
                      <a:lnTo>
                        <a:pt x="94" y="53"/>
                      </a:lnTo>
                      <a:lnTo>
                        <a:pt x="96" y="56"/>
                      </a:lnTo>
                      <a:lnTo>
                        <a:pt x="99" y="58"/>
                      </a:lnTo>
                      <a:lnTo>
                        <a:pt x="104" y="63"/>
                      </a:lnTo>
                      <a:lnTo>
                        <a:pt x="117" y="69"/>
                      </a:lnTo>
                      <a:lnTo>
                        <a:pt x="124" y="69"/>
                      </a:lnTo>
                      <a:lnTo>
                        <a:pt x="127" y="69"/>
                      </a:lnTo>
                      <a:lnTo>
                        <a:pt x="137" y="66"/>
                      </a:lnTo>
                      <a:lnTo>
                        <a:pt x="144" y="63"/>
                      </a:lnTo>
                      <a:lnTo>
                        <a:pt x="155" y="63"/>
                      </a:lnTo>
                      <a:lnTo>
                        <a:pt x="157" y="61"/>
                      </a:lnTo>
                      <a:lnTo>
                        <a:pt x="160" y="58"/>
                      </a:lnTo>
                      <a:lnTo>
                        <a:pt x="157" y="51"/>
                      </a:lnTo>
                      <a:lnTo>
                        <a:pt x="160" y="51"/>
                      </a:lnTo>
                      <a:lnTo>
                        <a:pt x="162" y="51"/>
                      </a:lnTo>
                      <a:lnTo>
                        <a:pt x="165" y="48"/>
                      </a:lnTo>
                      <a:lnTo>
                        <a:pt x="170" y="46"/>
                      </a:lnTo>
                      <a:lnTo>
                        <a:pt x="172" y="41"/>
                      </a:lnTo>
                      <a:lnTo>
                        <a:pt x="177" y="38"/>
                      </a:lnTo>
                      <a:lnTo>
                        <a:pt x="180" y="36"/>
                      </a:lnTo>
                      <a:lnTo>
                        <a:pt x="185" y="36"/>
                      </a:lnTo>
                      <a:lnTo>
                        <a:pt x="190" y="36"/>
                      </a:lnTo>
                      <a:lnTo>
                        <a:pt x="192" y="36"/>
                      </a:lnTo>
                      <a:lnTo>
                        <a:pt x="195" y="33"/>
                      </a:lnTo>
                      <a:lnTo>
                        <a:pt x="197" y="31"/>
                      </a:lnTo>
                      <a:lnTo>
                        <a:pt x="203" y="33"/>
                      </a:lnTo>
                      <a:lnTo>
                        <a:pt x="210" y="33"/>
                      </a:lnTo>
                      <a:lnTo>
                        <a:pt x="213" y="38"/>
                      </a:lnTo>
                      <a:lnTo>
                        <a:pt x="218" y="38"/>
                      </a:lnTo>
                      <a:lnTo>
                        <a:pt x="223" y="43"/>
                      </a:lnTo>
                      <a:lnTo>
                        <a:pt x="228" y="43"/>
                      </a:lnTo>
                      <a:lnTo>
                        <a:pt x="233" y="43"/>
                      </a:lnTo>
                      <a:lnTo>
                        <a:pt x="238" y="46"/>
                      </a:lnTo>
                      <a:lnTo>
                        <a:pt x="240" y="48"/>
                      </a:lnTo>
                      <a:lnTo>
                        <a:pt x="256" y="61"/>
                      </a:lnTo>
                      <a:lnTo>
                        <a:pt x="258" y="66"/>
                      </a:lnTo>
                      <a:lnTo>
                        <a:pt x="263" y="66"/>
                      </a:lnTo>
                      <a:lnTo>
                        <a:pt x="271" y="63"/>
                      </a:lnTo>
                      <a:lnTo>
                        <a:pt x="271" y="66"/>
                      </a:lnTo>
                      <a:lnTo>
                        <a:pt x="271" y="74"/>
                      </a:lnTo>
                      <a:lnTo>
                        <a:pt x="271" y="79"/>
                      </a:lnTo>
                      <a:lnTo>
                        <a:pt x="273" y="84"/>
                      </a:lnTo>
                      <a:lnTo>
                        <a:pt x="273" y="86"/>
                      </a:lnTo>
                      <a:lnTo>
                        <a:pt x="271" y="86"/>
                      </a:lnTo>
                      <a:lnTo>
                        <a:pt x="271" y="91"/>
                      </a:lnTo>
                      <a:lnTo>
                        <a:pt x="271" y="96"/>
                      </a:lnTo>
                      <a:lnTo>
                        <a:pt x="266" y="109"/>
                      </a:lnTo>
                      <a:lnTo>
                        <a:pt x="266" y="111"/>
                      </a:lnTo>
                      <a:lnTo>
                        <a:pt x="261" y="114"/>
                      </a:lnTo>
                      <a:lnTo>
                        <a:pt x="261" y="117"/>
                      </a:lnTo>
                      <a:lnTo>
                        <a:pt x="261" y="122"/>
                      </a:lnTo>
                      <a:lnTo>
                        <a:pt x="268" y="124"/>
                      </a:lnTo>
                      <a:lnTo>
                        <a:pt x="268" y="127"/>
                      </a:lnTo>
                      <a:lnTo>
                        <a:pt x="263" y="134"/>
                      </a:lnTo>
                      <a:lnTo>
                        <a:pt x="263" y="144"/>
                      </a:lnTo>
                      <a:lnTo>
                        <a:pt x="266" y="154"/>
                      </a:lnTo>
                      <a:lnTo>
                        <a:pt x="266" y="162"/>
                      </a:lnTo>
                      <a:lnTo>
                        <a:pt x="268" y="162"/>
                      </a:lnTo>
                      <a:lnTo>
                        <a:pt x="268" y="164"/>
                      </a:lnTo>
                      <a:lnTo>
                        <a:pt x="278" y="167"/>
                      </a:lnTo>
                      <a:lnTo>
                        <a:pt x="281" y="167"/>
                      </a:lnTo>
                      <a:lnTo>
                        <a:pt x="281" y="170"/>
                      </a:lnTo>
                      <a:lnTo>
                        <a:pt x="281" y="175"/>
                      </a:lnTo>
                      <a:lnTo>
                        <a:pt x="278" y="180"/>
                      </a:lnTo>
                      <a:lnTo>
                        <a:pt x="273" y="185"/>
                      </a:lnTo>
                      <a:lnTo>
                        <a:pt x="266" y="195"/>
                      </a:lnTo>
                      <a:lnTo>
                        <a:pt x="273" y="202"/>
                      </a:lnTo>
                      <a:lnTo>
                        <a:pt x="278" y="212"/>
                      </a:lnTo>
                      <a:lnTo>
                        <a:pt x="281" y="215"/>
                      </a:lnTo>
                      <a:lnTo>
                        <a:pt x="286" y="217"/>
                      </a:lnTo>
                      <a:lnTo>
                        <a:pt x="294" y="223"/>
                      </a:lnTo>
                      <a:lnTo>
                        <a:pt x="296" y="223"/>
                      </a:lnTo>
                      <a:lnTo>
                        <a:pt x="299" y="228"/>
                      </a:lnTo>
                      <a:lnTo>
                        <a:pt x="299" y="238"/>
                      </a:lnTo>
                      <a:lnTo>
                        <a:pt x="299" y="240"/>
                      </a:lnTo>
                      <a:lnTo>
                        <a:pt x="304" y="240"/>
                      </a:lnTo>
                      <a:lnTo>
                        <a:pt x="306" y="243"/>
                      </a:lnTo>
                      <a:lnTo>
                        <a:pt x="306" y="250"/>
                      </a:lnTo>
                      <a:lnTo>
                        <a:pt x="304" y="253"/>
                      </a:lnTo>
                      <a:lnTo>
                        <a:pt x="296" y="255"/>
                      </a:lnTo>
                      <a:lnTo>
                        <a:pt x="291" y="255"/>
                      </a:lnTo>
                      <a:lnTo>
                        <a:pt x="283" y="260"/>
                      </a:lnTo>
                      <a:lnTo>
                        <a:pt x="283" y="263"/>
                      </a:lnTo>
                      <a:lnTo>
                        <a:pt x="281" y="271"/>
                      </a:lnTo>
                      <a:lnTo>
                        <a:pt x="281" y="273"/>
                      </a:lnTo>
                      <a:lnTo>
                        <a:pt x="278" y="281"/>
                      </a:lnTo>
                      <a:lnTo>
                        <a:pt x="276" y="281"/>
                      </a:lnTo>
                      <a:lnTo>
                        <a:pt x="268" y="278"/>
                      </a:lnTo>
                      <a:lnTo>
                        <a:pt x="266" y="278"/>
                      </a:lnTo>
                      <a:lnTo>
                        <a:pt x="261" y="276"/>
                      </a:lnTo>
                      <a:lnTo>
                        <a:pt x="258" y="276"/>
                      </a:lnTo>
                      <a:lnTo>
                        <a:pt x="248" y="276"/>
                      </a:lnTo>
                      <a:lnTo>
                        <a:pt x="243" y="276"/>
                      </a:lnTo>
                      <a:lnTo>
                        <a:pt x="238" y="276"/>
                      </a:lnTo>
                      <a:lnTo>
                        <a:pt x="235" y="273"/>
                      </a:lnTo>
                      <a:lnTo>
                        <a:pt x="233" y="271"/>
                      </a:lnTo>
                      <a:lnTo>
                        <a:pt x="228" y="271"/>
                      </a:lnTo>
                      <a:lnTo>
                        <a:pt x="223" y="271"/>
                      </a:lnTo>
                      <a:lnTo>
                        <a:pt x="220" y="271"/>
                      </a:lnTo>
                      <a:lnTo>
                        <a:pt x="218" y="268"/>
                      </a:lnTo>
                      <a:lnTo>
                        <a:pt x="213" y="268"/>
                      </a:lnTo>
                      <a:lnTo>
                        <a:pt x="210" y="265"/>
                      </a:lnTo>
                      <a:lnTo>
                        <a:pt x="210" y="263"/>
                      </a:lnTo>
                      <a:lnTo>
                        <a:pt x="208" y="260"/>
                      </a:lnTo>
                      <a:lnTo>
                        <a:pt x="208" y="258"/>
                      </a:lnTo>
                      <a:lnTo>
                        <a:pt x="205" y="255"/>
                      </a:lnTo>
                      <a:lnTo>
                        <a:pt x="205" y="250"/>
                      </a:lnTo>
                      <a:lnTo>
                        <a:pt x="203" y="245"/>
                      </a:lnTo>
                      <a:lnTo>
                        <a:pt x="200" y="245"/>
                      </a:lnTo>
                      <a:lnTo>
                        <a:pt x="197" y="243"/>
                      </a:lnTo>
                      <a:lnTo>
                        <a:pt x="190" y="243"/>
                      </a:lnTo>
                      <a:lnTo>
                        <a:pt x="187" y="243"/>
                      </a:lnTo>
                      <a:lnTo>
                        <a:pt x="187" y="245"/>
                      </a:lnTo>
                      <a:lnTo>
                        <a:pt x="185" y="245"/>
                      </a:lnTo>
                      <a:lnTo>
                        <a:pt x="180" y="245"/>
                      </a:lnTo>
                      <a:lnTo>
                        <a:pt x="180" y="248"/>
                      </a:lnTo>
                      <a:lnTo>
                        <a:pt x="175" y="250"/>
                      </a:lnTo>
                      <a:lnTo>
                        <a:pt x="172" y="253"/>
                      </a:lnTo>
                      <a:lnTo>
                        <a:pt x="170" y="255"/>
                      </a:lnTo>
                      <a:lnTo>
                        <a:pt x="167" y="255"/>
                      </a:lnTo>
                      <a:lnTo>
                        <a:pt x="160" y="250"/>
                      </a:lnTo>
                      <a:lnTo>
                        <a:pt x="152" y="250"/>
                      </a:lnTo>
                      <a:lnTo>
                        <a:pt x="149" y="248"/>
                      </a:lnTo>
                      <a:lnTo>
                        <a:pt x="139" y="245"/>
                      </a:lnTo>
                      <a:lnTo>
                        <a:pt x="139" y="243"/>
                      </a:lnTo>
                      <a:lnTo>
                        <a:pt x="137" y="240"/>
                      </a:lnTo>
                      <a:lnTo>
                        <a:pt x="132" y="235"/>
                      </a:lnTo>
                      <a:lnTo>
                        <a:pt x="127" y="230"/>
                      </a:lnTo>
                      <a:lnTo>
                        <a:pt x="122" y="230"/>
                      </a:lnTo>
                      <a:lnTo>
                        <a:pt x="119" y="230"/>
                      </a:lnTo>
                      <a:lnTo>
                        <a:pt x="117" y="228"/>
                      </a:lnTo>
                      <a:lnTo>
                        <a:pt x="112" y="217"/>
                      </a:lnTo>
                      <a:lnTo>
                        <a:pt x="107" y="210"/>
                      </a:lnTo>
                      <a:lnTo>
                        <a:pt x="107" y="207"/>
                      </a:lnTo>
                      <a:lnTo>
                        <a:pt x="107" y="202"/>
                      </a:lnTo>
                      <a:lnTo>
                        <a:pt x="99" y="195"/>
                      </a:lnTo>
                      <a:lnTo>
                        <a:pt x="96" y="190"/>
                      </a:lnTo>
                      <a:lnTo>
                        <a:pt x="89" y="190"/>
                      </a:lnTo>
                      <a:lnTo>
                        <a:pt x="86" y="190"/>
                      </a:lnTo>
                      <a:lnTo>
                        <a:pt x="84" y="190"/>
                      </a:lnTo>
                      <a:lnTo>
                        <a:pt x="81" y="187"/>
                      </a:lnTo>
                      <a:lnTo>
                        <a:pt x="81" y="182"/>
                      </a:lnTo>
                      <a:lnTo>
                        <a:pt x="79" y="182"/>
                      </a:lnTo>
                      <a:lnTo>
                        <a:pt x="79" y="185"/>
                      </a:lnTo>
                      <a:lnTo>
                        <a:pt x="76" y="190"/>
                      </a:lnTo>
                      <a:lnTo>
                        <a:pt x="74" y="190"/>
                      </a:lnTo>
                      <a:lnTo>
                        <a:pt x="71" y="190"/>
                      </a:lnTo>
                      <a:lnTo>
                        <a:pt x="69" y="187"/>
                      </a:lnTo>
                      <a:lnTo>
                        <a:pt x="64" y="182"/>
                      </a:lnTo>
                      <a:lnTo>
                        <a:pt x="64" y="177"/>
                      </a:lnTo>
                      <a:lnTo>
                        <a:pt x="64" y="175"/>
                      </a:lnTo>
                      <a:lnTo>
                        <a:pt x="61" y="175"/>
                      </a:lnTo>
                      <a:lnTo>
                        <a:pt x="58" y="175"/>
                      </a:lnTo>
                      <a:lnTo>
                        <a:pt x="58" y="172"/>
                      </a:lnTo>
                      <a:lnTo>
                        <a:pt x="58" y="167"/>
                      </a:lnTo>
                      <a:lnTo>
                        <a:pt x="58" y="162"/>
                      </a:lnTo>
                      <a:lnTo>
                        <a:pt x="58" y="157"/>
                      </a:lnTo>
                      <a:lnTo>
                        <a:pt x="58" y="154"/>
                      </a:lnTo>
                      <a:lnTo>
                        <a:pt x="56" y="152"/>
                      </a:lnTo>
                      <a:lnTo>
                        <a:pt x="51" y="147"/>
                      </a:lnTo>
                      <a:lnTo>
                        <a:pt x="48" y="147"/>
                      </a:lnTo>
                      <a:lnTo>
                        <a:pt x="38" y="139"/>
                      </a:lnTo>
                      <a:lnTo>
                        <a:pt x="36" y="139"/>
                      </a:lnTo>
                      <a:lnTo>
                        <a:pt x="33" y="139"/>
                      </a:lnTo>
                      <a:lnTo>
                        <a:pt x="33" y="137"/>
                      </a:lnTo>
                      <a:lnTo>
                        <a:pt x="33" y="132"/>
                      </a:lnTo>
                      <a:lnTo>
                        <a:pt x="26" y="122"/>
                      </a:lnTo>
                      <a:lnTo>
                        <a:pt x="23" y="119"/>
                      </a:lnTo>
                      <a:lnTo>
                        <a:pt x="23" y="111"/>
                      </a:lnTo>
                      <a:lnTo>
                        <a:pt x="26" y="104"/>
                      </a:lnTo>
                      <a:lnTo>
                        <a:pt x="33" y="96"/>
                      </a:lnTo>
                      <a:lnTo>
                        <a:pt x="31" y="89"/>
                      </a:lnTo>
                      <a:lnTo>
                        <a:pt x="31" y="86"/>
                      </a:lnTo>
                      <a:lnTo>
                        <a:pt x="33" y="81"/>
                      </a:lnTo>
                      <a:lnTo>
                        <a:pt x="26" y="81"/>
                      </a:lnTo>
                      <a:lnTo>
                        <a:pt x="21" y="79"/>
                      </a:lnTo>
                      <a:lnTo>
                        <a:pt x="21" y="76"/>
                      </a:lnTo>
                      <a:lnTo>
                        <a:pt x="16" y="66"/>
                      </a:lnTo>
                      <a:lnTo>
                        <a:pt x="10" y="53"/>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67" name="Freeform 116"/>
                <p:cNvSpPr>
                  <a:spLocks/>
                </p:cNvSpPr>
                <p:nvPr/>
              </p:nvSpPr>
              <p:spPr bwMode="auto">
                <a:xfrm>
                  <a:off x="5629275" y="4046538"/>
                  <a:ext cx="38100" cy="36512"/>
                </a:xfrm>
                <a:custGeom>
                  <a:avLst/>
                  <a:gdLst>
                    <a:gd name="T0" fmla="*/ 2147483647 w 31"/>
                    <a:gd name="T1" fmla="*/ 0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2147483647 w 31"/>
                    <a:gd name="T13" fmla="*/ 2147483647 h 28"/>
                    <a:gd name="T14" fmla="*/ 2147483647 w 31"/>
                    <a:gd name="T15" fmla="*/ 2147483647 h 28"/>
                    <a:gd name="T16" fmla="*/ 2147483647 w 31"/>
                    <a:gd name="T17" fmla="*/ 2147483647 h 28"/>
                    <a:gd name="T18" fmla="*/ 2147483647 w 31"/>
                    <a:gd name="T19" fmla="*/ 2147483647 h 28"/>
                    <a:gd name="T20" fmla="*/ 2147483647 w 31"/>
                    <a:gd name="T21" fmla="*/ 2147483647 h 28"/>
                    <a:gd name="T22" fmla="*/ 2147483647 w 31"/>
                    <a:gd name="T23" fmla="*/ 2147483647 h 28"/>
                    <a:gd name="T24" fmla="*/ 2147483647 w 31"/>
                    <a:gd name="T25" fmla="*/ 2147483647 h 28"/>
                    <a:gd name="T26" fmla="*/ 2147483647 w 31"/>
                    <a:gd name="T27" fmla="*/ 2147483647 h 28"/>
                    <a:gd name="T28" fmla="*/ 0 w 31"/>
                    <a:gd name="T29" fmla="*/ 2147483647 h 28"/>
                    <a:gd name="T30" fmla="*/ 2147483647 w 31"/>
                    <a:gd name="T31" fmla="*/ 2147483647 h 28"/>
                    <a:gd name="T32" fmla="*/ 2147483647 w 31"/>
                    <a:gd name="T33" fmla="*/ 2147483647 h 28"/>
                    <a:gd name="T34" fmla="*/ 2147483647 w 31"/>
                    <a:gd name="T35" fmla="*/ 2147483647 h 28"/>
                    <a:gd name="T36" fmla="*/ 2147483647 w 31"/>
                    <a:gd name="T37" fmla="*/ 0 h 28"/>
                    <a:gd name="T38" fmla="*/ 2147483647 w 31"/>
                    <a:gd name="T39" fmla="*/ 0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28"/>
                    <a:gd name="T62" fmla="*/ 31 w 31"/>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28">
                      <a:moveTo>
                        <a:pt x="23" y="0"/>
                      </a:moveTo>
                      <a:lnTo>
                        <a:pt x="23" y="3"/>
                      </a:lnTo>
                      <a:lnTo>
                        <a:pt x="26" y="8"/>
                      </a:lnTo>
                      <a:lnTo>
                        <a:pt x="23" y="8"/>
                      </a:lnTo>
                      <a:lnTo>
                        <a:pt x="18" y="13"/>
                      </a:lnTo>
                      <a:lnTo>
                        <a:pt x="20" y="13"/>
                      </a:lnTo>
                      <a:lnTo>
                        <a:pt x="26" y="13"/>
                      </a:lnTo>
                      <a:lnTo>
                        <a:pt x="31" y="28"/>
                      </a:lnTo>
                      <a:lnTo>
                        <a:pt x="28" y="28"/>
                      </a:lnTo>
                      <a:lnTo>
                        <a:pt x="20" y="28"/>
                      </a:lnTo>
                      <a:lnTo>
                        <a:pt x="18" y="25"/>
                      </a:lnTo>
                      <a:lnTo>
                        <a:pt x="15" y="20"/>
                      </a:lnTo>
                      <a:lnTo>
                        <a:pt x="13" y="20"/>
                      </a:lnTo>
                      <a:lnTo>
                        <a:pt x="0" y="18"/>
                      </a:lnTo>
                      <a:lnTo>
                        <a:pt x="5" y="13"/>
                      </a:lnTo>
                      <a:lnTo>
                        <a:pt x="8" y="8"/>
                      </a:lnTo>
                      <a:lnTo>
                        <a:pt x="10" y="3"/>
                      </a:lnTo>
                      <a:lnTo>
                        <a:pt x="13" y="0"/>
                      </a:lnTo>
                      <a:lnTo>
                        <a:pt x="23" y="0"/>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68" name="Freeform 117"/>
                <p:cNvSpPr>
                  <a:spLocks/>
                </p:cNvSpPr>
                <p:nvPr/>
              </p:nvSpPr>
              <p:spPr bwMode="auto">
                <a:xfrm>
                  <a:off x="5426075" y="4310063"/>
                  <a:ext cx="133350" cy="119062"/>
                </a:xfrm>
                <a:custGeom>
                  <a:avLst/>
                  <a:gdLst>
                    <a:gd name="T0" fmla="*/ 2147483647 w 104"/>
                    <a:gd name="T1" fmla="*/ 2147483647 h 94"/>
                    <a:gd name="T2" fmla="*/ 2147483647 w 104"/>
                    <a:gd name="T3" fmla="*/ 2147483647 h 94"/>
                    <a:gd name="T4" fmla="*/ 2147483647 w 104"/>
                    <a:gd name="T5" fmla="*/ 2147483647 h 94"/>
                    <a:gd name="T6" fmla="*/ 2147483647 w 104"/>
                    <a:gd name="T7" fmla="*/ 2147483647 h 94"/>
                    <a:gd name="T8" fmla="*/ 2147483647 w 104"/>
                    <a:gd name="T9" fmla="*/ 2147483647 h 94"/>
                    <a:gd name="T10" fmla="*/ 2147483647 w 104"/>
                    <a:gd name="T11" fmla="*/ 2147483647 h 94"/>
                    <a:gd name="T12" fmla="*/ 2147483647 w 104"/>
                    <a:gd name="T13" fmla="*/ 2147483647 h 94"/>
                    <a:gd name="T14" fmla="*/ 2147483647 w 104"/>
                    <a:gd name="T15" fmla="*/ 2147483647 h 94"/>
                    <a:gd name="T16" fmla="*/ 2147483647 w 104"/>
                    <a:gd name="T17" fmla="*/ 2147483647 h 94"/>
                    <a:gd name="T18" fmla="*/ 2147483647 w 104"/>
                    <a:gd name="T19" fmla="*/ 2147483647 h 94"/>
                    <a:gd name="T20" fmla="*/ 2147483647 w 104"/>
                    <a:gd name="T21" fmla="*/ 2147483647 h 94"/>
                    <a:gd name="T22" fmla="*/ 2147483647 w 104"/>
                    <a:gd name="T23" fmla="*/ 2147483647 h 94"/>
                    <a:gd name="T24" fmla="*/ 2147483647 w 104"/>
                    <a:gd name="T25" fmla="*/ 2147483647 h 94"/>
                    <a:gd name="T26" fmla="*/ 2147483647 w 104"/>
                    <a:gd name="T27" fmla="*/ 2147483647 h 94"/>
                    <a:gd name="T28" fmla="*/ 0 w 104"/>
                    <a:gd name="T29" fmla="*/ 2147483647 h 94"/>
                    <a:gd name="T30" fmla="*/ 0 w 104"/>
                    <a:gd name="T31" fmla="*/ 2147483647 h 94"/>
                    <a:gd name="T32" fmla="*/ 2147483647 w 104"/>
                    <a:gd name="T33" fmla="*/ 2147483647 h 94"/>
                    <a:gd name="T34" fmla="*/ 2147483647 w 104"/>
                    <a:gd name="T35" fmla="*/ 2147483647 h 94"/>
                    <a:gd name="T36" fmla="*/ 2147483647 w 104"/>
                    <a:gd name="T37" fmla="*/ 2147483647 h 94"/>
                    <a:gd name="T38" fmla="*/ 2147483647 w 104"/>
                    <a:gd name="T39" fmla="*/ 2147483647 h 94"/>
                    <a:gd name="T40" fmla="*/ 2147483647 w 104"/>
                    <a:gd name="T41" fmla="*/ 2147483647 h 94"/>
                    <a:gd name="T42" fmla="*/ 2147483647 w 104"/>
                    <a:gd name="T43" fmla="*/ 2147483647 h 94"/>
                    <a:gd name="T44" fmla="*/ 2147483647 w 104"/>
                    <a:gd name="T45" fmla="*/ 2147483647 h 94"/>
                    <a:gd name="T46" fmla="*/ 2147483647 w 104"/>
                    <a:gd name="T47" fmla="*/ 0 h 94"/>
                    <a:gd name="T48" fmla="*/ 2147483647 w 104"/>
                    <a:gd name="T49" fmla="*/ 2147483647 h 94"/>
                    <a:gd name="T50" fmla="*/ 2147483647 w 104"/>
                    <a:gd name="T51" fmla="*/ 2147483647 h 94"/>
                    <a:gd name="T52" fmla="*/ 2147483647 w 104"/>
                    <a:gd name="T53" fmla="*/ 2147483647 h 94"/>
                    <a:gd name="T54" fmla="*/ 2147483647 w 104"/>
                    <a:gd name="T55" fmla="*/ 2147483647 h 94"/>
                    <a:gd name="T56" fmla="*/ 2147483647 w 104"/>
                    <a:gd name="T57" fmla="*/ 2147483647 h 94"/>
                    <a:gd name="T58" fmla="*/ 2147483647 w 104"/>
                    <a:gd name="T59" fmla="*/ 2147483647 h 94"/>
                    <a:gd name="T60" fmla="*/ 2147483647 w 104"/>
                    <a:gd name="T61" fmla="*/ 2147483647 h 94"/>
                    <a:gd name="T62" fmla="*/ 2147483647 w 104"/>
                    <a:gd name="T63" fmla="*/ 2147483647 h 94"/>
                    <a:gd name="T64" fmla="*/ 2147483647 w 104"/>
                    <a:gd name="T65" fmla="*/ 2147483647 h 94"/>
                    <a:gd name="T66" fmla="*/ 2147483647 w 104"/>
                    <a:gd name="T67" fmla="*/ 2147483647 h 94"/>
                    <a:gd name="T68" fmla="*/ 2147483647 w 104"/>
                    <a:gd name="T69" fmla="*/ 2147483647 h 94"/>
                    <a:gd name="T70" fmla="*/ 2147483647 w 104"/>
                    <a:gd name="T71" fmla="*/ 2147483647 h 94"/>
                    <a:gd name="T72" fmla="*/ 2147483647 w 104"/>
                    <a:gd name="T73" fmla="*/ 2147483647 h 94"/>
                    <a:gd name="T74" fmla="*/ 2147483647 w 104"/>
                    <a:gd name="T75" fmla="*/ 2147483647 h 9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4"/>
                    <a:gd name="T115" fmla="*/ 0 h 94"/>
                    <a:gd name="T116" fmla="*/ 104 w 104"/>
                    <a:gd name="T117" fmla="*/ 94 h 9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4" h="94">
                      <a:moveTo>
                        <a:pt x="94" y="94"/>
                      </a:moveTo>
                      <a:lnTo>
                        <a:pt x="91" y="94"/>
                      </a:lnTo>
                      <a:lnTo>
                        <a:pt x="89" y="89"/>
                      </a:lnTo>
                      <a:lnTo>
                        <a:pt x="83" y="86"/>
                      </a:lnTo>
                      <a:lnTo>
                        <a:pt x="81" y="81"/>
                      </a:lnTo>
                      <a:lnTo>
                        <a:pt x="73" y="73"/>
                      </a:lnTo>
                      <a:lnTo>
                        <a:pt x="71" y="71"/>
                      </a:lnTo>
                      <a:lnTo>
                        <a:pt x="66" y="66"/>
                      </a:lnTo>
                      <a:lnTo>
                        <a:pt x="61" y="63"/>
                      </a:lnTo>
                      <a:lnTo>
                        <a:pt x="56" y="61"/>
                      </a:lnTo>
                      <a:lnTo>
                        <a:pt x="51" y="61"/>
                      </a:lnTo>
                      <a:lnTo>
                        <a:pt x="48" y="61"/>
                      </a:lnTo>
                      <a:lnTo>
                        <a:pt x="46" y="58"/>
                      </a:lnTo>
                      <a:lnTo>
                        <a:pt x="43" y="61"/>
                      </a:lnTo>
                      <a:lnTo>
                        <a:pt x="40" y="61"/>
                      </a:lnTo>
                      <a:lnTo>
                        <a:pt x="38" y="58"/>
                      </a:lnTo>
                      <a:lnTo>
                        <a:pt x="33" y="61"/>
                      </a:lnTo>
                      <a:lnTo>
                        <a:pt x="28" y="61"/>
                      </a:lnTo>
                      <a:lnTo>
                        <a:pt x="25" y="56"/>
                      </a:lnTo>
                      <a:lnTo>
                        <a:pt x="23" y="56"/>
                      </a:lnTo>
                      <a:lnTo>
                        <a:pt x="20" y="53"/>
                      </a:lnTo>
                      <a:lnTo>
                        <a:pt x="15" y="66"/>
                      </a:lnTo>
                      <a:lnTo>
                        <a:pt x="10" y="61"/>
                      </a:lnTo>
                      <a:lnTo>
                        <a:pt x="8" y="61"/>
                      </a:lnTo>
                      <a:lnTo>
                        <a:pt x="5" y="63"/>
                      </a:lnTo>
                      <a:lnTo>
                        <a:pt x="3" y="63"/>
                      </a:lnTo>
                      <a:lnTo>
                        <a:pt x="0" y="63"/>
                      </a:lnTo>
                      <a:lnTo>
                        <a:pt x="0" y="58"/>
                      </a:lnTo>
                      <a:lnTo>
                        <a:pt x="0" y="51"/>
                      </a:lnTo>
                      <a:lnTo>
                        <a:pt x="0" y="48"/>
                      </a:lnTo>
                      <a:lnTo>
                        <a:pt x="5" y="38"/>
                      </a:lnTo>
                      <a:lnTo>
                        <a:pt x="5" y="33"/>
                      </a:lnTo>
                      <a:lnTo>
                        <a:pt x="8" y="25"/>
                      </a:lnTo>
                      <a:lnTo>
                        <a:pt x="8" y="23"/>
                      </a:lnTo>
                      <a:lnTo>
                        <a:pt x="8" y="18"/>
                      </a:lnTo>
                      <a:lnTo>
                        <a:pt x="15" y="18"/>
                      </a:lnTo>
                      <a:lnTo>
                        <a:pt x="18" y="18"/>
                      </a:lnTo>
                      <a:lnTo>
                        <a:pt x="18" y="13"/>
                      </a:lnTo>
                      <a:lnTo>
                        <a:pt x="20" y="13"/>
                      </a:lnTo>
                      <a:lnTo>
                        <a:pt x="23" y="10"/>
                      </a:lnTo>
                      <a:lnTo>
                        <a:pt x="25" y="10"/>
                      </a:lnTo>
                      <a:lnTo>
                        <a:pt x="28" y="8"/>
                      </a:lnTo>
                      <a:lnTo>
                        <a:pt x="30" y="3"/>
                      </a:lnTo>
                      <a:lnTo>
                        <a:pt x="33" y="3"/>
                      </a:lnTo>
                      <a:lnTo>
                        <a:pt x="35" y="0"/>
                      </a:lnTo>
                      <a:lnTo>
                        <a:pt x="40" y="18"/>
                      </a:lnTo>
                      <a:lnTo>
                        <a:pt x="43" y="28"/>
                      </a:lnTo>
                      <a:lnTo>
                        <a:pt x="48" y="43"/>
                      </a:lnTo>
                      <a:lnTo>
                        <a:pt x="53" y="48"/>
                      </a:lnTo>
                      <a:lnTo>
                        <a:pt x="56" y="48"/>
                      </a:lnTo>
                      <a:lnTo>
                        <a:pt x="53" y="43"/>
                      </a:lnTo>
                      <a:lnTo>
                        <a:pt x="56" y="43"/>
                      </a:lnTo>
                      <a:lnTo>
                        <a:pt x="56" y="46"/>
                      </a:lnTo>
                      <a:lnTo>
                        <a:pt x="61" y="51"/>
                      </a:lnTo>
                      <a:lnTo>
                        <a:pt x="63" y="53"/>
                      </a:lnTo>
                      <a:lnTo>
                        <a:pt x="66" y="53"/>
                      </a:lnTo>
                      <a:lnTo>
                        <a:pt x="68" y="53"/>
                      </a:lnTo>
                      <a:lnTo>
                        <a:pt x="78" y="61"/>
                      </a:lnTo>
                      <a:lnTo>
                        <a:pt x="83" y="68"/>
                      </a:lnTo>
                      <a:lnTo>
                        <a:pt x="89" y="68"/>
                      </a:lnTo>
                      <a:lnTo>
                        <a:pt x="94" y="76"/>
                      </a:lnTo>
                      <a:lnTo>
                        <a:pt x="94" y="79"/>
                      </a:lnTo>
                      <a:lnTo>
                        <a:pt x="94" y="81"/>
                      </a:lnTo>
                      <a:lnTo>
                        <a:pt x="99" y="81"/>
                      </a:lnTo>
                      <a:lnTo>
                        <a:pt x="104" y="89"/>
                      </a:lnTo>
                      <a:lnTo>
                        <a:pt x="101" y="94"/>
                      </a:lnTo>
                      <a:lnTo>
                        <a:pt x="99" y="94"/>
                      </a:lnTo>
                      <a:lnTo>
                        <a:pt x="96" y="94"/>
                      </a:lnTo>
                      <a:lnTo>
                        <a:pt x="94" y="94"/>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69" name="Freeform 118"/>
                <p:cNvSpPr>
                  <a:spLocks/>
                </p:cNvSpPr>
                <p:nvPr/>
              </p:nvSpPr>
              <p:spPr bwMode="auto">
                <a:xfrm>
                  <a:off x="5749925" y="3722688"/>
                  <a:ext cx="290513" cy="195262"/>
                </a:xfrm>
                <a:custGeom>
                  <a:avLst/>
                  <a:gdLst>
                    <a:gd name="T0" fmla="*/ 2147483647 w 228"/>
                    <a:gd name="T1" fmla="*/ 2147483647 h 154"/>
                    <a:gd name="T2" fmla="*/ 2147483647 w 228"/>
                    <a:gd name="T3" fmla="*/ 2147483647 h 154"/>
                    <a:gd name="T4" fmla="*/ 2147483647 w 228"/>
                    <a:gd name="T5" fmla="*/ 2147483647 h 154"/>
                    <a:gd name="T6" fmla="*/ 2147483647 w 228"/>
                    <a:gd name="T7" fmla="*/ 2147483647 h 154"/>
                    <a:gd name="T8" fmla="*/ 2147483647 w 228"/>
                    <a:gd name="T9" fmla="*/ 2147483647 h 154"/>
                    <a:gd name="T10" fmla="*/ 2147483647 w 228"/>
                    <a:gd name="T11" fmla="*/ 2147483647 h 154"/>
                    <a:gd name="T12" fmla="*/ 2147483647 w 228"/>
                    <a:gd name="T13" fmla="*/ 2147483647 h 154"/>
                    <a:gd name="T14" fmla="*/ 2147483647 w 228"/>
                    <a:gd name="T15" fmla="*/ 2147483647 h 154"/>
                    <a:gd name="T16" fmla="*/ 2147483647 w 228"/>
                    <a:gd name="T17" fmla="*/ 2147483647 h 154"/>
                    <a:gd name="T18" fmla="*/ 2147483647 w 228"/>
                    <a:gd name="T19" fmla="*/ 2147483647 h 154"/>
                    <a:gd name="T20" fmla="*/ 2147483647 w 228"/>
                    <a:gd name="T21" fmla="*/ 2147483647 h 154"/>
                    <a:gd name="T22" fmla="*/ 2147483647 w 228"/>
                    <a:gd name="T23" fmla="*/ 2147483647 h 154"/>
                    <a:gd name="T24" fmla="*/ 2147483647 w 228"/>
                    <a:gd name="T25" fmla="*/ 2147483647 h 154"/>
                    <a:gd name="T26" fmla="*/ 2147483647 w 228"/>
                    <a:gd name="T27" fmla="*/ 2147483647 h 154"/>
                    <a:gd name="T28" fmla="*/ 2147483647 w 228"/>
                    <a:gd name="T29" fmla="*/ 2147483647 h 154"/>
                    <a:gd name="T30" fmla="*/ 2147483647 w 228"/>
                    <a:gd name="T31" fmla="*/ 2147483647 h 154"/>
                    <a:gd name="T32" fmla="*/ 2147483647 w 228"/>
                    <a:gd name="T33" fmla="*/ 2147483647 h 154"/>
                    <a:gd name="T34" fmla="*/ 2147483647 w 228"/>
                    <a:gd name="T35" fmla="*/ 2147483647 h 154"/>
                    <a:gd name="T36" fmla="*/ 2147483647 w 228"/>
                    <a:gd name="T37" fmla="*/ 2147483647 h 154"/>
                    <a:gd name="T38" fmla="*/ 2147483647 w 228"/>
                    <a:gd name="T39" fmla="*/ 2147483647 h 154"/>
                    <a:gd name="T40" fmla="*/ 2147483647 w 228"/>
                    <a:gd name="T41" fmla="*/ 2147483647 h 154"/>
                    <a:gd name="T42" fmla="*/ 2147483647 w 228"/>
                    <a:gd name="T43" fmla="*/ 2147483647 h 154"/>
                    <a:gd name="T44" fmla="*/ 2147483647 w 228"/>
                    <a:gd name="T45" fmla="*/ 2147483647 h 154"/>
                    <a:gd name="T46" fmla="*/ 2147483647 w 228"/>
                    <a:gd name="T47" fmla="*/ 2147483647 h 154"/>
                    <a:gd name="T48" fmla="*/ 2147483647 w 228"/>
                    <a:gd name="T49" fmla="*/ 2147483647 h 154"/>
                    <a:gd name="T50" fmla="*/ 2147483647 w 228"/>
                    <a:gd name="T51" fmla="*/ 2147483647 h 154"/>
                    <a:gd name="T52" fmla="*/ 2147483647 w 228"/>
                    <a:gd name="T53" fmla="*/ 2147483647 h 154"/>
                    <a:gd name="T54" fmla="*/ 2147483647 w 228"/>
                    <a:gd name="T55" fmla="*/ 2147483647 h 154"/>
                    <a:gd name="T56" fmla="*/ 2147483647 w 228"/>
                    <a:gd name="T57" fmla="*/ 2147483647 h 154"/>
                    <a:gd name="T58" fmla="*/ 2147483647 w 228"/>
                    <a:gd name="T59" fmla="*/ 2147483647 h 154"/>
                    <a:gd name="T60" fmla="*/ 2147483647 w 228"/>
                    <a:gd name="T61" fmla="*/ 2147483647 h 154"/>
                    <a:gd name="T62" fmla="*/ 2147483647 w 228"/>
                    <a:gd name="T63" fmla="*/ 2147483647 h 154"/>
                    <a:gd name="T64" fmla="*/ 2147483647 w 228"/>
                    <a:gd name="T65" fmla="*/ 2147483647 h 154"/>
                    <a:gd name="T66" fmla="*/ 2147483647 w 228"/>
                    <a:gd name="T67" fmla="*/ 2147483647 h 154"/>
                    <a:gd name="T68" fmla="*/ 2147483647 w 228"/>
                    <a:gd name="T69" fmla="*/ 2147483647 h 154"/>
                    <a:gd name="T70" fmla="*/ 2147483647 w 228"/>
                    <a:gd name="T71" fmla="*/ 2147483647 h 154"/>
                    <a:gd name="T72" fmla="*/ 2147483647 w 228"/>
                    <a:gd name="T73" fmla="*/ 2147483647 h 154"/>
                    <a:gd name="T74" fmla="*/ 2147483647 w 228"/>
                    <a:gd name="T75" fmla="*/ 2147483647 h 154"/>
                    <a:gd name="T76" fmla="*/ 2147483647 w 228"/>
                    <a:gd name="T77" fmla="*/ 0 h 154"/>
                    <a:gd name="T78" fmla="*/ 2147483647 w 228"/>
                    <a:gd name="T79" fmla="*/ 2147483647 h 154"/>
                    <a:gd name="T80" fmla="*/ 2147483647 w 228"/>
                    <a:gd name="T81" fmla="*/ 2147483647 h 154"/>
                    <a:gd name="T82" fmla="*/ 2147483647 w 228"/>
                    <a:gd name="T83" fmla="*/ 2147483647 h 154"/>
                    <a:gd name="T84" fmla="*/ 2147483647 w 228"/>
                    <a:gd name="T85" fmla="*/ 2147483647 h 154"/>
                    <a:gd name="T86" fmla="*/ 2147483647 w 228"/>
                    <a:gd name="T87" fmla="*/ 2147483647 h 154"/>
                    <a:gd name="T88" fmla="*/ 2147483647 w 228"/>
                    <a:gd name="T89" fmla="*/ 2147483647 h 154"/>
                    <a:gd name="T90" fmla="*/ 2147483647 w 228"/>
                    <a:gd name="T91" fmla="*/ 2147483647 h 154"/>
                    <a:gd name="T92" fmla="*/ 2147483647 w 228"/>
                    <a:gd name="T93" fmla="*/ 2147483647 h 154"/>
                    <a:gd name="T94" fmla="*/ 2147483647 w 228"/>
                    <a:gd name="T95" fmla="*/ 2147483647 h 154"/>
                    <a:gd name="T96" fmla="*/ 2147483647 w 228"/>
                    <a:gd name="T97" fmla="*/ 2147483647 h 154"/>
                    <a:gd name="T98" fmla="*/ 2147483647 w 228"/>
                    <a:gd name="T99" fmla="*/ 2147483647 h 154"/>
                    <a:gd name="T100" fmla="*/ 2147483647 w 228"/>
                    <a:gd name="T101" fmla="*/ 2147483647 h 154"/>
                    <a:gd name="T102" fmla="*/ 2147483647 w 228"/>
                    <a:gd name="T103" fmla="*/ 2147483647 h 154"/>
                    <a:gd name="T104" fmla="*/ 2147483647 w 228"/>
                    <a:gd name="T105" fmla="*/ 2147483647 h 154"/>
                    <a:gd name="T106" fmla="*/ 2147483647 w 228"/>
                    <a:gd name="T107" fmla="*/ 2147483647 h 154"/>
                    <a:gd name="T108" fmla="*/ 2147483647 w 228"/>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8"/>
                    <a:gd name="T166" fmla="*/ 0 h 154"/>
                    <a:gd name="T167" fmla="*/ 228 w 228"/>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8" h="154">
                      <a:moveTo>
                        <a:pt x="139" y="149"/>
                      </a:moveTo>
                      <a:lnTo>
                        <a:pt x="139" y="147"/>
                      </a:lnTo>
                      <a:lnTo>
                        <a:pt x="137" y="142"/>
                      </a:lnTo>
                      <a:lnTo>
                        <a:pt x="137" y="137"/>
                      </a:lnTo>
                      <a:lnTo>
                        <a:pt x="137" y="129"/>
                      </a:lnTo>
                      <a:lnTo>
                        <a:pt x="137" y="126"/>
                      </a:lnTo>
                      <a:lnTo>
                        <a:pt x="129" y="129"/>
                      </a:lnTo>
                      <a:lnTo>
                        <a:pt x="124" y="129"/>
                      </a:lnTo>
                      <a:lnTo>
                        <a:pt x="122" y="124"/>
                      </a:lnTo>
                      <a:lnTo>
                        <a:pt x="106" y="111"/>
                      </a:lnTo>
                      <a:lnTo>
                        <a:pt x="104" y="109"/>
                      </a:lnTo>
                      <a:lnTo>
                        <a:pt x="99" y="106"/>
                      </a:lnTo>
                      <a:lnTo>
                        <a:pt x="94" y="106"/>
                      </a:lnTo>
                      <a:lnTo>
                        <a:pt x="89" y="106"/>
                      </a:lnTo>
                      <a:lnTo>
                        <a:pt x="84" y="101"/>
                      </a:lnTo>
                      <a:lnTo>
                        <a:pt x="79" y="101"/>
                      </a:lnTo>
                      <a:lnTo>
                        <a:pt x="76" y="96"/>
                      </a:lnTo>
                      <a:lnTo>
                        <a:pt x="69" y="96"/>
                      </a:lnTo>
                      <a:lnTo>
                        <a:pt x="63" y="94"/>
                      </a:lnTo>
                      <a:lnTo>
                        <a:pt x="61" y="96"/>
                      </a:lnTo>
                      <a:lnTo>
                        <a:pt x="58" y="99"/>
                      </a:lnTo>
                      <a:lnTo>
                        <a:pt x="56" y="99"/>
                      </a:lnTo>
                      <a:lnTo>
                        <a:pt x="51" y="99"/>
                      </a:lnTo>
                      <a:lnTo>
                        <a:pt x="46" y="99"/>
                      </a:lnTo>
                      <a:lnTo>
                        <a:pt x="43" y="101"/>
                      </a:lnTo>
                      <a:lnTo>
                        <a:pt x="38" y="104"/>
                      </a:lnTo>
                      <a:lnTo>
                        <a:pt x="36" y="109"/>
                      </a:lnTo>
                      <a:lnTo>
                        <a:pt x="31" y="111"/>
                      </a:lnTo>
                      <a:lnTo>
                        <a:pt x="28" y="114"/>
                      </a:lnTo>
                      <a:lnTo>
                        <a:pt x="26" y="114"/>
                      </a:lnTo>
                      <a:lnTo>
                        <a:pt x="23" y="109"/>
                      </a:lnTo>
                      <a:lnTo>
                        <a:pt x="23" y="104"/>
                      </a:lnTo>
                      <a:lnTo>
                        <a:pt x="23" y="99"/>
                      </a:lnTo>
                      <a:lnTo>
                        <a:pt x="23" y="96"/>
                      </a:lnTo>
                      <a:lnTo>
                        <a:pt x="23" y="94"/>
                      </a:lnTo>
                      <a:lnTo>
                        <a:pt x="23" y="89"/>
                      </a:lnTo>
                      <a:lnTo>
                        <a:pt x="23" y="86"/>
                      </a:lnTo>
                      <a:lnTo>
                        <a:pt x="26" y="84"/>
                      </a:lnTo>
                      <a:lnTo>
                        <a:pt x="26" y="81"/>
                      </a:lnTo>
                      <a:lnTo>
                        <a:pt x="26" y="79"/>
                      </a:lnTo>
                      <a:lnTo>
                        <a:pt x="23" y="79"/>
                      </a:lnTo>
                      <a:lnTo>
                        <a:pt x="21" y="76"/>
                      </a:lnTo>
                      <a:lnTo>
                        <a:pt x="18" y="73"/>
                      </a:lnTo>
                      <a:lnTo>
                        <a:pt x="15" y="73"/>
                      </a:lnTo>
                      <a:lnTo>
                        <a:pt x="13" y="71"/>
                      </a:lnTo>
                      <a:lnTo>
                        <a:pt x="13" y="73"/>
                      </a:lnTo>
                      <a:lnTo>
                        <a:pt x="10" y="71"/>
                      </a:lnTo>
                      <a:lnTo>
                        <a:pt x="13" y="71"/>
                      </a:lnTo>
                      <a:lnTo>
                        <a:pt x="13" y="68"/>
                      </a:lnTo>
                      <a:lnTo>
                        <a:pt x="18" y="68"/>
                      </a:lnTo>
                      <a:lnTo>
                        <a:pt x="21" y="68"/>
                      </a:lnTo>
                      <a:lnTo>
                        <a:pt x="18" y="66"/>
                      </a:lnTo>
                      <a:lnTo>
                        <a:pt x="15" y="63"/>
                      </a:lnTo>
                      <a:lnTo>
                        <a:pt x="18" y="61"/>
                      </a:lnTo>
                      <a:lnTo>
                        <a:pt x="18" y="58"/>
                      </a:lnTo>
                      <a:lnTo>
                        <a:pt x="15" y="58"/>
                      </a:lnTo>
                      <a:lnTo>
                        <a:pt x="13" y="61"/>
                      </a:lnTo>
                      <a:lnTo>
                        <a:pt x="10" y="61"/>
                      </a:lnTo>
                      <a:lnTo>
                        <a:pt x="8" y="58"/>
                      </a:lnTo>
                      <a:lnTo>
                        <a:pt x="8" y="61"/>
                      </a:lnTo>
                      <a:lnTo>
                        <a:pt x="8" y="58"/>
                      </a:lnTo>
                      <a:lnTo>
                        <a:pt x="5" y="56"/>
                      </a:lnTo>
                      <a:lnTo>
                        <a:pt x="5" y="53"/>
                      </a:lnTo>
                      <a:lnTo>
                        <a:pt x="5" y="48"/>
                      </a:lnTo>
                      <a:lnTo>
                        <a:pt x="8" y="48"/>
                      </a:lnTo>
                      <a:lnTo>
                        <a:pt x="8" y="43"/>
                      </a:lnTo>
                      <a:lnTo>
                        <a:pt x="8" y="41"/>
                      </a:lnTo>
                      <a:lnTo>
                        <a:pt x="8" y="38"/>
                      </a:lnTo>
                      <a:lnTo>
                        <a:pt x="10" y="41"/>
                      </a:lnTo>
                      <a:lnTo>
                        <a:pt x="13" y="43"/>
                      </a:lnTo>
                      <a:lnTo>
                        <a:pt x="15" y="43"/>
                      </a:lnTo>
                      <a:lnTo>
                        <a:pt x="18" y="43"/>
                      </a:lnTo>
                      <a:lnTo>
                        <a:pt x="18" y="41"/>
                      </a:lnTo>
                      <a:lnTo>
                        <a:pt x="21" y="41"/>
                      </a:lnTo>
                      <a:lnTo>
                        <a:pt x="21" y="43"/>
                      </a:lnTo>
                      <a:lnTo>
                        <a:pt x="21" y="46"/>
                      </a:lnTo>
                      <a:lnTo>
                        <a:pt x="23" y="46"/>
                      </a:lnTo>
                      <a:lnTo>
                        <a:pt x="26" y="46"/>
                      </a:lnTo>
                      <a:lnTo>
                        <a:pt x="28" y="43"/>
                      </a:lnTo>
                      <a:lnTo>
                        <a:pt x="28" y="46"/>
                      </a:lnTo>
                      <a:lnTo>
                        <a:pt x="31" y="46"/>
                      </a:lnTo>
                      <a:lnTo>
                        <a:pt x="31" y="43"/>
                      </a:lnTo>
                      <a:lnTo>
                        <a:pt x="31" y="41"/>
                      </a:lnTo>
                      <a:lnTo>
                        <a:pt x="33" y="41"/>
                      </a:lnTo>
                      <a:lnTo>
                        <a:pt x="33" y="43"/>
                      </a:lnTo>
                      <a:lnTo>
                        <a:pt x="36" y="41"/>
                      </a:lnTo>
                      <a:lnTo>
                        <a:pt x="38" y="41"/>
                      </a:lnTo>
                      <a:lnTo>
                        <a:pt x="38" y="38"/>
                      </a:lnTo>
                      <a:lnTo>
                        <a:pt x="36" y="36"/>
                      </a:lnTo>
                      <a:lnTo>
                        <a:pt x="33" y="33"/>
                      </a:lnTo>
                      <a:lnTo>
                        <a:pt x="31" y="31"/>
                      </a:lnTo>
                      <a:lnTo>
                        <a:pt x="26" y="28"/>
                      </a:lnTo>
                      <a:lnTo>
                        <a:pt x="26" y="26"/>
                      </a:lnTo>
                      <a:lnTo>
                        <a:pt x="26" y="20"/>
                      </a:lnTo>
                      <a:lnTo>
                        <a:pt x="26" y="18"/>
                      </a:lnTo>
                      <a:lnTo>
                        <a:pt x="26" y="15"/>
                      </a:lnTo>
                      <a:lnTo>
                        <a:pt x="23" y="15"/>
                      </a:lnTo>
                      <a:lnTo>
                        <a:pt x="21" y="13"/>
                      </a:lnTo>
                      <a:lnTo>
                        <a:pt x="15" y="15"/>
                      </a:lnTo>
                      <a:lnTo>
                        <a:pt x="13" y="15"/>
                      </a:lnTo>
                      <a:lnTo>
                        <a:pt x="10" y="15"/>
                      </a:lnTo>
                      <a:lnTo>
                        <a:pt x="8" y="18"/>
                      </a:lnTo>
                      <a:lnTo>
                        <a:pt x="8" y="23"/>
                      </a:lnTo>
                      <a:lnTo>
                        <a:pt x="8" y="26"/>
                      </a:lnTo>
                      <a:lnTo>
                        <a:pt x="8" y="31"/>
                      </a:lnTo>
                      <a:lnTo>
                        <a:pt x="8" y="33"/>
                      </a:lnTo>
                      <a:lnTo>
                        <a:pt x="8" y="36"/>
                      </a:lnTo>
                      <a:lnTo>
                        <a:pt x="5" y="31"/>
                      </a:lnTo>
                      <a:lnTo>
                        <a:pt x="3" y="28"/>
                      </a:lnTo>
                      <a:lnTo>
                        <a:pt x="3" y="26"/>
                      </a:lnTo>
                      <a:lnTo>
                        <a:pt x="3" y="23"/>
                      </a:lnTo>
                      <a:lnTo>
                        <a:pt x="0" y="23"/>
                      </a:lnTo>
                      <a:lnTo>
                        <a:pt x="5" y="18"/>
                      </a:lnTo>
                      <a:lnTo>
                        <a:pt x="10" y="13"/>
                      </a:lnTo>
                      <a:lnTo>
                        <a:pt x="21" y="10"/>
                      </a:lnTo>
                      <a:lnTo>
                        <a:pt x="28" y="8"/>
                      </a:lnTo>
                      <a:lnTo>
                        <a:pt x="31" y="10"/>
                      </a:lnTo>
                      <a:lnTo>
                        <a:pt x="36" y="15"/>
                      </a:lnTo>
                      <a:lnTo>
                        <a:pt x="41" y="18"/>
                      </a:lnTo>
                      <a:lnTo>
                        <a:pt x="43" y="23"/>
                      </a:lnTo>
                      <a:lnTo>
                        <a:pt x="48" y="31"/>
                      </a:lnTo>
                      <a:lnTo>
                        <a:pt x="51" y="33"/>
                      </a:lnTo>
                      <a:lnTo>
                        <a:pt x="53" y="33"/>
                      </a:lnTo>
                      <a:lnTo>
                        <a:pt x="56" y="31"/>
                      </a:lnTo>
                      <a:lnTo>
                        <a:pt x="58" y="31"/>
                      </a:lnTo>
                      <a:lnTo>
                        <a:pt x="66" y="33"/>
                      </a:lnTo>
                      <a:lnTo>
                        <a:pt x="74" y="31"/>
                      </a:lnTo>
                      <a:lnTo>
                        <a:pt x="76" y="28"/>
                      </a:lnTo>
                      <a:lnTo>
                        <a:pt x="74" y="26"/>
                      </a:lnTo>
                      <a:lnTo>
                        <a:pt x="74" y="18"/>
                      </a:lnTo>
                      <a:lnTo>
                        <a:pt x="79" y="15"/>
                      </a:lnTo>
                      <a:lnTo>
                        <a:pt x="81" y="13"/>
                      </a:lnTo>
                      <a:lnTo>
                        <a:pt x="86" y="13"/>
                      </a:lnTo>
                      <a:lnTo>
                        <a:pt x="89" y="10"/>
                      </a:lnTo>
                      <a:lnTo>
                        <a:pt x="89" y="8"/>
                      </a:lnTo>
                      <a:lnTo>
                        <a:pt x="91" y="5"/>
                      </a:lnTo>
                      <a:lnTo>
                        <a:pt x="96" y="10"/>
                      </a:lnTo>
                      <a:lnTo>
                        <a:pt x="94" y="5"/>
                      </a:lnTo>
                      <a:lnTo>
                        <a:pt x="94" y="3"/>
                      </a:lnTo>
                      <a:lnTo>
                        <a:pt x="96" y="3"/>
                      </a:lnTo>
                      <a:lnTo>
                        <a:pt x="99" y="0"/>
                      </a:lnTo>
                      <a:lnTo>
                        <a:pt x="101" y="3"/>
                      </a:lnTo>
                      <a:lnTo>
                        <a:pt x="106" y="5"/>
                      </a:lnTo>
                      <a:lnTo>
                        <a:pt x="109" y="5"/>
                      </a:lnTo>
                      <a:lnTo>
                        <a:pt x="112" y="8"/>
                      </a:lnTo>
                      <a:lnTo>
                        <a:pt x="117" y="10"/>
                      </a:lnTo>
                      <a:lnTo>
                        <a:pt x="119" y="10"/>
                      </a:lnTo>
                      <a:lnTo>
                        <a:pt x="122" y="13"/>
                      </a:lnTo>
                      <a:lnTo>
                        <a:pt x="122" y="15"/>
                      </a:lnTo>
                      <a:lnTo>
                        <a:pt x="122" y="18"/>
                      </a:lnTo>
                      <a:lnTo>
                        <a:pt x="124" y="20"/>
                      </a:lnTo>
                      <a:lnTo>
                        <a:pt x="124" y="23"/>
                      </a:lnTo>
                      <a:lnTo>
                        <a:pt x="124" y="26"/>
                      </a:lnTo>
                      <a:lnTo>
                        <a:pt x="124" y="28"/>
                      </a:lnTo>
                      <a:lnTo>
                        <a:pt x="122" y="28"/>
                      </a:lnTo>
                      <a:lnTo>
                        <a:pt x="127" y="33"/>
                      </a:lnTo>
                      <a:lnTo>
                        <a:pt x="129" y="33"/>
                      </a:lnTo>
                      <a:lnTo>
                        <a:pt x="134" y="33"/>
                      </a:lnTo>
                      <a:lnTo>
                        <a:pt x="137" y="33"/>
                      </a:lnTo>
                      <a:lnTo>
                        <a:pt x="139" y="33"/>
                      </a:lnTo>
                      <a:lnTo>
                        <a:pt x="144" y="33"/>
                      </a:lnTo>
                      <a:lnTo>
                        <a:pt x="144" y="31"/>
                      </a:lnTo>
                      <a:lnTo>
                        <a:pt x="152" y="33"/>
                      </a:lnTo>
                      <a:lnTo>
                        <a:pt x="152" y="38"/>
                      </a:lnTo>
                      <a:lnTo>
                        <a:pt x="154" y="43"/>
                      </a:lnTo>
                      <a:lnTo>
                        <a:pt x="157" y="48"/>
                      </a:lnTo>
                      <a:lnTo>
                        <a:pt x="160" y="51"/>
                      </a:lnTo>
                      <a:lnTo>
                        <a:pt x="160" y="53"/>
                      </a:lnTo>
                      <a:lnTo>
                        <a:pt x="160" y="58"/>
                      </a:lnTo>
                      <a:lnTo>
                        <a:pt x="170" y="66"/>
                      </a:lnTo>
                      <a:lnTo>
                        <a:pt x="177" y="71"/>
                      </a:lnTo>
                      <a:lnTo>
                        <a:pt x="182" y="76"/>
                      </a:lnTo>
                      <a:lnTo>
                        <a:pt x="187" y="81"/>
                      </a:lnTo>
                      <a:lnTo>
                        <a:pt x="190" y="81"/>
                      </a:lnTo>
                      <a:lnTo>
                        <a:pt x="197" y="86"/>
                      </a:lnTo>
                      <a:lnTo>
                        <a:pt x="203" y="86"/>
                      </a:lnTo>
                      <a:lnTo>
                        <a:pt x="210" y="94"/>
                      </a:lnTo>
                      <a:lnTo>
                        <a:pt x="213" y="96"/>
                      </a:lnTo>
                      <a:lnTo>
                        <a:pt x="215" y="94"/>
                      </a:lnTo>
                      <a:lnTo>
                        <a:pt x="220" y="96"/>
                      </a:lnTo>
                      <a:lnTo>
                        <a:pt x="223" y="99"/>
                      </a:lnTo>
                      <a:lnTo>
                        <a:pt x="228" y="99"/>
                      </a:lnTo>
                      <a:lnTo>
                        <a:pt x="228" y="101"/>
                      </a:lnTo>
                      <a:lnTo>
                        <a:pt x="225" y="104"/>
                      </a:lnTo>
                      <a:lnTo>
                        <a:pt x="225" y="109"/>
                      </a:lnTo>
                      <a:lnTo>
                        <a:pt x="225" y="114"/>
                      </a:lnTo>
                      <a:lnTo>
                        <a:pt x="215" y="114"/>
                      </a:lnTo>
                      <a:lnTo>
                        <a:pt x="210" y="111"/>
                      </a:lnTo>
                      <a:lnTo>
                        <a:pt x="208" y="114"/>
                      </a:lnTo>
                      <a:lnTo>
                        <a:pt x="205" y="116"/>
                      </a:lnTo>
                      <a:lnTo>
                        <a:pt x="197" y="116"/>
                      </a:lnTo>
                      <a:lnTo>
                        <a:pt x="192" y="124"/>
                      </a:lnTo>
                      <a:lnTo>
                        <a:pt x="192" y="134"/>
                      </a:lnTo>
                      <a:lnTo>
                        <a:pt x="187" y="137"/>
                      </a:lnTo>
                      <a:lnTo>
                        <a:pt x="172" y="142"/>
                      </a:lnTo>
                      <a:lnTo>
                        <a:pt x="170" y="144"/>
                      </a:lnTo>
                      <a:lnTo>
                        <a:pt x="170" y="147"/>
                      </a:lnTo>
                      <a:lnTo>
                        <a:pt x="170" y="149"/>
                      </a:lnTo>
                      <a:lnTo>
                        <a:pt x="167" y="152"/>
                      </a:lnTo>
                      <a:lnTo>
                        <a:pt x="162" y="154"/>
                      </a:lnTo>
                      <a:lnTo>
                        <a:pt x="160" y="154"/>
                      </a:lnTo>
                      <a:lnTo>
                        <a:pt x="154" y="154"/>
                      </a:lnTo>
                      <a:lnTo>
                        <a:pt x="147" y="152"/>
                      </a:lnTo>
                      <a:lnTo>
                        <a:pt x="139" y="149"/>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0" name="Freeform 119"/>
                <p:cNvSpPr>
                  <a:spLocks noEditPoints="1"/>
                </p:cNvSpPr>
                <p:nvPr/>
              </p:nvSpPr>
              <p:spPr bwMode="auto">
                <a:xfrm>
                  <a:off x="4926013" y="4773613"/>
                  <a:ext cx="249237" cy="277812"/>
                </a:xfrm>
                <a:custGeom>
                  <a:avLst/>
                  <a:gdLst>
                    <a:gd name="T0" fmla="*/ 2147483647 w 197"/>
                    <a:gd name="T1" fmla="*/ 2147483647 h 219"/>
                    <a:gd name="T2" fmla="*/ 2147483647 w 197"/>
                    <a:gd name="T3" fmla="*/ 2147483647 h 219"/>
                    <a:gd name="T4" fmla="*/ 2147483647 w 197"/>
                    <a:gd name="T5" fmla="*/ 2147483647 h 219"/>
                    <a:gd name="T6" fmla="*/ 2147483647 w 197"/>
                    <a:gd name="T7" fmla="*/ 2147483647 h 219"/>
                    <a:gd name="T8" fmla="*/ 2147483647 w 197"/>
                    <a:gd name="T9" fmla="*/ 2147483647 h 219"/>
                    <a:gd name="T10" fmla="*/ 2147483647 w 197"/>
                    <a:gd name="T11" fmla="*/ 2147483647 h 219"/>
                    <a:gd name="T12" fmla="*/ 2147483647 w 197"/>
                    <a:gd name="T13" fmla="*/ 2147483647 h 219"/>
                    <a:gd name="T14" fmla="*/ 2147483647 w 197"/>
                    <a:gd name="T15" fmla="*/ 2147483647 h 219"/>
                    <a:gd name="T16" fmla="*/ 2147483647 w 197"/>
                    <a:gd name="T17" fmla="*/ 2147483647 h 219"/>
                    <a:gd name="T18" fmla="*/ 2147483647 w 197"/>
                    <a:gd name="T19" fmla="*/ 2147483647 h 219"/>
                    <a:gd name="T20" fmla="*/ 2147483647 w 197"/>
                    <a:gd name="T21" fmla="*/ 2147483647 h 219"/>
                    <a:gd name="T22" fmla="*/ 2147483647 w 197"/>
                    <a:gd name="T23" fmla="*/ 2147483647 h 219"/>
                    <a:gd name="T24" fmla="*/ 2147483647 w 197"/>
                    <a:gd name="T25" fmla="*/ 2147483647 h 219"/>
                    <a:gd name="T26" fmla="*/ 2147483647 w 197"/>
                    <a:gd name="T27" fmla="*/ 2147483647 h 219"/>
                    <a:gd name="T28" fmla="*/ 2147483647 w 197"/>
                    <a:gd name="T29" fmla="*/ 2147483647 h 219"/>
                    <a:gd name="T30" fmla="*/ 2147483647 w 197"/>
                    <a:gd name="T31" fmla="*/ 2147483647 h 219"/>
                    <a:gd name="T32" fmla="*/ 2147483647 w 197"/>
                    <a:gd name="T33" fmla="*/ 2147483647 h 219"/>
                    <a:gd name="T34" fmla="*/ 2147483647 w 197"/>
                    <a:gd name="T35" fmla="*/ 2147483647 h 219"/>
                    <a:gd name="T36" fmla="*/ 2147483647 w 197"/>
                    <a:gd name="T37" fmla="*/ 2147483647 h 219"/>
                    <a:gd name="T38" fmla="*/ 2147483647 w 197"/>
                    <a:gd name="T39" fmla="*/ 2147483647 h 219"/>
                    <a:gd name="T40" fmla="*/ 2147483647 w 197"/>
                    <a:gd name="T41" fmla="*/ 2147483647 h 219"/>
                    <a:gd name="T42" fmla="*/ 2147483647 w 197"/>
                    <a:gd name="T43" fmla="*/ 2147483647 h 219"/>
                    <a:gd name="T44" fmla="*/ 2147483647 w 197"/>
                    <a:gd name="T45" fmla="*/ 2147483647 h 219"/>
                    <a:gd name="T46" fmla="*/ 2147483647 w 197"/>
                    <a:gd name="T47" fmla="*/ 2147483647 h 219"/>
                    <a:gd name="T48" fmla="*/ 2147483647 w 197"/>
                    <a:gd name="T49" fmla="*/ 2147483647 h 219"/>
                    <a:gd name="T50" fmla="*/ 2147483647 w 197"/>
                    <a:gd name="T51" fmla="*/ 2147483647 h 219"/>
                    <a:gd name="T52" fmla="*/ 2147483647 w 197"/>
                    <a:gd name="T53" fmla="*/ 2147483647 h 219"/>
                    <a:gd name="T54" fmla="*/ 2147483647 w 197"/>
                    <a:gd name="T55" fmla="*/ 2147483647 h 219"/>
                    <a:gd name="T56" fmla="*/ 2147483647 w 197"/>
                    <a:gd name="T57" fmla="*/ 2147483647 h 219"/>
                    <a:gd name="T58" fmla="*/ 2147483647 w 197"/>
                    <a:gd name="T59" fmla="*/ 2147483647 h 219"/>
                    <a:gd name="T60" fmla="*/ 2147483647 w 197"/>
                    <a:gd name="T61" fmla="*/ 2147483647 h 219"/>
                    <a:gd name="T62" fmla="*/ 2147483647 w 197"/>
                    <a:gd name="T63" fmla="*/ 2147483647 h 219"/>
                    <a:gd name="T64" fmla="*/ 2147483647 w 197"/>
                    <a:gd name="T65" fmla="*/ 2147483647 h 219"/>
                    <a:gd name="T66" fmla="*/ 2147483647 w 197"/>
                    <a:gd name="T67" fmla="*/ 2147483647 h 219"/>
                    <a:gd name="T68" fmla="*/ 2147483647 w 197"/>
                    <a:gd name="T69" fmla="*/ 2147483647 h 219"/>
                    <a:gd name="T70" fmla="*/ 2147483647 w 197"/>
                    <a:gd name="T71" fmla="*/ 2147483647 h 219"/>
                    <a:gd name="T72" fmla="*/ 2147483647 w 197"/>
                    <a:gd name="T73" fmla="*/ 2147483647 h 219"/>
                    <a:gd name="T74" fmla="*/ 2147483647 w 197"/>
                    <a:gd name="T75" fmla="*/ 2147483647 h 219"/>
                    <a:gd name="T76" fmla="*/ 2147483647 w 197"/>
                    <a:gd name="T77" fmla="*/ 2147483647 h 219"/>
                    <a:gd name="T78" fmla="*/ 0 w 197"/>
                    <a:gd name="T79" fmla="*/ 2147483647 h 219"/>
                    <a:gd name="T80" fmla="*/ 0 w 197"/>
                    <a:gd name="T81" fmla="*/ 2147483647 h 219"/>
                    <a:gd name="T82" fmla="*/ 2147483647 w 197"/>
                    <a:gd name="T83" fmla="*/ 2147483647 h 219"/>
                    <a:gd name="T84" fmla="*/ 2147483647 w 197"/>
                    <a:gd name="T85" fmla="*/ 2147483647 h 219"/>
                    <a:gd name="T86" fmla="*/ 2147483647 w 197"/>
                    <a:gd name="T87" fmla="*/ 2147483647 h 219"/>
                    <a:gd name="T88" fmla="*/ 2147483647 w 197"/>
                    <a:gd name="T89" fmla="*/ 2147483647 h 219"/>
                    <a:gd name="T90" fmla="*/ 2147483647 w 197"/>
                    <a:gd name="T91" fmla="*/ 2147483647 h 219"/>
                    <a:gd name="T92" fmla="*/ 2147483647 w 197"/>
                    <a:gd name="T93" fmla="*/ 2147483647 h 219"/>
                    <a:gd name="T94" fmla="*/ 2147483647 w 197"/>
                    <a:gd name="T95" fmla="*/ 2147483647 h 219"/>
                    <a:gd name="T96" fmla="*/ 2147483647 w 197"/>
                    <a:gd name="T97" fmla="*/ 2147483647 h 219"/>
                    <a:gd name="T98" fmla="*/ 2147483647 w 197"/>
                    <a:gd name="T99" fmla="*/ 2147483647 h 219"/>
                    <a:gd name="T100" fmla="*/ 2147483647 w 197"/>
                    <a:gd name="T101" fmla="*/ 2147483647 h 219"/>
                    <a:gd name="T102" fmla="*/ 2147483647 w 197"/>
                    <a:gd name="T103" fmla="*/ 2147483647 h 2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7"/>
                    <a:gd name="T157" fmla="*/ 0 h 219"/>
                    <a:gd name="T158" fmla="*/ 197 w 197"/>
                    <a:gd name="T159" fmla="*/ 219 h 21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7" h="219">
                      <a:moveTo>
                        <a:pt x="5" y="7"/>
                      </a:moveTo>
                      <a:lnTo>
                        <a:pt x="7" y="5"/>
                      </a:lnTo>
                      <a:lnTo>
                        <a:pt x="12" y="2"/>
                      </a:lnTo>
                      <a:lnTo>
                        <a:pt x="15" y="0"/>
                      </a:lnTo>
                      <a:lnTo>
                        <a:pt x="20" y="5"/>
                      </a:lnTo>
                      <a:lnTo>
                        <a:pt x="17" y="7"/>
                      </a:lnTo>
                      <a:lnTo>
                        <a:pt x="15" y="10"/>
                      </a:lnTo>
                      <a:lnTo>
                        <a:pt x="12" y="10"/>
                      </a:lnTo>
                      <a:lnTo>
                        <a:pt x="12" y="17"/>
                      </a:lnTo>
                      <a:lnTo>
                        <a:pt x="7" y="20"/>
                      </a:lnTo>
                      <a:lnTo>
                        <a:pt x="10" y="15"/>
                      </a:lnTo>
                      <a:lnTo>
                        <a:pt x="7" y="12"/>
                      </a:lnTo>
                      <a:lnTo>
                        <a:pt x="5" y="7"/>
                      </a:lnTo>
                      <a:close/>
                      <a:moveTo>
                        <a:pt x="10" y="28"/>
                      </a:moveTo>
                      <a:lnTo>
                        <a:pt x="10" y="28"/>
                      </a:lnTo>
                      <a:lnTo>
                        <a:pt x="15" y="28"/>
                      </a:lnTo>
                      <a:lnTo>
                        <a:pt x="20" y="25"/>
                      </a:lnTo>
                      <a:lnTo>
                        <a:pt x="25" y="22"/>
                      </a:lnTo>
                      <a:lnTo>
                        <a:pt x="28" y="22"/>
                      </a:lnTo>
                      <a:lnTo>
                        <a:pt x="33" y="22"/>
                      </a:lnTo>
                      <a:lnTo>
                        <a:pt x="38" y="22"/>
                      </a:lnTo>
                      <a:lnTo>
                        <a:pt x="43" y="22"/>
                      </a:lnTo>
                      <a:lnTo>
                        <a:pt x="53" y="22"/>
                      </a:lnTo>
                      <a:lnTo>
                        <a:pt x="58" y="22"/>
                      </a:lnTo>
                      <a:lnTo>
                        <a:pt x="63" y="22"/>
                      </a:lnTo>
                      <a:lnTo>
                        <a:pt x="73" y="22"/>
                      </a:lnTo>
                      <a:lnTo>
                        <a:pt x="76" y="22"/>
                      </a:lnTo>
                      <a:lnTo>
                        <a:pt x="78" y="25"/>
                      </a:lnTo>
                      <a:lnTo>
                        <a:pt x="78" y="28"/>
                      </a:lnTo>
                      <a:lnTo>
                        <a:pt x="78" y="33"/>
                      </a:lnTo>
                      <a:lnTo>
                        <a:pt x="83" y="43"/>
                      </a:lnTo>
                      <a:lnTo>
                        <a:pt x="88" y="50"/>
                      </a:lnTo>
                      <a:lnTo>
                        <a:pt x="91" y="55"/>
                      </a:lnTo>
                      <a:lnTo>
                        <a:pt x="93" y="58"/>
                      </a:lnTo>
                      <a:lnTo>
                        <a:pt x="101" y="58"/>
                      </a:lnTo>
                      <a:lnTo>
                        <a:pt x="108" y="55"/>
                      </a:lnTo>
                      <a:lnTo>
                        <a:pt x="113" y="55"/>
                      </a:lnTo>
                      <a:lnTo>
                        <a:pt x="121" y="55"/>
                      </a:lnTo>
                      <a:lnTo>
                        <a:pt x="121" y="53"/>
                      </a:lnTo>
                      <a:lnTo>
                        <a:pt x="124" y="48"/>
                      </a:lnTo>
                      <a:lnTo>
                        <a:pt x="124" y="43"/>
                      </a:lnTo>
                      <a:lnTo>
                        <a:pt x="124" y="40"/>
                      </a:lnTo>
                      <a:lnTo>
                        <a:pt x="126" y="40"/>
                      </a:lnTo>
                      <a:lnTo>
                        <a:pt x="139" y="40"/>
                      </a:lnTo>
                      <a:lnTo>
                        <a:pt x="141" y="40"/>
                      </a:lnTo>
                      <a:lnTo>
                        <a:pt x="141" y="45"/>
                      </a:lnTo>
                      <a:lnTo>
                        <a:pt x="149" y="45"/>
                      </a:lnTo>
                      <a:lnTo>
                        <a:pt x="156" y="45"/>
                      </a:lnTo>
                      <a:lnTo>
                        <a:pt x="159" y="45"/>
                      </a:lnTo>
                      <a:lnTo>
                        <a:pt x="159" y="48"/>
                      </a:lnTo>
                      <a:lnTo>
                        <a:pt x="159" y="53"/>
                      </a:lnTo>
                      <a:lnTo>
                        <a:pt x="159" y="55"/>
                      </a:lnTo>
                      <a:lnTo>
                        <a:pt x="162" y="60"/>
                      </a:lnTo>
                      <a:lnTo>
                        <a:pt x="162" y="63"/>
                      </a:lnTo>
                      <a:lnTo>
                        <a:pt x="162" y="70"/>
                      </a:lnTo>
                      <a:lnTo>
                        <a:pt x="159" y="78"/>
                      </a:lnTo>
                      <a:lnTo>
                        <a:pt x="159" y="81"/>
                      </a:lnTo>
                      <a:lnTo>
                        <a:pt x="167" y="88"/>
                      </a:lnTo>
                      <a:lnTo>
                        <a:pt x="169" y="93"/>
                      </a:lnTo>
                      <a:lnTo>
                        <a:pt x="169" y="96"/>
                      </a:lnTo>
                      <a:lnTo>
                        <a:pt x="167" y="103"/>
                      </a:lnTo>
                      <a:lnTo>
                        <a:pt x="167" y="106"/>
                      </a:lnTo>
                      <a:lnTo>
                        <a:pt x="169" y="106"/>
                      </a:lnTo>
                      <a:lnTo>
                        <a:pt x="172" y="106"/>
                      </a:lnTo>
                      <a:lnTo>
                        <a:pt x="179" y="106"/>
                      </a:lnTo>
                      <a:lnTo>
                        <a:pt x="187" y="103"/>
                      </a:lnTo>
                      <a:lnTo>
                        <a:pt x="194" y="106"/>
                      </a:lnTo>
                      <a:lnTo>
                        <a:pt x="192" y="113"/>
                      </a:lnTo>
                      <a:lnTo>
                        <a:pt x="194" y="123"/>
                      </a:lnTo>
                      <a:lnTo>
                        <a:pt x="197" y="126"/>
                      </a:lnTo>
                      <a:lnTo>
                        <a:pt x="197" y="129"/>
                      </a:lnTo>
                      <a:lnTo>
                        <a:pt x="192" y="134"/>
                      </a:lnTo>
                      <a:lnTo>
                        <a:pt x="192" y="136"/>
                      </a:lnTo>
                      <a:lnTo>
                        <a:pt x="192" y="139"/>
                      </a:lnTo>
                      <a:lnTo>
                        <a:pt x="187" y="136"/>
                      </a:lnTo>
                      <a:lnTo>
                        <a:pt x="164" y="139"/>
                      </a:lnTo>
                      <a:lnTo>
                        <a:pt x="162" y="144"/>
                      </a:lnTo>
                      <a:lnTo>
                        <a:pt x="162" y="154"/>
                      </a:lnTo>
                      <a:lnTo>
                        <a:pt x="162" y="179"/>
                      </a:lnTo>
                      <a:lnTo>
                        <a:pt x="162" y="184"/>
                      </a:lnTo>
                      <a:lnTo>
                        <a:pt x="164" y="189"/>
                      </a:lnTo>
                      <a:lnTo>
                        <a:pt x="164" y="192"/>
                      </a:lnTo>
                      <a:lnTo>
                        <a:pt x="167" y="194"/>
                      </a:lnTo>
                      <a:lnTo>
                        <a:pt x="169" y="199"/>
                      </a:lnTo>
                      <a:lnTo>
                        <a:pt x="179" y="209"/>
                      </a:lnTo>
                      <a:lnTo>
                        <a:pt x="184" y="214"/>
                      </a:lnTo>
                      <a:lnTo>
                        <a:pt x="177" y="214"/>
                      </a:lnTo>
                      <a:lnTo>
                        <a:pt x="162" y="217"/>
                      </a:lnTo>
                      <a:lnTo>
                        <a:pt x="154" y="219"/>
                      </a:lnTo>
                      <a:lnTo>
                        <a:pt x="149" y="219"/>
                      </a:lnTo>
                      <a:lnTo>
                        <a:pt x="141" y="219"/>
                      </a:lnTo>
                      <a:lnTo>
                        <a:pt x="139" y="219"/>
                      </a:lnTo>
                      <a:lnTo>
                        <a:pt x="136" y="217"/>
                      </a:lnTo>
                      <a:lnTo>
                        <a:pt x="121" y="217"/>
                      </a:lnTo>
                      <a:lnTo>
                        <a:pt x="116" y="217"/>
                      </a:lnTo>
                      <a:lnTo>
                        <a:pt x="111" y="217"/>
                      </a:lnTo>
                      <a:lnTo>
                        <a:pt x="108" y="214"/>
                      </a:lnTo>
                      <a:lnTo>
                        <a:pt x="106" y="212"/>
                      </a:lnTo>
                      <a:lnTo>
                        <a:pt x="103" y="209"/>
                      </a:lnTo>
                      <a:lnTo>
                        <a:pt x="98" y="209"/>
                      </a:lnTo>
                      <a:lnTo>
                        <a:pt x="78" y="209"/>
                      </a:lnTo>
                      <a:lnTo>
                        <a:pt x="68" y="209"/>
                      </a:lnTo>
                      <a:lnTo>
                        <a:pt x="63" y="209"/>
                      </a:lnTo>
                      <a:lnTo>
                        <a:pt x="53" y="209"/>
                      </a:lnTo>
                      <a:lnTo>
                        <a:pt x="38" y="209"/>
                      </a:lnTo>
                      <a:lnTo>
                        <a:pt x="33" y="209"/>
                      </a:lnTo>
                      <a:lnTo>
                        <a:pt x="30" y="207"/>
                      </a:lnTo>
                      <a:lnTo>
                        <a:pt x="25" y="204"/>
                      </a:lnTo>
                      <a:lnTo>
                        <a:pt x="25" y="202"/>
                      </a:lnTo>
                      <a:lnTo>
                        <a:pt x="20" y="204"/>
                      </a:lnTo>
                      <a:lnTo>
                        <a:pt x="17" y="204"/>
                      </a:lnTo>
                      <a:lnTo>
                        <a:pt x="10" y="209"/>
                      </a:lnTo>
                      <a:lnTo>
                        <a:pt x="5" y="207"/>
                      </a:lnTo>
                      <a:lnTo>
                        <a:pt x="2" y="207"/>
                      </a:lnTo>
                      <a:lnTo>
                        <a:pt x="0" y="209"/>
                      </a:lnTo>
                      <a:lnTo>
                        <a:pt x="2" y="194"/>
                      </a:lnTo>
                      <a:lnTo>
                        <a:pt x="2" y="189"/>
                      </a:lnTo>
                      <a:lnTo>
                        <a:pt x="0" y="184"/>
                      </a:lnTo>
                      <a:lnTo>
                        <a:pt x="5" y="182"/>
                      </a:lnTo>
                      <a:lnTo>
                        <a:pt x="5" y="179"/>
                      </a:lnTo>
                      <a:lnTo>
                        <a:pt x="7" y="174"/>
                      </a:lnTo>
                      <a:lnTo>
                        <a:pt x="7" y="169"/>
                      </a:lnTo>
                      <a:lnTo>
                        <a:pt x="10" y="159"/>
                      </a:lnTo>
                      <a:lnTo>
                        <a:pt x="12" y="151"/>
                      </a:lnTo>
                      <a:lnTo>
                        <a:pt x="15" y="144"/>
                      </a:lnTo>
                      <a:lnTo>
                        <a:pt x="17" y="139"/>
                      </a:lnTo>
                      <a:lnTo>
                        <a:pt x="20" y="136"/>
                      </a:lnTo>
                      <a:lnTo>
                        <a:pt x="20" y="134"/>
                      </a:lnTo>
                      <a:lnTo>
                        <a:pt x="25" y="131"/>
                      </a:lnTo>
                      <a:lnTo>
                        <a:pt x="28" y="129"/>
                      </a:lnTo>
                      <a:lnTo>
                        <a:pt x="30" y="123"/>
                      </a:lnTo>
                      <a:lnTo>
                        <a:pt x="33" y="116"/>
                      </a:lnTo>
                      <a:lnTo>
                        <a:pt x="33" y="111"/>
                      </a:lnTo>
                      <a:lnTo>
                        <a:pt x="33" y="103"/>
                      </a:lnTo>
                      <a:lnTo>
                        <a:pt x="33" y="96"/>
                      </a:lnTo>
                      <a:lnTo>
                        <a:pt x="30" y="93"/>
                      </a:lnTo>
                      <a:lnTo>
                        <a:pt x="28" y="88"/>
                      </a:lnTo>
                      <a:lnTo>
                        <a:pt x="23" y="83"/>
                      </a:lnTo>
                      <a:lnTo>
                        <a:pt x="23" y="76"/>
                      </a:lnTo>
                      <a:lnTo>
                        <a:pt x="23" y="73"/>
                      </a:lnTo>
                      <a:lnTo>
                        <a:pt x="25" y="70"/>
                      </a:lnTo>
                      <a:lnTo>
                        <a:pt x="28" y="68"/>
                      </a:lnTo>
                      <a:lnTo>
                        <a:pt x="28" y="65"/>
                      </a:lnTo>
                      <a:lnTo>
                        <a:pt x="28" y="63"/>
                      </a:lnTo>
                      <a:lnTo>
                        <a:pt x="28" y="58"/>
                      </a:lnTo>
                      <a:lnTo>
                        <a:pt x="23" y="53"/>
                      </a:lnTo>
                      <a:lnTo>
                        <a:pt x="20" y="48"/>
                      </a:lnTo>
                      <a:lnTo>
                        <a:pt x="17" y="40"/>
                      </a:lnTo>
                      <a:lnTo>
                        <a:pt x="17" y="38"/>
                      </a:lnTo>
                      <a:lnTo>
                        <a:pt x="15" y="35"/>
                      </a:lnTo>
                      <a:lnTo>
                        <a:pt x="10" y="28"/>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1" name="Freeform 121"/>
                <p:cNvSpPr>
                  <a:spLocks/>
                </p:cNvSpPr>
                <p:nvPr/>
              </p:nvSpPr>
              <p:spPr bwMode="auto">
                <a:xfrm>
                  <a:off x="5354638" y="4376738"/>
                  <a:ext cx="303212" cy="236537"/>
                </a:xfrm>
                <a:custGeom>
                  <a:avLst/>
                  <a:gdLst>
                    <a:gd name="T0" fmla="*/ 2147483647 w 238"/>
                    <a:gd name="T1" fmla="*/ 2147483647 h 185"/>
                    <a:gd name="T2" fmla="*/ 2147483647 w 238"/>
                    <a:gd name="T3" fmla="*/ 2147483647 h 185"/>
                    <a:gd name="T4" fmla="*/ 2147483647 w 238"/>
                    <a:gd name="T5" fmla="*/ 2147483647 h 185"/>
                    <a:gd name="T6" fmla="*/ 2147483647 w 238"/>
                    <a:gd name="T7" fmla="*/ 2147483647 h 185"/>
                    <a:gd name="T8" fmla="*/ 2147483647 w 238"/>
                    <a:gd name="T9" fmla="*/ 2147483647 h 185"/>
                    <a:gd name="T10" fmla="*/ 2147483647 w 238"/>
                    <a:gd name="T11" fmla="*/ 2147483647 h 185"/>
                    <a:gd name="T12" fmla="*/ 2147483647 w 238"/>
                    <a:gd name="T13" fmla="*/ 2147483647 h 185"/>
                    <a:gd name="T14" fmla="*/ 2147483647 w 238"/>
                    <a:gd name="T15" fmla="*/ 2147483647 h 185"/>
                    <a:gd name="T16" fmla="*/ 2147483647 w 238"/>
                    <a:gd name="T17" fmla="*/ 2147483647 h 185"/>
                    <a:gd name="T18" fmla="*/ 2147483647 w 238"/>
                    <a:gd name="T19" fmla="*/ 2147483647 h 185"/>
                    <a:gd name="T20" fmla="*/ 2147483647 w 238"/>
                    <a:gd name="T21" fmla="*/ 2147483647 h 185"/>
                    <a:gd name="T22" fmla="*/ 2147483647 w 238"/>
                    <a:gd name="T23" fmla="*/ 2147483647 h 185"/>
                    <a:gd name="T24" fmla="*/ 2147483647 w 238"/>
                    <a:gd name="T25" fmla="*/ 2147483647 h 185"/>
                    <a:gd name="T26" fmla="*/ 2147483647 w 238"/>
                    <a:gd name="T27" fmla="*/ 2147483647 h 185"/>
                    <a:gd name="T28" fmla="*/ 2147483647 w 238"/>
                    <a:gd name="T29" fmla="*/ 2147483647 h 185"/>
                    <a:gd name="T30" fmla="*/ 2147483647 w 238"/>
                    <a:gd name="T31" fmla="*/ 2147483647 h 185"/>
                    <a:gd name="T32" fmla="*/ 2147483647 w 238"/>
                    <a:gd name="T33" fmla="*/ 2147483647 h 185"/>
                    <a:gd name="T34" fmla="*/ 2147483647 w 238"/>
                    <a:gd name="T35" fmla="*/ 2147483647 h 185"/>
                    <a:gd name="T36" fmla="*/ 2147483647 w 238"/>
                    <a:gd name="T37" fmla="*/ 2147483647 h 185"/>
                    <a:gd name="T38" fmla="*/ 2147483647 w 238"/>
                    <a:gd name="T39" fmla="*/ 2147483647 h 185"/>
                    <a:gd name="T40" fmla="*/ 2147483647 w 238"/>
                    <a:gd name="T41" fmla="*/ 2147483647 h 185"/>
                    <a:gd name="T42" fmla="*/ 2147483647 w 238"/>
                    <a:gd name="T43" fmla="*/ 2147483647 h 185"/>
                    <a:gd name="T44" fmla="*/ 2147483647 w 238"/>
                    <a:gd name="T45" fmla="*/ 2147483647 h 185"/>
                    <a:gd name="T46" fmla="*/ 2147483647 w 238"/>
                    <a:gd name="T47" fmla="*/ 2147483647 h 185"/>
                    <a:gd name="T48" fmla="*/ 2147483647 w 238"/>
                    <a:gd name="T49" fmla="*/ 2147483647 h 185"/>
                    <a:gd name="T50" fmla="*/ 2147483647 w 238"/>
                    <a:gd name="T51" fmla="*/ 2147483647 h 185"/>
                    <a:gd name="T52" fmla="*/ 2147483647 w 238"/>
                    <a:gd name="T53" fmla="*/ 2147483647 h 185"/>
                    <a:gd name="T54" fmla="*/ 2147483647 w 238"/>
                    <a:gd name="T55" fmla="*/ 2147483647 h 185"/>
                    <a:gd name="T56" fmla="*/ 2147483647 w 238"/>
                    <a:gd name="T57" fmla="*/ 2147483647 h 185"/>
                    <a:gd name="T58" fmla="*/ 0 w 238"/>
                    <a:gd name="T59" fmla="*/ 2147483647 h 185"/>
                    <a:gd name="T60" fmla="*/ 2147483647 w 238"/>
                    <a:gd name="T61" fmla="*/ 2147483647 h 185"/>
                    <a:gd name="T62" fmla="*/ 2147483647 w 238"/>
                    <a:gd name="T63" fmla="*/ 2147483647 h 185"/>
                    <a:gd name="T64" fmla="*/ 2147483647 w 238"/>
                    <a:gd name="T65" fmla="*/ 2147483647 h 185"/>
                    <a:gd name="T66" fmla="*/ 2147483647 w 238"/>
                    <a:gd name="T67" fmla="*/ 2147483647 h 185"/>
                    <a:gd name="T68" fmla="*/ 2147483647 w 238"/>
                    <a:gd name="T69" fmla="*/ 2147483647 h 185"/>
                    <a:gd name="T70" fmla="*/ 2147483647 w 238"/>
                    <a:gd name="T71" fmla="*/ 2147483647 h 185"/>
                    <a:gd name="T72" fmla="*/ 2147483647 w 238"/>
                    <a:gd name="T73" fmla="*/ 2147483647 h 185"/>
                    <a:gd name="T74" fmla="*/ 2147483647 w 238"/>
                    <a:gd name="T75" fmla="*/ 2147483647 h 185"/>
                    <a:gd name="T76" fmla="*/ 2147483647 w 238"/>
                    <a:gd name="T77" fmla="*/ 2147483647 h 185"/>
                    <a:gd name="T78" fmla="*/ 2147483647 w 238"/>
                    <a:gd name="T79" fmla="*/ 2147483647 h 185"/>
                    <a:gd name="T80" fmla="*/ 2147483647 w 238"/>
                    <a:gd name="T81" fmla="*/ 2147483647 h 185"/>
                    <a:gd name="T82" fmla="*/ 2147483647 w 238"/>
                    <a:gd name="T83" fmla="*/ 2147483647 h 185"/>
                    <a:gd name="T84" fmla="*/ 2147483647 w 238"/>
                    <a:gd name="T85" fmla="*/ 2147483647 h 185"/>
                    <a:gd name="T86" fmla="*/ 2147483647 w 238"/>
                    <a:gd name="T87" fmla="*/ 2147483647 h 185"/>
                    <a:gd name="T88" fmla="*/ 2147483647 w 238"/>
                    <a:gd name="T89" fmla="*/ 2147483647 h 185"/>
                    <a:gd name="T90" fmla="*/ 2147483647 w 238"/>
                    <a:gd name="T91" fmla="*/ 0 h 185"/>
                    <a:gd name="T92" fmla="*/ 2147483647 w 238"/>
                    <a:gd name="T93" fmla="*/ 2147483647 h 185"/>
                    <a:gd name="T94" fmla="*/ 2147483647 w 238"/>
                    <a:gd name="T95" fmla="*/ 2147483647 h 185"/>
                    <a:gd name="T96" fmla="*/ 2147483647 w 238"/>
                    <a:gd name="T97" fmla="*/ 2147483647 h 185"/>
                    <a:gd name="T98" fmla="*/ 2147483647 w 238"/>
                    <a:gd name="T99" fmla="*/ 2147483647 h 185"/>
                    <a:gd name="T100" fmla="*/ 2147483647 w 238"/>
                    <a:gd name="T101" fmla="*/ 2147483647 h 185"/>
                    <a:gd name="T102" fmla="*/ 2147483647 w 238"/>
                    <a:gd name="T103" fmla="*/ 2147483647 h 185"/>
                    <a:gd name="T104" fmla="*/ 2147483647 w 238"/>
                    <a:gd name="T105" fmla="*/ 2147483647 h 185"/>
                    <a:gd name="T106" fmla="*/ 2147483647 w 238"/>
                    <a:gd name="T107" fmla="*/ 2147483647 h 185"/>
                    <a:gd name="T108" fmla="*/ 2147483647 w 238"/>
                    <a:gd name="T109" fmla="*/ 2147483647 h 185"/>
                    <a:gd name="T110" fmla="*/ 2147483647 w 238"/>
                    <a:gd name="T111" fmla="*/ 2147483647 h 185"/>
                    <a:gd name="T112" fmla="*/ 2147483647 w 238"/>
                    <a:gd name="T113" fmla="*/ 2147483647 h 185"/>
                    <a:gd name="T114" fmla="*/ 2147483647 w 238"/>
                    <a:gd name="T115" fmla="*/ 2147483647 h 185"/>
                    <a:gd name="T116" fmla="*/ 2147483647 w 238"/>
                    <a:gd name="T117" fmla="*/ 2147483647 h 185"/>
                    <a:gd name="T118" fmla="*/ 2147483647 w 238"/>
                    <a:gd name="T119" fmla="*/ 2147483647 h 185"/>
                    <a:gd name="T120" fmla="*/ 2147483647 w 238"/>
                    <a:gd name="T121" fmla="*/ 2147483647 h 18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8"/>
                    <a:gd name="T184" fmla="*/ 0 h 185"/>
                    <a:gd name="T185" fmla="*/ 238 w 238"/>
                    <a:gd name="T186" fmla="*/ 185 h 18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8" h="185">
                      <a:moveTo>
                        <a:pt x="160" y="66"/>
                      </a:moveTo>
                      <a:lnTo>
                        <a:pt x="157" y="71"/>
                      </a:lnTo>
                      <a:lnTo>
                        <a:pt x="157" y="73"/>
                      </a:lnTo>
                      <a:lnTo>
                        <a:pt x="160" y="79"/>
                      </a:lnTo>
                      <a:lnTo>
                        <a:pt x="165" y="86"/>
                      </a:lnTo>
                      <a:lnTo>
                        <a:pt x="170" y="91"/>
                      </a:lnTo>
                      <a:lnTo>
                        <a:pt x="175" y="96"/>
                      </a:lnTo>
                      <a:lnTo>
                        <a:pt x="177" y="96"/>
                      </a:lnTo>
                      <a:lnTo>
                        <a:pt x="182" y="99"/>
                      </a:lnTo>
                      <a:lnTo>
                        <a:pt x="213" y="109"/>
                      </a:lnTo>
                      <a:lnTo>
                        <a:pt x="223" y="114"/>
                      </a:lnTo>
                      <a:lnTo>
                        <a:pt x="235" y="111"/>
                      </a:lnTo>
                      <a:lnTo>
                        <a:pt x="238" y="114"/>
                      </a:lnTo>
                      <a:lnTo>
                        <a:pt x="208" y="144"/>
                      </a:lnTo>
                      <a:lnTo>
                        <a:pt x="198" y="157"/>
                      </a:lnTo>
                      <a:lnTo>
                        <a:pt x="193" y="162"/>
                      </a:lnTo>
                      <a:lnTo>
                        <a:pt x="185" y="162"/>
                      </a:lnTo>
                      <a:lnTo>
                        <a:pt x="175" y="162"/>
                      </a:lnTo>
                      <a:lnTo>
                        <a:pt x="170" y="162"/>
                      </a:lnTo>
                      <a:lnTo>
                        <a:pt x="165" y="164"/>
                      </a:lnTo>
                      <a:lnTo>
                        <a:pt x="162" y="167"/>
                      </a:lnTo>
                      <a:lnTo>
                        <a:pt x="160" y="169"/>
                      </a:lnTo>
                      <a:lnTo>
                        <a:pt x="157" y="172"/>
                      </a:lnTo>
                      <a:lnTo>
                        <a:pt x="155" y="174"/>
                      </a:lnTo>
                      <a:lnTo>
                        <a:pt x="147" y="174"/>
                      </a:lnTo>
                      <a:lnTo>
                        <a:pt x="145" y="174"/>
                      </a:lnTo>
                      <a:lnTo>
                        <a:pt x="139" y="180"/>
                      </a:lnTo>
                      <a:lnTo>
                        <a:pt x="132" y="177"/>
                      </a:lnTo>
                      <a:lnTo>
                        <a:pt x="129" y="177"/>
                      </a:lnTo>
                      <a:lnTo>
                        <a:pt x="127" y="174"/>
                      </a:lnTo>
                      <a:lnTo>
                        <a:pt x="124" y="172"/>
                      </a:lnTo>
                      <a:lnTo>
                        <a:pt x="117" y="174"/>
                      </a:lnTo>
                      <a:lnTo>
                        <a:pt x="114" y="177"/>
                      </a:lnTo>
                      <a:lnTo>
                        <a:pt x="112" y="180"/>
                      </a:lnTo>
                      <a:lnTo>
                        <a:pt x="107" y="185"/>
                      </a:lnTo>
                      <a:lnTo>
                        <a:pt x="104" y="185"/>
                      </a:lnTo>
                      <a:lnTo>
                        <a:pt x="99" y="185"/>
                      </a:lnTo>
                      <a:lnTo>
                        <a:pt x="94" y="185"/>
                      </a:lnTo>
                      <a:lnTo>
                        <a:pt x="84" y="182"/>
                      </a:lnTo>
                      <a:lnTo>
                        <a:pt x="81" y="182"/>
                      </a:lnTo>
                      <a:lnTo>
                        <a:pt x="66" y="172"/>
                      </a:lnTo>
                      <a:lnTo>
                        <a:pt x="61" y="169"/>
                      </a:lnTo>
                      <a:lnTo>
                        <a:pt x="56" y="167"/>
                      </a:lnTo>
                      <a:lnTo>
                        <a:pt x="48" y="167"/>
                      </a:lnTo>
                      <a:lnTo>
                        <a:pt x="46" y="167"/>
                      </a:lnTo>
                      <a:lnTo>
                        <a:pt x="46" y="164"/>
                      </a:lnTo>
                      <a:lnTo>
                        <a:pt x="46" y="157"/>
                      </a:lnTo>
                      <a:lnTo>
                        <a:pt x="43" y="154"/>
                      </a:lnTo>
                      <a:lnTo>
                        <a:pt x="41" y="154"/>
                      </a:lnTo>
                      <a:lnTo>
                        <a:pt x="36" y="152"/>
                      </a:lnTo>
                      <a:lnTo>
                        <a:pt x="33" y="149"/>
                      </a:lnTo>
                      <a:lnTo>
                        <a:pt x="31" y="144"/>
                      </a:lnTo>
                      <a:lnTo>
                        <a:pt x="26" y="134"/>
                      </a:lnTo>
                      <a:lnTo>
                        <a:pt x="18" y="126"/>
                      </a:lnTo>
                      <a:lnTo>
                        <a:pt x="13" y="119"/>
                      </a:lnTo>
                      <a:lnTo>
                        <a:pt x="11" y="119"/>
                      </a:lnTo>
                      <a:lnTo>
                        <a:pt x="5" y="116"/>
                      </a:lnTo>
                      <a:lnTo>
                        <a:pt x="3" y="116"/>
                      </a:lnTo>
                      <a:lnTo>
                        <a:pt x="0" y="116"/>
                      </a:lnTo>
                      <a:lnTo>
                        <a:pt x="0" y="111"/>
                      </a:lnTo>
                      <a:lnTo>
                        <a:pt x="3" y="106"/>
                      </a:lnTo>
                      <a:lnTo>
                        <a:pt x="5" y="106"/>
                      </a:lnTo>
                      <a:lnTo>
                        <a:pt x="13" y="106"/>
                      </a:lnTo>
                      <a:lnTo>
                        <a:pt x="18" y="104"/>
                      </a:lnTo>
                      <a:lnTo>
                        <a:pt x="18" y="96"/>
                      </a:lnTo>
                      <a:lnTo>
                        <a:pt x="18" y="94"/>
                      </a:lnTo>
                      <a:lnTo>
                        <a:pt x="21" y="84"/>
                      </a:lnTo>
                      <a:lnTo>
                        <a:pt x="21" y="76"/>
                      </a:lnTo>
                      <a:lnTo>
                        <a:pt x="23" y="68"/>
                      </a:lnTo>
                      <a:lnTo>
                        <a:pt x="26" y="66"/>
                      </a:lnTo>
                      <a:lnTo>
                        <a:pt x="28" y="68"/>
                      </a:lnTo>
                      <a:lnTo>
                        <a:pt x="31" y="68"/>
                      </a:lnTo>
                      <a:lnTo>
                        <a:pt x="31" y="66"/>
                      </a:lnTo>
                      <a:lnTo>
                        <a:pt x="33" y="58"/>
                      </a:lnTo>
                      <a:lnTo>
                        <a:pt x="33" y="51"/>
                      </a:lnTo>
                      <a:lnTo>
                        <a:pt x="36" y="48"/>
                      </a:lnTo>
                      <a:lnTo>
                        <a:pt x="41" y="41"/>
                      </a:lnTo>
                      <a:lnTo>
                        <a:pt x="43" y="36"/>
                      </a:lnTo>
                      <a:lnTo>
                        <a:pt x="51" y="36"/>
                      </a:lnTo>
                      <a:lnTo>
                        <a:pt x="51" y="26"/>
                      </a:lnTo>
                      <a:lnTo>
                        <a:pt x="56" y="18"/>
                      </a:lnTo>
                      <a:lnTo>
                        <a:pt x="56" y="10"/>
                      </a:lnTo>
                      <a:lnTo>
                        <a:pt x="59" y="10"/>
                      </a:lnTo>
                      <a:lnTo>
                        <a:pt x="61" y="10"/>
                      </a:lnTo>
                      <a:lnTo>
                        <a:pt x="64" y="8"/>
                      </a:lnTo>
                      <a:lnTo>
                        <a:pt x="66" y="8"/>
                      </a:lnTo>
                      <a:lnTo>
                        <a:pt x="71" y="13"/>
                      </a:lnTo>
                      <a:lnTo>
                        <a:pt x="76" y="0"/>
                      </a:lnTo>
                      <a:lnTo>
                        <a:pt x="79" y="3"/>
                      </a:lnTo>
                      <a:lnTo>
                        <a:pt x="81" y="3"/>
                      </a:lnTo>
                      <a:lnTo>
                        <a:pt x="84" y="8"/>
                      </a:lnTo>
                      <a:lnTo>
                        <a:pt x="89" y="8"/>
                      </a:lnTo>
                      <a:lnTo>
                        <a:pt x="94" y="5"/>
                      </a:lnTo>
                      <a:lnTo>
                        <a:pt x="96" y="8"/>
                      </a:lnTo>
                      <a:lnTo>
                        <a:pt x="99" y="8"/>
                      </a:lnTo>
                      <a:lnTo>
                        <a:pt x="102" y="5"/>
                      </a:lnTo>
                      <a:lnTo>
                        <a:pt x="104" y="8"/>
                      </a:lnTo>
                      <a:lnTo>
                        <a:pt x="107" y="8"/>
                      </a:lnTo>
                      <a:lnTo>
                        <a:pt x="112" y="8"/>
                      </a:lnTo>
                      <a:lnTo>
                        <a:pt x="117" y="10"/>
                      </a:lnTo>
                      <a:lnTo>
                        <a:pt x="122" y="13"/>
                      </a:lnTo>
                      <a:lnTo>
                        <a:pt x="127" y="18"/>
                      </a:lnTo>
                      <a:lnTo>
                        <a:pt x="129" y="20"/>
                      </a:lnTo>
                      <a:lnTo>
                        <a:pt x="137" y="28"/>
                      </a:lnTo>
                      <a:lnTo>
                        <a:pt x="139" y="33"/>
                      </a:lnTo>
                      <a:lnTo>
                        <a:pt x="145" y="36"/>
                      </a:lnTo>
                      <a:lnTo>
                        <a:pt x="147" y="41"/>
                      </a:lnTo>
                      <a:lnTo>
                        <a:pt x="150" y="41"/>
                      </a:lnTo>
                      <a:lnTo>
                        <a:pt x="145" y="48"/>
                      </a:lnTo>
                      <a:lnTo>
                        <a:pt x="142" y="53"/>
                      </a:lnTo>
                      <a:lnTo>
                        <a:pt x="139" y="58"/>
                      </a:lnTo>
                      <a:lnTo>
                        <a:pt x="142" y="66"/>
                      </a:lnTo>
                      <a:lnTo>
                        <a:pt x="145" y="66"/>
                      </a:lnTo>
                      <a:lnTo>
                        <a:pt x="152" y="63"/>
                      </a:lnTo>
                      <a:lnTo>
                        <a:pt x="155" y="63"/>
                      </a:lnTo>
                      <a:lnTo>
                        <a:pt x="160" y="66"/>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2" name="Freeform 122"/>
                <p:cNvSpPr>
                  <a:spLocks/>
                </p:cNvSpPr>
                <p:nvPr/>
              </p:nvSpPr>
              <p:spPr bwMode="auto">
                <a:xfrm>
                  <a:off x="5284788" y="4598988"/>
                  <a:ext cx="112712" cy="112712"/>
                </a:xfrm>
                <a:custGeom>
                  <a:avLst/>
                  <a:gdLst>
                    <a:gd name="T0" fmla="*/ 0 w 88"/>
                    <a:gd name="T1" fmla="*/ 2147483647 h 89"/>
                    <a:gd name="T2" fmla="*/ 2147483647 w 88"/>
                    <a:gd name="T3" fmla="*/ 2147483647 h 89"/>
                    <a:gd name="T4" fmla="*/ 2147483647 w 88"/>
                    <a:gd name="T5" fmla="*/ 2147483647 h 89"/>
                    <a:gd name="T6" fmla="*/ 2147483647 w 88"/>
                    <a:gd name="T7" fmla="*/ 2147483647 h 89"/>
                    <a:gd name="T8" fmla="*/ 2147483647 w 88"/>
                    <a:gd name="T9" fmla="*/ 2147483647 h 89"/>
                    <a:gd name="T10" fmla="*/ 2147483647 w 88"/>
                    <a:gd name="T11" fmla="*/ 2147483647 h 89"/>
                    <a:gd name="T12" fmla="*/ 2147483647 w 88"/>
                    <a:gd name="T13" fmla="*/ 2147483647 h 89"/>
                    <a:gd name="T14" fmla="*/ 2147483647 w 88"/>
                    <a:gd name="T15" fmla="*/ 2147483647 h 89"/>
                    <a:gd name="T16" fmla="*/ 2147483647 w 88"/>
                    <a:gd name="T17" fmla="*/ 2147483647 h 89"/>
                    <a:gd name="T18" fmla="*/ 2147483647 w 88"/>
                    <a:gd name="T19" fmla="*/ 2147483647 h 89"/>
                    <a:gd name="T20" fmla="*/ 2147483647 w 88"/>
                    <a:gd name="T21" fmla="*/ 2147483647 h 89"/>
                    <a:gd name="T22" fmla="*/ 2147483647 w 88"/>
                    <a:gd name="T23" fmla="*/ 2147483647 h 89"/>
                    <a:gd name="T24" fmla="*/ 2147483647 w 88"/>
                    <a:gd name="T25" fmla="*/ 2147483647 h 89"/>
                    <a:gd name="T26" fmla="*/ 2147483647 w 88"/>
                    <a:gd name="T27" fmla="*/ 2147483647 h 89"/>
                    <a:gd name="T28" fmla="*/ 2147483647 w 88"/>
                    <a:gd name="T29" fmla="*/ 2147483647 h 89"/>
                    <a:gd name="T30" fmla="*/ 2147483647 w 88"/>
                    <a:gd name="T31" fmla="*/ 2147483647 h 89"/>
                    <a:gd name="T32" fmla="*/ 2147483647 w 88"/>
                    <a:gd name="T33" fmla="*/ 2147483647 h 89"/>
                    <a:gd name="T34" fmla="*/ 2147483647 w 88"/>
                    <a:gd name="T35" fmla="*/ 2147483647 h 89"/>
                    <a:gd name="T36" fmla="*/ 2147483647 w 88"/>
                    <a:gd name="T37" fmla="*/ 2147483647 h 89"/>
                    <a:gd name="T38" fmla="*/ 2147483647 w 88"/>
                    <a:gd name="T39" fmla="*/ 2147483647 h 89"/>
                    <a:gd name="T40" fmla="*/ 2147483647 w 88"/>
                    <a:gd name="T41" fmla="*/ 2147483647 h 89"/>
                    <a:gd name="T42" fmla="*/ 2147483647 w 88"/>
                    <a:gd name="T43" fmla="*/ 2147483647 h 89"/>
                    <a:gd name="T44" fmla="*/ 2147483647 w 88"/>
                    <a:gd name="T45" fmla="*/ 2147483647 h 89"/>
                    <a:gd name="T46" fmla="*/ 2147483647 w 88"/>
                    <a:gd name="T47" fmla="*/ 2147483647 h 89"/>
                    <a:gd name="T48" fmla="*/ 2147483647 w 88"/>
                    <a:gd name="T49" fmla="*/ 2147483647 h 89"/>
                    <a:gd name="T50" fmla="*/ 2147483647 w 88"/>
                    <a:gd name="T51" fmla="*/ 2147483647 h 89"/>
                    <a:gd name="T52" fmla="*/ 2147483647 w 88"/>
                    <a:gd name="T53" fmla="*/ 2147483647 h 89"/>
                    <a:gd name="T54" fmla="*/ 2147483647 w 88"/>
                    <a:gd name="T55" fmla="*/ 2147483647 h 89"/>
                    <a:gd name="T56" fmla="*/ 2147483647 w 88"/>
                    <a:gd name="T57" fmla="*/ 2147483647 h 89"/>
                    <a:gd name="T58" fmla="*/ 2147483647 w 88"/>
                    <a:gd name="T59" fmla="*/ 2147483647 h 89"/>
                    <a:gd name="T60" fmla="*/ 2147483647 w 88"/>
                    <a:gd name="T61" fmla="*/ 2147483647 h 89"/>
                    <a:gd name="T62" fmla="*/ 2147483647 w 88"/>
                    <a:gd name="T63" fmla="*/ 2147483647 h 89"/>
                    <a:gd name="T64" fmla="*/ 2147483647 w 88"/>
                    <a:gd name="T65" fmla="*/ 2147483647 h 89"/>
                    <a:gd name="T66" fmla="*/ 2147483647 w 88"/>
                    <a:gd name="T67" fmla="*/ 0 h 89"/>
                    <a:gd name="T68" fmla="*/ 2147483647 w 88"/>
                    <a:gd name="T69" fmla="*/ 2147483647 h 89"/>
                    <a:gd name="T70" fmla="*/ 2147483647 w 88"/>
                    <a:gd name="T71" fmla="*/ 2147483647 h 89"/>
                    <a:gd name="T72" fmla="*/ 2147483647 w 88"/>
                    <a:gd name="T73" fmla="*/ 2147483647 h 89"/>
                    <a:gd name="T74" fmla="*/ 2147483647 w 88"/>
                    <a:gd name="T75" fmla="*/ 2147483647 h 89"/>
                    <a:gd name="T76" fmla="*/ 2147483647 w 88"/>
                    <a:gd name="T77" fmla="*/ 2147483647 h 89"/>
                    <a:gd name="T78" fmla="*/ 2147483647 w 88"/>
                    <a:gd name="T79" fmla="*/ 2147483647 h 89"/>
                    <a:gd name="T80" fmla="*/ 2147483647 w 88"/>
                    <a:gd name="T81" fmla="*/ 2147483647 h 89"/>
                    <a:gd name="T82" fmla="*/ 2147483647 w 88"/>
                    <a:gd name="T83" fmla="*/ 2147483647 h 89"/>
                    <a:gd name="T84" fmla="*/ 2147483647 w 88"/>
                    <a:gd name="T85" fmla="*/ 2147483647 h 89"/>
                    <a:gd name="T86" fmla="*/ 2147483647 w 88"/>
                    <a:gd name="T87" fmla="*/ 2147483647 h 89"/>
                    <a:gd name="T88" fmla="*/ 2147483647 w 88"/>
                    <a:gd name="T89" fmla="*/ 2147483647 h 89"/>
                    <a:gd name="T90" fmla="*/ 2147483647 w 88"/>
                    <a:gd name="T91" fmla="*/ 2147483647 h 89"/>
                    <a:gd name="T92" fmla="*/ 2147483647 w 88"/>
                    <a:gd name="T93" fmla="*/ 2147483647 h 89"/>
                    <a:gd name="T94" fmla="*/ 2147483647 w 88"/>
                    <a:gd name="T95" fmla="*/ 2147483647 h 89"/>
                    <a:gd name="T96" fmla="*/ 2147483647 w 88"/>
                    <a:gd name="T97" fmla="*/ 2147483647 h 89"/>
                    <a:gd name="T98" fmla="*/ 2147483647 w 88"/>
                    <a:gd name="T99" fmla="*/ 2147483647 h 89"/>
                    <a:gd name="T100" fmla="*/ 2147483647 w 88"/>
                    <a:gd name="T101" fmla="*/ 2147483647 h 89"/>
                    <a:gd name="T102" fmla="*/ 2147483647 w 88"/>
                    <a:gd name="T103" fmla="*/ 2147483647 h 89"/>
                    <a:gd name="T104" fmla="*/ 2147483647 w 88"/>
                    <a:gd name="T105" fmla="*/ 2147483647 h 89"/>
                    <a:gd name="T106" fmla="*/ 2147483647 w 88"/>
                    <a:gd name="T107" fmla="*/ 2147483647 h 89"/>
                    <a:gd name="T108" fmla="*/ 2147483647 w 88"/>
                    <a:gd name="T109" fmla="*/ 2147483647 h 89"/>
                    <a:gd name="T110" fmla="*/ 2147483647 w 88"/>
                    <a:gd name="T111" fmla="*/ 2147483647 h 89"/>
                    <a:gd name="T112" fmla="*/ 0 w 88"/>
                    <a:gd name="T113" fmla="*/ 2147483647 h 89"/>
                    <a:gd name="T114" fmla="*/ 0 w 88"/>
                    <a:gd name="T115" fmla="*/ 2147483647 h 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8"/>
                    <a:gd name="T175" fmla="*/ 0 h 89"/>
                    <a:gd name="T176" fmla="*/ 88 w 88"/>
                    <a:gd name="T177" fmla="*/ 89 h 8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8" h="89">
                      <a:moveTo>
                        <a:pt x="0" y="89"/>
                      </a:moveTo>
                      <a:lnTo>
                        <a:pt x="2" y="86"/>
                      </a:lnTo>
                      <a:lnTo>
                        <a:pt x="2" y="84"/>
                      </a:lnTo>
                      <a:lnTo>
                        <a:pt x="2" y="79"/>
                      </a:lnTo>
                      <a:lnTo>
                        <a:pt x="2" y="74"/>
                      </a:lnTo>
                      <a:lnTo>
                        <a:pt x="2" y="69"/>
                      </a:lnTo>
                      <a:lnTo>
                        <a:pt x="2" y="66"/>
                      </a:lnTo>
                      <a:lnTo>
                        <a:pt x="5" y="59"/>
                      </a:lnTo>
                      <a:lnTo>
                        <a:pt x="7" y="53"/>
                      </a:lnTo>
                      <a:lnTo>
                        <a:pt x="10" y="51"/>
                      </a:lnTo>
                      <a:lnTo>
                        <a:pt x="18" y="43"/>
                      </a:lnTo>
                      <a:lnTo>
                        <a:pt x="28" y="36"/>
                      </a:lnTo>
                      <a:lnTo>
                        <a:pt x="28" y="33"/>
                      </a:lnTo>
                      <a:lnTo>
                        <a:pt x="28" y="31"/>
                      </a:lnTo>
                      <a:lnTo>
                        <a:pt x="25" y="31"/>
                      </a:lnTo>
                      <a:lnTo>
                        <a:pt x="23" y="28"/>
                      </a:lnTo>
                      <a:lnTo>
                        <a:pt x="20" y="28"/>
                      </a:lnTo>
                      <a:lnTo>
                        <a:pt x="20" y="13"/>
                      </a:lnTo>
                      <a:lnTo>
                        <a:pt x="23" y="11"/>
                      </a:lnTo>
                      <a:lnTo>
                        <a:pt x="20" y="11"/>
                      </a:lnTo>
                      <a:lnTo>
                        <a:pt x="23" y="8"/>
                      </a:lnTo>
                      <a:lnTo>
                        <a:pt x="28" y="8"/>
                      </a:lnTo>
                      <a:lnTo>
                        <a:pt x="30" y="8"/>
                      </a:lnTo>
                      <a:lnTo>
                        <a:pt x="38" y="8"/>
                      </a:lnTo>
                      <a:lnTo>
                        <a:pt x="43" y="8"/>
                      </a:lnTo>
                      <a:lnTo>
                        <a:pt x="50" y="6"/>
                      </a:lnTo>
                      <a:lnTo>
                        <a:pt x="55" y="6"/>
                      </a:lnTo>
                      <a:lnTo>
                        <a:pt x="58" y="6"/>
                      </a:lnTo>
                      <a:lnTo>
                        <a:pt x="60" y="8"/>
                      </a:lnTo>
                      <a:lnTo>
                        <a:pt x="63" y="8"/>
                      </a:lnTo>
                      <a:lnTo>
                        <a:pt x="68" y="6"/>
                      </a:lnTo>
                      <a:lnTo>
                        <a:pt x="71" y="0"/>
                      </a:lnTo>
                      <a:lnTo>
                        <a:pt x="73" y="6"/>
                      </a:lnTo>
                      <a:lnTo>
                        <a:pt x="78" y="8"/>
                      </a:lnTo>
                      <a:lnTo>
                        <a:pt x="78" y="11"/>
                      </a:lnTo>
                      <a:lnTo>
                        <a:pt x="78" y="16"/>
                      </a:lnTo>
                      <a:lnTo>
                        <a:pt x="81" y="18"/>
                      </a:lnTo>
                      <a:lnTo>
                        <a:pt x="86" y="26"/>
                      </a:lnTo>
                      <a:lnTo>
                        <a:pt x="86" y="28"/>
                      </a:lnTo>
                      <a:lnTo>
                        <a:pt x="88" y="33"/>
                      </a:lnTo>
                      <a:lnTo>
                        <a:pt x="88" y="38"/>
                      </a:lnTo>
                      <a:lnTo>
                        <a:pt x="88" y="43"/>
                      </a:lnTo>
                      <a:lnTo>
                        <a:pt x="83" y="48"/>
                      </a:lnTo>
                      <a:lnTo>
                        <a:pt x="81" y="51"/>
                      </a:lnTo>
                      <a:lnTo>
                        <a:pt x="73" y="59"/>
                      </a:lnTo>
                      <a:lnTo>
                        <a:pt x="68" y="64"/>
                      </a:lnTo>
                      <a:lnTo>
                        <a:pt x="68" y="66"/>
                      </a:lnTo>
                      <a:lnTo>
                        <a:pt x="60" y="84"/>
                      </a:lnTo>
                      <a:lnTo>
                        <a:pt x="28" y="84"/>
                      </a:lnTo>
                      <a:lnTo>
                        <a:pt x="18" y="84"/>
                      </a:lnTo>
                      <a:lnTo>
                        <a:pt x="15" y="84"/>
                      </a:lnTo>
                      <a:lnTo>
                        <a:pt x="12" y="86"/>
                      </a:lnTo>
                      <a:lnTo>
                        <a:pt x="7" y="89"/>
                      </a:lnTo>
                      <a:lnTo>
                        <a:pt x="5" y="89"/>
                      </a:lnTo>
                      <a:lnTo>
                        <a:pt x="0" y="89"/>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3" name="Freeform 123"/>
                <p:cNvSpPr>
                  <a:spLocks/>
                </p:cNvSpPr>
                <p:nvPr/>
              </p:nvSpPr>
              <p:spPr bwMode="auto">
                <a:xfrm>
                  <a:off x="5272088" y="4705350"/>
                  <a:ext cx="42862" cy="36513"/>
                </a:xfrm>
                <a:custGeom>
                  <a:avLst/>
                  <a:gdLst>
                    <a:gd name="T0" fmla="*/ 0 w 33"/>
                    <a:gd name="T1" fmla="*/ 2147483647 h 28"/>
                    <a:gd name="T2" fmla="*/ 0 w 33"/>
                    <a:gd name="T3" fmla="*/ 2147483647 h 28"/>
                    <a:gd name="T4" fmla="*/ 2147483647 w 33"/>
                    <a:gd name="T5" fmla="*/ 2147483647 h 28"/>
                    <a:gd name="T6" fmla="*/ 2147483647 w 33"/>
                    <a:gd name="T7" fmla="*/ 2147483647 h 28"/>
                    <a:gd name="T8" fmla="*/ 2147483647 w 33"/>
                    <a:gd name="T9" fmla="*/ 2147483647 h 28"/>
                    <a:gd name="T10" fmla="*/ 2147483647 w 33"/>
                    <a:gd name="T11" fmla="*/ 2147483647 h 28"/>
                    <a:gd name="T12" fmla="*/ 2147483647 w 33"/>
                    <a:gd name="T13" fmla="*/ 2147483647 h 28"/>
                    <a:gd name="T14" fmla="*/ 2147483647 w 33"/>
                    <a:gd name="T15" fmla="*/ 2147483647 h 28"/>
                    <a:gd name="T16" fmla="*/ 2147483647 w 33"/>
                    <a:gd name="T17" fmla="*/ 2147483647 h 28"/>
                    <a:gd name="T18" fmla="*/ 2147483647 w 33"/>
                    <a:gd name="T19" fmla="*/ 2147483647 h 28"/>
                    <a:gd name="T20" fmla="*/ 2147483647 w 33"/>
                    <a:gd name="T21" fmla="*/ 2147483647 h 28"/>
                    <a:gd name="T22" fmla="*/ 2147483647 w 33"/>
                    <a:gd name="T23" fmla="*/ 0 h 28"/>
                    <a:gd name="T24" fmla="*/ 2147483647 w 33"/>
                    <a:gd name="T25" fmla="*/ 0 h 28"/>
                    <a:gd name="T26" fmla="*/ 2147483647 w 33"/>
                    <a:gd name="T27" fmla="*/ 2147483647 h 28"/>
                    <a:gd name="T28" fmla="*/ 2147483647 w 33"/>
                    <a:gd name="T29" fmla="*/ 2147483647 h 28"/>
                    <a:gd name="T30" fmla="*/ 2147483647 w 33"/>
                    <a:gd name="T31" fmla="*/ 2147483647 h 28"/>
                    <a:gd name="T32" fmla="*/ 2147483647 w 33"/>
                    <a:gd name="T33" fmla="*/ 2147483647 h 28"/>
                    <a:gd name="T34" fmla="*/ 2147483647 w 33"/>
                    <a:gd name="T35" fmla="*/ 2147483647 h 28"/>
                    <a:gd name="T36" fmla="*/ 2147483647 w 33"/>
                    <a:gd name="T37" fmla="*/ 2147483647 h 28"/>
                    <a:gd name="T38" fmla="*/ 2147483647 w 33"/>
                    <a:gd name="T39" fmla="*/ 2147483647 h 28"/>
                    <a:gd name="T40" fmla="*/ 2147483647 w 33"/>
                    <a:gd name="T41" fmla="*/ 2147483647 h 28"/>
                    <a:gd name="T42" fmla="*/ 2147483647 w 33"/>
                    <a:gd name="T43" fmla="*/ 2147483647 h 28"/>
                    <a:gd name="T44" fmla="*/ 2147483647 w 33"/>
                    <a:gd name="T45" fmla="*/ 2147483647 h 28"/>
                    <a:gd name="T46" fmla="*/ 2147483647 w 33"/>
                    <a:gd name="T47" fmla="*/ 2147483647 h 28"/>
                    <a:gd name="T48" fmla="*/ 2147483647 w 33"/>
                    <a:gd name="T49" fmla="*/ 2147483647 h 28"/>
                    <a:gd name="T50" fmla="*/ 2147483647 w 33"/>
                    <a:gd name="T51" fmla="*/ 2147483647 h 28"/>
                    <a:gd name="T52" fmla="*/ 0 w 33"/>
                    <a:gd name="T53" fmla="*/ 2147483647 h 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3"/>
                    <a:gd name="T82" fmla="*/ 0 h 28"/>
                    <a:gd name="T83" fmla="*/ 33 w 33"/>
                    <a:gd name="T84" fmla="*/ 28 h 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3" h="28">
                      <a:moveTo>
                        <a:pt x="0" y="25"/>
                      </a:moveTo>
                      <a:lnTo>
                        <a:pt x="0" y="22"/>
                      </a:lnTo>
                      <a:lnTo>
                        <a:pt x="2" y="12"/>
                      </a:lnTo>
                      <a:lnTo>
                        <a:pt x="2" y="10"/>
                      </a:lnTo>
                      <a:lnTo>
                        <a:pt x="5" y="7"/>
                      </a:lnTo>
                      <a:lnTo>
                        <a:pt x="7" y="7"/>
                      </a:lnTo>
                      <a:lnTo>
                        <a:pt x="10" y="5"/>
                      </a:lnTo>
                      <a:lnTo>
                        <a:pt x="15" y="5"/>
                      </a:lnTo>
                      <a:lnTo>
                        <a:pt x="17" y="5"/>
                      </a:lnTo>
                      <a:lnTo>
                        <a:pt x="22" y="2"/>
                      </a:lnTo>
                      <a:lnTo>
                        <a:pt x="25" y="0"/>
                      </a:lnTo>
                      <a:lnTo>
                        <a:pt x="28" y="0"/>
                      </a:lnTo>
                      <a:lnTo>
                        <a:pt x="28" y="5"/>
                      </a:lnTo>
                      <a:lnTo>
                        <a:pt x="30" y="12"/>
                      </a:lnTo>
                      <a:lnTo>
                        <a:pt x="33" y="15"/>
                      </a:lnTo>
                      <a:lnTo>
                        <a:pt x="33" y="17"/>
                      </a:lnTo>
                      <a:lnTo>
                        <a:pt x="30" y="20"/>
                      </a:lnTo>
                      <a:lnTo>
                        <a:pt x="28" y="20"/>
                      </a:lnTo>
                      <a:lnTo>
                        <a:pt x="25" y="20"/>
                      </a:lnTo>
                      <a:lnTo>
                        <a:pt x="22" y="20"/>
                      </a:lnTo>
                      <a:lnTo>
                        <a:pt x="17" y="22"/>
                      </a:lnTo>
                      <a:lnTo>
                        <a:pt x="15" y="25"/>
                      </a:lnTo>
                      <a:lnTo>
                        <a:pt x="15" y="28"/>
                      </a:lnTo>
                      <a:lnTo>
                        <a:pt x="10" y="28"/>
                      </a:lnTo>
                      <a:lnTo>
                        <a:pt x="5" y="25"/>
                      </a:lnTo>
                      <a:lnTo>
                        <a:pt x="0" y="2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4" name="Freeform 124"/>
                <p:cNvSpPr>
                  <a:spLocks/>
                </p:cNvSpPr>
                <p:nvPr/>
              </p:nvSpPr>
              <p:spPr bwMode="auto">
                <a:xfrm>
                  <a:off x="5272088" y="4730750"/>
                  <a:ext cx="42862" cy="49213"/>
                </a:xfrm>
                <a:custGeom>
                  <a:avLst/>
                  <a:gdLst>
                    <a:gd name="T0" fmla="*/ 2147483647 w 33"/>
                    <a:gd name="T1" fmla="*/ 2147483647 h 38"/>
                    <a:gd name="T2" fmla="*/ 2147483647 w 33"/>
                    <a:gd name="T3" fmla="*/ 2147483647 h 38"/>
                    <a:gd name="T4" fmla="*/ 2147483647 w 33"/>
                    <a:gd name="T5" fmla="*/ 2147483647 h 38"/>
                    <a:gd name="T6" fmla="*/ 2147483647 w 33"/>
                    <a:gd name="T7" fmla="*/ 2147483647 h 38"/>
                    <a:gd name="T8" fmla="*/ 2147483647 w 33"/>
                    <a:gd name="T9" fmla="*/ 2147483647 h 38"/>
                    <a:gd name="T10" fmla="*/ 2147483647 w 33"/>
                    <a:gd name="T11" fmla="*/ 2147483647 h 38"/>
                    <a:gd name="T12" fmla="*/ 0 w 33"/>
                    <a:gd name="T13" fmla="*/ 2147483647 h 38"/>
                    <a:gd name="T14" fmla="*/ 2147483647 w 33"/>
                    <a:gd name="T15" fmla="*/ 2147483647 h 38"/>
                    <a:gd name="T16" fmla="*/ 2147483647 w 33"/>
                    <a:gd name="T17" fmla="*/ 2147483647 h 38"/>
                    <a:gd name="T18" fmla="*/ 2147483647 w 33"/>
                    <a:gd name="T19" fmla="*/ 2147483647 h 38"/>
                    <a:gd name="T20" fmla="*/ 2147483647 w 33"/>
                    <a:gd name="T21" fmla="*/ 2147483647 h 38"/>
                    <a:gd name="T22" fmla="*/ 2147483647 w 33"/>
                    <a:gd name="T23" fmla="*/ 2147483647 h 38"/>
                    <a:gd name="T24" fmla="*/ 2147483647 w 33"/>
                    <a:gd name="T25" fmla="*/ 0 h 38"/>
                    <a:gd name="T26" fmla="*/ 2147483647 w 33"/>
                    <a:gd name="T27" fmla="*/ 0 h 38"/>
                    <a:gd name="T28" fmla="*/ 2147483647 w 33"/>
                    <a:gd name="T29" fmla="*/ 2147483647 h 38"/>
                    <a:gd name="T30" fmla="*/ 2147483647 w 33"/>
                    <a:gd name="T31" fmla="*/ 2147483647 h 38"/>
                    <a:gd name="T32" fmla="*/ 2147483647 w 33"/>
                    <a:gd name="T33" fmla="*/ 2147483647 h 38"/>
                    <a:gd name="T34" fmla="*/ 2147483647 w 33"/>
                    <a:gd name="T35" fmla="*/ 2147483647 h 38"/>
                    <a:gd name="T36" fmla="*/ 2147483647 w 33"/>
                    <a:gd name="T37" fmla="*/ 2147483647 h 38"/>
                    <a:gd name="T38" fmla="*/ 2147483647 w 33"/>
                    <a:gd name="T39" fmla="*/ 2147483647 h 38"/>
                    <a:gd name="T40" fmla="*/ 2147483647 w 33"/>
                    <a:gd name="T41" fmla="*/ 2147483647 h 38"/>
                    <a:gd name="T42" fmla="*/ 2147483647 w 33"/>
                    <a:gd name="T43" fmla="*/ 2147483647 h 38"/>
                    <a:gd name="T44" fmla="*/ 2147483647 w 33"/>
                    <a:gd name="T45" fmla="*/ 2147483647 h 38"/>
                    <a:gd name="T46" fmla="*/ 2147483647 w 33"/>
                    <a:gd name="T47" fmla="*/ 2147483647 h 38"/>
                    <a:gd name="T48" fmla="*/ 2147483647 w 33"/>
                    <a:gd name="T49" fmla="*/ 2147483647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3"/>
                    <a:gd name="T76" fmla="*/ 0 h 38"/>
                    <a:gd name="T77" fmla="*/ 33 w 33"/>
                    <a:gd name="T78" fmla="*/ 38 h 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3" h="38">
                      <a:moveTo>
                        <a:pt x="7" y="38"/>
                      </a:moveTo>
                      <a:lnTo>
                        <a:pt x="7" y="28"/>
                      </a:lnTo>
                      <a:lnTo>
                        <a:pt x="5" y="23"/>
                      </a:lnTo>
                      <a:lnTo>
                        <a:pt x="5" y="18"/>
                      </a:lnTo>
                      <a:lnTo>
                        <a:pt x="5" y="15"/>
                      </a:lnTo>
                      <a:lnTo>
                        <a:pt x="5" y="13"/>
                      </a:lnTo>
                      <a:lnTo>
                        <a:pt x="0" y="5"/>
                      </a:lnTo>
                      <a:lnTo>
                        <a:pt x="5" y="5"/>
                      </a:lnTo>
                      <a:lnTo>
                        <a:pt x="10" y="8"/>
                      </a:lnTo>
                      <a:lnTo>
                        <a:pt x="15" y="8"/>
                      </a:lnTo>
                      <a:lnTo>
                        <a:pt x="15" y="5"/>
                      </a:lnTo>
                      <a:lnTo>
                        <a:pt x="17" y="2"/>
                      </a:lnTo>
                      <a:lnTo>
                        <a:pt x="22" y="0"/>
                      </a:lnTo>
                      <a:lnTo>
                        <a:pt x="25" y="0"/>
                      </a:lnTo>
                      <a:lnTo>
                        <a:pt x="25" y="8"/>
                      </a:lnTo>
                      <a:lnTo>
                        <a:pt x="25" y="10"/>
                      </a:lnTo>
                      <a:lnTo>
                        <a:pt x="28" y="10"/>
                      </a:lnTo>
                      <a:lnTo>
                        <a:pt x="30" y="10"/>
                      </a:lnTo>
                      <a:lnTo>
                        <a:pt x="33" y="13"/>
                      </a:lnTo>
                      <a:lnTo>
                        <a:pt x="30" y="15"/>
                      </a:lnTo>
                      <a:lnTo>
                        <a:pt x="25" y="23"/>
                      </a:lnTo>
                      <a:lnTo>
                        <a:pt x="20" y="30"/>
                      </a:lnTo>
                      <a:lnTo>
                        <a:pt x="17" y="35"/>
                      </a:lnTo>
                      <a:lnTo>
                        <a:pt x="7" y="38"/>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5" name="Freeform 125"/>
                <p:cNvSpPr>
                  <a:spLocks/>
                </p:cNvSpPr>
                <p:nvPr/>
              </p:nvSpPr>
              <p:spPr bwMode="auto">
                <a:xfrm>
                  <a:off x="5554663" y="4291013"/>
                  <a:ext cx="206375" cy="134937"/>
                </a:xfrm>
                <a:custGeom>
                  <a:avLst/>
                  <a:gdLst>
                    <a:gd name="T0" fmla="*/ 2147483647 w 162"/>
                    <a:gd name="T1" fmla="*/ 2147483647 h 106"/>
                    <a:gd name="T2" fmla="*/ 2147483647 w 162"/>
                    <a:gd name="T3" fmla="*/ 2147483647 h 106"/>
                    <a:gd name="T4" fmla="*/ 2147483647 w 162"/>
                    <a:gd name="T5" fmla="*/ 2147483647 h 106"/>
                    <a:gd name="T6" fmla="*/ 2147483647 w 162"/>
                    <a:gd name="T7" fmla="*/ 2147483647 h 106"/>
                    <a:gd name="T8" fmla="*/ 2147483647 w 162"/>
                    <a:gd name="T9" fmla="*/ 2147483647 h 106"/>
                    <a:gd name="T10" fmla="*/ 2147483647 w 162"/>
                    <a:gd name="T11" fmla="*/ 2147483647 h 106"/>
                    <a:gd name="T12" fmla="*/ 2147483647 w 162"/>
                    <a:gd name="T13" fmla="*/ 2147483647 h 106"/>
                    <a:gd name="T14" fmla="*/ 2147483647 w 162"/>
                    <a:gd name="T15" fmla="*/ 2147483647 h 106"/>
                    <a:gd name="T16" fmla="*/ 2147483647 w 162"/>
                    <a:gd name="T17" fmla="*/ 2147483647 h 106"/>
                    <a:gd name="T18" fmla="*/ 2147483647 w 162"/>
                    <a:gd name="T19" fmla="*/ 2147483647 h 106"/>
                    <a:gd name="T20" fmla="*/ 2147483647 w 162"/>
                    <a:gd name="T21" fmla="*/ 2147483647 h 106"/>
                    <a:gd name="T22" fmla="*/ 2147483647 w 162"/>
                    <a:gd name="T23" fmla="*/ 2147483647 h 106"/>
                    <a:gd name="T24" fmla="*/ 2147483647 w 162"/>
                    <a:gd name="T25" fmla="*/ 2147483647 h 106"/>
                    <a:gd name="T26" fmla="*/ 2147483647 w 162"/>
                    <a:gd name="T27" fmla="*/ 2147483647 h 106"/>
                    <a:gd name="T28" fmla="*/ 2147483647 w 162"/>
                    <a:gd name="T29" fmla="*/ 2147483647 h 106"/>
                    <a:gd name="T30" fmla="*/ 2147483647 w 162"/>
                    <a:gd name="T31" fmla="*/ 2147483647 h 106"/>
                    <a:gd name="T32" fmla="*/ 2147483647 w 162"/>
                    <a:gd name="T33" fmla="*/ 2147483647 h 106"/>
                    <a:gd name="T34" fmla="*/ 2147483647 w 162"/>
                    <a:gd name="T35" fmla="*/ 2147483647 h 106"/>
                    <a:gd name="T36" fmla="*/ 2147483647 w 162"/>
                    <a:gd name="T37" fmla="*/ 2147483647 h 106"/>
                    <a:gd name="T38" fmla="*/ 2147483647 w 162"/>
                    <a:gd name="T39" fmla="*/ 2147483647 h 106"/>
                    <a:gd name="T40" fmla="*/ 2147483647 w 162"/>
                    <a:gd name="T41" fmla="*/ 2147483647 h 106"/>
                    <a:gd name="T42" fmla="*/ 0 w 162"/>
                    <a:gd name="T43" fmla="*/ 2147483647 h 106"/>
                    <a:gd name="T44" fmla="*/ 0 w 162"/>
                    <a:gd name="T45" fmla="*/ 2147483647 h 106"/>
                    <a:gd name="T46" fmla="*/ 2147483647 w 162"/>
                    <a:gd name="T47" fmla="*/ 2147483647 h 106"/>
                    <a:gd name="T48" fmla="*/ 2147483647 w 162"/>
                    <a:gd name="T49" fmla="*/ 2147483647 h 106"/>
                    <a:gd name="T50" fmla="*/ 2147483647 w 162"/>
                    <a:gd name="T51" fmla="*/ 2147483647 h 106"/>
                    <a:gd name="T52" fmla="*/ 2147483647 w 162"/>
                    <a:gd name="T53" fmla="*/ 2147483647 h 106"/>
                    <a:gd name="T54" fmla="*/ 2147483647 w 162"/>
                    <a:gd name="T55" fmla="*/ 2147483647 h 106"/>
                    <a:gd name="T56" fmla="*/ 2147483647 w 162"/>
                    <a:gd name="T57" fmla="*/ 2147483647 h 106"/>
                    <a:gd name="T58" fmla="*/ 2147483647 w 162"/>
                    <a:gd name="T59" fmla="*/ 2147483647 h 106"/>
                    <a:gd name="T60" fmla="*/ 2147483647 w 162"/>
                    <a:gd name="T61" fmla="*/ 2147483647 h 106"/>
                    <a:gd name="T62" fmla="*/ 2147483647 w 162"/>
                    <a:gd name="T63" fmla="*/ 2147483647 h 106"/>
                    <a:gd name="T64" fmla="*/ 2147483647 w 162"/>
                    <a:gd name="T65" fmla="*/ 0 h 106"/>
                    <a:gd name="T66" fmla="*/ 2147483647 w 162"/>
                    <a:gd name="T67" fmla="*/ 2147483647 h 106"/>
                    <a:gd name="T68" fmla="*/ 2147483647 w 162"/>
                    <a:gd name="T69" fmla="*/ 2147483647 h 106"/>
                    <a:gd name="T70" fmla="*/ 2147483647 w 162"/>
                    <a:gd name="T71" fmla="*/ 2147483647 h 106"/>
                    <a:gd name="T72" fmla="*/ 2147483647 w 162"/>
                    <a:gd name="T73" fmla="*/ 2147483647 h 1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2"/>
                    <a:gd name="T112" fmla="*/ 0 h 106"/>
                    <a:gd name="T113" fmla="*/ 162 w 162"/>
                    <a:gd name="T114" fmla="*/ 106 h 1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2" h="106">
                      <a:moveTo>
                        <a:pt x="162" y="38"/>
                      </a:moveTo>
                      <a:lnTo>
                        <a:pt x="159" y="40"/>
                      </a:lnTo>
                      <a:lnTo>
                        <a:pt x="157" y="40"/>
                      </a:lnTo>
                      <a:lnTo>
                        <a:pt x="152" y="46"/>
                      </a:lnTo>
                      <a:lnTo>
                        <a:pt x="149" y="48"/>
                      </a:lnTo>
                      <a:lnTo>
                        <a:pt x="149" y="51"/>
                      </a:lnTo>
                      <a:lnTo>
                        <a:pt x="149" y="56"/>
                      </a:lnTo>
                      <a:lnTo>
                        <a:pt x="147" y="58"/>
                      </a:lnTo>
                      <a:lnTo>
                        <a:pt x="134" y="61"/>
                      </a:lnTo>
                      <a:lnTo>
                        <a:pt x="119" y="66"/>
                      </a:lnTo>
                      <a:lnTo>
                        <a:pt x="109" y="71"/>
                      </a:lnTo>
                      <a:lnTo>
                        <a:pt x="104" y="71"/>
                      </a:lnTo>
                      <a:lnTo>
                        <a:pt x="101" y="73"/>
                      </a:lnTo>
                      <a:lnTo>
                        <a:pt x="99" y="78"/>
                      </a:lnTo>
                      <a:lnTo>
                        <a:pt x="94" y="81"/>
                      </a:lnTo>
                      <a:lnTo>
                        <a:pt x="91" y="81"/>
                      </a:lnTo>
                      <a:lnTo>
                        <a:pt x="86" y="81"/>
                      </a:lnTo>
                      <a:lnTo>
                        <a:pt x="84" y="81"/>
                      </a:lnTo>
                      <a:lnTo>
                        <a:pt x="76" y="86"/>
                      </a:lnTo>
                      <a:lnTo>
                        <a:pt x="73" y="88"/>
                      </a:lnTo>
                      <a:lnTo>
                        <a:pt x="66" y="91"/>
                      </a:lnTo>
                      <a:lnTo>
                        <a:pt x="61" y="91"/>
                      </a:lnTo>
                      <a:lnTo>
                        <a:pt x="53" y="91"/>
                      </a:lnTo>
                      <a:lnTo>
                        <a:pt x="48" y="91"/>
                      </a:lnTo>
                      <a:lnTo>
                        <a:pt x="46" y="94"/>
                      </a:lnTo>
                      <a:lnTo>
                        <a:pt x="43" y="96"/>
                      </a:lnTo>
                      <a:lnTo>
                        <a:pt x="41" y="99"/>
                      </a:lnTo>
                      <a:lnTo>
                        <a:pt x="38" y="99"/>
                      </a:lnTo>
                      <a:lnTo>
                        <a:pt x="33" y="101"/>
                      </a:lnTo>
                      <a:lnTo>
                        <a:pt x="30" y="101"/>
                      </a:lnTo>
                      <a:lnTo>
                        <a:pt x="25" y="104"/>
                      </a:lnTo>
                      <a:lnTo>
                        <a:pt x="20" y="106"/>
                      </a:lnTo>
                      <a:lnTo>
                        <a:pt x="15" y="104"/>
                      </a:lnTo>
                      <a:lnTo>
                        <a:pt x="13" y="101"/>
                      </a:lnTo>
                      <a:lnTo>
                        <a:pt x="10" y="99"/>
                      </a:lnTo>
                      <a:lnTo>
                        <a:pt x="8" y="96"/>
                      </a:lnTo>
                      <a:lnTo>
                        <a:pt x="8" y="94"/>
                      </a:lnTo>
                      <a:lnTo>
                        <a:pt x="10" y="88"/>
                      </a:lnTo>
                      <a:lnTo>
                        <a:pt x="8" y="86"/>
                      </a:lnTo>
                      <a:lnTo>
                        <a:pt x="5" y="81"/>
                      </a:lnTo>
                      <a:lnTo>
                        <a:pt x="3" y="73"/>
                      </a:lnTo>
                      <a:lnTo>
                        <a:pt x="0" y="58"/>
                      </a:lnTo>
                      <a:lnTo>
                        <a:pt x="0" y="56"/>
                      </a:lnTo>
                      <a:lnTo>
                        <a:pt x="0" y="51"/>
                      </a:lnTo>
                      <a:lnTo>
                        <a:pt x="0" y="43"/>
                      </a:lnTo>
                      <a:lnTo>
                        <a:pt x="5" y="40"/>
                      </a:lnTo>
                      <a:lnTo>
                        <a:pt x="5" y="35"/>
                      </a:lnTo>
                      <a:lnTo>
                        <a:pt x="5" y="30"/>
                      </a:lnTo>
                      <a:lnTo>
                        <a:pt x="8" y="28"/>
                      </a:lnTo>
                      <a:lnTo>
                        <a:pt x="8" y="25"/>
                      </a:lnTo>
                      <a:lnTo>
                        <a:pt x="10" y="25"/>
                      </a:lnTo>
                      <a:lnTo>
                        <a:pt x="15" y="25"/>
                      </a:lnTo>
                      <a:lnTo>
                        <a:pt x="18" y="28"/>
                      </a:lnTo>
                      <a:lnTo>
                        <a:pt x="23" y="25"/>
                      </a:lnTo>
                      <a:lnTo>
                        <a:pt x="25" y="25"/>
                      </a:lnTo>
                      <a:lnTo>
                        <a:pt x="36" y="46"/>
                      </a:lnTo>
                      <a:lnTo>
                        <a:pt x="43" y="66"/>
                      </a:lnTo>
                      <a:lnTo>
                        <a:pt x="58" y="46"/>
                      </a:lnTo>
                      <a:lnTo>
                        <a:pt x="71" y="28"/>
                      </a:lnTo>
                      <a:lnTo>
                        <a:pt x="76" y="25"/>
                      </a:lnTo>
                      <a:lnTo>
                        <a:pt x="78" y="23"/>
                      </a:lnTo>
                      <a:lnTo>
                        <a:pt x="111" y="10"/>
                      </a:lnTo>
                      <a:lnTo>
                        <a:pt x="134" y="3"/>
                      </a:lnTo>
                      <a:lnTo>
                        <a:pt x="142" y="0"/>
                      </a:lnTo>
                      <a:lnTo>
                        <a:pt x="144" y="0"/>
                      </a:lnTo>
                      <a:lnTo>
                        <a:pt x="144" y="5"/>
                      </a:lnTo>
                      <a:lnTo>
                        <a:pt x="144" y="10"/>
                      </a:lnTo>
                      <a:lnTo>
                        <a:pt x="149" y="18"/>
                      </a:lnTo>
                      <a:lnTo>
                        <a:pt x="157" y="28"/>
                      </a:lnTo>
                      <a:lnTo>
                        <a:pt x="157" y="30"/>
                      </a:lnTo>
                      <a:lnTo>
                        <a:pt x="162" y="35"/>
                      </a:lnTo>
                      <a:lnTo>
                        <a:pt x="162" y="38"/>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6" name="Freeform 126"/>
                <p:cNvSpPr>
                  <a:spLocks/>
                </p:cNvSpPr>
                <p:nvPr/>
              </p:nvSpPr>
              <p:spPr bwMode="auto">
                <a:xfrm>
                  <a:off x="5718175" y="4133850"/>
                  <a:ext cx="12700" cy="39688"/>
                </a:xfrm>
                <a:custGeom>
                  <a:avLst/>
                  <a:gdLst>
                    <a:gd name="T0" fmla="*/ 2147483647 w 10"/>
                    <a:gd name="T1" fmla="*/ 2147483647 h 31"/>
                    <a:gd name="T2" fmla="*/ 2147483647 w 10"/>
                    <a:gd name="T3" fmla="*/ 2147483647 h 31"/>
                    <a:gd name="T4" fmla="*/ 0 w 10"/>
                    <a:gd name="T5" fmla="*/ 2147483647 h 31"/>
                    <a:gd name="T6" fmla="*/ 0 w 10"/>
                    <a:gd name="T7" fmla="*/ 2147483647 h 31"/>
                    <a:gd name="T8" fmla="*/ 0 w 10"/>
                    <a:gd name="T9" fmla="*/ 2147483647 h 31"/>
                    <a:gd name="T10" fmla="*/ 0 w 10"/>
                    <a:gd name="T11" fmla="*/ 2147483647 h 31"/>
                    <a:gd name="T12" fmla="*/ 0 w 10"/>
                    <a:gd name="T13" fmla="*/ 2147483647 h 31"/>
                    <a:gd name="T14" fmla="*/ 2147483647 w 10"/>
                    <a:gd name="T15" fmla="*/ 2147483647 h 31"/>
                    <a:gd name="T16" fmla="*/ 0 w 10"/>
                    <a:gd name="T17" fmla="*/ 2147483647 h 31"/>
                    <a:gd name="T18" fmla="*/ 2147483647 w 10"/>
                    <a:gd name="T19" fmla="*/ 2147483647 h 31"/>
                    <a:gd name="T20" fmla="*/ 2147483647 w 10"/>
                    <a:gd name="T21" fmla="*/ 0 h 31"/>
                    <a:gd name="T22" fmla="*/ 2147483647 w 10"/>
                    <a:gd name="T23" fmla="*/ 2147483647 h 31"/>
                    <a:gd name="T24" fmla="*/ 2147483647 w 10"/>
                    <a:gd name="T25" fmla="*/ 2147483647 h 31"/>
                    <a:gd name="T26" fmla="*/ 2147483647 w 10"/>
                    <a:gd name="T27" fmla="*/ 2147483647 h 31"/>
                    <a:gd name="T28" fmla="*/ 2147483647 w 10"/>
                    <a:gd name="T29" fmla="*/ 2147483647 h 31"/>
                    <a:gd name="T30" fmla="*/ 2147483647 w 10"/>
                    <a:gd name="T31" fmla="*/ 2147483647 h 31"/>
                    <a:gd name="T32" fmla="*/ 2147483647 w 10"/>
                    <a:gd name="T33" fmla="*/ 2147483647 h 31"/>
                    <a:gd name="T34" fmla="*/ 2147483647 w 10"/>
                    <a:gd name="T35" fmla="*/ 2147483647 h 31"/>
                    <a:gd name="T36" fmla="*/ 2147483647 w 10"/>
                    <a:gd name="T37" fmla="*/ 2147483647 h 31"/>
                    <a:gd name="T38" fmla="*/ 2147483647 w 10"/>
                    <a:gd name="T39" fmla="*/ 2147483647 h 31"/>
                    <a:gd name="T40" fmla="*/ 2147483647 w 10"/>
                    <a:gd name="T41" fmla="*/ 2147483647 h 31"/>
                    <a:gd name="T42" fmla="*/ 2147483647 w 10"/>
                    <a:gd name="T43" fmla="*/ 2147483647 h 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
                    <a:gd name="T67" fmla="*/ 0 h 31"/>
                    <a:gd name="T68" fmla="*/ 10 w 10"/>
                    <a:gd name="T69" fmla="*/ 31 h 3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 h="31">
                      <a:moveTo>
                        <a:pt x="5" y="31"/>
                      </a:moveTo>
                      <a:lnTo>
                        <a:pt x="3" y="31"/>
                      </a:lnTo>
                      <a:lnTo>
                        <a:pt x="0" y="31"/>
                      </a:lnTo>
                      <a:lnTo>
                        <a:pt x="0" y="26"/>
                      </a:lnTo>
                      <a:lnTo>
                        <a:pt x="0" y="23"/>
                      </a:lnTo>
                      <a:lnTo>
                        <a:pt x="0" y="16"/>
                      </a:lnTo>
                      <a:lnTo>
                        <a:pt x="0" y="11"/>
                      </a:lnTo>
                      <a:lnTo>
                        <a:pt x="3" y="11"/>
                      </a:lnTo>
                      <a:lnTo>
                        <a:pt x="0" y="8"/>
                      </a:lnTo>
                      <a:lnTo>
                        <a:pt x="3" y="3"/>
                      </a:lnTo>
                      <a:lnTo>
                        <a:pt x="5" y="0"/>
                      </a:lnTo>
                      <a:lnTo>
                        <a:pt x="8" y="3"/>
                      </a:lnTo>
                      <a:lnTo>
                        <a:pt x="8" y="5"/>
                      </a:lnTo>
                      <a:lnTo>
                        <a:pt x="10" y="5"/>
                      </a:lnTo>
                      <a:lnTo>
                        <a:pt x="10" y="8"/>
                      </a:lnTo>
                      <a:lnTo>
                        <a:pt x="10" y="11"/>
                      </a:lnTo>
                      <a:lnTo>
                        <a:pt x="10" y="13"/>
                      </a:lnTo>
                      <a:lnTo>
                        <a:pt x="10" y="18"/>
                      </a:lnTo>
                      <a:lnTo>
                        <a:pt x="10" y="21"/>
                      </a:lnTo>
                      <a:lnTo>
                        <a:pt x="10" y="23"/>
                      </a:lnTo>
                      <a:lnTo>
                        <a:pt x="8" y="28"/>
                      </a:lnTo>
                      <a:lnTo>
                        <a:pt x="5" y="31"/>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7" name="Freeform 127"/>
                <p:cNvSpPr>
                  <a:spLocks/>
                </p:cNvSpPr>
                <p:nvPr/>
              </p:nvSpPr>
              <p:spPr bwMode="auto">
                <a:xfrm>
                  <a:off x="5532438" y="4422775"/>
                  <a:ext cx="34925" cy="38100"/>
                </a:xfrm>
                <a:custGeom>
                  <a:avLst/>
                  <a:gdLst>
                    <a:gd name="T0" fmla="*/ 2147483647 w 28"/>
                    <a:gd name="T1" fmla="*/ 2147483647 h 30"/>
                    <a:gd name="T2" fmla="*/ 2147483647 w 28"/>
                    <a:gd name="T3" fmla="*/ 2147483647 h 30"/>
                    <a:gd name="T4" fmla="*/ 2147483647 w 28"/>
                    <a:gd name="T5" fmla="*/ 2147483647 h 30"/>
                    <a:gd name="T6" fmla="*/ 2147483647 w 28"/>
                    <a:gd name="T7" fmla="*/ 2147483647 h 30"/>
                    <a:gd name="T8" fmla="*/ 2147483647 w 28"/>
                    <a:gd name="T9" fmla="*/ 2147483647 h 30"/>
                    <a:gd name="T10" fmla="*/ 0 w 28"/>
                    <a:gd name="T11" fmla="*/ 2147483647 h 30"/>
                    <a:gd name="T12" fmla="*/ 2147483647 w 28"/>
                    <a:gd name="T13" fmla="*/ 2147483647 h 30"/>
                    <a:gd name="T14" fmla="*/ 2147483647 w 28"/>
                    <a:gd name="T15" fmla="*/ 2147483647 h 30"/>
                    <a:gd name="T16" fmla="*/ 2147483647 w 28"/>
                    <a:gd name="T17" fmla="*/ 2147483647 h 30"/>
                    <a:gd name="T18" fmla="*/ 2147483647 w 28"/>
                    <a:gd name="T19" fmla="*/ 2147483647 h 30"/>
                    <a:gd name="T20" fmla="*/ 2147483647 w 28"/>
                    <a:gd name="T21" fmla="*/ 2147483647 h 30"/>
                    <a:gd name="T22" fmla="*/ 2147483647 w 28"/>
                    <a:gd name="T23" fmla="*/ 2147483647 h 30"/>
                    <a:gd name="T24" fmla="*/ 2147483647 w 28"/>
                    <a:gd name="T25" fmla="*/ 2147483647 h 30"/>
                    <a:gd name="T26" fmla="*/ 2147483647 w 28"/>
                    <a:gd name="T27" fmla="*/ 2147483647 h 30"/>
                    <a:gd name="T28" fmla="*/ 2147483647 w 28"/>
                    <a:gd name="T29" fmla="*/ 0 h 30"/>
                    <a:gd name="T30" fmla="*/ 2147483647 w 28"/>
                    <a:gd name="T31" fmla="*/ 0 h 30"/>
                    <a:gd name="T32" fmla="*/ 2147483647 w 28"/>
                    <a:gd name="T33" fmla="*/ 2147483647 h 30"/>
                    <a:gd name="T34" fmla="*/ 2147483647 w 28"/>
                    <a:gd name="T35" fmla="*/ 2147483647 h 30"/>
                    <a:gd name="T36" fmla="*/ 2147483647 w 28"/>
                    <a:gd name="T37" fmla="*/ 2147483647 h 30"/>
                    <a:gd name="T38" fmla="*/ 2147483647 w 28"/>
                    <a:gd name="T39" fmla="*/ 2147483647 h 30"/>
                    <a:gd name="T40" fmla="*/ 2147483647 w 28"/>
                    <a:gd name="T41" fmla="*/ 2147483647 h 30"/>
                    <a:gd name="T42" fmla="*/ 2147483647 w 28"/>
                    <a:gd name="T43" fmla="*/ 2147483647 h 30"/>
                    <a:gd name="T44" fmla="*/ 2147483647 w 28"/>
                    <a:gd name="T45" fmla="*/ 2147483647 h 30"/>
                    <a:gd name="T46" fmla="*/ 2147483647 w 28"/>
                    <a:gd name="T47" fmla="*/ 2147483647 h 30"/>
                    <a:gd name="T48" fmla="*/ 2147483647 w 28"/>
                    <a:gd name="T49" fmla="*/ 2147483647 h 30"/>
                    <a:gd name="T50" fmla="*/ 2147483647 w 28"/>
                    <a:gd name="T51" fmla="*/ 2147483647 h 30"/>
                    <a:gd name="T52" fmla="*/ 2147483647 w 28"/>
                    <a:gd name="T53" fmla="*/ 2147483647 h 30"/>
                    <a:gd name="T54" fmla="*/ 2147483647 w 28"/>
                    <a:gd name="T55" fmla="*/ 2147483647 h 30"/>
                    <a:gd name="T56" fmla="*/ 2147483647 w 28"/>
                    <a:gd name="T57" fmla="*/ 2147483647 h 30"/>
                    <a:gd name="T58" fmla="*/ 2147483647 w 28"/>
                    <a:gd name="T59" fmla="*/ 2147483647 h 30"/>
                    <a:gd name="T60" fmla="*/ 2147483647 w 28"/>
                    <a:gd name="T61" fmla="*/ 2147483647 h 3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
                    <a:gd name="T94" fmla="*/ 0 h 30"/>
                    <a:gd name="T95" fmla="*/ 28 w 28"/>
                    <a:gd name="T96" fmla="*/ 30 h 3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 h="30">
                      <a:moveTo>
                        <a:pt x="21" y="30"/>
                      </a:moveTo>
                      <a:lnTo>
                        <a:pt x="16" y="27"/>
                      </a:lnTo>
                      <a:lnTo>
                        <a:pt x="13" y="27"/>
                      </a:lnTo>
                      <a:lnTo>
                        <a:pt x="6" y="30"/>
                      </a:lnTo>
                      <a:lnTo>
                        <a:pt x="3" y="30"/>
                      </a:lnTo>
                      <a:lnTo>
                        <a:pt x="0" y="22"/>
                      </a:lnTo>
                      <a:lnTo>
                        <a:pt x="3" y="17"/>
                      </a:lnTo>
                      <a:lnTo>
                        <a:pt x="6" y="12"/>
                      </a:lnTo>
                      <a:lnTo>
                        <a:pt x="11" y="5"/>
                      </a:lnTo>
                      <a:lnTo>
                        <a:pt x="13" y="5"/>
                      </a:lnTo>
                      <a:lnTo>
                        <a:pt x="16" y="5"/>
                      </a:lnTo>
                      <a:lnTo>
                        <a:pt x="18" y="5"/>
                      </a:lnTo>
                      <a:lnTo>
                        <a:pt x="21" y="0"/>
                      </a:lnTo>
                      <a:lnTo>
                        <a:pt x="26" y="5"/>
                      </a:lnTo>
                      <a:lnTo>
                        <a:pt x="28" y="7"/>
                      </a:lnTo>
                      <a:lnTo>
                        <a:pt x="28" y="10"/>
                      </a:lnTo>
                      <a:lnTo>
                        <a:pt x="26" y="12"/>
                      </a:lnTo>
                      <a:lnTo>
                        <a:pt x="23" y="12"/>
                      </a:lnTo>
                      <a:lnTo>
                        <a:pt x="18" y="15"/>
                      </a:lnTo>
                      <a:lnTo>
                        <a:pt x="13" y="17"/>
                      </a:lnTo>
                      <a:lnTo>
                        <a:pt x="16" y="20"/>
                      </a:lnTo>
                      <a:lnTo>
                        <a:pt x="21" y="17"/>
                      </a:lnTo>
                      <a:lnTo>
                        <a:pt x="23" y="20"/>
                      </a:lnTo>
                      <a:lnTo>
                        <a:pt x="26" y="20"/>
                      </a:lnTo>
                      <a:lnTo>
                        <a:pt x="26" y="22"/>
                      </a:lnTo>
                      <a:lnTo>
                        <a:pt x="23" y="25"/>
                      </a:lnTo>
                      <a:lnTo>
                        <a:pt x="21" y="3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78" name="Freeform 128"/>
                <p:cNvSpPr>
                  <a:spLocks/>
                </p:cNvSpPr>
                <p:nvPr/>
              </p:nvSpPr>
              <p:spPr bwMode="auto">
                <a:xfrm>
                  <a:off x="5722938" y="4137025"/>
                  <a:ext cx="107950" cy="87313"/>
                </a:xfrm>
                <a:custGeom>
                  <a:avLst/>
                  <a:gdLst>
                    <a:gd name="T0" fmla="*/ 0 w 85"/>
                    <a:gd name="T1" fmla="*/ 2147483647 h 68"/>
                    <a:gd name="T2" fmla="*/ 2147483647 w 85"/>
                    <a:gd name="T3" fmla="*/ 2147483647 h 68"/>
                    <a:gd name="T4" fmla="*/ 2147483647 w 85"/>
                    <a:gd name="T5" fmla="*/ 2147483647 h 68"/>
                    <a:gd name="T6" fmla="*/ 2147483647 w 85"/>
                    <a:gd name="T7" fmla="*/ 2147483647 h 68"/>
                    <a:gd name="T8" fmla="*/ 2147483647 w 85"/>
                    <a:gd name="T9" fmla="*/ 2147483647 h 68"/>
                    <a:gd name="T10" fmla="*/ 2147483647 w 85"/>
                    <a:gd name="T11" fmla="*/ 2147483647 h 68"/>
                    <a:gd name="T12" fmla="*/ 2147483647 w 85"/>
                    <a:gd name="T13" fmla="*/ 2147483647 h 68"/>
                    <a:gd name="T14" fmla="*/ 2147483647 w 85"/>
                    <a:gd name="T15" fmla="*/ 2147483647 h 68"/>
                    <a:gd name="T16" fmla="*/ 2147483647 w 85"/>
                    <a:gd name="T17" fmla="*/ 2147483647 h 68"/>
                    <a:gd name="T18" fmla="*/ 2147483647 w 85"/>
                    <a:gd name="T19" fmla="*/ 2147483647 h 68"/>
                    <a:gd name="T20" fmla="*/ 2147483647 w 85"/>
                    <a:gd name="T21" fmla="*/ 2147483647 h 68"/>
                    <a:gd name="T22" fmla="*/ 2147483647 w 85"/>
                    <a:gd name="T23" fmla="*/ 2147483647 h 68"/>
                    <a:gd name="T24" fmla="*/ 2147483647 w 85"/>
                    <a:gd name="T25" fmla="*/ 2147483647 h 68"/>
                    <a:gd name="T26" fmla="*/ 2147483647 w 85"/>
                    <a:gd name="T27" fmla="*/ 2147483647 h 68"/>
                    <a:gd name="T28" fmla="*/ 2147483647 w 85"/>
                    <a:gd name="T29" fmla="*/ 2147483647 h 68"/>
                    <a:gd name="T30" fmla="*/ 2147483647 w 85"/>
                    <a:gd name="T31" fmla="*/ 2147483647 h 68"/>
                    <a:gd name="T32" fmla="*/ 2147483647 w 85"/>
                    <a:gd name="T33" fmla="*/ 2147483647 h 68"/>
                    <a:gd name="T34" fmla="*/ 2147483647 w 85"/>
                    <a:gd name="T35" fmla="*/ 2147483647 h 68"/>
                    <a:gd name="T36" fmla="*/ 2147483647 w 85"/>
                    <a:gd name="T37" fmla="*/ 2147483647 h 68"/>
                    <a:gd name="T38" fmla="*/ 2147483647 w 85"/>
                    <a:gd name="T39" fmla="*/ 2147483647 h 68"/>
                    <a:gd name="T40" fmla="*/ 2147483647 w 85"/>
                    <a:gd name="T41" fmla="*/ 2147483647 h 68"/>
                    <a:gd name="T42" fmla="*/ 2147483647 w 85"/>
                    <a:gd name="T43" fmla="*/ 2147483647 h 68"/>
                    <a:gd name="T44" fmla="*/ 2147483647 w 85"/>
                    <a:gd name="T45" fmla="*/ 2147483647 h 68"/>
                    <a:gd name="T46" fmla="*/ 2147483647 w 85"/>
                    <a:gd name="T47" fmla="*/ 2147483647 h 68"/>
                    <a:gd name="T48" fmla="*/ 2147483647 w 85"/>
                    <a:gd name="T49" fmla="*/ 2147483647 h 68"/>
                    <a:gd name="T50" fmla="*/ 2147483647 w 85"/>
                    <a:gd name="T51" fmla="*/ 2147483647 h 68"/>
                    <a:gd name="T52" fmla="*/ 2147483647 w 85"/>
                    <a:gd name="T53" fmla="*/ 2147483647 h 68"/>
                    <a:gd name="T54" fmla="*/ 2147483647 w 85"/>
                    <a:gd name="T55" fmla="*/ 2147483647 h 68"/>
                    <a:gd name="T56" fmla="*/ 2147483647 w 85"/>
                    <a:gd name="T57" fmla="*/ 2147483647 h 68"/>
                    <a:gd name="T58" fmla="*/ 2147483647 w 85"/>
                    <a:gd name="T59" fmla="*/ 2147483647 h 68"/>
                    <a:gd name="T60" fmla="*/ 2147483647 w 85"/>
                    <a:gd name="T61" fmla="*/ 2147483647 h 68"/>
                    <a:gd name="T62" fmla="*/ 2147483647 w 85"/>
                    <a:gd name="T63" fmla="*/ 2147483647 h 68"/>
                    <a:gd name="T64" fmla="*/ 2147483647 w 85"/>
                    <a:gd name="T65" fmla="*/ 0 h 68"/>
                    <a:gd name="T66" fmla="*/ 2147483647 w 85"/>
                    <a:gd name="T67" fmla="*/ 2147483647 h 68"/>
                    <a:gd name="T68" fmla="*/ 2147483647 w 85"/>
                    <a:gd name="T69" fmla="*/ 2147483647 h 68"/>
                    <a:gd name="T70" fmla="*/ 2147483647 w 85"/>
                    <a:gd name="T71" fmla="*/ 2147483647 h 68"/>
                    <a:gd name="T72" fmla="*/ 2147483647 w 85"/>
                    <a:gd name="T73" fmla="*/ 2147483647 h 68"/>
                    <a:gd name="T74" fmla="*/ 2147483647 w 85"/>
                    <a:gd name="T75" fmla="*/ 2147483647 h 68"/>
                    <a:gd name="T76" fmla="*/ 2147483647 w 85"/>
                    <a:gd name="T77" fmla="*/ 2147483647 h 68"/>
                    <a:gd name="T78" fmla="*/ 2147483647 w 85"/>
                    <a:gd name="T79" fmla="*/ 2147483647 h 68"/>
                    <a:gd name="T80" fmla="*/ 2147483647 w 85"/>
                    <a:gd name="T81" fmla="*/ 2147483647 h 68"/>
                    <a:gd name="T82" fmla="*/ 2147483647 w 85"/>
                    <a:gd name="T83" fmla="*/ 2147483647 h 68"/>
                    <a:gd name="T84" fmla="*/ 2147483647 w 85"/>
                    <a:gd name="T85" fmla="*/ 2147483647 h 68"/>
                    <a:gd name="T86" fmla="*/ 2147483647 w 85"/>
                    <a:gd name="T87" fmla="*/ 2147483647 h 68"/>
                    <a:gd name="T88" fmla="*/ 2147483647 w 85"/>
                    <a:gd name="T89" fmla="*/ 2147483647 h 68"/>
                    <a:gd name="T90" fmla="*/ 2147483647 w 85"/>
                    <a:gd name="T91" fmla="*/ 2147483647 h 68"/>
                    <a:gd name="T92" fmla="*/ 2147483647 w 85"/>
                    <a:gd name="T93" fmla="*/ 2147483647 h 68"/>
                    <a:gd name="T94" fmla="*/ 2147483647 w 85"/>
                    <a:gd name="T95" fmla="*/ 2147483647 h 68"/>
                    <a:gd name="T96" fmla="*/ 2147483647 w 85"/>
                    <a:gd name="T97" fmla="*/ 2147483647 h 68"/>
                    <a:gd name="T98" fmla="*/ 2147483647 w 85"/>
                    <a:gd name="T99" fmla="*/ 2147483647 h 68"/>
                    <a:gd name="T100" fmla="*/ 2147483647 w 85"/>
                    <a:gd name="T101" fmla="*/ 2147483647 h 68"/>
                    <a:gd name="T102" fmla="*/ 2147483647 w 85"/>
                    <a:gd name="T103" fmla="*/ 2147483647 h 68"/>
                    <a:gd name="T104" fmla="*/ 2147483647 w 85"/>
                    <a:gd name="T105" fmla="*/ 2147483647 h 68"/>
                    <a:gd name="T106" fmla="*/ 2147483647 w 85"/>
                    <a:gd name="T107" fmla="*/ 2147483647 h 68"/>
                    <a:gd name="T108" fmla="*/ 2147483647 w 85"/>
                    <a:gd name="T109" fmla="*/ 2147483647 h 68"/>
                    <a:gd name="T110" fmla="*/ 2147483647 w 85"/>
                    <a:gd name="T111" fmla="*/ 2147483647 h 68"/>
                    <a:gd name="T112" fmla="*/ 2147483647 w 85"/>
                    <a:gd name="T113" fmla="*/ 2147483647 h 68"/>
                    <a:gd name="T114" fmla="*/ 2147483647 w 85"/>
                    <a:gd name="T115" fmla="*/ 2147483647 h 68"/>
                    <a:gd name="T116" fmla="*/ 2147483647 w 85"/>
                    <a:gd name="T117" fmla="*/ 2147483647 h 68"/>
                    <a:gd name="T118" fmla="*/ 0 w 85"/>
                    <a:gd name="T119" fmla="*/ 2147483647 h 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5"/>
                    <a:gd name="T181" fmla="*/ 0 h 68"/>
                    <a:gd name="T182" fmla="*/ 85 w 85"/>
                    <a:gd name="T183" fmla="*/ 68 h 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5" h="68">
                      <a:moveTo>
                        <a:pt x="0" y="28"/>
                      </a:moveTo>
                      <a:lnTo>
                        <a:pt x="2" y="28"/>
                      </a:lnTo>
                      <a:lnTo>
                        <a:pt x="2" y="30"/>
                      </a:lnTo>
                      <a:lnTo>
                        <a:pt x="5" y="30"/>
                      </a:lnTo>
                      <a:lnTo>
                        <a:pt x="7" y="33"/>
                      </a:lnTo>
                      <a:lnTo>
                        <a:pt x="7" y="30"/>
                      </a:lnTo>
                      <a:lnTo>
                        <a:pt x="7" y="35"/>
                      </a:lnTo>
                      <a:lnTo>
                        <a:pt x="10" y="35"/>
                      </a:lnTo>
                      <a:lnTo>
                        <a:pt x="12" y="35"/>
                      </a:lnTo>
                      <a:lnTo>
                        <a:pt x="17" y="35"/>
                      </a:lnTo>
                      <a:lnTo>
                        <a:pt x="20" y="33"/>
                      </a:lnTo>
                      <a:lnTo>
                        <a:pt x="22" y="33"/>
                      </a:lnTo>
                      <a:lnTo>
                        <a:pt x="25" y="33"/>
                      </a:lnTo>
                      <a:lnTo>
                        <a:pt x="30" y="35"/>
                      </a:lnTo>
                      <a:lnTo>
                        <a:pt x="32" y="33"/>
                      </a:lnTo>
                      <a:lnTo>
                        <a:pt x="40" y="35"/>
                      </a:lnTo>
                      <a:lnTo>
                        <a:pt x="48" y="33"/>
                      </a:lnTo>
                      <a:lnTo>
                        <a:pt x="45" y="33"/>
                      </a:lnTo>
                      <a:lnTo>
                        <a:pt x="48" y="33"/>
                      </a:lnTo>
                      <a:lnTo>
                        <a:pt x="50" y="33"/>
                      </a:lnTo>
                      <a:lnTo>
                        <a:pt x="53" y="33"/>
                      </a:lnTo>
                      <a:lnTo>
                        <a:pt x="53" y="28"/>
                      </a:lnTo>
                      <a:lnTo>
                        <a:pt x="55" y="28"/>
                      </a:lnTo>
                      <a:lnTo>
                        <a:pt x="58" y="25"/>
                      </a:lnTo>
                      <a:lnTo>
                        <a:pt x="58" y="23"/>
                      </a:lnTo>
                      <a:lnTo>
                        <a:pt x="63" y="18"/>
                      </a:lnTo>
                      <a:lnTo>
                        <a:pt x="70" y="10"/>
                      </a:lnTo>
                      <a:lnTo>
                        <a:pt x="73" y="10"/>
                      </a:lnTo>
                      <a:lnTo>
                        <a:pt x="78" y="5"/>
                      </a:lnTo>
                      <a:lnTo>
                        <a:pt x="80" y="0"/>
                      </a:lnTo>
                      <a:lnTo>
                        <a:pt x="80" y="2"/>
                      </a:lnTo>
                      <a:lnTo>
                        <a:pt x="80" y="5"/>
                      </a:lnTo>
                      <a:lnTo>
                        <a:pt x="78" y="8"/>
                      </a:lnTo>
                      <a:lnTo>
                        <a:pt x="80" y="10"/>
                      </a:lnTo>
                      <a:lnTo>
                        <a:pt x="83" y="10"/>
                      </a:lnTo>
                      <a:lnTo>
                        <a:pt x="85" y="13"/>
                      </a:lnTo>
                      <a:lnTo>
                        <a:pt x="85" y="15"/>
                      </a:lnTo>
                      <a:lnTo>
                        <a:pt x="85" y="18"/>
                      </a:lnTo>
                      <a:lnTo>
                        <a:pt x="80" y="20"/>
                      </a:lnTo>
                      <a:lnTo>
                        <a:pt x="78" y="18"/>
                      </a:lnTo>
                      <a:lnTo>
                        <a:pt x="78" y="23"/>
                      </a:lnTo>
                      <a:lnTo>
                        <a:pt x="78" y="33"/>
                      </a:lnTo>
                      <a:lnTo>
                        <a:pt x="75" y="35"/>
                      </a:lnTo>
                      <a:lnTo>
                        <a:pt x="73" y="40"/>
                      </a:lnTo>
                      <a:lnTo>
                        <a:pt x="73" y="48"/>
                      </a:lnTo>
                      <a:lnTo>
                        <a:pt x="73" y="63"/>
                      </a:lnTo>
                      <a:lnTo>
                        <a:pt x="73" y="66"/>
                      </a:lnTo>
                      <a:lnTo>
                        <a:pt x="68" y="68"/>
                      </a:lnTo>
                      <a:lnTo>
                        <a:pt x="63" y="68"/>
                      </a:lnTo>
                      <a:lnTo>
                        <a:pt x="37" y="63"/>
                      </a:lnTo>
                      <a:lnTo>
                        <a:pt x="15" y="61"/>
                      </a:lnTo>
                      <a:lnTo>
                        <a:pt x="12" y="53"/>
                      </a:lnTo>
                      <a:lnTo>
                        <a:pt x="7" y="45"/>
                      </a:lnTo>
                      <a:lnTo>
                        <a:pt x="0" y="28"/>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79" name="Freeform 129"/>
                <p:cNvSpPr>
                  <a:spLocks/>
                </p:cNvSpPr>
                <p:nvPr/>
              </p:nvSpPr>
              <p:spPr bwMode="auto">
                <a:xfrm>
                  <a:off x="5360988" y="4589463"/>
                  <a:ext cx="171450" cy="190500"/>
                </a:xfrm>
                <a:custGeom>
                  <a:avLst/>
                  <a:gdLst>
                    <a:gd name="T0" fmla="*/ 2147483647 w 134"/>
                    <a:gd name="T1" fmla="*/ 2147483647 h 149"/>
                    <a:gd name="T2" fmla="*/ 2147483647 w 134"/>
                    <a:gd name="T3" fmla="*/ 2147483647 h 149"/>
                    <a:gd name="T4" fmla="*/ 2147483647 w 134"/>
                    <a:gd name="T5" fmla="*/ 2147483647 h 149"/>
                    <a:gd name="T6" fmla="*/ 2147483647 w 134"/>
                    <a:gd name="T7" fmla="*/ 2147483647 h 149"/>
                    <a:gd name="T8" fmla="*/ 2147483647 w 134"/>
                    <a:gd name="T9" fmla="*/ 2147483647 h 149"/>
                    <a:gd name="T10" fmla="*/ 2147483647 w 134"/>
                    <a:gd name="T11" fmla="*/ 2147483647 h 149"/>
                    <a:gd name="T12" fmla="*/ 2147483647 w 134"/>
                    <a:gd name="T13" fmla="*/ 2147483647 h 149"/>
                    <a:gd name="T14" fmla="*/ 2147483647 w 134"/>
                    <a:gd name="T15" fmla="*/ 2147483647 h 149"/>
                    <a:gd name="T16" fmla="*/ 2147483647 w 134"/>
                    <a:gd name="T17" fmla="*/ 2147483647 h 149"/>
                    <a:gd name="T18" fmla="*/ 2147483647 w 134"/>
                    <a:gd name="T19" fmla="*/ 2147483647 h 149"/>
                    <a:gd name="T20" fmla="*/ 2147483647 w 134"/>
                    <a:gd name="T21" fmla="*/ 2147483647 h 149"/>
                    <a:gd name="T22" fmla="*/ 2147483647 w 134"/>
                    <a:gd name="T23" fmla="*/ 2147483647 h 149"/>
                    <a:gd name="T24" fmla="*/ 2147483647 w 134"/>
                    <a:gd name="T25" fmla="*/ 2147483647 h 149"/>
                    <a:gd name="T26" fmla="*/ 2147483647 w 134"/>
                    <a:gd name="T27" fmla="*/ 2147483647 h 149"/>
                    <a:gd name="T28" fmla="*/ 2147483647 w 134"/>
                    <a:gd name="T29" fmla="*/ 2147483647 h 149"/>
                    <a:gd name="T30" fmla="*/ 2147483647 w 134"/>
                    <a:gd name="T31" fmla="*/ 2147483647 h 149"/>
                    <a:gd name="T32" fmla="*/ 2147483647 w 134"/>
                    <a:gd name="T33" fmla="*/ 2147483647 h 149"/>
                    <a:gd name="T34" fmla="*/ 2147483647 w 134"/>
                    <a:gd name="T35" fmla="*/ 2147483647 h 149"/>
                    <a:gd name="T36" fmla="*/ 2147483647 w 134"/>
                    <a:gd name="T37" fmla="*/ 2147483647 h 149"/>
                    <a:gd name="T38" fmla="*/ 2147483647 w 134"/>
                    <a:gd name="T39" fmla="*/ 2147483647 h 149"/>
                    <a:gd name="T40" fmla="*/ 2147483647 w 134"/>
                    <a:gd name="T41" fmla="*/ 2147483647 h 149"/>
                    <a:gd name="T42" fmla="*/ 2147483647 w 134"/>
                    <a:gd name="T43" fmla="*/ 0 h 149"/>
                    <a:gd name="T44" fmla="*/ 2147483647 w 134"/>
                    <a:gd name="T45" fmla="*/ 0 h 149"/>
                    <a:gd name="T46" fmla="*/ 2147483647 w 134"/>
                    <a:gd name="T47" fmla="*/ 0 h 149"/>
                    <a:gd name="T48" fmla="*/ 2147483647 w 134"/>
                    <a:gd name="T49" fmla="*/ 0 h 149"/>
                    <a:gd name="T50" fmla="*/ 2147483647 w 134"/>
                    <a:gd name="T51" fmla="*/ 2147483647 h 149"/>
                    <a:gd name="T52" fmla="*/ 2147483647 w 134"/>
                    <a:gd name="T53" fmla="*/ 2147483647 h 149"/>
                    <a:gd name="T54" fmla="*/ 2147483647 w 134"/>
                    <a:gd name="T55" fmla="*/ 2147483647 h 149"/>
                    <a:gd name="T56" fmla="*/ 2147483647 w 134"/>
                    <a:gd name="T57" fmla="*/ 2147483647 h 149"/>
                    <a:gd name="T58" fmla="*/ 2147483647 w 134"/>
                    <a:gd name="T59" fmla="*/ 2147483647 h 149"/>
                    <a:gd name="T60" fmla="*/ 2147483647 w 134"/>
                    <a:gd name="T61" fmla="*/ 2147483647 h 149"/>
                    <a:gd name="T62" fmla="*/ 2147483647 w 134"/>
                    <a:gd name="T63" fmla="*/ 2147483647 h 149"/>
                    <a:gd name="T64" fmla="*/ 2147483647 w 134"/>
                    <a:gd name="T65" fmla="*/ 2147483647 h 149"/>
                    <a:gd name="T66" fmla="*/ 2147483647 w 134"/>
                    <a:gd name="T67" fmla="*/ 2147483647 h 149"/>
                    <a:gd name="T68" fmla="*/ 2147483647 w 134"/>
                    <a:gd name="T69" fmla="*/ 2147483647 h 149"/>
                    <a:gd name="T70" fmla="*/ 2147483647 w 134"/>
                    <a:gd name="T71" fmla="*/ 2147483647 h 149"/>
                    <a:gd name="T72" fmla="*/ 2147483647 w 134"/>
                    <a:gd name="T73" fmla="*/ 2147483647 h 149"/>
                    <a:gd name="T74" fmla="*/ 2147483647 w 134"/>
                    <a:gd name="T75" fmla="*/ 2147483647 h 1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4"/>
                    <a:gd name="T115" fmla="*/ 0 h 149"/>
                    <a:gd name="T116" fmla="*/ 134 w 134"/>
                    <a:gd name="T117" fmla="*/ 149 h 1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4" h="149">
                      <a:moveTo>
                        <a:pt x="132" y="101"/>
                      </a:moveTo>
                      <a:lnTo>
                        <a:pt x="129" y="106"/>
                      </a:lnTo>
                      <a:lnTo>
                        <a:pt x="124" y="106"/>
                      </a:lnTo>
                      <a:lnTo>
                        <a:pt x="122" y="106"/>
                      </a:lnTo>
                      <a:lnTo>
                        <a:pt x="122" y="111"/>
                      </a:lnTo>
                      <a:lnTo>
                        <a:pt x="119" y="113"/>
                      </a:lnTo>
                      <a:lnTo>
                        <a:pt x="114" y="113"/>
                      </a:lnTo>
                      <a:lnTo>
                        <a:pt x="112" y="116"/>
                      </a:lnTo>
                      <a:lnTo>
                        <a:pt x="112" y="121"/>
                      </a:lnTo>
                      <a:lnTo>
                        <a:pt x="112" y="124"/>
                      </a:lnTo>
                      <a:lnTo>
                        <a:pt x="109" y="129"/>
                      </a:lnTo>
                      <a:lnTo>
                        <a:pt x="102" y="136"/>
                      </a:lnTo>
                      <a:lnTo>
                        <a:pt x="102" y="141"/>
                      </a:lnTo>
                      <a:lnTo>
                        <a:pt x="99" y="146"/>
                      </a:lnTo>
                      <a:lnTo>
                        <a:pt x="97" y="149"/>
                      </a:lnTo>
                      <a:lnTo>
                        <a:pt x="94" y="149"/>
                      </a:lnTo>
                      <a:lnTo>
                        <a:pt x="86" y="144"/>
                      </a:lnTo>
                      <a:lnTo>
                        <a:pt x="69" y="131"/>
                      </a:lnTo>
                      <a:lnTo>
                        <a:pt x="69" y="129"/>
                      </a:lnTo>
                      <a:lnTo>
                        <a:pt x="71" y="126"/>
                      </a:lnTo>
                      <a:lnTo>
                        <a:pt x="69" y="124"/>
                      </a:lnTo>
                      <a:lnTo>
                        <a:pt x="43" y="108"/>
                      </a:lnTo>
                      <a:lnTo>
                        <a:pt x="11" y="91"/>
                      </a:lnTo>
                      <a:lnTo>
                        <a:pt x="0" y="91"/>
                      </a:lnTo>
                      <a:lnTo>
                        <a:pt x="8" y="73"/>
                      </a:lnTo>
                      <a:lnTo>
                        <a:pt x="8" y="71"/>
                      </a:lnTo>
                      <a:lnTo>
                        <a:pt x="13" y="66"/>
                      </a:lnTo>
                      <a:lnTo>
                        <a:pt x="21" y="58"/>
                      </a:lnTo>
                      <a:lnTo>
                        <a:pt x="23" y="55"/>
                      </a:lnTo>
                      <a:lnTo>
                        <a:pt x="28" y="50"/>
                      </a:lnTo>
                      <a:lnTo>
                        <a:pt x="28" y="45"/>
                      </a:lnTo>
                      <a:lnTo>
                        <a:pt x="28" y="40"/>
                      </a:lnTo>
                      <a:lnTo>
                        <a:pt x="26" y="35"/>
                      </a:lnTo>
                      <a:lnTo>
                        <a:pt x="26" y="33"/>
                      </a:lnTo>
                      <a:lnTo>
                        <a:pt x="21" y="25"/>
                      </a:lnTo>
                      <a:lnTo>
                        <a:pt x="18" y="23"/>
                      </a:lnTo>
                      <a:lnTo>
                        <a:pt x="18" y="18"/>
                      </a:lnTo>
                      <a:lnTo>
                        <a:pt x="18" y="15"/>
                      </a:lnTo>
                      <a:lnTo>
                        <a:pt x="13" y="13"/>
                      </a:lnTo>
                      <a:lnTo>
                        <a:pt x="11" y="7"/>
                      </a:lnTo>
                      <a:lnTo>
                        <a:pt x="16" y="2"/>
                      </a:lnTo>
                      <a:lnTo>
                        <a:pt x="18" y="0"/>
                      </a:lnTo>
                      <a:lnTo>
                        <a:pt x="23" y="0"/>
                      </a:lnTo>
                      <a:lnTo>
                        <a:pt x="28" y="0"/>
                      </a:lnTo>
                      <a:lnTo>
                        <a:pt x="36" y="0"/>
                      </a:lnTo>
                      <a:lnTo>
                        <a:pt x="41" y="0"/>
                      </a:lnTo>
                      <a:lnTo>
                        <a:pt x="43" y="0"/>
                      </a:lnTo>
                      <a:lnTo>
                        <a:pt x="51" y="0"/>
                      </a:lnTo>
                      <a:lnTo>
                        <a:pt x="56" y="2"/>
                      </a:lnTo>
                      <a:lnTo>
                        <a:pt x="61" y="5"/>
                      </a:lnTo>
                      <a:lnTo>
                        <a:pt x="76" y="15"/>
                      </a:lnTo>
                      <a:lnTo>
                        <a:pt x="79" y="15"/>
                      </a:lnTo>
                      <a:lnTo>
                        <a:pt x="89" y="18"/>
                      </a:lnTo>
                      <a:lnTo>
                        <a:pt x="94" y="18"/>
                      </a:lnTo>
                      <a:lnTo>
                        <a:pt x="99" y="18"/>
                      </a:lnTo>
                      <a:lnTo>
                        <a:pt x="102" y="18"/>
                      </a:lnTo>
                      <a:lnTo>
                        <a:pt x="107" y="13"/>
                      </a:lnTo>
                      <a:lnTo>
                        <a:pt x="109" y="10"/>
                      </a:lnTo>
                      <a:lnTo>
                        <a:pt x="112" y="7"/>
                      </a:lnTo>
                      <a:lnTo>
                        <a:pt x="119" y="5"/>
                      </a:lnTo>
                      <a:lnTo>
                        <a:pt x="122" y="7"/>
                      </a:lnTo>
                      <a:lnTo>
                        <a:pt x="124" y="10"/>
                      </a:lnTo>
                      <a:lnTo>
                        <a:pt x="127" y="10"/>
                      </a:lnTo>
                      <a:lnTo>
                        <a:pt x="134" y="13"/>
                      </a:lnTo>
                      <a:lnTo>
                        <a:pt x="124" y="30"/>
                      </a:lnTo>
                      <a:lnTo>
                        <a:pt x="124" y="33"/>
                      </a:lnTo>
                      <a:lnTo>
                        <a:pt x="124" y="40"/>
                      </a:lnTo>
                      <a:lnTo>
                        <a:pt x="124" y="48"/>
                      </a:lnTo>
                      <a:lnTo>
                        <a:pt x="124" y="50"/>
                      </a:lnTo>
                      <a:lnTo>
                        <a:pt x="124" y="58"/>
                      </a:lnTo>
                      <a:lnTo>
                        <a:pt x="124" y="73"/>
                      </a:lnTo>
                      <a:lnTo>
                        <a:pt x="124" y="83"/>
                      </a:lnTo>
                      <a:lnTo>
                        <a:pt x="124" y="88"/>
                      </a:lnTo>
                      <a:lnTo>
                        <a:pt x="132" y="101"/>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80" name="Freeform 130"/>
                <p:cNvSpPr>
                  <a:spLocks/>
                </p:cNvSpPr>
                <p:nvPr/>
              </p:nvSpPr>
              <p:spPr bwMode="auto">
                <a:xfrm>
                  <a:off x="5130800" y="4849813"/>
                  <a:ext cx="238125" cy="204787"/>
                </a:xfrm>
                <a:custGeom>
                  <a:avLst/>
                  <a:gdLst>
                    <a:gd name="T0" fmla="*/ 2147483647 w 187"/>
                    <a:gd name="T1" fmla="*/ 2147483647 h 162"/>
                    <a:gd name="T2" fmla="*/ 2147483647 w 187"/>
                    <a:gd name="T3" fmla="*/ 2147483647 h 162"/>
                    <a:gd name="T4" fmla="*/ 0 w 187"/>
                    <a:gd name="T5" fmla="*/ 2147483647 h 162"/>
                    <a:gd name="T6" fmla="*/ 2147483647 w 187"/>
                    <a:gd name="T7" fmla="*/ 2147483647 h 162"/>
                    <a:gd name="T8" fmla="*/ 2147483647 w 187"/>
                    <a:gd name="T9" fmla="*/ 2147483647 h 162"/>
                    <a:gd name="T10" fmla="*/ 2147483647 w 187"/>
                    <a:gd name="T11" fmla="*/ 2147483647 h 162"/>
                    <a:gd name="T12" fmla="*/ 2147483647 w 187"/>
                    <a:gd name="T13" fmla="*/ 2147483647 h 162"/>
                    <a:gd name="T14" fmla="*/ 2147483647 w 187"/>
                    <a:gd name="T15" fmla="*/ 2147483647 h 162"/>
                    <a:gd name="T16" fmla="*/ 2147483647 w 187"/>
                    <a:gd name="T17" fmla="*/ 2147483647 h 162"/>
                    <a:gd name="T18" fmla="*/ 2147483647 w 187"/>
                    <a:gd name="T19" fmla="*/ 2147483647 h 162"/>
                    <a:gd name="T20" fmla="*/ 2147483647 w 187"/>
                    <a:gd name="T21" fmla="*/ 2147483647 h 162"/>
                    <a:gd name="T22" fmla="*/ 2147483647 w 187"/>
                    <a:gd name="T23" fmla="*/ 2147483647 h 162"/>
                    <a:gd name="T24" fmla="*/ 2147483647 w 187"/>
                    <a:gd name="T25" fmla="*/ 2147483647 h 162"/>
                    <a:gd name="T26" fmla="*/ 2147483647 w 187"/>
                    <a:gd name="T27" fmla="*/ 2147483647 h 162"/>
                    <a:gd name="T28" fmla="*/ 2147483647 w 187"/>
                    <a:gd name="T29" fmla="*/ 2147483647 h 162"/>
                    <a:gd name="T30" fmla="*/ 2147483647 w 187"/>
                    <a:gd name="T31" fmla="*/ 2147483647 h 162"/>
                    <a:gd name="T32" fmla="*/ 2147483647 w 187"/>
                    <a:gd name="T33" fmla="*/ 2147483647 h 162"/>
                    <a:gd name="T34" fmla="*/ 2147483647 w 187"/>
                    <a:gd name="T35" fmla="*/ 2147483647 h 162"/>
                    <a:gd name="T36" fmla="*/ 2147483647 w 187"/>
                    <a:gd name="T37" fmla="*/ 2147483647 h 162"/>
                    <a:gd name="T38" fmla="*/ 2147483647 w 187"/>
                    <a:gd name="T39" fmla="*/ 2147483647 h 162"/>
                    <a:gd name="T40" fmla="*/ 2147483647 w 187"/>
                    <a:gd name="T41" fmla="*/ 2147483647 h 162"/>
                    <a:gd name="T42" fmla="*/ 2147483647 w 187"/>
                    <a:gd name="T43" fmla="*/ 2147483647 h 162"/>
                    <a:gd name="T44" fmla="*/ 2147483647 w 187"/>
                    <a:gd name="T45" fmla="*/ 2147483647 h 162"/>
                    <a:gd name="T46" fmla="*/ 2147483647 w 187"/>
                    <a:gd name="T47" fmla="*/ 2147483647 h 162"/>
                    <a:gd name="T48" fmla="*/ 2147483647 w 187"/>
                    <a:gd name="T49" fmla="*/ 2147483647 h 162"/>
                    <a:gd name="T50" fmla="*/ 2147483647 w 187"/>
                    <a:gd name="T51" fmla="*/ 2147483647 h 162"/>
                    <a:gd name="T52" fmla="*/ 2147483647 w 187"/>
                    <a:gd name="T53" fmla="*/ 2147483647 h 162"/>
                    <a:gd name="T54" fmla="*/ 2147483647 w 187"/>
                    <a:gd name="T55" fmla="*/ 2147483647 h 162"/>
                    <a:gd name="T56" fmla="*/ 2147483647 w 187"/>
                    <a:gd name="T57" fmla="*/ 2147483647 h 162"/>
                    <a:gd name="T58" fmla="*/ 2147483647 w 187"/>
                    <a:gd name="T59" fmla="*/ 2147483647 h 162"/>
                    <a:gd name="T60" fmla="*/ 2147483647 w 187"/>
                    <a:gd name="T61" fmla="*/ 2147483647 h 162"/>
                    <a:gd name="T62" fmla="*/ 2147483647 w 187"/>
                    <a:gd name="T63" fmla="*/ 2147483647 h 162"/>
                    <a:gd name="T64" fmla="*/ 2147483647 w 187"/>
                    <a:gd name="T65" fmla="*/ 2147483647 h 162"/>
                    <a:gd name="T66" fmla="*/ 2147483647 w 187"/>
                    <a:gd name="T67" fmla="*/ 2147483647 h 162"/>
                    <a:gd name="T68" fmla="*/ 2147483647 w 187"/>
                    <a:gd name="T69" fmla="*/ 2147483647 h 162"/>
                    <a:gd name="T70" fmla="*/ 2147483647 w 187"/>
                    <a:gd name="T71" fmla="*/ 2147483647 h 162"/>
                    <a:gd name="T72" fmla="*/ 2147483647 w 187"/>
                    <a:gd name="T73" fmla="*/ 2147483647 h 162"/>
                    <a:gd name="T74" fmla="*/ 2147483647 w 187"/>
                    <a:gd name="T75" fmla="*/ 2147483647 h 162"/>
                    <a:gd name="T76" fmla="*/ 2147483647 w 187"/>
                    <a:gd name="T77" fmla="*/ 2147483647 h 162"/>
                    <a:gd name="T78" fmla="*/ 2147483647 w 187"/>
                    <a:gd name="T79" fmla="*/ 2147483647 h 162"/>
                    <a:gd name="T80" fmla="*/ 2147483647 w 187"/>
                    <a:gd name="T81" fmla="*/ 2147483647 h 162"/>
                    <a:gd name="T82" fmla="*/ 2147483647 w 187"/>
                    <a:gd name="T83" fmla="*/ 2147483647 h 162"/>
                    <a:gd name="T84" fmla="*/ 2147483647 w 187"/>
                    <a:gd name="T85" fmla="*/ 2147483647 h 162"/>
                    <a:gd name="T86" fmla="*/ 2147483647 w 187"/>
                    <a:gd name="T87" fmla="*/ 2147483647 h 1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7"/>
                    <a:gd name="T133" fmla="*/ 0 h 162"/>
                    <a:gd name="T134" fmla="*/ 187 w 187"/>
                    <a:gd name="T135" fmla="*/ 162 h 1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7" h="162">
                      <a:moveTo>
                        <a:pt x="22" y="154"/>
                      </a:moveTo>
                      <a:lnTo>
                        <a:pt x="17" y="149"/>
                      </a:lnTo>
                      <a:lnTo>
                        <a:pt x="7" y="139"/>
                      </a:lnTo>
                      <a:lnTo>
                        <a:pt x="5" y="134"/>
                      </a:lnTo>
                      <a:lnTo>
                        <a:pt x="2" y="132"/>
                      </a:lnTo>
                      <a:lnTo>
                        <a:pt x="2" y="129"/>
                      </a:lnTo>
                      <a:lnTo>
                        <a:pt x="0" y="124"/>
                      </a:lnTo>
                      <a:lnTo>
                        <a:pt x="0" y="119"/>
                      </a:lnTo>
                      <a:lnTo>
                        <a:pt x="0" y="94"/>
                      </a:lnTo>
                      <a:lnTo>
                        <a:pt x="0" y="84"/>
                      </a:lnTo>
                      <a:lnTo>
                        <a:pt x="2" y="79"/>
                      </a:lnTo>
                      <a:lnTo>
                        <a:pt x="25" y="76"/>
                      </a:lnTo>
                      <a:lnTo>
                        <a:pt x="30" y="79"/>
                      </a:lnTo>
                      <a:lnTo>
                        <a:pt x="30" y="76"/>
                      </a:lnTo>
                      <a:lnTo>
                        <a:pt x="30" y="74"/>
                      </a:lnTo>
                      <a:lnTo>
                        <a:pt x="35" y="69"/>
                      </a:lnTo>
                      <a:lnTo>
                        <a:pt x="35" y="66"/>
                      </a:lnTo>
                      <a:lnTo>
                        <a:pt x="32" y="63"/>
                      </a:lnTo>
                      <a:lnTo>
                        <a:pt x="30" y="53"/>
                      </a:lnTo>
                      <a:lnTo>
                        <a:pt x="32" y="46"/>
                      </a:lnTo>
                      <a:lnTo>
                        <a:pt x="37" y="46"/>
                      </a:lnTo>
                      <a:lnTo>
                        <a:pt x="40" y="48"/>
                      </a:lnTo>
                      <a:lnTo>
                        <a:pt x="42" y="51"/>
                      </a:lnTo>
                      <a:lnTo>
                        <a:pt x="50" y="48"/>
                      </a:lnTo>
                      <a:lnTo>
                        <a:pt x="53" y="48"/>
                      </a:lnTo>
                      <a:lnTo>
                        <a:pt x="55" y="56"/>
                      </a:lnTo>
                      <a:lnTo>
                        <a:pt x="60" y="58"/>
                      </a:lnTo>
                      <a:lnTo>
                        <a:pt x="65" y="58"/>
                      </a:lnTo>
                      <a:lnTo>
                        <a:pt x="73" y="61"/>
                      </a:lnTo>
                      <a:lnTo>
                        <a:pt x="75" y="61"/>
                      </a:lnTo>
                      <a:lnTo>
                        <a:pt x="78" y="61"/>
                      </a:lnTo>
                      <a:lnTo>
                        <a:pt x="83" y="56"/>
                      </a:lnTo>
                      <a:lnTo>
                        <a:pt x="83" y="53"/>
                      </a:lnTo>
                      <a:lnTo>
                        <a:pt x="88" y="63"/>
                      </a:lnTo>
                      <a:lnTo>
                        <a:pt x="91" y="66"/>
                      </a:lnTo>
                      <a:lnTo>
                        <a:pt x="98" y="69"/>
                      </a:lnTo>
                      <a:lnTo>
                        <a:pt x="101" y="69"/>
                      </a:lnTo>
                      <a:lnTo>
                        <a:pt x="103" y="71"/>
                      </a:lnTo>
                      <a:lnTo>
                        <a:pt x="108" y="76"/>
                      </a:lnTo>
                      <a:lnTo>
                        <a:pt x="111" y="81"/>
                      </a:lnTo>
                      <a:lnTo>
                        <a:pt x="113" y="84"/>
                      </a:lnTo>
                      <a:lnTo>
                        <a:pt x="123" y="84"/>
                      </a:lnTo>
                      <a:lnTo>
                        <a:pt x="126" y="84"/>
                      </a:lnTo>
                      <a:lnTo>
                        <a:pt x="126" y="81"/>
                      </a:lnTo>
                      <a:lnTo>
                        <a:pt x="126" y="69"/>
                      </a:lnTo>
                      <a:lnTo>
                        <a:pt x="126" y="63"/>
                      </a:lnTo>
                      <a:lnTo>
                        <a:pt x="123" y="63"/>
                      </a:lnTo>
                      <a:lnTo>
                        <a:pt x="121" y="63"/>
                      </a:lnTo>
                      <a:lnTo>
                        <a:pt x="118" y="69"/>
                      </a:lnTo>
                      <a:lnTo>
                        <a:pt x="116" y="66"/>
                      </a:lnTo>
                      <a:lnTo>
                        <a:pt x="111" y="66"/>
                      </a:lnTo>
                      <a:lnTo>
                        <a:pt x="106" y="58"/>
                      </a:lnTo>
                      <a:lnTo>
                        <a:pt x="103" y="53"/>
                      </a:lnTo>
                      <a:lnTo>
                        <a:pt x="103" y="46"/>
                      </a:lnTo>
                      <a:lnTo>
                        <a:pt x="108" y="36"/>
                      </a:lnTo>
                      <a:lnTo>
                        <a:pt x="103" y="21"/>
                      </a:lnTo>
                      <a:lnTo>
                        <a:pt x="106" y="18"/>
                      </a:lnTo>
                      <a:lnTo>
                        <a:pt x="111" y="8"/>
                      </a:lnTo>
                      <a:lnTo>
                        <a:pt x="111" y="5"/>
                      </a:lnTo>
                      <a:lnTo>
                        <a:pt x="113" y="5"/>
                      </a:lnTo>
                      <a:lnTo>
                        <a:pt x="136" y="0"/>
                      </a:lnTo>
                      <a:lnTo>
                        <a:pt x="139" y="0"/>
                      </a:lnTo>
                      <a:lnTo>
                        <a:pt x="144" y="5"/>
                      </a:lnTo>
                      <a:lnTo>
                        <a:pt x="146" y="5"/>
                      </a:lnTo>
                      <a:lnTo>
                        <a:pt x="151" y="8"/>
                      </a:lnTo>
                      <a:lnTo>
                        <a:pt x="161" y="13"/>
                      </a:lnTo>
                      <a:lnTo>
                        <a:pt x="171" y="18"/>
                      </a:lnTo>
                      <a:lnTo>
                        <a:pt x="176" y="21"/>
                      </a:lnTo>
                      <a:lnTo>
                        <a:pt x="179" y="23"/>
                      </a:lnTo>
                      <a:lnTo>
                        <a:pt x="184" y="28"/>
                      </a:lnTo>
                      <a:lnTo>
                        <a:pt x="187" y="36"/>
                      </a:lnTo>
                      <a:lnTo>
                        <a:pt x="187" y="38"/>
                      </a:lnTo>
                      <a:lnTo>
                        <a:pt x="181" y="41"/>
                      </a:lnTo>
                      <a:lnTo>
                        <a:pt x="181" y="43"/>
                      </a:lnTo>
                      <a:lnTo>
                        <a:pt x="181" y="48"/>
                      </a:lnTo>
                      <a:lnTo>
                        <a:pt x="181" y="58"/>
                      </a:lnTo>
                      <a:lnTo>
                        <a:pt x="181" y="61"/>
                      </a:lnTo>
                      <a:lnTo>
                        <a:pt x="181" y="63"/>
                      </a:lnTo>
                      <a:lnTo>
                        <a:pt x="187" y="66"/>
                      </a:lnTo>
                      <a:lnTo>
                        <a:pt x="187" y="69"/>
                      </a:lnTo>
                      <a:lnTo>
                        <a:pt x="181" y="71"/>
                      </a:lnTo>
                      <a:lnTo>
                        <a:pt x="176" y="71"/>
                      </a:lnTo>
                      <a:lnTo>
                        <a:pt x="176" y="74"/>
                      </a:lnTo>
                      <a:lnTo>
                        <a:pt x="174" y="81"/>
                      </a:lnTo>
                      <a:lnTo>
                        <a:pt x="171" y="86"/>
                      </a:lnTo>
                      <a:lnTo>
                        <a:pt x="174" y="89"/>
                      </a:lnTo>
                      <a:lnTo>
                        <a:pt x="176" y="94"/>
                      </a:lnTo>
                      <a:lnTo>
                        <a:pt x="179" y="94"/>
                      </a:lnTo>
                      <a:lnTo>
                        <a:pt x="169" y="99"/>
                      </a:lnTo>
                      <a:lnTo>
                        <a:pt x="156" y="101"/>
                      </a:lnTo>
                      <a:lnTo>
                        <a:pt x="151" y="104"/>
                      </a:lnTo>
                      <a:lnTo>
                        <a:pt x="136" y="109"/>
                      </a:lnTo>
                      <a:lnTo>
                        <a:pt x="133" y="109"/>
                      </a:lnTo>
                      <a:lnTo>
                        <a:pt x="133" y="114"/>
                      </a:lnTo>
                      <a:lnTo>
                        <a:pt x="136" y="116"/>
                      </a:lnTo>
                      <a:lnTo>
                        <a:pt x="136" y="122"/>
                      </a:lnTo>
                      <a:lnTo>
                        <a:pt x="131" y="119"/>
                      </a:lnTo>
                      <a:lnTo>
                        <a:pt x="126" y="119"/>
                      </a:lnTo>
                      <a:lnTo>
                        <a:pt x="118" y="122"/>
                      </a:lnTo>
                      <a:lnTo>
                        <a:pt x="113" y="127"/>
                      </a:lnTo>
                      <a:lnTo>
                        <a:pt x="113" y="129"/>
                      </a:lnTo>
                      <a:lnTo>
                        <a:pt x="113" y="134"/>
                      </a:lnTo>
                      <a:lnTo>
                        <a:pt x="111" y="137"/>
                      </a:lnTo>
                      <a:lnTo>
                        <a:pt x="108" y="137"/>
                      </a:lnTo>
                      <a:lnTo>
                        <a:pt x="101" y="137"/>
                      </a:lnTo>
                      <a:lnTo>
                        <a:pt x="98" y="139"/>
                      </a:lnTo>
                      <a:lnTo>
                        <a:pt x="96" y="142"/>
                      </a:lnTo>
                      <a:lnTo>
                        <a:pt x="91" y="149"/>
                      </a:lnTo>
                      <a:lnTo>
                        <a:pt x="85" y="154"/>
                      </a:lnTo>
                      <a:lnTo>
                        <a:pt x="80" y="162"/>
                      </a:lnTo>
                      <a:lnTo>
                        <a:pt x="78" y="162"/>
                      </a:lnTo>
                      <a:lnTo>
                        <a:pt x="70" y="159"/>
                      </a:lnTo>
                      <a:lnTo>
                        <a:pt x="68" y="157"/>
                      </a:lnTo>
                      <a:lnTo>
                        <a:pt x="65" y="159"/>
                      </a:lnTo>
                      <a:lnTo>
                        <a:pt x="63" y="162"/>
                      </a:lnTo>
                      <a:lnTo>
                        <a:pt x="60" y="162"/>
                      </a:lnTo>
                      <a:lnTo>
                        <a:pt x="55" y="159"/>
                      </a:lnTo>
                      <a:lnTo>
                        <a:pt x="53" y="159"/>
                      </a:lnTo>
                      <a:lnTo>
                        <a:pt x="53" y="157"/>
                      </a:lnTo>
                      <a:lnTo>
                        <a:pt x="50" y="157"/>
                      </a:lnTo>
                      <a:lnTo>
                        <a:pt x="45" y="154"/>
                      </a:lnTo>
                      <a:lnTo>
                        <a:pt x="45" y="152"/>
                      </a:lnTo>
                      <a:lnTo>
                        <a:pt x="37" y="152"/>
                      </a:lnTo>
                      <a:lnTo>
                        <a:pt x="35" y="152"/>
                      </a:lnTo>
                      <a:lnTo>
                        <a:pt x="22" y="154"/>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1" name="Freeform 131"/>
                <p:cNvSpPr>
                  <a:spLocks/>
                </p:cNvSpPr>
                <p:nvPr/>
              </p:nvSpPr>
              <p:spPr bwMode="auto">
                <a:xfrm>
                  <a:off x="4926013" y="5029200"/>
                  <a:ext cx="268287" cy="263525"/>
                </a:xfrm>
                <a:custGeom>
                  <a:avLst/>
                  <a:gdLst>
                    <a:gd name="T0" fmla="*/ 2147483647 w 212"/>
                    <a:gd name="T1" fmla="*/ 2147483647 h 207"/>
                    <a:gd name="T2" fmla="*/ 2147483647 w 212"/>
                    <a:gd name="T3" fmla="*/ 2147483647 h 207"/>
                    <a:gd name="T4" fmla="*/ 2147483647 w 212"/>
                    <a:gd name="T5" fmla="*/ 2147483647 h 207"/>
                    <a:gd name="T6" fmla="*/ 2147483647 w 212"/>
                    <a:gd name="T7" fmla="*/ 2147483647 h 207"/>
                    <a:gd name="T8" fmla="*/ 2147483647 w 212"/>
                    <a:gd name="T9" fmla="*/ 2147483647 h 207"/>
                    <a:gd name="T10" fmla="*/ 2147483647 w 212"/>
                    <a:gd name="T11" fmla="*/ 2147483647 h 207"/>
                    <a:gd name="T12" fmla="*/ 2147483647 w 212"/>
                    <a:gd name="T13" fmla="*/ 2147483647 h 207"/>
                    <a:gd name="T14" fmla="*/ 2147483647 w 212"/>
                    <a:gd name="T15" fmla="*/ 2147483647 h 207"/>
                    <a:gd name="T16" fmla="*/ 2147483647 w 212"/>
                    <a:gd name="T17" fmla="*/ 2147483647 h 207"/>
                    <a:gd name="T18" fmla="*/ 2147483647 w 212"/>
                    <a:gd name="T19" fmla="*/ 2147483647 h 207"/>
                    <a:gd name="T20" fmla="*/ 2147483647 w 212"/>
                    <a:gd name="T21" fmla="*/ 2147483647 h 207"/>
                    <a:gd name="T22" fmla="*/ 2147483647 w 212"/>
                    <a:gd name="T23" fmla="*/ 2147483647 h 207"/>
                    <a:gd name="T24" fmla="*/ 2147483647 w 212"/>
                    <a:gd name="T25" fmla="*/ 2147483647 h 207"/>
                    <a:gd name="T26" fmla="*/ 2147483647 w 212"/>
                    <a:gd name="T27" fmla="*/ 2147483647 h 207"/>
                    <a:gd name="T28" fmla="*/ 2147483647 w 212"/>
                    <a:gd name="T29" fmla="*/ 2147483647 h 207"/>
                    <a:gd name="T30" fmla="*/ 2147483647 w 212"/>
                    <a:gd name="T31" fmla="*/ 2147483647 h 207"/>
                    <a:gd name="T32" fmla="*/ 2147483647 w 212"/>
                    <a:gd name="T33" fmla="*/ 2147483647 h 207"/>
                    <a:gd name="T34" fmla="*/ 2147483647 w 212"/>
                    <a:gd name="T35" fmla="*/ 2147483647 h 207"/>
                    <a:gd name="T36" fmla="*/ 2147483647 w 212"/>
                    <a:gd name="T37" fmla="*/ 2147483647 h 207"/>
                    <a:gd name="T38" fmla="*/ 2147483647 w 212"/>
                    <a:gd name="T39" fmla="*/ 2147483647 h 207"/>
                    <a:gd name="T40" fmla="*/ 2147483647 w 212"/>
                    <a:gd name="T41" fmla="*/ 2147483647 h 207"/>
                    <a:gd name="T42" fmla="*/ 2147483647 w 212"/>
                    <a:gd name="T43" fmla="*/ 2147483647 h 207"/>
                    <a:gd name="T44" fmla="*/ 2147483647 w 212"/>
                    <a:gd name="T45" fmla="*/ 2147483647 h 207"/>
                    <a:gd name="T46" fmla="*/ 2147483647 w 212"/>
                    <a:gd name="T47" fmla="*/ 2147483647 h 207"/>
                    <a:gd name="T48" fmla="*/ 2147483647 w 212"/>
                    <a:gd name="T49" fmla="*/ 2147483647 h 207"/>
                    <a:gd name="T50" fmla="*/ 2147483647 w 212"/>
                    <a:gd name="T51" fmla="*/ 2147483647 h 207"/>
                    <a:gd name="T52" fmla="*/ 0 w 212"/>
                    <a:gd name="T53" fmla="*/ 2147483647 h 207"/>
                    <a:gd name="T54" fmla="*/ 2147483647 w 212"/>
                    <a:gd name="T55" fmla="*/ 2147483647 h 207"/>
                    <a:gd name="T56" fmla="*/ 2147483647 w 212"/>
                    <a:gd name="T57" fmla="*/ 2147483647 h 207"/>
                    <a:gd name="T58" fmla="*/ 2147483647 w 212"/>
                    <a:gd name="T59" fmla="*/ 2147483647 h 207"/>
                    <a:gd name="T60" fmla="*/ 2147483647 w 212"/>
                    <a:gd name="T61" fmla="*/ 2147483647 h 207"/>
                    <a:gd name="T62" fmla="*/ 2147483647 w 212"/>
                    <a:gd name="T63" fmla="*/ 2147483647 h 207"/>
                    <a:gd name="T64" fmla="*/ 2147483647 w 212"/>
                    <a:gd name="T65" fmla="*/ 2147483647 h 207"/>
                    <a:gd name="T66" fmla="*/ 2147483647 w 212"/>
                    <a:gd name="T67" fmla="*/ 2147483647 h 207"/>
                    <a:gd name="T68" fmla="*/ 2147483647 w 212"/>
                    <a:gd name="T69" fmla="*/ 2147483647 h 207"/>
                    <a:gd name="T70" fmla="*/ 2147483647 w 212"/>
                    <a:gd name="T71" fmla="*/ 2147483647 h 207"/>
                    <a:gd name="T72" fmla="*/ 2147483647 w 212"/>
                    <a:gd name="T73" fmla="*/ 2147483647 h 207"/>
                    <a:gd name="T74" fmla="*/ 2147483647 w 212"/>
                    <a:gd name="T75" fmla="*/ 2147483647 h 207"/>
                    <a:gd name="T76" fmla="*/ 2147483647 w 212"/>
                    <a:gd name="T77" fmla="*/ 2147483647 h 207"/>
                    <a:gd name="T78" fmla="*/ 2147483647 w 212"/>
                    <a:gd name="T79" fmla="*/ 2147483647 h 207"/>
                    <a:gd name="T80" fmla="*/ 2147483647 w 212"/>
                    <a:gd name="T81" fmla="*/ 2147483647 h 207"/>
                    <a:gd name="T82" fmla="*/ 2147483647 w 212"/>
                    <a:gd name="T83" fmla="*/ 2147483647 h 207"/>
                    <a:gd name="T84" fmla="*/ 2147483647 w 212"/>
                    <a:gd name="T85" fmla="*/ 2147483647 h 207"/>
                    <a:gd name="T86" fmla="*/ 2147483647 w 212"/>
                    <a:gd name="T87" fmla="*/ 2147483647 h 207"/>
                    <a:gd name="T88" fmla="*/ 2147483647 w 212"/>
                    <a:gd name="T89" fmla="*/ 2147483647 h 207"/>
                    <a:gd name="T90" fmla="*/ 2147483647 w 212"/>
                    <a:gd name="T91" fmla="*/ 2147483647 h 207"/>
                    <a:gd name="T92" fmla="*/ 2147483647 w 212"/>
                    <a:gd name="T93" fmla="*/ 2147483647 h 207"/>
                    <a:gd name="T94" fmla="*/ 2147483647 w 212"/>
                    <a:gd name="T95" fmla="*/ 2147483647 h 207"/>
                    <a:gd name="T96" fmla="*/ 2147483647 w 212"/>
                    <a:gd name="T97" fmla="*/ 2147483647 h 207"/>
                    <a:gd name="T98" fmla="*/ 2147483647 w 212"/>
                    <a:gd name="T99" fmla="*/ 2147483647 h 207"/>
                    <a:gd name="T100" fmla="*/ 2147483647 w 212"/>
                    <a:gd name="T101" fmla="*/ 2147483647 h 207"/>
                    <a:gd name="T102" fmla="*/ 2147483647 w 212"/>
                    <a:gd name="T103" fmla="*/ 2147483647 h 207"/>
                    <a:gd name="T104" fmla="*/ 2147483647 w 212"/>
                    <a:gd name="T105" fmla="*/ 2147483647 h 207"/>
                    <a:gd name="T106" fmla="*/ 2147483647 w 212"/>
                    <a:gd name="T107" fmla="*/ 2147483647 h 207"/>
                    <a:gd name="T108" fmla="*/ 2147483647 w 212"/>
                    <a:gd name="T109" fmla="*/ 2147483647 h 20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2"/>
                    <a:gd name="T166" fmla="*/ 0 h 207"/>
                    <a:gd name="T167" fmla="*/ 212 w 212"/>
                    <a:gd name="T168" fmla="*/ 207 h 20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2" h="207">
                      <a:moveTo>
                        <a:pt x="129" y="136"/>
                      </a:moveTo>
                      <a:lnTo>
                        <a:pt x="129" y="164"/>
                      </a:lnTo>
                      <a:lnTo>
                        <a:pt x="129" y="179"/>
                      </a:lnTo>
                      <a:lnTo>
                        <a:pt x="129" y="197"/>
                      </a:lnTo>
                      <a:lnTo>
                        <a:pt x="129" y="199"/>
                      </a:lnTo>
                      <a:lnTo>
                        <a:pt x="126" y="202"/>
                      </a:lnTo>
                      <a:lnTo>
                        <a:pt x="121" y="204"/>
                      </a:lnTo>
                      <a:lnTo>
                        <a:pt x="119" y="207"/>
                      </a:lnTo>
                      <a:lnTo>
                        <a:pt x="116" y="207"/>
                      </a:lnTo>
                      <a:lnTo>
                        <a:pt x="111" y="207"/>
                      </a:lnTo>
                      <a:lnTo>
                        <a:pt x="106" y="207"/>
                      </a:lnTo>
                      <a:lnTo>
                        <a:pt x="98" y="207"/>
                      </a:lnTo>
                      <a:lnTo>
                        <a:pt x="96" y="207"/>
                      </a:lnTo>
                      <a:lnTo>
                        <a:pt x="93" y="204"/>
                      </a:lnTo>
                      <a:lnTo>
                        <a:pt x="93" y="199"/>
                      </a:lnTo>
                      <a:lnTo>
                        <a:pt x="93" y="197"/>
                      </a:lnTo>
                      <a:lnTo>
                        <a:pt x="91" y="194"/>
                      </a:lnTo>
                      <a:lnTo>
                        <a:pt x="86" y="192"/>
                      </a:lnTo>
                      <a:lnTo>
                        <a:pt x="83" y="192"/>
                      </a:lnTo>
                      <a:lnTo>
                        <a:pt x="81" y="192"/>
                      </a:lnTo>
                      <a:lnTo>
                        <a:pt x="81" y="194"/>
                      </a:lnTo>
                      <a:lnTo>
                        <a:pt x="78" y="197"/>
                      </a:lnTo>
                      <a:lnTo>
                        <a:pt x="76" y="199"/>
                      </a:lnTo>
                      <a:lnTo>
                        <a:pt x="73" y="199"/>
                      </a:lnTo>
                      <a:lnTo>
                        <a:pt x="71" y="197"/>
                      </a:lnTo>
                      <a:lnTo>
                        <a:pt x="63" y="189"/>
                      </a:lnTo>
                      <a:lnTo>
                        <a:pt x="60" y="184"/>
                      </a:lnTo>
                      <a:lnTo>
                        <a:pt x="58" y="174"/>
                      </a:lnTo>
                      <a:lnTo>
                        <a:pt x="55" y="169"/>
                      </a:lnTo>
                      <a:lnTo>
                        <a:pt x="53" y="166"/>
                      </a:lnTo>
                      <a:lnTo>
                        <a:pt x="55" y="164"/>
                      </a:lnTo>
                      <a:lnTo>
                        <a:pt x="55" y="161"/>
                      </a:lnTo>
                      <a:lnTo>
                        <a:pt x="50" y="154"/>
                      </a:lnTo>
                      <a:lnTo>
                        <a:pt x="50" y="149"/>
                      </a:lnTo>
                      <a:lnTo>
                        <a:pt x="50" y="141"/>
                      </a:lnTo>
                      <a:lnTo>
                        <a:pt x="50" y="136"/>
                      </a:lnTo>
                      <a:lnTo>
                        <a:pt x="48" y="126"/>
                      </a:lnTo>
                      <a:lnTo>
                        <a:pt x="43" y="108"/>
                      </a:lnTo>
                      <a:lnTo>
                        <a:pt x="48" y="108"/>
                      </a:lnTo>
                      <a:lnTo>
                        <a:pt x="50" y="103"/>
                      </a:lnTo>
                      <a:lnTo>
                        <a:pt x="48" y="98"/>
                      </a:lnTo>
                      <a:lnTo>
                        <a:pt x="45" y="98"/>
                      </a:lnTo>
                      <a:lnTo>
                        <a:pt x="45" y="93"/>
                      </a:lnTo>
                      <a:lnTo>
                        <a:pt x="43" y="91"/>
                      </a:lnTo>
                      <a:lnTo>
                        <a:pt x="35" y="81"/>
                      </a:lnTo>
                      <a:lnTo>
                        <a:pt x="33" y="75"/>
                      </a:lnTo>
                      <a:lnTo>
                        <a:pt x="25" y="58"/>
                      </a:lnTo>
                      <a:lnTo>
                        <a:pt x="20" y="48"/>
                      </a:lnTo>
                      <a:lnTo>
                        <a:pt x="12" y="35"/>
                      </a:lnTo>
                      <a:lnTo>
                        <a:pt x="5" y="25"/>
                      </a:lnTo>
                      <a:lnTo>
                        <a:pt x="2" y="17"/>
                      </a:lnTo>
                      <a:lnTo>
                        <a:pt x="2" y="15"/>
                      </a:lnTo>
                      <a:lnTo>
                        <a:pt x="0" y="10"/>
                      </a:lnTo>
                      <a:lnTo>
                        <a:pt x="0" y="7"/>
                      </a:lnTo>
                      <a:lnTo>
                        <a:pt x="2" y="5"/>
                      </a:lnTo>
                      <a:lnTo>
                        <a:pt x="5" y="5"/>
                      </a:lnTo>
                      <a:lnTo>
                        <a:pt x="10" y="7"/>
                      </a:lnTo>
                      <a:lnTo>
                        <a:pt x="17" y="2"/>
                      </a:lnTo>
                      <a:lnTo>
                        <a:pt x="20" y="2"/>
                      </a:lnTo>
                      <a:lnTo>
                        <a:pt x="25" y="0"/>
                      </a:lnTo>
                      <a:lnTo>
                        <a:pt x="25" y="2"/>
                      </a:lnTo>
                      <a:lnTo>
                        <a:pt x="30" y="5"/>
                      </a:lnTo>
                      <a:lnTo>
                        <a:pt x="33" y="7"/>
                      </a:lnTo>
                      <a:lnTo>
                        <a:pt x="38" y="7"/>
                      </a:lnTo>
                      <a:lnTo>
                        <a:pt x="53" y="7"/>
                      </a:lnTo>
                      <a:lnTo>
                        <a:pt x="63" y="7"/>
                      </a:lnTo>
                      <a:lnTo>
                        <a:pt x="68" y="7"/>
                      </a:lnTo>
                      <a:lnTo>
                        <a:pt x="78" y="7"/>
                      </a:lnTo>
                      <a:lnTo>
                        <a:pt x="98" y="7"/>
                      </a:lnTo>
                      <a:lnTo>
                        <a:pt x="103" y="7"/>
                      </a:lnTo>
                      <a:lnTo>
                        <a:pt x="106" y="10"/>
                      </a:lnTo>
                      <a:lnTo>
                        <a:pt x="108" y="12"/>
                      </a:lnTo>
                      <a:lnTo>
                        <a:pt x="111" y="15"/>
                      </a:lnTo>
                      <a:lnTo>
                        <a:pt x="116" y="15"/>
                      </a:lnTo>
                      <a:lnTo>
                        <a:pt x="121" y="15"/>
                      </a:lnTo>
                      <a:lnTo>
                        <a:pt x="136" y="15"/>
                      </a:lnTo>
                      <a:lnTo>
                        <a:pt x="139" y="17"/>
                      </a:lnTo>
                      <a:lnTo>
                        <a:pt x="141" y="17"/>
                      </a:lnTo>
                      <a:lnTo>
                        <a:pt x="149" y="17"/>
                      </a:lnTo>
                      <a:lnTo>
                        <a:pt x="154" y="17"/>
                      </a:lnTo>
                      <a:lnTo>
                        <a:pt x="162" y="15"/>
                      </a:lnTo>
                      <a:lnTo>
                        <a:pt x="177" y="12"/>
                      </a:lnTo>
                      <a:lnTo>
                        <a:pt x="184" y="12"/>
                      </a:lnTo>
                      <a:lnTo>
                        <a:pt x="197" y="10"/>
                      </a:lnTo>
                      <a:lnTo>
                        <a:pt x="199" y="10"/>
                      </a:lnTo>
                      <a:lnTo>
                        <a:pt x="207" y="10"/>
                      </a:lnTo>
                      <a:lnTo>
                        <a:pt x="207" y="12"/>
                      </a:lnTo>
                      <a:lnTo>
                        <a:pt x="212" y="15"/>
                      </a:lnTo>
                      <a:lnTo>
                        <a:pt x="204" y="17"/>
                      </a:lnTo>
                      <a:lnTo>
                        <a:pt x="199" y="17"/>
                      </a:lnTo>
                      <a:lnTo>
                        <a:pt x="197" y="17"/>
                      </a:lnTo>
                      <a:lnTo>
                        <a:pt x="189" y="25"/>
                      </a:lnTo>
                      <a:lnTo>
                        <a:pt x="184" y="20"/>
                      </a:lnTo>
                      <a:lnTo>
                        <a:pt x="177" y="20"/>
                      </a:lnTo>
                      <a:lnTo>
                        <a:pt x="156" y="22"/>
                      </a:lnTo>
                      <a:lnTo>
                        <a:pt x="146" y="25"/>
                      </a:lnTo>
                      <a:lnTo>
                        <a:pt x="146" y="33"/>
                      </a:lnTo>
                      <a:lnTo>
                        <a:pt x="146" y="43"/>
                      </a:lnTo>
                      <a:lnTo>
                        <a:pt x="146" y="50"/>
                      </a:lnTo>
                      <a:lnTo>
                        <a:pt x="146" y="58"/>
                      </a:lnTo>
                      <a:lnTo>
                        <a:pt x="146" y="86"/>
                      </a:lnTo>
                      <a:lnTo>
                        <a:pt x="141" y="86"/>
                      </a:lnTo>
                      <a:lnTo>
                        <a:pt x="131" y="86"/>
                      </a:lnTo>
                      <a:lnTo>
                        <a:pt x="131" y="88"/>
                      </a:lnTo>
                      <a:lnTo>
                        <a:pt x="129" y="108"/>
                      </a:lnTo>
                      <a:lnTo>
                        <a:pt x="129" y="116"/>
                      </a:lnTo>
                      <a:lnTo>
                        <a:pt x="129" y="128"/>
                      </a:lnTo>
                      <a:lnTo>
                        <a:pt x="129" y="136"/>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2" name="Freeform 132"/>
                <p:cNvSpPr>
                  <a:spLocks/>
                </p:cNvSpPr>
                <p:nvPr/>
              </p:nvSpPr>
              <p:spPr bwMode="auto">
                <a:xfrm>
                  <a:off x="5281613" y="4705350"/>
                  <a:ext cx="225425" cy="214313"/>
                </a:xfrm>
                <a:custGeom>
                  <a:avLst/>
                  <a:gdLst>
                    <a:gd name="T0" fmla="*/ 2147483647 w 177"/>
                    <a:gd name="T1" fmla="*/ 0 h 169"/>
                    <a:gd name="T2" fmla="*/ 2147483647 w 177"/>
                    <a:gd name="T3" fmla="*/ 0 h 169"/>
                    <a:gd name="T4" fmla="*/ 2147483647 w 177"/>
                    <a:gd name="T5" fmla="*/ 2147483647 h 169"/>
                    <a:gd name="T6" fmla="*/ 2147483647 w 177"/>
                    <a:gd name="T7" fmla="*/ 2147483647 h 169"/>
                    <a:gd name="T8" fmla="*/ 2147483647 w 177"/>
                    <a:gd name="T9" fmla="*/ 2147483647 h 169"/>
                    <a:gd name="T10" fmla="*/ 2147483647 w 177"/>
                    <a:gd name="T11" fmla="*/ 2147483647 h 169"/>
                    <a:gd name="T12" fmla="*/ 2147483647 w 177"/>
                    <a:gd name="T13" fmla="*/ 2147483647 h 169"/>
                    <a:gd name="T14" fmla="*/ 2147483647 w 177"/>
                    <a:gd name="T15" fmla="*/ 2147483647 h 169"/>
                    <a:gd name="T16" fmla="*/ 2147483647 w 177"/>
                    <a:gd name="T17" fmla="*/ 2147483647 h 169"/>
                    <a:gd name="T18" fmla="*/ 2147483647 w 177"/>
                    <a:gd name="T19" fmla="*/ 2147483647 h 169"/>
                    <a:gd name="T20" fmla="*/ 2147483647 w 177"/>
                    <a:gd name="T21" fmla="*/ 2147483647 h 169"/>
                    <a:gd name="T22" fmla="*/ 2147483647 w 177"/>
                    <a:gd name="T23" fmla="*/ 2147483647 h 169"/>
                    <a:gd name="T24" fmla="*/ 2147483647 w 177"/>
                    <a:gd name="T25" fmla="*/ 2147483647 h 169"/>
                    <a:gd name="T26" fmla="*/ 2147483647 w 177"/>
                    <a:gd name="T27" fmla="*/ 2147483647 h 169"/>
                    <a:gd name="T28" fmla="*/ 2147483647 w 177"/>
                    <a:gd name="T29" fmla="*/ 2147483647 h 169"/>
                    <a:gd name="T30" fmla="*/ 2147483647 w 177"/>
                    <a:gd name="T31" fmla="*/ 2147483647 h 169"/>
                    <a:gd name="T32" fmla="*/ 2147483647 w 177"/>
                    <a:gd name="T33" fmla="*/ 2147483647 h 169"/>
                    <a:gd name="T34" fmla="*/ 2147483647 w 177"/>
                    <a:gd name="T35" fmla="*/ 2147483647 h 169"/>
                    <a:gd name="T36" fmla="*/ 2147483647 w 177"/>
                    <a:gd name="T37" fmla="*/ 2147483647 h 169"/>
                    <a:gd name="T38" fmla="*/ 2147483647 w 177"/>
                    <a:gd name="T39" fmla="*/ 2147483647 h 169"/>
                    <a:gd name="T40" fmla="*/ 2147483647 w 177"/>
                    <a:gd name="T41" fmla="*/ 2147483647 h 169"/>
                    <a:gd name="T42" fmla="*/ 2147483647 w 177"/>
                    <a:gd name="T43" fmla="*/ 2147483647 h 169"/>
                    <a:gd name="T44" fmla="*/ 2147483647 w 177"/>
                    <a:gd name="T45" fmla="*/ 2147483647 h 169"/>
                    <a:gd name="T46" fmla="*/ 2147483647 w 177"/>
                    <a:gd name="T47" fmla="*/ 2147483647 h 169"/>
                    <a:gd name="T48" fmla="*/ 2147483647 w 177"/>
                    <a:gd name="T49" fmla="*/ 2147483647 h 169"/>
                    <a:gd name="T50" fmla="*/ 2147483647 w 177"/>
                    <a:gd name="T51" fmla="*/ 2147483647 h 169"/>
                    <a:gd name="T52" fmla="*/ 2147483647 w 177"/>
                    <a:gd name="T53" fmla="*/ 2147483647 h 169"/>
                    <a:gd name="T54" fmla="*/ 2147483647 w 177"/>
                    <a:gd name="T55" fmla="*/ 2147483647 h 169"/>
                    <a:gd name="T56" fmla="*/ 2147483647 w 177"/>
                    <a:gd name="T57" fmla="*/ 2147483647 h 169"/>
                    <a:gd name="T58" fmla="*/ 2147483647 w 177"/>
                    <a:gd name="T59" fmla="*/ 2147483647 h 169"/>
                    <a:gd name="T60" fmla="*/ 2147483647 w 177"/>
                    <a:gd name="T61" fmla="*/ 2147483647 h 169"/>
                    <a:gd name="T62" fmla="*/ 2147483647 w 177"/>
                    <a:gd name="T63" fmla="*/ 2147483647 h 169"/>
                    <a:gd name="T64" fmla="*/ 2147483647 w 177"/>
                    <a:gd name="T65" fmla="*/ 2147483647 h 169"/>
                    <a:gd name="T66" fmla="*/ 2147483647 w 177"/>
                    <a:gd name="T67" fmla="*/ 2147483647 h 169"/>
                    <a:gd name="T68" fmla="*/ 2147483647 w 177"/>
                    <a:gd name="T69" fmla="*/ 2147483647 h 169"/>
                    <a:gd name="T70" fmla="*/ 2147483647 w 177"/>
                    <a:gd name="T71" fmla="*/ 2147483647 h 169"/>
                    <a:gd name="T72" fmla="*/ 0 w 177"/>
                    <a:gd name="T73" fmla="*/ 2147483647 h 169"/>
                    <a:gd name="T74" fmla="*/ 2147483647 w 177"/>
                    <a:gd name="T75" fmla="*/ 2147483647 h 169"/>
                    <a:gd name="T76" fmla="*/ 2147483647 w 177"/>
                    <a:gd name="T77" fmla="*/ 2147483647 h 169"/>
                    <a:gd name="T78" fmla="*/ 2147483647 w 177"/>
                    <a:gd name="T79" fmla="*/ 2147483647 h 169"/>
                    <a:gd name="T80" fmla="*/ 2147483647 w 177"/>
                    <a:gd name="T81" fmla="*/ 2147483647 h 169"/>
                    <a:gd name="T82" fmla="*/ 2147483647 w 177"/>
                    <a:gd name="T83" fmla="*/ 2147483647 h 169"/>
                    <a:gd name="T84" fmla="*/ 2147483647 w 177"/>
                    <a:gd name="T85" fmla="*/ 2147483647 h 169"/>
                    <a:gd name="T86" fmla="*/ 2147483647 w 177"/>
                    <a:gd name="T87" fmla="*/ 2147483647 h 169"/>
                    <a:gd name="T88" fmla="*/ 2147483647 w 177"/>
                    <a:gd name="T89" fmla="*/ 2147483647 h 169"/>
                    <a:gd name="T90" fmla="*/ 2147483647 w 177"/>
                    <a:gd name="T91" fmla="*/ 2147483647 h 1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7"/>
                    <a:gd name="T139" fmla="*/ 0 h 169"/>
                    <a:gd name="T140" fmla="*/ 177 w 177"/>
                    <a:gd name="T141" fmla="*/ 169 h 1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7" h="169">
                      <a:moveTo>
                        <a:pt x="21" y="0"/>
                      </a:moveTo>
                      <a:lnTo>
                        <a:pt x="31" y="0"/>
                      </a:lnTo>
                      <a:lnTo>
                        <a:pt x="63" y="0"/>
                      </a:lnTo>
                      <a:lnTo>
                        <a:pt x="74" y="0"/>
                      </a:lnTo>
                      <a:lnTo>
                        <a:pt x="106" y="17"/>
                      </a:lnTo>
                      <a:lnTo>
                        <a:pt x="132" y="33"/>
                      </a:lnTo>
                      <a:lnTo>
                        <a:pt x="134" y="35"/>
                      </a:lnTo>
                      <a:lnTo>
                        <a:pt x="132" y="38"/>
                      </a:lnTo>
                      <a:lnTo>
                        <a:pt x="132" y="40"/>
                      </a:lnTo>
                      <a:lnTo>
                        <a:pt x="149" y="53"/>
                      </a:lnTo>
                      <a:lnTo>
                        <a:pt x="157" y="58"/>
                      </a:lnTo>
                      <a:lnTo>
                        <a:pt x="157" y="60"/>
                      </a:lnTo>
                      <a:lnTo>
                        <a:pt x="154" y="70"/>
                      </a:lnTo>
                      <a:lnTo>
                        <a:pt x="152" y="78"/>
                      </a:lnTo>
                      <a:lnTo>
                        <a:pt x="152" y="83"/>
                      </a:lnTo>
                      <a:lnTo>
                        <a:pt x="157" y="88"/>
                      </a:lnTo>
                      <a:lnTo>
                        <a:pt x="165" y="93"/>
                      </a:lnTo>
                      <a:lnTo>
                        <a:pt x="162" y="96"/>
                      </a:lnTo>
                      <a:lnTo>
                        <a:pt x="162" y="98"/>
                      </a:lnTo>
                      <a:lnTo>
                        <a:pt x="160" y="106"/>
                      </a:lnTo>
                      <a:lnTo>
                        <a:pt x="162" y="108"/>
                      </a:lnTo>
                      <a:lnTo>
                        <a:pt x="160" y="113"/>
                      </a:lnTo>
                      <a:lnTo>
                        <a:pt x="160" y="121"/>
                      </a:lnTo>
                      <a:lnTo>
                        <a:pt x="165" y="134"/>
                      </a:lnTo>
                      <a:lnTo>
                        <a:pt x="165" y="139"/>
                      </a:lnTo>
                      <a:lnTo>
                        <a:pt x="167" y="141"/>
                      </a:lnTo>
                      <a:lnTo>
                        <a:pt x="175" y="146"/>
                      </a:lnTo>
                      <a:lnTo>
                        <a:pt x="177" y="146"/>
                      </a:lnTo>
                      <a:lnTo>
                        <a:pt x="177" y="149"/>
                      </a:lnTo>
                      <a:lnTo>
                        <a:pt x="170" y="154"/>
                      </a:lnTo>
                      <a:lnTo>
                        <a:pt x="165" y="156"/>
                      </a:lnTo>
                      <a:lnTo>
                        <a:pt x="157" y="161"/>
                      </a:lnTo>
                      <a:lnTo>
                        <a:pt x="147" y="164"/>
                      </a:lnTo>
                      <a:lnTo>
                        <a:pt x="144" y="164"/>
                      </a:lnTo>
                      <a:lnTo>
                        <a:pt x="139" y="161"/>
                      </a:lnTo>
                      <a:lnTo>
                        <a:pt x="137" y="164"/>
                      </a:lnTo>
                      <a:lnTo>
                        <a:pt x="132" y="169"/>
                      </a:lnTo>
                      <a:lnTo>
                        <a:pt x="129" y="169"/>
                      </a:lnTo>
                      <a:lnTo>
                        <a:pt x="127" y="169"/>
                      </a:lnTo>
                      <a:lnTo>
                        <a:pt x="119" y="169"/>
                      </a:lnTo>
                      <a:lnTo>
                        <a:pt x="114" y="169"/>
                      </a:lnTo>
                      <a:lnTo>
                        <a:pt x="109" y="166"/>
                      </a:lnTo>
                      <a:lnTo>
                        <a:pt x="106" y="164"/>
                      </a:lnTo>
                      <a:lnTo>
                        <a:pt x="104" y="164"/>
                      </a:lnTo>
                      <a:lnTo>
                        <a:pt x="99" y="166"/>
                      </a:lnTo>
                      <a:lnTo>
                        <a:pt x="96" y="169"/>
                      </a:lnTo>
                      <a:lnTo>
                        <a:pt x="89" y="166"/>
                      </a:lnTo>
                      <a:lnTo>
                        <a:pt x="84" y="166"/>
                      </a:lnTo>
                      <a:lnTo>
                        <a:pt x="81" y="164"/>
                      </a:lnTo>
                      <a:lnTo>
                        <a:pt x="81" y="156"/>
                      </a:lnTo>
                      <a:lnTo>
                        <a:pt x="79" y="154"/>
                      </a:lnTo>
                      <a:lnTo>
                        <a:pt x="79" y="146"/>
                      </a:lnTo>
                      <a:lnTo>
                        <a:pt x="76" y="141"/>
                      </a:lnTo>
                      <a:lnTo>
                        <a:pt x="71" y="136"/>
                      </a:lnTo>
                      <a:lnTo>
                        <a:pt x="63" y="136"/>
                      </a:lnTo>
                      <a:lnTo>
                        <a:pt x="61" y="136"/>
                      </a:lnTo>
                      <a:lnTo>
                        <a:pt x="58" y="134"/>
                      </a:lnTo>
                      <a:lnTo>
                        <a:pt x="53" y="131"/>
                      </a:lnTo>
                      <a:lnTo>
                        <a:pt x="43" y="126"/>
                      </a:lnTo>
                      <a:lnTo>
                        <a:pt x="33" y="121"/>
                      </a:lnTo>
                      <a:lnTo>
                        <a:pt x="28" y="118"/>
                      </a:lnTo>
                      <a:lnTo>
                        <a:pt x="26" y="118"/>
                      </a:lnTo>
                      <a:lnTo>
                        <a:pt x="21" y="113"/>
                      </a:lnTo>
                      <a:lnTo>
                        <a:pt x="15" y="101"/>
                      </a:lnTo>
                      <a:lnTo>
                        <a:pt x="13" y="96"/>
                      </a:lnTo>
                      <a:lnTo>
                        <a:pt x="8" y="88"/>
                      </a:lnTo>
                      <a:lnTo>
                        <a:pt x="3" y="83"/>
                      </a:lnTo>
                      <a:lnTo>
                        <a:pt x="3" y="78"/>
                      </a:lnTo>
                      <a:lnTo>
                        <a:pt x="3" y="73"/>
                      </a:lnTo>
                      <a:lnTo>
                        <a:pt x="0" y="63"/>
                      </a:lnTo>
                      <a:lnTo>
                        <a:pt x="0" y="58"/>
                      </a:lnTo>
                      <a:lnTo>
                        <a:pt x="10" y="55"/>
                      </a:lnTo>
                      <a:lnTo>
                        <a:pt x="13" y="50"/>
                      </a:lnTo>
                      <a:lnTo>
                        <a:pt x="18" y="43"/>
                      </a:lnTo>
                      <a:lnTo>
                        <a:pt x="23" y="35"/>
                      </a:lnTo>
                      <a:lnTo>
                        <a:pt x="26" y="33"/>
                      </a:lnTo>
                      <a:lnTo>
                        <a:pt x="23" y="30"/>
                      </a:lnTo>
                      <a:lnTo>
                        <a:pt x="21" y="30"/>
                      </a:lnTo>
                      <a:lnTo>
                        <a:pt x="18" y="30"/>
                      </a:lnTo>
                      <a:lnTo>
                        <a:pt x="18" y="28"/>
                      </a:lnTo>
                      <a:lnTo>
                        <a:pt x="18" y="20"/>
                      </a:lnTo>
                      <a:lnTo>
                        <a:pt x="21" y="20"/>
                      </a:lnTo>
                      <a:lnTo>
                        <a:pt x="23" y="20"/>
                      </a:lnTo>
                      <a:lnTo>
                        <a:pt x="26" y="17"/>
                      </a:lnTo>
                      <a:lnTo>
                        <a:pt x="26" y="15"/>
                      </a:lnTo>
                      <a:lnTo>
                        <a:pt x="23" y="12"/>
                      </a:lnTo>
                      <a:lnTo>
                        <a:pt x="21" y="5"/>
                      </a:lnTo>
                      <a:lnTo>
                        <a:pt x="21" y="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3" name="Freeform 133"/>
                <p:cNvSpPr>
                  <a:spLocks noEditPoints="1"/>
                </p:cNvSpPr>
                <p:nvPr/>
              </p:nvSpPr>
              <p:spPr bwMode="auto">
                <a:xfrm>
                  <a:off x="5737225" y="4130675"/>
                  <a:ext cx="161925" cy="207963"/>
                </a:xfrm>
                <a:custGeom>
                  <a:avLst/>
                  <a:gdLst>
                    <a:gd name="T0" fmla="*/ 2147483647 w 127"/>
                    <a:gd name="T1" fmla="*/ 2147483647 h 164"/>
                    <a:gd name="T2" fmla="*/ 2147483647 w 127"/>
                    <a:gd name="T3" fmla="*/ 2147483647 h 164"/>
                    <a:gd name="T4" fmla="*/ 2147483647 w 127"/>
                    <a:gd name="T5" fmla="*/ 2147483647 h 164"/>
                    <a:gd name="T6" fmla="*/ 2147483647 w 127"/>
                    <a:gd name="T7" fmla="*/ 2147483647 h 164"/>
                    <a:gd name="T8" fmla="*/ 2147483647 w 127"/>
                    <a:gd name="T9" fmla="*/ 2147483647 h 164"/>
                    <a:gd name="T10" fmla="*/ 2147483647 w 127"/>
                    <a:gd name="T11" fmla="*/ 2147483647 h 164"/>
                    <a:gd name="T12" fmla="*/ 2147483647 w 127"/>
                    <a:gd name="T13" fmla="*/ 2147483647 h 164"/>
                    <a:gd name="T14" fmla="*/ 2147483647 w 127"/>
                    <a:gd name="T15" fmla="*/ 2147483647 h 164"/>
                    <a:gd name="T16" fmla="*/ 2147483647 w 127"/>
                    <a:gd name="T17" fmla="*/ 2147483647 h 164"/>
                    <a:gd name="T18" fmla="*/ 2147483647 w 127"/>
                    <a:gd name="T19" fmla="*/ 2147483647 h 164"/>
                    <a:gd name="T20" fmla="*/ 2147483647 w 127"/>
                    <a:gd name="T21" fmla="*/ 2147483647 h 164"/>
                    <a:gd name="T22" fmla="*/ 2147483647 w 127"/>
                    <a:gd name="T23" fmla="*/ 2147483647 h 164"/>
                    <a:gd name="T24" fmla="*/ 2147483647 w 127"/>
                    <a:gd name="T25" fmla="*/ 2147483647 h 164"/>
                    <a:gd name="T26" fmla="*/ 2147483647 w 127"/>
                    <a:gd name="T27" fmla="*/ 2147483647 h 164"/>
                    <a:gd name="T28" fmla="*/ 2147483647 w 127"/>
                    <a:gd name="T29" fmla="*/ 2147483647 h 164"/>
                    <a:gd name="T30" fmla="*/ 2147483647 w 127"/>
                    <a:gd name="T31" fmla="*/ 2147483647 h 164"/>
                    <a:gd name="T32" fmla="*/ 2147483647 w 127"/>
                    <a:gd name="T33" fmla="*/ 2147483647 h 164"/>
                    <a:gd name="T34" fmla="*/ 2147483647 w 127"/>
                    <a:gd name="T35" fmla="*/ 2147483647 h 164"/>
                    <a:gd name="T36" fmla="*/ 2147483647 w 127"/>
                    <a:gd name="T37" fmla="*/ 2147483647 h 164"/>
                    <a:gd name="T38" fmla="*/ 2147483647 w 127"/>
                    <a:gd name="T39" fmla="*/ 2147483647 h 164"/>
                    <a:gd name="T40" fmla="*/ 2147483647 w 127"/>
                    <a:gd name="T41" fmla="*/ 2147483647 h 164"/>
                    <a:gd name="T42" fmla="*/ 2147483647 w 127"/>
                    <a:gd name="T43" fmla="*/ 2147483647 h 164"/>
                    <a:gd name="T44" fmla="*/ 2147483647 w 127"/>
                    <a:gd name="T45" fmla="*/ 2147483647 h 164"/>
                    <a:gd name="T46" fmla="*/ 2147483647 w 127"/>
                    <a:gd name="T47" fmla="*/ 2147483647 h 164"/>
                    <a:gd name="T48" fmla="*/ 2147483647 w 127"/>
                    <a:gd name="T49" fmla="*/ 2147483647 h 164"/>
                    <a:gd name="T50" fmla="*/ 2147483647 w 127"/>
                    <a:gd name="T51" fmla="*/ 2147483647 h 164"/>
                    <a:gd name="T52" fmla="*/ 2147483647 w 127"/>
                    <a:gd name="T53" fmla="*/ 2147483647 h 164"/>
                    <a:gd name="T54" fmla="*/ 2147483647 w 127"/>
                    <a:gd name="T55" fmla="*/ 2147483647 h 164"/>
                    <a:gd name="T56" fmla="*/ 2147483647 w 127"/>
                    <a:gd name="T57" fmla="*/ 2147483647 h 164"/>
                    <a:gd name="T58" fmla="*/ 2147483647 w 127"/>
                    <a:gd name="T59" fmla="*/ 2147483647 h 164"/>
                    <a:gd name="T60" fmla="*/ 2147483647 w 127"/>
                    <a:gd name="T61" fmla="*/ 2147483647 h 164"/>
                    <a:gd name="T62" fmla="*/ 2147483647 w 127"/>
                    <a:gd name="T63" fmla="*/ 2147483647 h 164"/>
                    <a:gd name="T64" fmla="*/ 2147483647 w 127"/>
                    <a:gd name="T65" fmla="*/ 2147483647 h 164"/>
                    <a:gd name="T66" fmla="*/ 2147483647 w 127"/>
                    <a:gd name="T67" fmla="*/ 2147483647 h 164"/>
                    <a:gd name="T68" fmla="*/ 2147483647 w 127"/>
                    <a:gd name="T69" fmla="*/ 2147483647 h 164"/>
                    <a:gd name="T70" fmla="*/ 0 w 127"/>
                    <a:gd name="T71" fmla="*/ 2147483647 h 164"/>
                    <a:gd name="T72" fmla="*/ 2147483647 w 127"/>
                    <a:gd name="T73" fmla="*/ 2147483647 h 164"/>
                    <a:gd name="T74" fmla="*/ 2147483647 w 127"/>
                    <a:gd name="T75" fmla="*/ 2147483647 h 164"/>
                    <a:gd name="T76" fmla="*/ 2147483647 w 127"/>
                    <a:gd name="T77" fmla="*/ 2147483647 h 164"/>
                    <a:gd name="T78" fmla="*/ 2147483647 w 127"/>
                    <a:gd name="T79" fmla="*/ 2147483647 h 164"/>
                    <a:gd name="T80" fmla="*/ 2147483647 w 127"/>
                    <a:gd name="T81" fmla="*/ 2147483647 h 164"/>
                    <a:gd name="T82" fmla="*/ 2147483647 w 127"/>
                    <a:gd name="T83" fmla="*/ 2147483647 h 164"/>
                    <a:gd name="T84" fmla="*/ 2147483647 w 127"/>
                    <a:gd name="T85" fmla="*/ 2147483647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7"/>
                    <a:gd name="T130" fmla="*/ 0 h 164"/>
                    <a:gd name="T131" fmla="*/ 127 w 127"/>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7" h="164">
                      <a:moveTo>
                        <a:pt x="68" y="5"/>
                      </a:moveTo>
                      <a:lnTo>
                        <a:pt x="71" y="2"/>
                      </a:lnTo>
                      <a:lnTo>
                        <a:pt x="71" y="0"/>
                      </a:lnTo>
                      <a:lnTo>
                        <a:pt x="73" y="7"/>
                      </a:lnTo>
                      <a:lnTo>
                        <a:pt x="68" y="13"/>
                      </a:lnTo>
                      <a:lnTo>
                        <a:pt x="68" y="15"/>
                      </a:lnTo>
                      <a:lnTo>
                        <a:pt x="66" y="13"/>
                      </a:lnTo>
                      <a:lnTo>
                        <a:pt x="68" y="10"/>
                      </a:lnTo>
                      <a:lnTo>
                        <a:pt x="68" y="7"/>
                      </a:lnTo>
                      <a:lnTo>
                        <a:pt x="68" y="5"/>
                      </a:lnTo>
                      <a:close/>
                      <a:moveTo>
                        <a:pt x="73" y="23"/>
                      </a:moveTo>
                      <a:lnTo>
                        <a:pt x="73" y="25"/>
                      </a:lnTo>
                      <a:lnTo>
                        <a:pt x="76" y="33"/>
                      </a:lnTo>
                      <a:lnTo>
                        <a:pt x="79" y="35"/>
                      </a:lnTo>
                      <a:lnTo>
                        <a:pt x="84" y="40"/>
                      </a:lnTo>
                      <a:lnTo>
                        <a:pt x="89" y="43"/>
                      </a:lnTo>
                      <a:lnTo>
                        <a:pt x="96" y="48"/>
                      </a:lnTo>
                      <a:lnTo>
                        <a:pt x="99" y="48"/>
                      </a:lnTo>
                      <a:lnTo>
                        <a:pt x="101" y="48"/>
                      </a:lnTo>
                      <a:lnTo>
                        <a:pt x="106" y="48"/>
                      </a:lnTo>
                      <a:lnTo>
                        <a:pt x="109" y="50"/>
                      </a:lnTo>
                      <a:lnTo>
                        <a:pt x="114" y="58"/>
                      </a:lnTo>
                      <a:lnTo>
                        <a:pt x="119" y="63"/>
                      </a:lnTo>
                      <a:lnTo>
                        <a:pt x="122" y="66"/>
                      </a:lnTo>
                      <a:lnTo>
                        <a:pt x="127" y="68"/>
                      </a:lnTo>
                      <a:lnTo>
                        <a:pt x="127" y="71"/>
                      </a:lnTo>
                      <a:lnTo>
                        <a:pt x="122" y="78"/>
                      </a:lnTo>
                      <a:lnTo>
                        <a:pt x="119" y="83"/>
                      </a:lnTo>
                      <a:lnTo>
                        <a:pt x="111" y="91"/>
                      </a:lnTo>
                      <a:lnTo>
                        <a:pt x="106" y="101"/>
                      </a:lnTo>
                      <a:lnTo>
                        <a:pt x="104" y="103"/>
                      </a:lnTo>
                      <a:lnTo>
                        <a:pt x="101" y="101"/>
                      </a:lnTo>
                      <a:lnTo>
                        <a:pt x="99" y="101"/>
                      </a:lnTo>
                      <a:lnTo>
                        <a:pt x="96" y="101"/>
                      </a:lnTo>
                      <a:lnTo>
                        <a:pt x="94" y="106"/>
                      </a:lnTo>
                      <a:lnTo>
                        <a:pt x="94" y="113"/>
                      </a:lnTo>
                      <a:lnTo>
                        <a:pt x="94" y="121"/>
                      </a:lnTo>
                      <a:lnTo>
                        <a:pt x="96" y="124"/>
                      </a:lnTo>
                      <a:lnTo>
                        <a:pt x="91" y="126"/>
                      </a:lnTo>
                      <a:lnTo>
                        <a:pt x="84" y="126"/>
                      </a:lnTo>
                      <a:lnTo>
                        <a:pt x="81" y="129"/>
                      </a:lnTo>
                      <a:lnTo>
                        <a:pt x="79" y="131"/>
                      </a:lnTo>
                      <a:lnTo>
                        <a:pt x="76" y="134"/>
                      </a:lnTo>
                      <a:lnTo>
                        <a:pt x="73" y="139"/>
                      </a:lnTo>
                      <a:lnTo>
                        <a:pt x="73" y="141"/>
                      </a:lnTo>
                      <a:lnTo>
                        <a:pt x="71" y="141"/>
                      </a:lnTo>
                      <a:lnTo>
                        <a:pt x="66" y="144"/>
                      </a:lnTo>
                      <a:lnTo>
                        <a:pt x="63" y="144"/>
                      </a:lnTo>
                      <a:lnTo>
                        <a:pt x="61" y="144"/>
                      </a:lnTo>
                      <a:lnTo>
                        <a:pt x="58" y="144"/>
                      </a:lnTo>
                      <a:lnTo>
                        <a:pt x="56" y="146"/>
                      </a:lnTo>
                      <a:lnTo>
                        <a:pt x="53" y="151"/>
                      </a:lnTo>
                      <a:lnTo>
                        <a:pt x="53" y="154"/>
                      </a:lnTo>
                      <a:lnTo>
                        <a:pt x="53" y="156"/>
                      </a:lnTo>
                      <a:lnTo>
                        <a:pt x="48" y="159"/>
                      </a:lnTo>
                      <a:lnTo>
                        <a:pt x="46" y="159"/>
                      </a:lnTo>
                      <a:lnTo>
                        <a:pt x="41" y="159"/>
                      </a:lnTo>
                      <a:lnTo>
                        <a:pt x="36" y="159"/>
                      </a:lnTo>
                      <a:lnTo>
                        <a:pt x="28" y="161"/>
                      </a:lnTo>
                      <a:lnTo>
                        <a:pt x="23" y="161"/>
                      </a:lnTo>
                      <a:lnTo>
                        <a:pt x="20" y="164"/>
                      </a:lnTo>
                      <a:lnTo>
                        <a:pt x="18" y="164"/>
                      </a:lnTo>
                      <a:lnTo>
                        <a:pt x="18" y="161"/>
                      </a:lnTo>
                      <a:lnTo>
                        <a:pt x="13" y="156"/>
                      </a:lnTo>
                      <a:lnTo>
                        <a:pt x="13" y="154"/>
                      </a:lnTo>
                      <a:lnTo>
                        <a:pt x="5" y="144"/>
                      </a:lnTo>
                      <a:lnTo>
                        <a:pt x="0" y="136"/>
                      </a:lnTo>
                      <a:lnTo>
                        <a:pt x="0" y="131"/>
                      </a:lnTo>
                      <a:lnTo>
                        <a:pt x="0" y="126"/>
                      </a:lnTo>
                      <a:lnTo>
                        <a:pt x="10" y="119"/>
                      </a:lnTo>
                      <a:lnTo>
                        <a:pt x="28" y="111"/>
                      </a:lnTo>
                      <a:lnTo>
                        <a:pt x="66" y="88"/>
                      </a:lnTo>
                      <a:lnTo>
                        <a:pt x="66" y="76"/>
                      </a:lnTo>
                      <a:lnTo>
                        <a:pt x="61" y="68"/>
                      </a:lnTo>
                      <a:lnTo>
                        <a:pt x="61" y="53"/>
                      </a:lnTo>
                      <a:lnTo>
                        <a:pt x="61" y="45"/>
                      </a:lnTo>
                      <a:lnTo>
                        <a:pt x="63" y="40"/>
                      </a:lnTo>
                      <a:lnTo>
                        <a:pt x="66" y="38"/>
                      </a:lnTo>
                      <a:lnTo>
                        <a:pt x="66" y="28"/>
                      </a:lnTo>
                      <a:lnTo>
                        <a:pt x="66" y="23"/>
                      </a:lnTo>
                      <a:lnTo>
                        <a:pt x="68" y="25"/>
                      </a:lnTo>
                      <a:lnTo>
                        <a:pt x="73" y="2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4" name="Freeform 134"/>
                <p:cNvSpPr>
                  <a:spLocks/>
                </p:cNvSpPr>
                <p:nvPr/>
              </p:nvSpPr>
              <p:spPr bwMode="auto">
                <a:xfrm>
                  <a:off x="5911850" y="3838575"/>
                  <a:ext cx="288925" cy="220663"/>
                </a:xfrm>
                <a:custGeom>
                  <a:avLst/>
                  <a:gdLst>
                    <a:gd name="T0" fmla="*/ 2147483647 w 227"/>
                    <a:gd name="T1" fmla="*/ 2147483647 h 174"/>
                    <a:gd name="T2" fmla="*/ 2147483647 w 227"/>
                    <a:gd name="T3" fmla="*/ 2147483647 h 174"/>
                    <a:gd name="T4" fmla="*/ 2147483647 w 227"/>
                    <a:gd name="T5" fmla="*/ 2147483647 h 174"/>
                    <a:gd name="T6" fmla="*/ 2147483647 w 227"/>
                    <a:gd name="T7" fmla="*/ 2147483647 h 174"/>
                    <a:gd name="T8" fmla="*/ 2147483647 w 227"/>
                    <a:gd name="T9" fmla="*/ 2147483647 h 174"/>
                    <a:gd name="T10" fmla="*/ 0 w 227"/>
                    <a:gd name="T11" fmla="*/ 2147483647 h 174"/>
                    <a:gd name="T12" fmla="*/ 2147483647 w 227"/>
                    <a:gd name="T13" fmla="*/ 2147483647 h 174"/>
                    <a:gd name="T14" fmla="*/ 2147483647 w 227"/>
                    <a:gd name="T15" fmla="*/ 2147483647 h 174"/>
                    <a:gd name="T16" fmla="*/ 2147483647 w 227"/>
                    <a:gd name="T17" fmla="*/ 2147483647 h 174"/>
                    <a:gd name="T18" fmla="*/ 2147483647 w 227"/>
                    <a:gd name="T19" fmla="*/ 2147483647 h 174"/>
                    <a:gd name="T20" fmla="*/ 2147483647 w 227"/>
                    <a:gd name="T21" fmla="*/ 2147483647 h 174"/>
                    <a:gd name="T22" fmla="*/ 2147483647 w 227"/>
                    <a:gd name="T23" fmla="*/ 2147483647 h 174"/>
                    <a:gd name="T24" fmla="*/ 2147483647 w 227"/>
                    <a:gd name="T25" fmla="*/ 2147483647 h 174"/>
                    <a:gd name="T26" fmla="*/ 2147483647 w 227"/>
                    <a:gd name="T27" fmla="*/ 2147483647 h 174"/>
                    <a:gd name="T28" fmla="*/ 2147483647 w 227"/>
                    <a:gd name="T29" fmla="*/ 2147483647 h 174"/>
                    <a:gd name="T30" fmla="*/ 2147483647 w 227"/>
                    <a:gd name="T31" fmla="*/ 2147483647 h 174"/>
                    <a:gd name="T32" fmla="*/ 2147483647 w 227"/>
                    <a:gd name="T33" fmla="*/ 2147483647 h 174"/>
                    <a:gd name="T34" fmla="*/ 2147483647 w 227"/>
                    <a:gd name="T35" fmla="*/ 2147483647 h 174"/>
                    <a:gd name="T36" fmla="*/ 2147483647 w 227"/>
                    <a:gd name="T37" fmla="*/ 2147483647 h 174"/>
                    <a:gd name="T38" fmla="*/ 2147483647 w 227"/>
                    <a:gd name="T39" fmla="*/ 2147483647 h 174"/>
                    <a:gd name="T40" fmla="*/ 2147483647 w 227"/>
                    <a:gd name="T41" fmla="*/ 2147483647 h 174"/>
                    <a:gd name="T42" fmla="*/ 2147483647 w 227"/>
                    <a:gd name="T43" fmla="*/ 2147483647 h 174"/>
                    <a:gd name="T44" fmla="*/ 2147483647 w 227"/>
                    <a:gd name="T45" fmla="*/ 2147483647 h 174"/>
                    <a:gd name="T46" fmla="*/ 2147483647 w 227"/>
                    <a:gd name="T47" fmla="*/ 2147483647 h 174"/>
                    <a:gd name="T48" fmla="*/ 2147483647 w 227"/>
                    <a:gd name="T49" fmla="*/ 0 h 174"/>
                    <a:gd name="T50" fmla="*/ 2147483647 w 227"/>
                    <a:gd name="T51" fmla="*/ 2147483647 h 174"/>
                    <a:gd name="T52" fmla="*/ 2147483647 w 227"/>
                    <a:gd name="T53" fmla="*/ 2147483647 h 174"/>
                    <a:gd name="T54" fmla="*/ 2147483647 w 227"/>
                    <a:gd name="T55" fmla="*/ 2147483647 h 174"/>
                    <a:gd name="T56" fmla="*/ 2147483647 w 227"/>
                    <a:gd name="T57" fmla="*/ 2147483647 h 174"/>
                    <a:gd name="T58" fmla="*/ 2147483647 w 227"/>
                    <a:gd name="T59" fmla="*/ 2147483647 h 174"/>
                    <a:gd name="T60" fmla="*/ 2147483647 w 227"/>
                    <a:gd name="T61" fmla="*/ 2147483647 h 174"/>
                    <a:gd name="T62" fmla="*/ 2147483647 w 227"/>
                    <a:gd name="T63" fmla="*/ 2147483647 h 174"/>
                    <a:gd name="T64" fmla="*/ 2147483647 w 227"/>
                    <a:gd name="T65" fmla="*/ 2147483647 h 174"/>
                    <a:gd name="T66" fmla="*/ 2147483647 w 227"/>
                    <a:gd name="T67" fmla="*/ 2147483647 h 174"/>
                    <a:gd name="T68" fmla="*/ 2147483647 w 227"/>
                    <a:gd name="T69" fmla="*/ 2147483647 h 174"/>
                    <a:gd name="T70" fmla="*/ 2147483647 w 227"/>
                    <a:gd name="T71" fmla="*/ 2147483647 h 174"/>
                    <a:gd name="T72" fmla="*/ 2147483647 w 227"/>
                    <a:gd name="T73" fmla="*/ 2147483647 h 174"/>
                    <a:gd name="T74" fmla="*/ 2147483647 w 227"/>
                    <a:gd name="T75" fmla="*/ 2147483647 h 174"/>
                    <a:gd name="T76" fmla="*/ 2147483647 w 227"/>
                    <a:gd name="T77" fmla="*/ 2147483647 h 174"/>
                    <a:gd name="T78" fmla="*/ 2147483647 w 227"/>
                    <a:gd name="T79" fmla="*/ 2147483647 h 174"/>
                    <a:gd name="T80" fmla="*/ 2147483647 w 227"/>
                    <a:gd name="T81" fmla="*/ 2147483647 h 174"/>
                    <a:gd name="T82" fmla="*/ 2147483647 w 227"/>
                    <a:gd name="T83" fmla="*/ 2147483647 h 174"/>
                    <a:gd name="T84" fmla="*/ 2147483647 w 227"/>
                    <a:gd name="T85" fmla="*/ 2147483647 h 174"/>
                    <a:gd name="T86" fmla="*/ 2147483647 w 227"/>
                    <a:gd name="T87" fmla="*/ 2147483647 h 174"/>
                    <a:gd name="T88" fmla="*/ 2147483647 w 227"/>
                    <a:gd name="T89" fmla="*/ 2147483647 h 174"/>
                    <a:gd name="T90" fmla="*/ 2147483647 w 227"/>
                    <a:gd name="T91" fmla="*/ 2147483647 h 174"/>
                    <a:gd name="T92" fmla="*/ 2147483647 w 227"/>
                    <a:gd name="T93" fmla="*/ 2147483647 h 174"/>
                    <a:gd name="T94" fmla="*/ 2147483647 w 227"/>
                    <a:gd name="T95" fmla="*/ 2147483647 h 174"/>
                    <a:gd name="T96" fmla="*/ 2147483647 w 227"/>
                    <a:gd name="T97" fmla="*/ 2147483647 h 174"/>
                    <a:gd name="T98" fmla="*/ 2147483647 w 227"/>
                    <a:gd name="T99" fmla="*/ 2147483647 h 174"/>
                    <a:gd name="T100" fmla="*/ 2147483647 w 227"/>
                    <a:gd name="T101" fmla="*/ 2147483647 h 174"/>
                    <a:gd name="T102" fmla="*/ 2147483647 w 227"/>
                    <a:gd name="T103" fmla="*/ 2147483647 h 174"/>
                    <a:gd name="T104" fmla="*/ 2147483647 w 227"/>
                    <a:gd name="T105" fmla="*/ 2147483647 h 174"/>
                    <a:gd name="T106" fmla="*/ 2147483647 w 227"/>
                    <a:gd name="T107" fmla="*/ 2147483647 h 174"/>
                    <a:gd name="T108" fmla="*/ 2147483647 w 227"/>
                    <a:gd name="T109" fmla="*/ 2147483647 h 174"/>
                    <a:gd name="T110" fmla="*/ 2147483647 w 227"/>
                    <a:gd name="T111" fmla="*/ 2147483647 h 174"/>
                    <a:gd name="T112" fmla="*/ 2147483647 w 227"/>
                    <a:gd name="T113" fmla="*/ 2147483647 h 174"/>
                    <a:gd name="T114" fmla="*/ 2147483647 w 227"/>
                    <a:gd name="T115" fmla="*/ 2147483647 h 174"/>
                    <a:gd name="T116" fmla="*/ 2147483647 w 227"/>
                    <a:gd name="T117" fmla="*/ 2147483647 h 174"/>
                    <a:gd name="T118" fmla="*/ 2147483647 w 227"/>
                    <a:gd name="T119" fmla="*/ 2147483647 h 1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7"/>
                    <a:gd name="T181" fmla="*/ 0 h 174"/>
                    <a:gd name="T182" fmla="*/ 227 w 227"/>
                    <a:gd name="T183" fmla="*/ 174 h 1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7" h="174">
                      <a:moveTo>
                        <a:pt x="5" y="167"/>
                      </a:moveTo>
                      <a:lnTo>
                        <a:pt x="12" y="157"/>
                      </a:lnTo>
                      <a:lnTo>
                        <a:pt x="17" y="152"/>
                      </a:lnTo>
                      <a:lnTo>
                        <a:pt x="20" y="147"/>
                      </a:lnTo>
                      <a:lnTo>
                        <a:pt x="20" y="142"/>
                      </a:lnTo>
                      <a:lnTo>
                        <a:pt x="20" y="139"/>
                      </a:lnTo>
                      <a:lnTo>
                        <a:pt x="17" y="139"/>
                      </a:lnTo>
                      <a:lnTo>
                        <a:pt x="7" y="136"/>
                      </a:lnTo>
                      <a:lnTo>
                        <a:pt x="7" y="134"/>
                      </a:lnTo>
                      <a:lnTo>
                        <a:pt x="5" y="134"/>
                      </a:lnTo>
                      <a:lnTo>
                        <a:pt x="5" y="126"/>
                      </a:lnTo>
                      <a:lnTo>
                        <a:pt x="2" y="116"/>
                      </a:lnTo>
                      <a:lnTo>
                        <a:pt x="2" y="106"/>
                      </a:lnTo>
                      <a:lnTo>
                        <a:pt x="7" y="99"/>
                      </a:lnTo>
                      <a:lnTo>
                        <a:pt x="7" y="96"/>
                      </a:lnTo>
                      <a:lnTo>
                        <a:pt x="0" y="94"/>
                      </a:lnTo>
                      <a:lnTo>
                        <a:pt x="0" y="89"/>
                      </a:lnTo>
                      <a:lnTo>
                        <a:pt x="0" y="86"/>
                      </a:lnTo>
                      <a:lnTo>
                        <a:pt x="5" y="83"/>
                      </a:lnTo>
                      <a:lnTo>
                        <a:pt x="5" y="81"/>
                      </a:lnTo>
                      <a:lnTo>
                        <a:pt x="10" y="68"/>
                      </a:lnTo>
                      <a:lnTo>
                        <a:pt x="10" y="63"/>
                      </a:lnTo>
                      <a:lnTo>
                        <a:pt x="10" y="58"/>
                      </a:lnTo>
                      <a:lnTo>
                        <a:pt x="12" y="58"/>
                      </a:lnTo>
                      <a:lnTo>
                        <a:pt x="20" y="61"/>
                      </a:lnTo>
                      <a:lnTo>
                        <a:pt x="27" y="63"/>
                      </a:lnTo>
                      <a:lnTo>
                        <a:pt x="33" y="63"/>
                      </a:lnTo>
                      <a:lnTo>
                        <a:pt x="35" y="63"/>
                      </a:lnTo>
                      <a:lnTo>
                        <a:pt x="40" y="61"/>
                      </a:lnTo>
                      <a:lnTo>
                        <a:pt x="43" y="58"/>
                      </a:lnTo>
                      <a:lnTo>
                        <a:pt x="43" y="56"/>
                      </a:lnTo>
                      <a:lnTo>
                        <a:pt x="43" y="53"/>
                      </a:lnTo>
                      <a:lnTo>
                        <a:pt x="45" y="51"/>
                      </a:lnTo>
                      <a:lnTo>
                        <a:pt x="60" y="46"/>
                      </a:lnTo>
                      <a:lnTo>
                        <a:pt x="65" y="43"/>
                      </a:lnTo>
                      <a:lnTo>
                        <a:pt x="65" y="33"/>
                      </a:lnTo>
                      <a:lnTo>
                        <a:pt x="70" y="25"/>
                      </a:lnTo>
                      <a:lnTo>
                        <a:pt x="78" y="25"/>
                      </a:lnTo>
                      <a:lnTo>
                        <a:pt x="81" y="23"/>
                      </a:lnTo>
                      <a:lnTo>
                        <a:pt x="83" y="20"/>
                      </a:lnTo>
                      <a:lnTo>
                        <a:pt x="88" y="23"/>
                      </a:lnTo>
                      <a:lnTo>
                        <a:pt x="98" y="23"/>
                      </a:lnTo>
                      <a:lnTo>
                        <a:pt x="98" y="25"/>
                      </a:lnTo>
                      <a:lnTo>
                        <a:pt x="103" y="25"/>
                      </a:lnTo>
                      <a:lnTo>
                        <a:pt x="113" y="25"/>
                      </a:lnTo>
                      <a:lnTo>
                        <a:pt x="116" y="30"/>
                      </a:lnTo>
                      <a:lnTo>
                        <a:pt x="118" y="33"/>
                      </a:lnTo>
                      <a:lnTo>
                        <a:pt x="124" y="30"/>
                      </a:lnTo>
                      <a:lnTo>
                        <a:pt x="126" y="28"/>
                      </a:lnTo>
                      <a:lnTo>
                        <a:pt x="131" y="25"/>
                      </a:lnTo>
                      <a:lnTo>
                        <a:pt x="134" y="25"/>
                      </a:lnTo>
                      <a:lnTo>
                        <a:pt x="139" y="28"/>
                      </a:lnTo>
                      <a:lnTo>
                        <a:pt x="141" y="28"/>
                      </a:lnTo>
                      <a:lnTo>
                        <a:pt x="141" y="25"/>
                      </a:lnTo>
                      <a:lnTo>
                        <a:pt x="144" y="23"/>
                      </a:lnTo>
                      <a:lnTo>
                        <a:pt x="144" y="20"/>
                      </a:lnTo>
                      <a:lnTo>
                        <a:pt x="144" y="18"/>
                      </a:lnTo>
                      <a:lnTo>
                        <a:pt x="146" y="18"/>
                      </a:lnTo>
                      <a:lnTo>
                        <a:pt x="151" y="20"/>
                      </a:lnTo>
                      <a:lnTo>
                        <a:pt x="156" y="18"/>
                      </a:lnTo>
                      <a:lnTo>
                        <a:pt x="156" y="15"/>
                      </a:lnTo>
                      <a:lnTo>
                        <a:pt x="156" y="10"/>
                      </a:lnTo>
                      <a:lnTo>
                        <a:pt x="161" y="5"/>
                      </a:lnTo>
                      <a:lnTo>
                        <a:pt x="161" y="3"/>
                      </a:lnTo>
                      <a:lnTo>
                        <a:pt x="164" y="3"/>
                      </a:lnTo>
                      <a:lnTo>
                        <a:pt x="166" y="0"/>
                      </a:lnTo>
                      <a:lnTo>
                        <a:pt x="166" y="3"/>
                      </a:lnTo>
                      <a:lnTo>
                        <a:pt x="172" y="5"/>
                      </a:lnTo>
                      <a:lnTo>
                        <a:pt x="169" y="10"/>
                      </a:lnTo>
                      <a:lnTo>
                        <a:pt x="174" y="10"/>
                      </a:lnTo>
                      <a:lnTo>
                        <a:pt x="174" y="13"/>
                      </a:lnTo>
                      <a:lnTo>
                        <a:pt x="174" y="15"/>
                      </a:lnTo>
                      <a:lnTo>
                        <a:pt x="174" y="20"/>
                      </a:lnTo>
                      <a:lnTo>
                        <a:pt x="172" y="25"/>
                      </a:lnTo>
                      <a:lnTo>
                        <a:pt x="174" y="30"/>
                      </a:lnTo>
                      <a:lnTo>
                        <a:pt x="174" y="33"/>
                      </a:lnTo>
                      <a:lnTo>
                        <a:pt x="177" y="35"/>
                      </a:lnTo>
                      <a:lnTo>
                        <a:pt x="179" y="35"/>
                      </a:lnTo>
                      <a:lnTo>
                        <a:pt x="182" y="35"/>
                      </a:lnTo>
                      <a:lnTo>
                        <a:pt x="187" y="30"/>
                      </a:lnTo>
                      <a:lnTo>
                        <a:pt x="192" y="30"/>
                      </a:lnTo>
                      <a:lnTo>
                        <a:pt x="194" y="25"/>
                      </a:lnTo>
                      <a:lnTo>
                        <a:pt x="199" y="23"/>
                      </a:lnTo>
                      <a:lnTo>
                        <a:pt x="204" y="23"/>
                      </a:lnTo>
                      <a:lnTo>
                        <a:pt x="207" y="23"/>
                      </a:lnTo>
                      <a:lnTo>
                        <a:pt x="207" y="25"/>
                      </a:lnTo>
                      <a:lnTo>
                        <a:pt x="215" y="23"/>
                      </a:lnTo>
                      <a:lnTo>
                        <a:pt x="217" y="20"/>
                      </a:lnTo>
                      <a:lnTo>
                        <a:pt x="220" y="23"/>
                      </a:lnTo>
                      <a:lnTo>
                        <a:pt x="222" y="23"/>
                      </a:lnTo>
                      <a:lnTo>
                        <a:pt x="227" y="25"/>
                      </a:lnTo>
                      <a:lnTo>
                        <a:pt x="225" y="25"/>
                      </a:lnTo>
                      <a:lnTo>
                        <a:pt x="222" y="25"/>
                      </a:lnTo>
                      <a:lnTo>
                        <a:pt x="222" y="28"/>
                      </a:lnTo>
                      <a:lnTo>
                        <a:pt x="225" y="28"/>
                      </a:lnTo>
                      <a:lnTo>
                        <a:pt x="222" y="30"/>
                      </a:lnTo>
                      <a:lnTo>
                        <a:pt x="220" y="30"/>
                      </a:lnTo>
                      <a:lnTo>
                        <a:pt x="217" y="33"/>
                      </a:lnTo>
                      <a:lnTo>
                        <a:pt x="215" y="33"/>
                      </a:lnTo>
                      <a:lnTo>
                        <a:pt x="212" y="35"/>
                      </a:lnTo>
                      <a:lnTo>
                        <a:pt x="207" y="33"/>
                      </a:lnTo>
                      <a:lnTo>
                        <a:pt x="197" y="33"/>
                      </a:lnTo>
                      <a:lnTo>
                        <a:pt x="189" y="35"/>
                      </a:lnTo>
                      <a:lnTo>
                        <a:pt x="187" y="38"/>
                      </a:lnTo>
                      <a:lnTo>
                        <a:pt x="184" y="38"/>
                      </a:lnTo>
                      <a:lnTo>
                        <a:pt x="179" y="43"/>
                      </a:lnTo>
                      <a:lnTo>
                        <a:pt x="177" y="43"/>
                      </a:lnTo>
                      <a:lnTo>
                        <a:pt x="174" y="48"/>
                      </a:lnTo>
                      <a:lnTo>
                        <a:pt x="174" y="51"/>
                      </a:lnTo>
                      <a:lnTo>
                        <a:pt x="177" y="53"/>
                      </a:lnTo>
                      <a:lnTo>
                        <a:pt x="177" y="56"/>
                      </a:lnTo>
                      <a:lnTo>
                        <a:pt x="177" y="58"/>
                      </a:lnTo>
                      <a:lnTo>
                        <a:pt x="177" y="61"/>
                      </a:lnTo>
                      <a:lnTo>
                        <a:pt x="179" y="66"/>
                      </a:lnTo>
                      <a:lnTo>
                        <a:pt x="177" y="71"/>
                      </a:lnTo>
                      <a:lnTo>
                        <a:pt x="172" y="73"/>
                      </a:lnTo>
                      <a:lnTo>
                        <a:pt x="169" y="76"/>
                      </a:lnTo>
                      <a:lnTo>
                        <a:pt x="169" y="78"/>
                      </a:lnTo>
                      <a:lnTo>
                        <a:pt x="169" y="83"/>
                      </a:lnTo>
                      <a:lnTo>
                        <a:pt x="169" y="86"/>
                      </a:lnTo>
                      <a:lnTo>
                        <a:pt x="164" y="89"/>
                      </a:lnTo>
                      <a:lnTo>
                        <a:pt x="159" y="89"/>
                      </a:lnTo>
                      <a:lnTo>
                        <a:pt x="151" y="89"/>
                      </a:lnTo>
                      <a:lnTo>
                        <a:pt x="149" y="89"/>
                      </a:lnTo>
                      <a:lnTo>
                        <a:pt x="151" y="91"/>
                      </a:lnTo>
                      <a:lnTo>
                        <a:pt x="154" y="96"/>
                      </a:lnTo>
                      <a:lnTo>
                        <a:pt x="156" y="99"/>
                      </a:lnTo>
                      <a:lnTo>
                        <a:pt x="156" y="101"/>
                      </a:lnTo>
                      <a:lnTo>
                        <a:pt x="154" y="104"/>
                      </a:lnTo>
                      <a:lnTo>
                        <a:pt x="149" y="104"/>
                      </a:lnTo>
                      <a:lnTo>
                        <a:pt x="146" y="106"/>
                      </a:lnTo>
                      <a:lnTo>
                        <a:pt x="144" y="109"/>
                      </a:lnTo>
                      <a:lnTo>
                        <a:pt x="141" y="111"/>
                      </a:lnTo>
                      <a:lnTo>
                        <a:pt x="141" y="119"/>
                      </a:lnTo>
                      <a:lnTo>
                        <a:pt x="139" y="129"/>
                      </a:lnTo>
                      <a:lnTo>
                        <a:pt x="136" y="131"/>
                      </a:lnTo>
                      <a:lnTo>
                        <a:pt x="136" y="134"/>
                      </a:lnTo>
                      <a:lnTo>
                        <a:pt x="129" y="129"/>
                      </a:lnTo>
                      <a:lnTo>
                        <a:pt x="124" y="129"/>
                      </a:lnTo>
                      <a:lnTo>
                        <a:pt x="121" y="131"/>
                      </a:lnTo>
                      <a:lnTo>
                        <a:pt x="118" y="134"/>
                      </a:lnTo>
                      <a:lnTo>
                        <a:pt x="116" y="139"/>
                      </a:lnTo>
                      <a:lnTo>
                        <a:pt x="113" y="142"/>
                      </a:lnTo>
                      <a:lnTo>
                        <a:pt x="108" y="139"/>
                      </a:lnTo>
                      <a:lnTo>
                        <a:pt x="106" y="139"/>
                      </a:lnTo>
                      <a:lnTo>
                        <a:pt x="103" y="142"/>
                      </a:lnTo>
                      <a:lnTo>
                        <a:pt x="98" y="144"/>
                      </a:lnTo>
                      <a:lnTo>
                        <a:pt x="96" y="147"/>
                      </a:lnTo>
                      <a:lnTo>
                        <a:pt x="93" y="149"/>
                      </a:lnTo>
                      <a:lnTo>
                        <a:pt x="93" y="157"/>
                      </a:lnTo>
                      <a:lnTo>
                        <a:pt x="91" y="164"/>
                      </a:lnTo>
                      <a:lnTo>
                        <a:pt x="91" y="167"/>
                      </a:lnTo>
                      <a:lnTo>
                        <a:pt x="83" y="169"/>
                      </a:lnTo>
                      <a:lnTo>
                        <a:pt x="73" y="172"/>
                      </a:lnTo>
                      <a:lnTo>
                        <a:pt x="65" y="172"/>
                      </a:lnTo>
                      <a:lnTo>
                        <a:pt x="58" y="174"/>
                      </a:lnTo>
                      <a:lnTo>
                        <a:pt x="50" y="172"/>
                      </a:lnTo>
                      <a:lnTo>
                        <a:pt x="48" y="172"/>
                      </a:lnTo>
                      <a:lnTo>
                        <a:pt x="40" y="174"/>
                      </a:lnTo>
                      <a:lnTo>
                        <a:pt x="35" y="174"/>
                      </a:lnTo>
                      <a:lnTo>
                        <a:pt x="30" y="174"/>
                      </a:lnTo>
                      <a:lnTo>
                        <a:pt x="25" y="172"/>
                      </a:lnTo>
                      <a:lnTo>
                        <a:pt x="17" y="169"/>
                      </a:lnTo>
                      <a:lnTo>
                        <a:pt x="12" y="169"/>
                      </a:lnTo>
                      <a:lnTo>
                        <a:pt x="5" y="167"/>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5" name="Freeform 135"/>
                <p:cNvSpPr>
                  <a:spLocks/>
                </p:cNvSpPr>
                <p:nvPr/>
              </p:nvSpPr>
              <p:spPr bwMode="auto">
                <a:xfrm>
                  <a:off x="5519738" y="4438650"/>
                  <a:ext cx="204787" cy="279400"/>
                </a:xfrm>
                <a:custGeom>
                  <a:avLst/>
                  <a:gdLst>
                    <a:gd name="T0" fmla="*/ 0 w 162"/>
                    <a:gd name="T1" fmla="*/ 2147483647 h 220"/>
                    <a:gd name="T2" fmla="*/ 0 w 162"/>
                    <a:gd name="T3" fmla="*/ 2147483647 h 220"/>
                    <a:gd name="T4" fmla="*/ 0 w 162"/>
                    <a:gd name="T5" fmla="*/ 2147483647 h 220"/>
                    <a:gd name="T6" fmla="*/ 0 w 162"/>
                    <a:gd name="T7" fmla="*/ 2147483647 h 220"/>
                    <a:gd name="T8" fmla="*/ 0 w 162"/>
                    <a:gd name="T9" fmla="*/ 2147483647 h 220"/>
                    <a:gd name="T10" fmla="*/ 2147483647 w 162"/>
                    <a:gd name="T11" fmla="*/ 2147483647 h 220"/>
                    <a:gd name="T12" fmla="*/ 2147483647 w 162"/>
                    <a:gd name="T13" fmla="*/ 2147483647 h 220"/>
                    <a:gd name="T14" fmla="*/ 2147483647 w 162"/>
                    <a:gd name="T15" fmla="*/ 2147483647 h 220"/>
                    <a:gd name="T16" fmla="*/ 2147483647 w 162"/>
                    <a:gd name="T17" fmla="*/ 2147483647 h 220"/>
                    <a:gd name="T18" fmla="*/ 2147483647 w 162"/>
                    <a:gd name="T19" fmla="*/ 2147483647 h 220"/>
                    <a:gd name="T20" fmla="*/ 2147483647 w 162"/>
                    <a:gd name="T21" fmla="*/ 2147483647 h 220"/>
                    <a:gd name="T22" fmla="*/ 2147483647 w 162"/>
                    <a:gd name="T23" fmla="*/ 2147483647 h 220"/>
                    <a:gd name="T24" fmla="*/ 2147483647 w 162"/>
                    <a:gd name="T25" fmla="*/ 2147483647 h 220"/>
                    <a:gd name="T26" fmla="*/ 2147483647 w 162"/>
                    <a:gd name="T27" fmla="*/ 2147483647 h 220"/>
                    <a:gd name="T28" fmla="*/ 2147483647 w 162"/>
                    <a:gd name="T29" fmla="*/ 2147483647 h 220"/>
                    <a:gd name="T30" fmla="*/ 2147483647 w 162"/>
                    <a:gd name="T31" fmla="*/ 2147483647 h 220"/>
                    <a:gd name="T32" fmla="*/ 2147483647 w 162"/>
                    <a:gd name="T33" fmla="*/ 2147483647 h 220"/>
                    <a:gd name="T34" fmla="*/ 2147483647 w 162"/>
                    <a:gd name="T35" fmla="*/ 2147483647 h 220"/>
                    <a:gd name="T36" fmla="*/ 2147483647 w 162"/>
                    <a:gd name="T37" fmla="*/ 2147483647 h 220"/>
                    <a:gd name="T38" fmla="*/ 2147483647 w 162"/>
                    <a:gd name="T39" fmla="*/ 2147483647 h 220"/>
                    <a:gd name="T40" fmla="*/ 2147483647 w 162"/>
                    <a:gd name="T41" fmla="*/ 2147483647 h 220"/>
                    <a:gd name="T42" fmla="*/ 2147483647 w 162"/>
                    <a:gd name="T43" fmla="*/ 2147483647 h 220"/>
                    <a:gd name="T44" fmla="*/ 2147483647 w 162"/>
                    <a:gd name="T45" fmla="*/ 2147483647 h 220"/>
                    <a:gd name="T46" fmla="*/ 2147483647 w 162"/>
                    <a:gd name="T47" fmla="*/ 2147483647 h 220"/>
                    <a:gd name="T48" fmla="*/ 2147483647 w 162"/>
                    <a:gd name="T49" fmla="*/ 2147483647 h 220"/>
                    <a:gd name="T50" fmla="*/ 2147483647 w 162"/>
                    <a:gd name="T51" fmla="*/ 2147483647 h 220"/>
                    <a:gd name="T52" fmla="*/ 2147483647 w 162"/>
                    <a:gd name="T53" fmla="*/ 2147483647 h 220"/>
                    <a:gd name="T54" fmla="*/ 2147483647 w 162"/>
                    <a:gd name="T55" fmla="*/ 2147483647 h 220"/>
                    <a:gd name="T56" fmla="*/ 2147483647 w 162"/>
                    <a:gd name="T57" fmla="*/ 2147483647 h 220"/>
                    <a:gd name="T58" fmla="*/ 2147483647 w 162"/>
                    <a:gd name="T59" fmla="*/ 2147483647 h 220"/>
                    <a:gd name="T60" fmla="*/ 2147483647 w 162"/>
                    <a:gd name="T61" fmla="*/ 2147483647 h 220"/>
                    <a:gd name="T62" fmla="*/ 2147483647 w 162"/>
                    <a:gd name="T63" fmla="*/ 2147483647 h 220"/>
                    <a:gd name="T64" fmla="*/ 2147483647 w 162"/>
                    <a:gd name="T65" fmla="*/ 2147483647 h 220"/>
                    <a:gd name="T66" fmla="*/ 2147483647 w 162"/>
                    <a:gd name="T67" fmla="*/ 2147483647 h 220"/>
                    <a:gd name="T68" fmla="*/ 2147483647 w 162"/>
                    <a:gd name="T69" fmla="*/ 0 h 220"/>
                    <a:gd name="T70" fmla="*/ 2147483647 w 162"/>
                    <a:gd name="T71" fmla="*/ 2147483647 h 220"/>
                    <a:gd name="T72" fmla="*/ 2147483647 w 162"/>
                    <a:gd name="T73" fmla="*/ 2147483647 h 220"/>
                    <a:gd name="T74" fmla="*/ 2147483647 w 162"/>
                    <a:gd name="T75" fmla="*/ 2147483647 h 220"/>
                    <a:gd name="T76" fmla="*/ 2147483647 w 162"/>
                    <a:gd name="T77" fmla="*/ 2147483647 h 220"/>
                    <a:gd name="T78" fmla="*/ 2147483647 w 162"/>
                    <a:gd name="T79" fmla="*/ 2147483647 h 220"/>
                    <a:gd name="T80" fmla="*/ 2147483647 w 162"/>
                    <a:gd name="T81" fmla="*/ 2147483647 h 220"/>
                    <a:gd name="T82" fmla="*/ 2147483647 w 162"/>
                    <a:gd name="T83" fmla="*/ 2147483647 h 220"/>
                    <a:gd name="T84" fmla="*/ 2147483647 w 162"/>
                    <a:gd name="T85" fmla="*/ 2147483647 h 220"/>
                    <a:gd name="T86" fmla="*/ 2147483647 w 162"/>
                    <a:gd name="T87" fmla="*/ 2147483647 h 220"/>
                    <a:gd name="T88" fmla="*/ 2147483647 w 162"/>
                    <a:gd name="T89" fmla="*/ 2147483647 h 220"/>
                    <a:gd name="T90" fmla="*/ 2147483647 w 162"/>
                    <a:gd name="T91" fmla="*/ 2147483647 h 220"/>
                    <a:gd name="T92" fmla="*/ 2147483647 w 162"/>
                    <a:gd name="T93" fmla="*/ 2147483647 h 220"/>
                    <a:gd name="T94" fmla="*/ 2147483647 w 162"/>
                    <a:gd name="T95" fmla="*/ 2147483647 h 220"/>
                    <a:gd name="T96" fmla="*/ 2147483647 w 162"/>
                    <a:gd name="T97" fmla="*/ 2147483647 h 220"/>
                    <a:gd name="T98" fmla="*/ 2147483647 w 162"/>
                    <a:gd name="T99" fmla="*/ 2147483647 h 220"/>
                    <a:gd name="T100" fmla="*/ 2147483647 w 162"/>
                    <a:gd name="T101" fmla="*/ 2147483647 h 220"/>
                    <a:gd name="T102" fmla="*/ 2147483647 w 162"/>
                    <a:gd name="T103" fmla="*/ 2147483647 h 2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2"/>
                    <a:gd name="T157" fmla="*/ 0 h 220"/>
                    <a:gd name="T158" fmla="*/ 162 w 162"/>
                    <a:gd name="T159" fmla="*/ 220 h 2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2" h="220">
                      <a:moveTo>
                        <a:pt x="8" y="220"/>
                      </a:moveTo>
                      <a:lnTo>
                        <a:pt x="0" y="207"/>
                      </a:lnTo>
                      <a:lnTo>
                        <a:pt x="0" y="202"/>
                      </a:lnTo>
                      <a:lnTo>
                        <a:pt x="0" y="192"/>
                      </a:lnTo>
                      <a:lnTo>
                        <a:pt x="0" y="177"/>
                      </a:lnTo>
                      <a:lnTo>
                        <a:pt x="0" y="169"/>
                      </a:lnTo>
                      <a:lnTo>
                        <a:pt x="0" y="167"/>
                      </a:lnTo>
                      <a:lnTo>
                        <a:pt x="0" y="159"/>
                      </a:lnTo>
                      <a:lnTo>
                        <a:pt x="0" y="152"/>
                      </a:lnTo>
                      <a:lnTo>
                        <a:pt x="0" y="149"/>
                      </a:lnTo>
                      <a:lnTo>
                        <a:pt x="10" y="132"/>
                      </a:lnTo>
                      <a:lnTo>
                        <a:pt x="16" y="126"/>
                      </a:lnTo>
                      <a:lnTo>
                        <a:pt x="18" y="126"/>
                      </a:lnTo>
                      <a:lnTo>
                        <a:pt x="26" y="126"/>
                      </a:lnTo>
                      <a:lnTo>
                        <a:pt x="28" y="124"/>
                      </a:lnTo>
                      <a:lnTo>
                        <a:pt x="31" y="121"/>
                      </a:lnTo>
                      <a:lnTo>
                        <a:pt x="33" y="119"/>
                      </a:lnTo>
                      <a:lnTo>
                        <a:pt x="36" y="116"/>
                      </a:lnTo>
                      <a:lnTo>
                        <a:pt x="41" y="114"/>
                      </a:lnTo>
                      <a:lnTo>
                        <a:pt x="46" y="114"/>
                      </a:lnTo>
                      <a:lnTo>
                        <a:pt x="56" y="114"/>
                      </a:lnTo>
                      <a:lnTo>
                        <a:pt x="64" y="114"/>
                      </a:lnTo>
                      <a:lnTo>
                        <a:pt x="69" y="109"/>
                      </a:lnTo>
                      <a:lnTo>
                        <a:pt x="79" y="96"/>
                      </a:lnTo>
                      <a:lnTo>
                        <a:pt x="109" y="66"/>
                      </a:lnTo>
                      <a:lnTo>
                        <a:pt x="106" y="63"/>
                      </a:lnTo>
                      <a:lnTo>
                        <a:pt x="94" y="66"/>
                      </a:lnTo>
                      <a:lnTo>
                        <a:pt x="84" y="61"/>
                      </a:lnTo>
                      <a:lnTo>
                        <a:pt x="53" y="51"/>
                      </a:lnTo>
                      <a:lnTo>
                        <a:pt x="48" y="48"/>
                      </a:lnTo>
                      <a:lnTo>
                        <a:pt x="46" y="48"/>
                      </a:lnTo>
                      <a:lnTo>
                        <a:pt x="41" y="43"/>
                      </a:lnTo>
                      <a:lnTo>
                        <a:pt x="36" y="38"/>
                      </a:lnTo>
                      <a:lnTo>
                        <a:pt x="31" y="31"/>
                      </a:lnTo>
                      <a:lnTo>
                        <a:pt x="28" y="25"/>
                      </a:lnTo>
                      <a:lnTo>
                        <a:pt x="28" y="23"/>
                      </a:lnTo>
                      <a:lnTo>
                        <a:pt x="31" y="18"/>
                      </a:lnTo>
                      <a:lnTo>
                        <a:pt x="33" y="13"/>
                      </a:lnTo>
                      <a:lnTo>
                        <a:pt x="36" y="10"/>
                      </a:lnTo>
                      <a:lnTo>
                        <a:pt x="36" y="8"/>
                      </a:lnTo>
                      <a:lnTo>
                        <a:pt x="43" y="15"/>
                      </a:lnTo>
                      <a:lnTo>
                        <a:pt x="48" y="20"/>
                      </a:lnTo>
                      <a:lnTo>
                        <a:pt x="48" y="23"/>
                      </a:lnTo>
                      <a:lnTo>
                        <a:pt x="51" y="25"/>
                      </a:lnTo>
                      <a:lnTo>
                        <a:pt x="53" y="25"/>
                      </a:lnTo>
                      <a:lnTo>
                        <a:pt x="56" y="25"/>
                      </a:lnTo>
                      <a:lnTo>
                        <a:pt x="61" y="25"/>
                      </a:lnTo>
                      <a:lnTo>
                        <a:pt x="64" y="23"/>
                      </a:lnTo>
                      <a:lnTo>
                        <a:pt x="66" y="23"/>
                      </a:lnTo>
                      <a:lnTo>
                        <a:pt x="74" y="18"/>
                      </a:lnTo>
                      <a:lnTo>
                        <a:pt x="76" y="18"/>
                      </a:lnTo>
                      <a:lnTo>
                        <a:pt x="81" y="18"/>
                      </a:lnTo>
                      <a:lnTo>
                        <a:pt x="86" y="20"/>
                      </a:lnTo>
                      <a:lnTo>
                        <a:pt x="89" y="20"/>
                      </a:lnTo>
                      <a:lnTo>
                        <a:pt x="94" y="18"/>
                      </a:lnTo>
                      <a:lnTo>
                        <a:pt x="99" y="13"/>
                      </a:lnTo>
                      <a:lnTo>
                        <a:pt x="101" y="13"/>
                      </a:lnTo>
                      <a:lnTo>
                        <a:pt x="104" y="13"/>
                      </a:lnTo>
                      <a:lnTo>
                        <a:pt x="106" y="13"/>
                      </a:lnTo>
                      <a:lnTo>
                        <a:pt x="112" y="13"/>
                      </a:lnTo>
                      <a:lnTo>
                        <a:pt x="119" y="10"/>
                      </a:lnTo>
                      <a:lnTo>
                        <a:pt x="122" y="10"/>
                      </a:lnTo>
                      <a:lnTo>
                        <a:pt x="127" y="10"/>
                      </a:lnTo>
                      <a:lnTo>
                        <a:pt x="132" y="10"/>
                      </a:lnTo>
                      <a:lnTo>
                        <a:pt x="137" y="10"/>
                      </a:lnTo>
                      <a:lnTo>
                        <a:pt x="144" y="8"/>
                      </a:lnTo>
                      <a:lnTo>
                        <a:pt x="149" y="3"/>
                      </a:lnTo>
                      <a:lnTo>
                        <a:pt x="155" y="0"/>
                      </a:lnTo>
                      <a:lnTo>
                        <a:pt x="157" y="0"/>
                      </a:lnTo>
                      <a:lnTo>
                        <a:pt x="160" y="3"/>
                      </a:lnTo>
                      <a:lnTo>
                        <a:pt x="162" y="3"/>
                      </a:lnTo>
                      <a:lnTo>
                        <a:pt x="162" y="5"/>
                      </a:lnTo>
                      <a:lnTo>
                        <a:pt x="160" y="10"/>
                      </a:lnTo>
                      <a:lnTo>
                        <a:pt x="160" y="15"/>
                      </a:lnTo>
                      <a:lnTo>
                        <a:pt x="160" y="20"/>
                      </a:lnTo>
                      <a:lnTo>
                        <a:pt x="160" y="23"/>
                      </a:lnTo>
                      <a:lnTo>
                        <a:pt x="157" y="28"/>
                      </a:lnTo>
                      <a:lnTo>
                        <a:pt x="157" y="31"/>
                      </a:lnTo>
                      <a:lnTo>
                        <a:pt x="157" y="38"/>
                      </a:lnTo>
                      <a:lnTo>
                        <a:pt x="155" y="41"/>
                      </a:lnTo>
                      <a:lnTo>
                        <a:pt x="147" y="58"/>
                      </a:lnTo>
                      <a:lnTo>
                        <a:pt x="139" y="63"/>
                      </a:lnTo>
                      <a:lnTo>
                        <a:pt x="139" y="66"/>
                      </a:lnTo>
                      <a:lnTo>
                        <a:pt x="139" y="68"/>
                      </a:lnTo>
                      <a:lnTo>
                        <a:pt x="134" y="81"/>
                      </a:lnTo>
                      <a:lnTo>
                        <a:pt x="127" y="89"/>
                      </a:lnTo>
                      <a:lnTo>
                        <a:pt x="127" y="96"/>
                      </a:lnTo>
                      <a:lnTo>
                        <a:pt x="124" y="101"/>
                      </a:lnTo>
                      <a:lnTo>
                        <a:pt x="119" y="109"/>
                      </a:lnTo>
                      <a:lnTo>
                        <a:pt x="112" y="116"/>
                      </a:lnTo>
                      <a:lnTo>
                        <a:pt x="104" y="126"/>
                      </a:lnTo>
                      <a:lnTo>
                        <a:pt x="101" y="132"/>
                      </a:lnTo>
                      <a:lnTo>
                        <a:pt x="84" y="149"/>
                      </a:lnTo>
                      <a:lnTo>
                        <a:pt x="71" y="159"/>
                      </a:lnTo>
                      <a:lnTo>
                        <a:pt x="56" y="167"/>
                      </a:lnTo>
                      <a:lnTo>
                        <a:pt x="51" y="172"/>
                      </a:lnTo>
                      <a:lnTo>
                        <a:pt x="43" y="179"/>
                      </a:lnTo>
                      <a:lnTo>
                        <a:pt x="31" y="192"/>
                      </a:lnTo>
                      <a:lnTo>
                        <a:pt x="23" y="200"/>
                      </a:lnTo>
                      <a:lnTo>
                        <a:pt x="13" y="210"/>
                      </a:lnTo>
                      <a:lnTo>
                        <a:pt x="8" y="217"/>
                      </a:lnTo>
                      <a:lnTo>
                        <a:pt x="10" y="220"/>
                      </a:lnTo>
                      <a:lnTo>
                        <a:pt x="8" y="22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6" name="Freeform 136"/>
                <p:cNvSpPr>
                  <a:spLocks/>
                </p:cNvSpPr>
                <p:nvPr/>
              </p:nvSpPr>
              <p:spPr bwMode="auto">
                <a:xfrm>
                  <a:off x="6056313" y="3768725"/>
                  <a:ext cx="150812" cy="114300"/>
                </a:xfrm>
                <a:custGeom>
                  <a:avLst/>
                  <a:gdLst>
                    <a:gd name="T0" fmla="*/ 2147483647 w 119"/>
                    <a:gd name="T1" fmla="*/ 2147483647 h 90"/>
                    <a:gd name="T2" fmla="*/ 2147483647 w 119"/>
                    <a:gd name="T3" fmla="*/ 2147483647 h 90"/>
                    <a:gd name="T4" fmla="*/ 2147483647 w 119"/>
                    <a:gd name="T5" fmla="*/ 2147483647 h 90"/>
                    <a:gd name="T6" fmla="*/ 2147483647 w 119"/>
                    <a:gd name="T7" fmla="*/ 2147483647 h 90"/>
                    <a:gd name="T8" fmla="*/ 2147483647 w 119"/>
                    <a:gd name="T9" fmla="*/ 2147483647 h 90"/>
                    <a:gd name="T10" fmla="*/ 2147483647 w 119"/>
                    <a:gd name="T11" fmla="*/ 2147483647 h 90"/>
                    <a:gd name="T12" fmla="*/ 2147483647 w 119"/>
                    <a:gd name="T13" fmla="*/ 2147483647 h 90"/>
                    <a:gd name="T14" fmla="*/ 2147483647 w 119"/>
                    <a:gd name="T15" fmla="*/ 2147483647 h 90"/>
                    <a:gd name="T16" fmla="*/ 2147483647 w 119"/>
                    <a:gd name="T17" fmla="*/ 2147483647 h 90"/>
                    <a:gd name="T18" fmla="*/ 2147483647 w 119"/>
                    <a:gd name="T19" fmla="*/ 2147483647 h 90"/>
                    <a:gd name="T20" fmla="*/ 2147483647 w 119"/>
                    <a:gd name="T21" fmla="*/ 2147483647 h 90"/>
                    <a:gd name="T22" fmla="*/ 2147483647 w 119"/>
                    <a:gd name="T23" fmla="*/ 2147483647 h 90"/>
                    <a:gd name="T24" fmla="*/ 2147483647 w 119"/>
                    <a:gd name="T25" fmla="*/ 2147483647 h 90"/>
                    <a:gd name="T26" fmla="*/ 2147483647 w 119"/>
                    <a:gd name="T27" fmla="*/ 2147483647 h 90"/>
                    <a:gd name="T28" fmla="*/ 2147483647 w 119"/>
                    <a:gd name="T29" fmla="*/ 2147483647 h 90"/>
                    <a:gd name="T30" fmla="*/ 2147483647 w 119"/>
                    <a:gd name="T31" fmla="*/ 2147483647 h 90"/>
                    <a:gd name="T32" fmla="*/ 2147483647 w 119"/>
                    <a:gd name="T33" fmla="*/ 2147483647 h 90"/>
                    <a:gd name="T34" fmla="*/ 2147483647 w 119"/>
                    <a:gd name="T35" fmla="*/ 2147483647 h 90"/>
                    <a:gd name="T36" fmla="*/ 2147483647 w 119"/>
                    <a:gd name="T37" fmla="*/ 2147483647 h 90"/>
                    <a:gd name="T38" fmla="*/ 2147483647 w 119"/>
                    <a:gd name="T39" fmla="*/ 2147483647 h 90"/>
                    <a:gd name="T40" fmla="*/ 2147483647 w 119"/>
                    <a:gd name="T41" fmla="*/ 2147483647 h 90"/>
                    <a:gd name="T42" fmla="*/ 2147483647 w 119"/>
                    <a:gd name="T43" fmla="*/ 2147483647 h 90"/>
                    <a:gd name="T44" fmla="*/ 0 w 119"/>
                    <a:gd name="T45" fmla="*/ 2147483647 h 90"/>
                    <a:gd name="T46" fmla="*/ 2147483647 w 119"/>
                    <a:gd name="T47" fmla="*/ 2147483647 h 90"/>
                    <a:gd name="T48" fmla="*/ 2147483647 w 119"/>
                    <a:gd name="T49" fmla="*/ 2147483647 h 90"/>
                    <a:gd name="T50" fmla="*/ 2147483647 w 119"/>
                    <a:gd name="T51" fmla="*/ 2147483647 h 90"/>
                    <a:gd name="T52" fmla="*/ 2147483647 w 119"/>
                    <a:gd name="T53" fmla="*/ 2147483647 h 90"/>
                    <a:gd name="T54" fmla="*/ 2147483647 w 119"/>
                    <a:gd name="T55" fmla="*/ 2147483647 h 90"/>
                    <a:gd name="T56" fmla="*/ 2147483647 w 119"/>
                    <a:gd name="T57" fmla="*/ 2147483647 h 90"/>
                    <a:gd name="T58" fmla="*/ 2147483647 w 119"/>
                    <a:gd name="T59" fmla="*/ 2147483647 h 90"/>
                    <a:gd name="T60" fmla="*/ 2147483647 w 119"/>
                    <a:gd name="T61" fmla="*/ 2147483647 h 90"/>
                    <a:gd name="T62" fmla="*/ 2147483647 w 119"/>
                    <a:gd name="T63" fmla="*/ 2147483647 h 90"/>
                    <a:gd name="T64" fmla="*/ 2147483647 w 119"/>
                    <a:gd name="T65" fmla="*/ 2147483647 h 90"/>
                    <a:gd name="T66" fmla="*/ 2147483647 w 119"/>
                    <a:gd name="T67" fmla="*/ 2147483647 h 90"/>
                    <a:gd name="T68" fmla="*/ 2147483647 w 119"/>
                    <a:gd name="T69" fmla="*/ 2147483647 h 90"/>
                    <a:gd name="T70" fmla="*/ 2147483647 w 119"/>
                    <a:gd name="T71" fmla="*/ 2147483647 h 90"/>
                    <a:gd name="T72" fmla="*/ 2147483647 w 119"/>
                    <a:gd name="T73" fmla="*/ 2147483647 h 90"/>
                    <a:gd name="T74" fmla="*/ 2147483647 w 119"/>
                    <a:gd name="T75" fmla="*/ 2147483647 h 90"/>
                    <a:gd name="T76" fmla="*/ 2147483647 w 119"/>
                    <a:gd name="T77" fmla="*/ 2147483647 h 90"/>
                    <a:gd name="T78" fmla="*/ 2147483647 w 119"/>
                    <a:gd name="T79" fmla="*/ 2147483647 h 90"/>
                    <a:gd name="T80" fmla="*/ 2147483647 w 119"/>
                    <a:gd name="T81" fmla="*/ 2147483647 h 90"/>
                    <a:gd name="T82" fmla="*/ 2147483647 w 119"/>
                    <a:gd name="T83" fmla="*/ 2147483647 h 90"/>
                    <a:gd name="T84" fmla="*/ 2147483647 w 119"/>
                    <a:gd name="T85" fmla="*/ 2147483647 h 90"/>
                    <a:gd name="T86" fmla="*/ 2147483647 w 119"/>
                    <a:gd name="T87" fmla="*/ 2147483647 h 90"/>
                    <a:gd name="T88" fmla="*/ 2147483647 w 119"/>
                    <a:gd name="T89" fmla="*/ 2147483647 h 90"/>
                    <a:gd name="T90" fmla="*/ 2147483647 w 119"/>
                    <a:gd name="T91" fmla="*/ 2147483647 h 90"/>
                    <a:gd name="T92" fmla="*/ 2147483647 w 119"/>
                    <a:gd name="T93" fmla="*/ 2147483647 h 90"/>
                    <a:gd name="T94" fmla="*/ 2147483647 w 119"/>
                    <a:gd name="T95" fmla="*/ 2147483647 h 90"/>
                    <a:gd name="T96" fmla="*/ 2147483647 w 119"/>
                    <a:gd name="T97" fmla="*/ 2147483647 h 90"/>
                    <a:gd name="T98" fmla="*/ 2147483647 w 119"/>
                    <a:gd name="T99" fmla="*/ 2147483647 h 90"/>
                    <a:gd name="T100" fmla="*/ 2147483647 w 119"/>
                    <a:gd name="T101" fmla="*/ 2147483647 h 90"/>
                    <a:gd name="T102" fmla="*/ 2147483647 w 119"/>
                    <a:gd name="T103" fmla="*/ 2147483647 h 90"/>
                    <a:gd name="T104" fmla="*/ 2147483647 w 119"/>
                    <a:gd name="T105" fmla="*/ 2147483647 h 90"/>
                    <a:gd name="T106" fmla="*/ 2147483647 w 119"/>
                    <a:gd name="T107" fmla="*/ 2147483647 h 90"/>
                    <a:gd name="T108" fmla="*/ 2147483647 w 119"/>
                    <a:gd name="T109" fmla="*/ 2147483647 h 90"/>
                    <a:gd name="T110" fmla="*/ 2147483647 w 119"/>
                    <a:gd name="T111" fmla="*/ 2147483647 h 90"/>
                    <a:gd name="T112" fmla="*/ 2147483647 w 119"/>
                    <a:gd name="T113" fmla="*/ 2147483647 h 90"/>
                    <a:gd name="T114" fmla="*/ 2147483647 w 119"/>
                    <a:gd name="T115" fmla="*/ 2147483647 h 90"/>
                    <a:gd name="T116" fmla="*/ 2147483647 w 119"/>
                    <a:gd name="T117" fmla="*/ 2147483647 h 9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9"/>
                    <a:gd name="T178" fmla="*/ 0 h 90"/>
                    <a:gd name="T179" fmla="*/ 119 w 119"/>
                    <a:gd name="T180" fmla="*/ 90 h 9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9" h="90">
                      <a:moveTo>
                        <a:pt x="114" y="80"/>
                      </a:moveTo>
                      <a:lnTo>
                        <a:pt x="109" y="78"/>
                      </a:lnTo>
                      <a:lnTo>
                        <a:pt x="107" y="78"/>
                      </a:lnTo>
                      <a:lnTo>
                        <a:pt x="104" y="75"/>
                      </a:lnTo>
                      <a:lnTo>
                        <a:pt x="102" y="78"/>
                      </a:lnTo>
                      <a:lnTo>
                        <a:pt x="94" y="80"/>
                      </a:lnTo>
                      <a:lnTo>
                        <a:pt x="94" y="78"/>
                      </a:lnTo>
                      <a:lnTo>
                        <a:pt x="91" y="78"/>
                      </a:lnTo>
                      <a:lnTo>
                        <a:pt x="86" y="78"/>
                      </a:lnTo>
                      <a:lnTo>
                        <a:pt x="81" y="80"/>
                      </a:lnTo>
                      <a:lnTo>
                        <a:pt x="79" y="85"/>
                      </a:lnTo>
                      <a:lnTo>
                        <a:pt x="74" y="85"/>
                      </a:lnTo>
                      <a:lnTo>
                        <a:pt x="69" y="90"/>
                      </a:lnTo>
                      <a:lnTo>
                        <a:pt x="66" y="90"/>
                      </a:lnTo>
                      <a:lnTo>
                        <a:pt x="64" y="90"/>
                      </a:lnTo>
                      <a:lnTo>
                        <a:pt x="61" y="88"/>
                      </a:lnTo>
                      <a:lnTo>
                        <a:pt x="61" y="85"/>
                      </a:lnTo>
                      <a:lnTo>
                        <a:pt x="59" y="80"/>
                      </a:lnTo>
                      <a:lnTo>
                        <a:pt x="61" y="75"/>
                      </a:lnTo>
                      <a:lnTo>
                        <a:pt x="61" y="70"/>
                      </a:lnTo>
                      <a:lnTo>
                        <a:pt x="61" y="68"/>
                      </a:lnTo>
                      <a:lnTo>
                        <a:pt x="61" y="65"/>
                      </a:lnTo>
                      <a:lnTo>
                        <a:pt x="56" y="65"/>
                      </a:lnTo>
                      <a:lnTo>
                        <a:pt x="59" y="60"/>
                      </a:lnTo>
                      <a:lnTo>
                        <a:pt x="53" y="58"/>
                      </a:lnTo>
                      <a:lnTo>
                        <a:pt x="53" y="55"/>
                      </a:lnTo>
                      <a:lnTo>
                        <a:pt x="51" y="58"/>
                      </a:lnTo>
                      <a:lnTo>
                        <a:pt x="48" y="58"/>
                      </a:lnTo>
                      <a:lnTo>
                        <a:pt x="48" y="60"/>
                      </a:lnTo>
                      <a:lnTo>
                        <a:pt x="43" y="65"/>
                      </a:lnTo>
                      <a:lnTo>
                        <a:pt x="43" y="70"/>
                      </a:lnTo>
                      <a:lnTo>
                        <a:pt x="43" y="73"/>
                      </a:lnTo>
                      <a:lnTo>
                        <a:pt x="38" y="75"/>
                      </a:lnTo>
                      <a:lnTo>
                        <a:pt x="33" y="73"/>
                      </a:lnTo>
                      <a:lnTo>
                        <a:pt x="31" y="73"/>
                      </a:lnTo>
                      <a:lnTo>
                        <a:pt x="31" y="75"/>
                      </a:lnTo>
                      <a:lnTo>
                        <a:pt x="31" y="78"/>
                      </a:lnTo>
                      <a:lnTo>
                        <a:pt x="28" y="80"/>
                      </a:lnTo>
                      <a:lnTo>
                        <a:pt x="28" y="83"/>
                      </a:lnTo>
                      <a:lnTo>
                        <a:pt x="26" y="83"/>
                      </a:lnTo>
                      <a:lnTo>
                        <a:pt x="21" y="80"/>
                      </a:lnTo>
                      <a:lnTo>
                        <a:pt x="18" y="80"/>
                      </a:lnTo>
                      <a:lnTo>
                        <a:pt x="13" y="83"/>
                      </a:lnTo>
                      <a:lnTo>
                        <a:pt x="11" y="85"/>
                      </a:lnTo>
                      <a:lnTo>
                        <a:pt x="5" y="88"/>
                      </a:lnTo>
                      <a:lnTo>
                        <a:pt x="3" y="85"/>
                      </a:lnTo>
                      <a:lnTo>
                        <a:pt x="5" y="78"/>
                      </a:lnTo>
                      <a:lnTo>
                        <a:pt x="5" y="75"/>
                      </a:lnTo>
                      <a:lnTo>
                        <a:pt x="8" y="70"/>
                      </a:lnTo>
                      <a:lnTo>
                        <a:pt x="11" y="65"/>
                      </a:lnTo>
                      <a:lnTo>
                        <a:pt x="13" y="63"/>
                      </a:lnTo>
                      <a:lnTo>
                        <a:pt x="16" y="60"/>
                      </a:lnTo>
                      <a:lnTo>
                        <a:pt x="13" y="58"/>
                      </a:lnTo>
                      <a:lnTo>
                        <a:pt x="11" y="55"/>
                      </a:lnTo>
                      <a:lnTo>
                        <a:pt x="11" y="53"/>
                      </a:lnTo>
                      <a:lnTo>
                        <a:pt x="11" y="48"/>
                      </a:lnTo>
                      <a:lnTo>
                        <a:pt x="11" y="45"/>
                      </a:lnTo>
                      <a:lnTo>
                        <a:pt x="11" y="43"/>
                      </a:lnTo>
                      <a:lnTo>
                        <a:pt x="8" y="43"/>
                      </a:lnTo>
                      <a:lnTo>
                        <a:pt x="5" y="43"/>
                      </a:lnTo>
                      <a:lnTo>
                        <a:pt x="3" y="43"/>
                      </a:lnTo>
                      <a:lnTo>
                        <a:pt x="0" y="40"/>
                      </a:lnTo>
                      <a:lnTo>
                        <a:pt x="0" y="37"/>
                      </a:lnTo>
                      <a:lnTo>
                        <a:pt x="0" y="32"/>
                      </a:lnTo>
                      <a:lnTo>
                        <a:pt x="3" y="30"/>
                      </a:lnTo>
                      <a:lnTo>
                        <a:pt x="8" y="32"/>
                      </a:lnTo>
                      <a:lnTo>
                        <a:pt x="16" y="32"/>
                      </a:lnTo>
                      <a:lnTo>
                        <a:pt x="18" y="30"/>
                      </a:lnTo>
                      <a:lnTo>
                        <a:pt x="18" y="27"/>
                      </a:lnTo>
                      <a:lnTo>
                        <a:pt x="21" y="25"/>
                      </a:lnTo>
                      <a:lnTo>
                        <a:pt x="21" y="22"/>
                      </a:lnTo>
                      <a:lnTo>
                        <a:pt x="23" y="22"/>
                      </a:lnTo>
                      <a:lnTo>
                        <a:pt x="26" y="22"/>
                      </a:lnTo>
                      <a:lnTo>
                        <a:pt x="23" y="20"/>
                      </a:lnTo>
                      <a:lnTo>
                        <a:pt x="21" y="20"/>
                      </a:lnTo>
                      <a:lnTo>
                        <a:pt x="18" y="20"/>
                      </a:lnTo>
                      <a:lnTo>
                        <a:pt x="21" y="17"/>
                      </a:lnTo>
                      <a:lnTo>
                        <a:pt x="26" y="17"/>
                      </a:lnTo>
                      <a:lnTo>
                        <a:pt x="28" y="17"/>
                      </a:lnTo>
                      <a:lnTo>
                        <a:pt x="31" y="17"/>
                      </a:lnTo>
                      <a:lnTo>
                        <a:pt x="31" y="15"/>
                      </a:lnTo>
                      <a:lnTo>
                        <a:pt x="28" y="12"/>
                      </a:lnTo>
                      <a:lnTo>
                        <a:pt x="31" y="7"/>
                      </a:lnTo>
                      <a:lnTo>
                        <a:pt x="33" y="7"/>
                      </a:lnTo>
                      <a:lnTo>
                        <a:pt x="36" y="10"/>
                      </a:lnTo>
                      <a:lnTo>
                        <a:pt x="38" y="7"/>
                      </a:lnTo>
                      <a:lnTo>
                        <a:pt x="43" y="7"/>
                      </a:lnTo>
                      <a:lnTo>
                        <a:pt x="46" y="2"/>
                      </a:lnTo>
                      <a:lnTo>
                        <a:pt x="48" y="0"/>
                      </a:lnTo>
                      <a:lnTo>
                        <a:pt x="51" y="5"/>
                      </a:lnTo>
                      <a:lnTo>
                        <a:pt x="53" y="7"/>
                      </a:lnTo>
                      <a:lnTo>
                        <a:pt x="51" y="10"/>
                      </a:lnTo>
                      <a:lnTo>
                        <a:pt x="48" y="12"/>
                      </a:lnTo>
                      <a:lnTo>
                        <a:pt x="46" y="12"/>
                      </a:lnTo>
                      <a:lnTo>
                        <a:pt x="48" y="15"/>
                      </a:lnTo>
                      <a:lnTo>
                        <a:pt x="51" y="17"/>
                      </a:lnTo>
                      <a:lnTo>
                        <a:pt x="53" y="17"/>
                      </a:lnTo>
                      <a:lnTo>
                        <a:pt x="56" y="17"/>
                      </a:lnTo>
                      <a:lnTo>
                        <a:pt x="53" y="20"/>
                      </a:lnTo>
                      <a:lnTo>
                        <a:pt x="51" y="22"/>
                      </a:lnTo>
                      <a:lnTo>
                        <a:pt x="48" y="22"/>
                      </a:lnTo>
                      <a:lnTo>
                        <a:pt x="43" y="20"/>
                      </a:lnTo>
                      <a:lnTo>
                        <a:pt x="41" y="20"/>
                      </a:lnTo>
                      <a:lnTo>
                        <a:pt x="33" y="20"/>
                      </a:lnTo>
                      <a:lnTo>
                        <a:pt x="33" y="22"/>
                      </a:lnTo>
                      <a:lnTo>
                        <a:pt x="33" y="25"/>
                      </a:lnTo>
                      <a:lnTo>
                        <a:pt x="31" y="25"/>
                      </a:lnTo>
                      <a:lnTo>
                        <a:pt x="31" y="22"/>
                      </a:lnTo>
                      <a:lnTo>
                        <a:pt x="28" y="25"/>
                      </a:lnTo>
                      <a:lnTo>
                        <a:pt x="28" y="27"/>
                      </a:lnTo>
                      <a:lnTo>
                        <a:pt x="28" y="30"/>
                      </a:lnTo>
                      <a:lnTo>
                        <a:pt x="31" y="32"/>
                      </a:lnTo>
                      <a:lnTo>
                        <a:pt x="36" y="32"/>
                      </a:lnTo>
                      <a:lnTo>
                        <a:pt x="38" y="32"/>
                      </a:lnTo>
                      <a:lnTo>
                        <a:pt x="43" y="32"/>
                      </a:lnTo>
                      <a:lnTo>
                        <a:pt x="46" y="32"/>
                      </a:lnTo>
                      <a:lnTo>
                        <a:pt x="48" y="30"/>
                      </a:lnTo>
                      <a:lnTo>
                        <a:pt x="51" y="32"/>
                      </a:lnTo>
                      <a:lnTo>
                        <a:pt x="53" y="35"/>
                      </a:lnTo>
                      <a:lnTo>
                        <a:pt x="56" y="35"/>
                      </a:lnTo>
                      <a:lnTo>
                        <a:pt x="59" y="35"/>
                      </a:lnTo>
                      <a:lnTo>
                        <a:pt x="59" y="32"/>
                      </a:lnTo>
                      <a:lnTo>
                        <a:pt x="61" y="32"/>
                      </a:lnTo>
                      <a:lnTo>
                        <a:pt x="64" y="32"/>
                      </a:lnTo>
                      <a:lnTo>
                        <a:pt x="66" y="32"/>
                      </a:lnTo>
                      <a:lnTo>
                        <a:pt x="66" y="35"/>
                      </a:lnTo>
                      <a:lnTo>
                        <a:pt x="69" y="35"/>
                      </a:lnTo>
                      <a:lnTo>
                        <a:pt x="69" y="37"/>
                      </a:lnTo>
                      <a:lnTo>
                        <a:pt x="71" y="35"/>
                      </a:lnTo>
                      <a:lnTo>
                        <a:pt x="74" y="35"/>
                      </a:lnTo>
                      <a:lnTo>
                        <a:pt x="76" y="40"/>
                      </a:lnTo>
                      <a:lnTo>
                        <a:pt x="79" y="37"/>
                      </a:lnTo>
                      <a:lnTo>
                        <a:pt x="84" y="35"/>
                      </a:lnTo>
                      <a:lnTo>
                        <a:pt x="89" y="35"/>
                      </a:lnTo>
                      <a:lnTo>
                        <a:pt x="91" y="35"/>
                      </a:lnTo>
                      <a:lnTo>
                        <a:pt x="94" y="35"/>
                      </a:lnTo>
                      <a:lnTo>
                        <a:pt x="96" y="32"/>
                      </a:lnTo>
                      <a:lnTo>
                        <a:pt x="99" y="35"/>
                      </a:lnTo>
                      <a:lnTo>
                        <a:pt x="99" y="45"/>
                      </a:lnTo>
                      <a:lnTo>
                        <a:pt x="96" y="48"/>
                      </a:lnTo>
                      <a:lnTo>
                        <a:pt x="99" y="50"/>
                      </a:lnTo>
                      <a:lnTo>
                        <a:pt x="102" y="53"/>
                      </a:lnTo>
                      <a:lnTo>
                        <a:pt x="104" y="53"/>
                      </a:lnTo>
                      <a:lnTo>
                        <a:pt x="104" y="50"/>
                      </a:lnTo>
                      <a:lnTo>
                        <a:pt x="107" y="53"/>
                      </a:lnTo>
                      <a:lnTo>
                        <a:pt x="112" y="53"/>
                      </a:lnTo>
                      <a:lnTo>
                        <a:pt x="114" y="53"/>
                      </a:lnTo>
                      <a:lnTo>
                        <a:pt x="117" y="58"/>
                      </a:lnTo>
                      <a:lnTo>
                        <a:pt x="117" y="60"/>
                      </a:lnTo>
                      <a:lnTo>
                        <a:pt x="117" y="63"/>
                      </a:lnTo>
                      <a:lnTo>
                        <a:pt x="117" y="68"/>
                      </a:lnTo>
                      <a:lnTo>
                        <a:pt x="119" y="70"/>
                      </a:lnTo>
                      <a:lnTo>
                        <a:pt x="117" y="73"/>
                      </a:lnTo>
                      <a:lnTo>
                        <a:pt x="119" y="75"/>
                      </a:lnTo>
                      <a:lnTo>
                        <a:pt x="117" y="75"/>
                      </a:lnTo>
                      <a:lnTo>
                        <a:pt x="117" y="78"/>
                      </a:lnTo>
                      <a:lnTo>
                        <a:pt x="114" y="8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7" name="Freeform 137"/>
                <p:cNvSpPr>
                  <a:spLocks/>
                </p:cNvSpPr>
                <p:nvPr/>
              </p:nvSpPr>
              <p:spPr bwMode="auto">
                <a:xfrm>
                  <a:off x="6091238" y="3709988"/>
                  <a:ext cx="222250" cy="109537"/>
                </a:xfrm>
                <a:custGeom>
                  <a:avLst/>
                  <a:gdLst>
                    <a:gd name="T0" fmla="*/ 2147483647 w 175"/>
                    <a:gd name="T1" fmla="*/ 2147483647 h 86"/>
                    <a:gd name="T2" fmla="*/ 2147483647 w 175"/>
                    <a:gd name="T3" fmla="*/ 2147483647 h 86"/>
                    <a:gd name="T4" fmla="*/ 2147483647 w 175"/>
                    <a:gd name="T5" fmla="*/ 2147483647 h 86"/>
                    <a:gd name="T6" fmla="*/ 2147483647 w 175"/>
                    <a:gd name="T7" fmla="*/ 2147483647 h 86"/>
                    <a:gd name="T8" fmla="*/ 2147483647 w 175"/>
                    <a:gd name="T9" fmla="*/ 2147483647 h 86"/>
                    <a:gd name="T10" fmla="*/ 2147483647 w 175"/>
                    <a:gd name="T11" fmla="*/ 2147483647 h 86"/>
                    <a:gd name="T12" fmla="*/ 2147483647 w 175"/>
                    <a:gd name="T13" fmla="*/ 2147483647 h 86"/>
                    <a:gd name="T14" fmla="*/ 2147483647 w 175"/>
                    <a:gd name="T15" fmla="*/ 2147483647 h 86"/>
                    <a:gd name="T16" fmla="*/ 2147483647 w 175"/>
                    <a:gd name="T17" fmla="*/ 2147483647 h 86"/>
                    <a:gd name="T18" fmla="*/ 2147483647 w 175"/>
                    <a:gd name="T19" fmla="*/ 2147483647 h 86"/>
                    <a:gd name="T20" fmla="*/ 2147483647 w 175"/>
                    <a:gd name="T21" fmla="*/ 2147483647 h 86"/>
                    <a:gd name="T22" fmla="*/ 2147483647 w 175"/>
                    <a:gd name="T23" fmla="*/ 2147483647 h 86"/>
                    <a:gd name="T24" fmla="*/ 2147483647 w 175"/>
                    <a:gd name="T25" fmla="*/ 2147483647 h 86"/>
                    <a:gd name="T26" fmla="*/ 2147483647 w 175"/>
                    <a:gd name="T27" fmla="*/ 2147483647 h 86"/>
                    <a:gd name="T28" fmla="*/ 2147483647 w 175"/>
                    <a:gd name="T29" fmla="*/ 2147483647 h 86"/>
                    <a:gd name="T30" fmla="*/ 2147483647 w 175"/>
                    <a:gd name="T31" fmla="*/ 2147483647 h 86"/>
                    <a:gd name="T32" fmla="*/ 2147483647 w 175"/>
                    <a:gd name="T33" fmla="*/ 2147483647 h 86"/>
                    <a:gd name="T34" fmla="*/ 2147483647 w 175"/>
                    <a:gd name="T35" fmla="*/ 2147483647 h 86"/>
                    <a:gd name="T36" fmla="*/ 2147483647 w 175"/>
                    <a:gd name="T37" fmla="*/ 2147483647 h 86"/>
                    <a:gd name="T38" fmla="*/ 2147483647 w 175"/>
                    <a:gd name="T39" fmla="*/ 2147483647 h 86"/>
                    <a:gd name="T40" fmla="*/ 2147483647 w 175"/>
                    <a:gd name="T41" fmla="*/ 2147483647 h 86"/>
                    <a:gd name="T42" fmla="*/ 2147483647 w 175"/>
                    <a:gd name="T43" fmla="*/ 2147483647 h 86"/>
                    <a:gd name="T44" fmla="*/ 2147483647 w 175"/>
                    <a:gd name="T45" fmla="*/ 2147483647 h 86"/>
                    <a:gd name="T46" fmla="*/ 2147483647 w 175"/>
                    <a:gd name="T47" fmla="*/ 2147483647 h 86"/>
                    <a:gd name="T48" fmla="*/ 2147483647 w 175"/>
                    <a:gd name="T49" fmla="*/ 2147483647 h 86"/>
                    <a:gd name="T50" fmla="*/ 2147483647 w 175"/>
                    <a:gd name="T51" fmla="*/ 2147483647 h 86"/>
                    <a:gd name="T52" fmla="*/ 2147483647 w 175"/>
                    <a:gd name="T53" fmla="*/ 2147483647 h 86"/>
                    <a:gd name="T54" fmla="*/ 2147483647 w 175"/>
                    <a:gd name="T55" fmla="*/ 2147483647 h 86"/>
                    <a:gd name="T56" fmla="*/ 2147483647 w 175"/>
                    <a:gd name="T57" fmla="*/ 2147483647 h 86"/>
                    <a:gd name="T58" fmla="*/ 2147483647 w 175"/>
                    <a:gd name="T59" fmla="*/ 2147483647 h 86"/>
                    <a:gd name="T60" fmla="*/ 2147483647 w 175"/>
                    <a:gd name="T61" fmla="*/ 2147483647 h 86"/>
                    <a:gd name="T62" fmla="*/ 2147483647 w 175"/>
                    <a:gd name="T63" fmla="*/ 2147483647 h 86"/>
                    <a:gd name="T64" fmla="*/ 2147483647 w 175"/>
                    <a:gd name="T65" fmla="*/ 2147483647 h 86"/>
                    <a:gd name="T66" fmla="*/ 2147483647 w 175"/>
                    <a:gd name="T67" fmla="*/ 2147483647 h 86"/>
                    <a:gd name="T68" fmla="*/ 2147483647 w 175"/>
                    <a:gd name="T69" fmla="*/ 2147483647 h 86"/>
                    <a:gd name="T70" fmla="*/ 2147483647 w 175"/>
                    <a:gd name="T71" fmla="*/ 2147483647 h 86"/>
                    <a:gd name="T72" fmla="*/ 2147483647 w 175"/>
                    <a:gd name="T73" fmla="*/ 2147483647 h 86"/>
                    <a:gd name="T74" fmla="*/ 2147483647 w 175"/>
                    <a:gd name="T75" fmla="*/ 2147483647 h 86"/>
                    <a:gd name="T76" fmla="*/ 2147483647 w 175"/>
                    <a:gd name="T77" fmla="*/ 2147483647 h 86"/>
                    <a:gd name="T78" fmla="*/ 2147483647 w 175"/>
                    <a:gd name="T79" fmla="*/ 2147483647 h 86"/>
                    <a:gd name="T80" fmla="*/ 2147483647 w 175"/>
                    <a:gd name="T81" fmla="*/ 2147483647 h 86"/>
                    <a:gd name="T82" fmla="*/ 2147483647 w 175"/>
                    <a:gd name="T83" fmla="*/ 2147483647 h 86"/>
                    <a:gd name="T84" fmla="*/ 2147483647 w 175"/>
                    <a:gd name="T85" fmla="*/ 2147483647 h 86"/>
                    <a:gd name="T86" fmla="*/ 2147483647 w 175"/>
                    <a:gd name="T87" fmla="*/ 2147483647 h 86"/>
                    <a:gd name="T88" fmla="*/ 2147483647 w 175"/>
                    <a:gd name="T89" fmla="*/ 2147483647 h 86"/>
                    <a:gd name="T90" fmla="*/ 2147483647 w 175"/>
                    <a:gd name="T91" fmla="*/ 2147483647 h 86"/>
                    <a:gd name="T92" fmla="*/ 2147483647 w 175"/>
                    <a:gd name="T93" fmla="*/ 2147483647 h 86"/>
                    <a:gd name="T94" fmla="*/ 2147483647 w 175"/>
                    <a:gd name="T95" fmla="*/ 2147483647 h 86"/>
                    <a:gd name="T96" fmla="*/ 2147483647 w 175"/>
                    <a:gd name="T97" fmla="*/ 2147483647 h 86"/>
                    <a:gd name="T98" fmla="*/ 2147483647 w 175"/>
                    <a:gd name="T99" fmla="*/ 2147483647 h 86"/>
                    <a:gd name="T100" fmla="*/ 2147483647 w 175"/>
                    <a:gd name="T101" fmla="*/ 2147483647 h 86"/>
                    <a:gd name="T102" fmla="*/ 0 w 175"/>
                    <a:gd name="T103" fmla="*/ 2147483647 h 86"/>
                    <a:gd name="T104" fmla="*/ 2147483647 w 175"/>
                    <a:gd name="T105" fmla="*/ 2147483647 h 86"/>
                    <a:gd name="T106" fmla="*/ 2147483647 w 175"/>
                    <a:gd name="T107" fmla="*/ 2147483647 h 86"/>
                    <a:gd name="T108" fmla="*/ 2147483647 w 175"/>
                    <a:gd name="T109" fmla="*/ 2147483647 h 86"/>
                    <a:gd name="T110" fmla="*/ 2147483647 w 175"/>
                    <a:gd name="T111" fmla="*/ 2147483647 h 8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75"/>
                    <a:gd name="T169" fmla="*/ 0 h 86"/>
                    <a:gd name="T170" fmla="*/ 175 w 175"/>
                    <a:gd name="T171" fmla="*/ 86 h 8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75" h="86">
                      <a:moveTo>
                        <a:pt x="28" y="63"/>
                      </a:moveTo>
                      <a:lnTo>
                        <a:pt x="28" y="63"/>
                      </a:lnTo>
                      <a:lnTo>
                        <a:pt x="31" y="63"/>
                      </a:lnTo>
                      <a:lnTo>
                        <a:pt x="33" y="63"/>
                      </a:lnTo>
                      <a:lnTo>
                        <a:pt x="36" y="63"/>
                      </a:lnTo>
                      <a:lnTo>
                        <a:pt x="38" y="66"/>
                      </a:lnTo>
                      <a:lnTo>
                        <a:pt x="41" y="66"/>
                      </a:lnTo>
                      <a:lnTo>
                        <a:pt x="41" y="63"/>
                      </a:lnTo>
                      <a:lnTo>
                        <a:pt x="43" y="63"/>
                      </a:lnTo>
                      <a:lnTo>
                        <a:pt x="46" y="61"/>
                      </a:lnTo>
                      <a:lnTo>
                        <a:pt x="48" y="61"/>
                      </a:lnTo>
                      <a:lnTo>
                        <a:pt x="51" y="61"/>
                      </a:lnTo>
                      <a:lnTo>
                        <a:pt x="51" y="58"/>
                      </a:lnTo>
                      <a:lnTo>
                        <a:pt x="51" y="56"/>
                      </a:lnTo>
                      <a:lnTo>
                        <a:pt x="53" y="56"/>
                      </a:lnTo>
                      <a:lnTo>
                        <a:pt x="56" y="58"/>
                      </a:lnTo>
                      <a:lnTo>
                        <a:pt x="58" y="56"/>
                      </a:lnTo>
                      <a:lnTo>
                        <a:pt x="58" y="53"/>
                      </a:lnTo>
                      <a:lnTo>
                        <a:pt x="63" y="53"/>
                      </a:lnTo>
                      <a:lnTo>
                        <a:pt x="61" y="51"/>
                      </a:lnTo>
                      <a:lnTo>
                        <a:pt x="58" y="51"/>
                      </a:lnTo>
                      <a:lnTo>
                        <a:pt x="53" y="51"/>
                      </a:lnTo>
                      <a:lnTo>
                        <a:pt x="53" y="48"/>
                      </a:lnTo>
                      <a:lnTo>
                        <a:pt x="51" y="48"/>
                      </a:lnTo>
                      <a:lnTo>
                        <a:pt x="48" y="48"/>
                      </a:lnTo>
                      <a:lnTo>
                        <a:pt x="48" y="46"/>
                      </a:lnTo>
                      <a:lnTo>
                        <a:pt x="48" y="43"/>
                      </a:lnTo>
                      <a:lnTo>
                        <a:pt x="46" y="43"/>
                      </a:lnTo>
                      <a:lnTo>
                        <a:pt x="43" y="43"/>
                      </a:lnTo>
                      <a:lnTo>
                        <a:pt x="41" y="41"/>
                      </a:lnTo>
                      <a:lnTo>
                        <a:pt x="41" y="38"/>
                      </a:lnTo>
                      <a:lnTo>
                        <a:pt x="38" y="38"/>
                      </a:lnTo>
                      <a:lnTo>
                        <a:pt x="38" y="41"/>
                      </a:lnTo>
                      <a:lnTo>
                        <a:pt x="36" y="41"/>
                      </a:lnTo>
                      <a:lnTo>
                        <a:pt x="36" y="46"/>
                      </a:lnTo>
                      <a:lnTo>
                        <a:pt x="33" y="46"/>
                      </a:lnTo>
                      <a:lnTo>
                        <a:pt x="28" y="46"/>
                      </a:lnTo>
                      <a:lnTo>
                        <a:pt x="25" y="43"/>
                      </a:lnTo>
                      <a:lnTo>
                        <a:pt x="25" y="41"/>
                      </a:lnTo>
                      <a:lnTo>
                        <a:pt x="23" y="38"/>
                      </a:lnTo>
                      <a:lnTo>
                        <a:pt x="20" y="38"/>
                      </a:lnTo>
                      <a:lnTo>
                        <a:pt x="18" y="38"/>
                      </a:lnTo>
                      <a:lnTo>
                        <a:pt x="15" y="38"/>
                      </a:lnTo>
                      <a:lnTo>
                        <a:pt x="15" y="36"/>
                      </a:lnTo>
                      <a:lnTo>
                        <a:pt x="18" y="36"/>
                      </a:lnTo>
                      <a:lnTo>
                        <a:pt x="20" y="33"/>
                      </a:lnTo>
                      <a:lnTo>
                        <a:pt x="20" y="30"/>
                      </a:lnTo>
                      <a:lnTo>
                        <a:pt x="23" y="28"/>
                      </a:lnTo>
                      <a:lnTo>
                        <a:pt x="25" y="28"/>
                      </a:lnTo>
                      <a:lnTo>
                        <a:pt x="25" y="25"/>
                      </a:lnTo>
                      <a:lnTo>
                        <a:pt x="28" y="25"/>
                      </a:lnTo>
                      <a:lnTo>
                        <a:pt x="31" y="25"/>
                      </a:lnTo>
                      <a:lnTo>
                        <a:pt x="33" y="23"/>
                      </a:lnTo>
                      <a:lnTo>
                        <a:pt x="31" y="20"/>
                      </a:lnTo>
                      <a:lnTo>
                        <a:pt x="28" y="23"/>
                      </a:lnTo>
                      <a:lnTo>
                        <a:pt x="28" y="18"/>
                      </a:lnTo>
                      <a:lnTo>
                        <a:pt x="31" y="15"/>
                      </a:lnTo>
                      <a:lnTo>
                        <a:pt x="33" y="10"/>
                      </a:lnTo>
                      <a:lnTo>
                        <a:pt x="38" y="10"/>
                      </a:lnTo>
                      <a:lnTo>
                        <a:pt x="43" y="8"/>
                      </a:lnTo>
                      <a:lnTo>
                        <a:pt x="48" y="10"/>
                      </a:lnTo>
                      <a:lnTo>
                        <a:pt x="56" y="13"/>
                      </a:lnTo>
                      <a:lnTo>
                        <a:pt x="61" y="15"/>
                      </a:lnTo>
                      <a:lnTo>
                        <a:pt x="66" y="15"/>
                      </a:lnTo>
                      <a:lnTo>
                        <a:pt x="68" y="18"/>
                      </a:lnTo>
                      <a:lnTo>
                        <a:pt x="68" y="13"/>
                      </a:lnTo>
                      <a:lnTo>
                        <a:pt x="68" y="5"/>
                      </a:lnTo>
                      <a:lnTo>
                        <a:pt x="74" y="3"/>
                      </a:lnTo>
                      <a:lnTo>
                        <a:pt x="79" y="0"/>
                      </a:lnTo>
                      <a:lnTo>
                        <a:pt x="81" y="3"/>
                      </a:lnTo>
                      <a:lnTo>
                        <a:pt x="89" y="5"/>
                      </a:lnTo>
                      <a:lnTo>
                        <a:pt x="94" y="8"/>
                      </a:lnTo>
                      <a:lnTo>
                        <a:pt x="99" y="8"/>
                      </a:lnTo>
                      <a:lnTo>
                        <a:pt x="104" y="10"/>
                      </a:lnTo>
                      <a:lnTo>
                        <a:pt x="106" y="8"/>
                      </a:lnTo>
                      <a:lnTo>
                        <a:pt x="111" y="8"/>
                      </a:lnTo>
                      <a:lnTo>
                        <a:pt x="119" y="8"/>
                      </a:lnTo>
                      <a:lnTo>
                        <a:pt x="124" y="5"/>
                      </a:lnTo>
                      <a:lnTo>
                        <a:pt x="129" y="8"/>
                      </a:lnTo>
                      <a:lnTo>
                        <a:pt x="134" y="8"/>
                      </a:lnTo>
                      <a:lnTo>
                        <a:pt x="142" y="8"/>
                      </a:lnTo>
                      <a:lnTo>
                        <a:pt x="147" y="8"/>
                      </a:lnTo>
                      <a:lnTo>
                        <a:pt x="154" y="10"/>
                      </a:lnTo>
                      <a:lnTo>
                        <a:pt x="159" y="10"/>
                      </a:lnTo>
                      <a:lnTo>
                        <a:pt x="159" y="13"/>
                      </a:lnTo>
                      <a:lnTo>
                        <a:pt x="162" y="15"/>
                      </a:lnTo>
                      <a:lnTo>
                        <a:pt x="162" y="18"/>
                      </a:lnTo>
                      <a:lnTo>
                        <a:pt x="167" y="18"/>
                      </a:lnTo>
                      <a:lnTo>
                        <a:pt x="172" y="18"/>
                      </a:lnTo>
                      <a:lnTo>
                        <a:pt x="175" y="23"/>
                      </a:lnTo>
                      <a:lnTo>
                        <a:pt x="175" y="25"/>
                      </a:lnTo>
                      <a:lnTo>
                        <a:pt x="172" y="28"/>
                      </a:lnTo>
                      <a:lnTo>
                        <a:pt x="165" y="28"/>
                      </a:lnTo>
                      <a:lnTo>
                        <a:pt x="154" y="33"/>
                      </a:lnTo>
                      <a:lnTo>
                        <a:pt x="152" y="33"/>
                      </a:lnTo>
                      <a:lnTo>
                        <a:pt x="149" y="36"/>
                      </a:lnTo>
                      <a:lnTo>
                        <a:pt x="144" y="43"/>
                      </a:lnTo>
                      <a:lnTo>
                        <a:pt x="139" y="46"/>
                      </a:lnTo>
                      <a:lnTo>
                        <a:pt x="137" y="48"/>
                      </a:lnTo>
                      <a:lnTo>
                        <a:pt x="134" y="48"/>
                      </a:lnTo>
                      <a:lnTo>
                        <a:pt x="124" y="46"/>
                      </a:lnTo>
                      <a:lnTo>
                        <a:pt x="122" y="46"/>
                      </a:lnTo>
                      <a:lnTo>
                        <a:pt x="119" y="51"/>
                      </a:lnTo>
                      <a:lnTo>
                        <a:pt x="116" y="58"/>
                      </a:lnTo>
                      <a:lnTo>
                        <a:pt x="114" y="61"/>
                      </a:lnTo>
                      <a:lnTo>
                        <a:pt x="109" y="61"/>
                      </a:lnTo>
                      <a:lnTo>
                        <a:pt x="104" y="63"/>
                      </a:lnTo>
                      <a:lnTo>
                        <a:pt x="101" y="61"/>
                      </a:lnTo>
                      <a:lnTo>
                        <a:pt x="101" y="56"/>
                      </a:lnTo>
                      <a:lnTo>
                        <a:pt x="99" y="56"/>
                      </a:lnTo>
                      <a:lnTo>
                        <a:pt x="96" y="56"/>
                      </a:lnTo>
                      <a:lnTo>
                        <a:pt x="84" y="63"/>
                      </a:lnTo>
                      <a:lnTo>
                        <a:pt x="74" y="71"/>
                      </a:lnTo>
                      <a:lnTo>
                        <a:pt x="71" y="73"/>
                      </a:lnTo>
                      <a:lnTo>
                        <a:pt x="71" y="81"/>
                      </a:lnTo>
                      <a:lnTo>
                        <a:pt x="68" y="78"/>
                      </a:lnTo>
                      <a:lnTo>
                        <a:pt x="66" y="81"/>
                      </a:lnTo>
                      <a:lnTo>
                        <a:pt x="63" y="81"/>
                      </a:lnTo>
                      <a:lnTo>
                        <a:pt x="61" y="81"/>
                      </a:lnTo>
                      <a:lnTo>
                        <a:pt x="56" y="81"/>
                      </a:lnTo>
                      <a:lnTo>
                        <a:pt x="51" y="83"/>
                      </a:lnTo>
                      <a:lnTo>
                        <a:pt x="48" y="86"/>
                      </a:lnTo>
                      <a:lnTo>
                        <a:pt x="46" y="81"/>
                      </a:lnTo>
                      <a:lnTo>
                        <a:pt x="43" y="81"/>
                      </a:lnTo>
                      <a:lnTo>
                        <a:pt x="41" y="83"/>
                      </a:lnTo>
                      <a:lnTo>
                        <a:pt x="41" y="81"/>
                      </a:lnTo>
                      <a:lnTo>
                        <a:pt x="38" y="81"/>
                      </a:lnTo>
                      <a:lnTo>
                        <a:pt x="38" y="78"/>
                      </a:lnTo>
                      <a:lnTo>
                        <a:pt x="36" y="78"/>
                      </a:lnTo>
                      <a:lnTo>
                        <a:pt x="33" y="78"/>
                      </a:lnTo>
                      <a:lnTo>
                        <a:pt x="31" y="78"/>
                      </a:lnTo>
                      <a:lnTo>
                        <a:pt x="31" y="81"/>
                      </a:lnTo>
                      <a:lnTo>
                        <a:pt x="28" y="81"/>
                      </a:lnTo>
                      <a:lnTo>
                        <a:pt x="25" y="81"/>
                      </a:lnTo>
                      <a:lnTo>
                        <a:pt x="23" y="78"/>
                      </a:lnTo>
                      <a:lnTo>
                        <a:pt x="20" y="76"/>
                      </a:lnTo>
                      <a:lnTo>
                        <a:pt x="18" y="78"/>
                      </a:lnTo>
                      <a:lnTo>
                        <a:pt x="15" y="78"/>
                      </a:lnTo>
                      <a:lnTo>
                        <a:pt x="10" y="78"/>
                      </a:lnTo>
                      <a:lnTo>
                        <a:pt x="8" y="78"/>
                      </a:lnTo>
                      <a:lnTo>
                        <a:pt x="3" y="78"/>
                      </a:lnTo>
                      <a:lnTo>
                        <a:pt x="0" y="76"/>
                      </a:lnTo>
                      <a:lnTo>
                        <a:pt x="0" y="73"/>
                      </a:lnTo>
                      <a:lnTo>
                        <a:pt x="0" y="71"/>
                      </a:lnTo>
                      <a:lnTo>
                        <a:pt x="3" y="68"/>
                      </a:lnTo>
                      <a:lnTo>
                        <a:pt x="3" y="71"/>
                      </a:lnTo>
                      <a:lnTo>
                        <a:pt x="5" y="71"/>
                      </a:lnTo>
                      <a:lnTo>
                        <a:pt x="5" y="68"/>
                      </a:lnTo>
                      <a:lnTo>
                        <a:pt x="5" y="66"/>
                      </a:lnTo>
                      <a:lnTo>
                        <a:pt x="13" y="66"/>
                      </a:lnTo>
                      <a:lnTo>
                        <a:pt x="15" y="66"/>
                      </a:lnTo>
                      <a:lnTo>
                        <a:pt x="20" y="68"/>
                      </a:lnTo>
                      <a:lnTo>
                        <a:pt x="23" y="68"/>
                      </a:lnTo>
                      <a:lnTo>
                        <a:pt x="25" y="66"/>
                      </a:lnTo>
                      <a:lnTo>
                        <a:pt x="28" y="6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8" name="Freeform 138"/>
                <p:cNvSpPr>
                  <a:spLocks/>
                </p:cNvSpPr>
                <p:nvPr/>
              </p:nvSpPr>
              <p:spPr bwMode="auto">
                <a:xfrm>
                  <a:off x="5089525" y="5048250"/>
                  <a:ext cx="188913" cy="198438"/>
                </a:xfrm>
                <a:custGeom>
                  <a:avLst/>
                  <a:gdLst>
                    <a:gd name="T0" fmla="*/ 2147483647 w 149"/>
                    <a:gd name="T1" fmla="*/ 0 h 156"/>
                    <a:gd name="T2" fmla="*/ 2147483647 w 149"/>
                    <a:gd name="T3" fmla="*/ 2147483647 h 156"/>
                    <a:gd name="T4" fmla="*/ 2147483647 w 149"/>
                    <a:gd name="T5" fmla="*/ 2147483647 h 156"/>
                    <a:gd name="T6" fmla="*/ 2147483647 w 149"/>
                    <a:gd name="T7" fmla="*/ 2147483647 h 156"/>
                    <a:gd name="T8" fmla="*/ 2147483647 w 149"/>
                    <a:gd name="T9" fmla="*/ 2147483647 h 156"/>
                    <a:gd name="T10" fmla="*/ 2147483647 w 149"/>
                    <a:gd name="T11" fmla="*/ 2147483647 h 156"/>
                    <a:gd name="T12" fmla="*/ 2147483647 w 149"/>
                    <a:gd name="T13" fmla="*/ 2147483647 h 156"/>
                    <a:gd name="T14" fmla="*/ 2147483647 w 149"/>
                    <a:gd name="T15" fmla="*/ 2147483647 h 156"/>
                    <a:gd name="T16" fmla="*/ 2147483647 w 149"/>
                    <a:gd name="T17" fmla="*/ 2147483647 h 156"/>
                    <a:gd name="T18" fmla="*/ 2147483647 w 149"/>
                    <a:gd name="T19" fmla="*/ 2147483647 h 156"/>
                    <a:gd name="T20" fmla="*/ 2147483647 w 149"/>
                    <a:gd name="T21" fmla="*/ 2147483647 h 156"/>
                    <a:gd name="T22" fmla="*/ 2147483647 w 149"/>
                    <a:gd name="T23" fmla="*/ 2147483647 h 156"/>
                    <a:gd name="T24" fmla="*/ 2147483647 w 149"/>
                    <a:gd name="T25" fmla="*/ 2147483647 h 156"/>
                    <a:gd name="T26" fmla="*/ 2147483647 w 149"/>
                    <a:gd name="T27" fmla="*/ 2147483647 h 156"/>
                    <a:gd name="T28" fmla="*/ 2147483647 w 149"/>
                    <a:gd name="T29" fmla="*/ 2147483647 h 156"/>
                    <a:gd name="T30" fmla="*/ 2147483647 w 149"/>
                    <a:gd name="T31" fmla="*/ 2147483647 h 156"/>
                    <a:gd name="T32" fmla="*/ 2147483647 w 149"/>
                    <a:gd name="T33" fmla="*/ 2147483647 h 156"/>
                    <a:gd name="T34" fmla="*/ 2147483647 w 149"/>
                    <a:gd name="T35" fmla="*/ 2147483647 h 156"/>
                    <a:gd name="T36" fmla="*/ 2147483647 w 149"/>
                    <a:gd name="T37" fmla="*/ 2147483647 h 156"/>
                    <a:gd name="T38" fmla="*/ 2147483647 w 149"/>
                    <a:gd name="T39" fmla="*/ 2147483647 h 156"/>
                    <a:gd name="T40" fmla="*/ 2147483647 w 149"/>
                    <a:gd name="T41" fmla="*/ 2147483647 h 156"/>
                    <a:gd name="T42" fmla="*/ 2147483647 w 149"/>
                    <a:gd name="T43" fmla="*/ 2147483647 h 156"/>
                    <a:gd name="T44" fmla="*/ 2147483647 w 149"/>
                    <a:gd name="T45" fmla="*/ 2147483647 h 156"/>
                    <a:gd name="T46" fmla="*/ 2147483647 w 149"/>
                    <a:gd name="T47" fmla="*/ 2147483647 h 156"/>
                    <a:gd name="T48" fmla="*/ 2147483647 w 149"/>
                    <a:gd name="T49" fmla="*/ 2147483647 h 156"/>
                    <a:gd name="T50" fmla="*/ 2147483647 w 149"/>
                    <a:gd name="T51" fmla="*/ 2147483647 h 156"/>
                    <a:gd name="T52" fmla="*/ 2147483647 w 149"/>
                    <a:gd name="T53" fmla="*/ 2147483647 h 156"/>
                    <a:gd name="T54" fmla="*/ 2147483647 w 149"/>
                    <a:gd name="T55" fmla="*/ 2147483647 h 156"/>
                    <a:gd name="T56" fmla="*/ 2147483647 w 149"/>
                    <a:gd name="T57" fmla="*/ 2147483647 h 156"/>
                    <a:gd name="T58" fmla="*/ 2147483647 w 149"/>
                    <a:gd name="T59" fmla="*/ 2147483647 h 156"/>
                    <a:gd name="T60" fmla="*/ 2147483647 w 149"/>
                    <a:gd name="T61" fmla="*/ 2147483647 h 156"/>
                    <a:gd name="T62" fmla="*/ 2147483647 w 149"/>
                    <a:gd name="T63" fmla="*/ 2147483647 h 156"/>
                    <a:gd name="T64" fmla="*/ 2147483647 w 149"/>
                    <a:gd name="T65" fmla="*/ 2147483647 h 156"/>
                    <a:gd name="T66" fmla="*/ 2147483647 w 149"/>
                    <a:gd name="T67" fmla="*/ 2147483647 h 156"/>
                    <a:gd name="T68" fmla="*/ 2147483647 w 149"/>
                    <a:gd name="T69" fmla="*/ 2147483647 h 156"/>
                    <a:gd name="T70" fmla="*/ 2147483647 w 149"/>
                    <a:gd name="T71" fmla="*/ 2147483647 h 156"/>
                    <a:gd name="T72" fmla="*/ 2147483647 w 149"/>
                    <a:gd name="T73" fmla="*/ 2147483647 h 156"/>
                    <a:gd name="T74" fmla="*/ 0 w 149"/>
                    <a:gd name="T75" fmla="*/ 2147483647 h 156"/>
                    <a:gd name="T76" fmla="*/ 0 w 149"/>
                    <a:gd name="T77" fmla="*/ 2147483647 h 156"/>
                    <a:gd name="T78" fmla="*/ 2147483647 w 149"/>
                    <a:gd name="T79" fmla="*/ 2147483647 h 156"/>
                    <a:gd name="T80" fmla="*/ 2147483647 w 149"/>
                    <a:gd name="T81" fmla="*/ 2147483647 h 156"/>
                    <a:gd name="T82" fmla="*/ 2147483647 w 149"/>
                    <a:gd name="T83" fmla="*/ 2147483647 h 156"/>
                    <a:gd name="T84" fmla="*/ 2147483647 w 149"/>
                    <a:gd name="T85" fmla="*/ 2147483647 h 156"/>
                    <a:gd name="T86" fmla="*/ 2147483647 w 149"/>
                    <a:gd name="T87" fmla="*/ 2147483647 h 156"/>
                    <a:gd name="T88" fmla="*/ 2147483647 w 149"/>
                    <a:gd name="T89" fmla="*/ 2147483647 h 156"/>
                    <a:gd name="T90" fmla="*/ 2147483647 w 149"/>
                    <a:gd name="T91" fmla="*/ 2147483647 h 156"/>
                    <a:gd name="T92" fmla="*/ 2147483647 w 149"/>
                    <a:gd name="T93" fmla="*/ 2147483647 h 156"/>
                    <a:gd name="T94" fmla="*/ 2147483647 w 149"/>
                    <a:gd name="T95" fmla="*/ 2147483647 h 1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9"/>
                    <a:gd name="T145" fmla="*/ 0 h 156"/>
                    <a:gd name="T146" fmla="*/ 149 w 149"/>
                    <a:gd name="T147" fmla="*/ 156 h 15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9" h="156">
                      <a:moveTo>
                        <a:pt x="83" y="0"/>
                      </a:moveTo>
                      <a:lnTo>
                        <a:pt x="83" y="0"/>
                      </a:lnTo>
                      <a:lnTo>
                        <a:pt x="86" y="0"/>
                      </a:lnTo>
                      <a:lnTo>
                        <a:pt x="86" y="2"/>
                      </a:lnTo>
                      <a:lnTo>
                        <a:pt x="88" y="2"/>
                      </a:lnTo>
                      <a:lnTo>
                        <a:pt x="88" y="5"/>
                      </a:lnTo>
                      <a:lnTo>
                        <a:pt x="88" y="7"/>
                      </a:lnTo>
                      <a:lnTo>
                        <a:pt x="93" y="10"/>
                      </a:lnTo>
                      <a:lnTo>
                        <a:pt x="96" y="15"/>
                      </a:lnTo>
                      <a:lnTo>
                        <a:pt x="98" y="23"/>
                      </a:lnTo>
                      <a:lnTo>
                        <a:pt x="101" y="28"/>
                      </a:lnTo>
                      <a:lnTo>
                        <a:pt x="103" y="33"/>
                      </a:lnTo>
                      <a:lnTo>
                        <a:pt x="108" y="35"/>
                      </a:lnTo>
                      <a:lnTo>
                        <a:pt x="111" y="35"/>
                      </a:lnTo>
                      <a:lnTo>
                        <a:pt x="116" y="38"/>
                      </a:lnTo>
                      <a:lnTo>
                        <a:pt x="116" y="40"/>
                      </a:lnTo>
                      <a:lnTo>
                        <a:pt x="116" y="43"/>
                      </a:lnTo>
                      <a:lnTo>
                        <a:pt x="116" y="45"/>
                      </a:lnTo>
                      <a:lnTo>
                        <a:pt x="118" y="45"/>
                      </a:lnTo>
                      <a:lnTo>
                        <a:pt x="124" y="45"/>
                      </a:lnTo>
                      <a:lnTo>
                        <a:pt x="126" y="48"/>
                      </a:lnTo>
                      <a:lnTo>
                        <a:pt x="126" y="53"/>
                      </a:lnTo>
                      <a:lnTo>
                        <a:pt x="126" y="55"/>
                      </a:lnTo>
                      <a:lnTo>
                        <a:pt x="129" y="63"/>
                      </a:lnTo>
                      <a:lnTo>
                        <a:pt x="131" y="63"/>
                      </a:lnTo>
                      <a:lnTo>
                        <a:pt x="139" y="66"/>
                      </a:lnTo>
                      <a:lnTo>
                        <a:pt x="144" y="66"/>
                      </a:lnTo>
                      <a:lnTo>
                        <a:pt x="146" y="68"/>
                      </a:lnTo>
                      <a:lnTo>
                        <a:pt x="149" y="73"/>
                      </a:lnTo>
                      <a:lnTo>
                        <a:pt x="149" y="76"/>
                      </a:lnTo>
                      <a:lnTo>
                        <a:pt x="144" y="78"/>
                      </a:lnTo>
                      <a:lnTo>
                        <a:pt x="141" y="81"/>
                      </a:lnTo>
                      <a:lnTo>
                        <a:pt x="136" y="81"/>
                      </a:lnTo>
                      <a:lnTo>
                        <a:pt x="134" y="83"/>
                      </a:lnTo>
                      <a:lnTo>
                        <a:pt x="129" y="88"/>
                      </a:lnTo>
                      <a:lnTo>
                        <a:pt x="124" y="93"/>
                      </a:lnTo>
                      <a:lnTo>
                        <a:pt x="121" y="96"/>
                      </a:lnTo>
                      <a:lnTo>
                        <a:pt x="116" y="98"/>
                      </a:lnTo>
                      <a:lnTo>
                        <a:pt x="113" y="101"/>
                      </a:lnTo>
                      <a:lnTo>
                        <a:pt x="113" y="106"/>
                      </a:lnTo>
                      <a:lnTo>
                        <a:pt x="111" y="111"/>
                      </a:lnTo>
                      <a:lnTo>
                        <a:pt x="108" y="113"/>
                      </a:lnTo>
                      <a:lnTo>
                        <a:pt x="106" y="116"/>
                      </a:lnTo>
                      <a:lnTo>
                        <a:pt x="98" y="119"/>
                      </a:lnTo>
                      <a:lnTo>
                        <a:pt x="96" y="119"/>
                      </a:lnTo>
                      <a:lnTo>
                        <a:pt x="96" y="126"/>
                      </a:lnTo>
                      <a:lnTo>
                        <a:pt x="93" y="134"/>
                      </a:lnTo>
                      <a:lnTo>
                        <a:pt x="91" y="136"/>
                      </a:lnTo>
                      <a:lnTo>
                        <a:pt x="88" y="136"/>
                      </a:lnTo>
                      <a:lnTo>
                        <a:pt x="83" y="139"/>
                      </a:lnTo>
                      <a:lnTo>
                        <a:pt x="81" y="136"/>
                      </a:lnTo>
                      <a:lnTo>
                        <a:pt x="78" y="139"/>
                      </a:lnTo>
                      <a:lnTo>
                        <a:pt x="73" y="139"/>
                      </a:lnTo>
                      <a:lnTo>
                        <a:pt x="68" y="136"/>
                      </a:lnTo>
                      <a:lnTo>
                        <a:pt x="63" y="134"/>
                      </a:lnTo>
                      <a:lnTo>
                        <a:pt x="55" y="129"/>
                      </a:lnTo>
                      <a:lnTo>
                        <a:pt x="53" y="129"/>
                      </a:lnTo>
                      <a:lnTo>
                        <a:pt x="50" y="129"/>
                      </a:lnTo>
                      <a:lnTo>
                        <a:pt x="50" y="131"/>
                      </a:lnTo>
                      <a:lnTo>
                        <a:pt x="45" y="141"/>
                      </a:lnTo>
                      <a:lnTo>
                        <a:pt x="43" y="144"/>
                      </a:lnTo>
                      <a:lnTo>
                        <a:pt x="38" y="149"/>
                      </a:lnTo>
                      <a:lnTo>
                        <a:pt x="33" y="154"/>
                      </a:lnTo>
                      <a:lnTo>
                        <a:pt x="27" y="156"/>
                      </a:lnTo>
                      <a:lnTo>
                        <a:pt x="22" y="156"/>
                      </a:lnTo>
                      <a:lnTo>
                        <a:pt x="15" y="156"/>
                      </a:lnTo>
                      <a:lnTo>
                        <a:pt x="12" y="156"/>
                      </a:lnTo>
                      <a:lnTo>
                        <a:pt x="12" y="154"/>
                      </a:lnTo>
                      <a:lnTo>
                        <a:pt x="12" y="151"/>
                      </a:lnTo>
                      <a:lnTo>
                        <a:pt x="12" y="146"/>
                      </a:lnTo>
                      <a:lnTo>
                        <a:pt x="15" y="141"/>
                      </a:lnTo>
                      <a:lnTo>
                        <a:pt x="12" y="136"/>
                      </a:lnTo>
                      <a:lnTo>
                        <a:pt x="10" y="129"/>
                      </a:lnTo>
                      <a:lnTo>
                        <a:pt x="5" y="121"/>
                      </a:lnTo>
                      <a:lnTo>
                        <a:pt x="0" y="121"/>
                      </a:lnTo>
                      <a:lnTo>
                        <a:pt x="0" y="113"/>
                      </a:lnTo>
                      <a:lnTo>
                        <a:pt x="0" y="101"/>
                      </a:lnTo>
                      <a:lnTo>
                        <a:pt x="0" y="93"/>
                      </a:lnTo>
                      <a:lnTo>
                        <a:pt x="2" y="73"/>
                      </a:lnTo>
                      <a:lnTo>
                        <a:pt x="2" y="71"/>
                      </a:lnTo>
                      <a:lnTo>
                        <a:pt x="12" y="71"/>
                      </a:lnTo>
                      <a:lnTo>
                        <a:pt x="17" y="71"/>
                      </a:lnTo>
                      <a:lnTo>
                        <a:pt x="17" y="43"/>
                      </a:lnTo>
                      <a:lnTo>
                        <a:pt x="17" y="35"/>
                      </a:lnTo>
                      <a:lnTo>
                        <a:pt x="17" y="28"/>
                      </a:lnTo>
                      <a:lnTo>
                        <a:pt x="17" y="18"/>
                      </a:lnTo>
                      <a:lnTo>
                        <a:pt x="17" y="10"/>
                      </a:lnTo>
                      <a:lnTo>
                        <a:pt x="27" y="7"/>
                      </a:lnTo>
                      <a:lnTo>
                        <a:pt x="48" y="5"/>
                      </a:lnTo>
                      <a:lnTo>
                        <a:pt x="55" y="5"/>
                      </a:lnTo>
                      <a:lnTo>
                        <a:pt x="60" y="10"/>
                      </a:lnTo>
                      <a:lnTo>
                        <a:pt x="68" y="2"/>
                      </a:lnTo>
                      <a:lnTo>
                        <a:pt x="70" y="2"/>
                      </a:lnTo>
                      <a:lnTo>
                        <a:pt x="75" y="2"/>
                      </a:lnTo>
                      <a:lnTo>
                        <a:pt x="83" y="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89" name="Freeform 139"/>
                <p:cNvSpPr>
                  <a:spLocks/>
                </p:cNvSpPr>
                <p:nvPr/>
              </p:nvSpPr>
              <p:spPr bwMode="auto">
                <a:xfrm>
                  <a:off x="5200650" y="5000625"/>
                  <a:ext cx="158750" cy="150813"/>
                </a:xfrm>
                <a:custGeom>
                  <a:avLst/>
                  <a:gdLst>
                    <a:gd name="T0" fmla="*/ 2147483647 w 124"/>
                    <a:gd name="T1" fmla="*/ 2147483647 h 119"/>
                    <a:gd name="T2" fmla="*/ 2147483647 w 124"/>
                    <a:gd name="T3" fmla="*/ 2147483647 h 119"/>
                    <a:gd name="T4" fmla="*/ 2147483647 w 124"/>
                    <a:gd name="T5" fmla="*/ 2147483647 h 119"/>
                    <a:gd name="T6" fmla="*/ 2147483647 w 124"/>
                    <a:gd name="T7" fmla="*/ 2147483647 h 119"/>
                    <a:gd name="T8" fmla="*/ 2147483647 w 124"/>
                    <a:gd name="T9" fmla="*/ 2147483647 h 119"/>
                    <a:gd name="T10" fmla="*/ 2147483647 w 124"/>
                    <a:gd name="T11" fmla="*/ 2147483647 h 119"/>
                    <a:gd name="T12" fmla="*/ 2147483647 w 124"/>
                    <a:gd name="T13" fmla="*/ 2147483647 h 119"/>
                    <a:gd name="T14" fmla="*/ 2147483647 w 124"/>
                    <a:gd name="T15" fmla="*/ 2147483647 h 119"/>
                    <a:gd name="T16" fmla="*/ 2147483647 w 124"/>
                    <a:gd name="T17" fmla="*/ 2147483647 h 119"/>
                    <a:gd name="T18" fmla="*/ 2147483647 w 124"/>
                    <a:gd name="T19" fmla="*/ 2147483647 h 119"/>
                    <a:gd name="T20" fmla="*/ 2147483647 w 124"/>
                    <a:gd name="T21" fmla="*/ 2147483647 h 119"/>
                    <a:gd name="T22" fmla="*/ 2147483647 w 124"/>
                    <a:gd name="T23" fmla="*/ 2147483647 h 119"/>
                    <a:gd name="T24" fmla="*/ 2147483647 w 124"/>
                    <a:gd name="T25" fmla="*/ 2147483647 h 119"/>
                    <a:gd name="T26" fmla="*/ 2147483647 w 124"/>
                    <a:gd name="T27" fmla="*/ 2147483647 h 119"/>
                    <a:gd name="T28" fmla="*/ 2147483647 w 124"/>
                    <a:gd name="T29" fmla="*/ 2147483647 h 119"/>
                    <a:gd name="T30" fmla="*/ 2147483647 w 124"/>
                    <a:gd name="T31" fmla="*/ 2147483647 h 119"/>
                    <a:gd name="T32" fmla="*/ 2147483647 w 124"/>
                    <a:gd name="T33" fmla="*/ 2147483647 h 119"/>
                    <a:gd name="T34" fmla="*/ 2147483647 w 124"/>
                    <a:gd name="T35" fmla="*/ 2147483647 h 119"/>
                    <a:gd name="T36" fmla="*/ 2147483647 w 124"/>
                    <a:gd name="T37" fmla="*/ 2147483647 h 119"/>
                    <a:gd name="T38" fmla="*/ 2147483647 w 124"/>
                    <a:gd name="T39" fmla="*/ 2147483647 h 119"/>
                    <a:gd name="T40" fmla="*/ 2147483647 w 124"/>
                    <a:gd name="T41" fmla="*/ 2147483647 h 119"/>
                    <a:gd name="T42" fmla="*/ 2147483647 w 124"/>
                    <a:gd name="T43" fmla="*/ 2147483647 h 119"/>
                    <a:gd name="T44" fmla="*/ 2147483647 w 124"/>
                    <a:gd name="T45" fmla="*/ 2147483647 h 119"/>
                    <a:gd name="T46" fmla="*/ 2147483647 w 124"/>
                    <a:gd name="T47" fmla="*/ 2147483647 h 119"/>
                    <a:gd name="T48" fmla="*/ 2147483647 w 124"/>
                    <a:gd name="T49" fmla="*/ 2147483647 h 119"/>
                    <a:gd name="T50" fmla="*/ 2147483647 w 124"/>
                    <a:gd name="T51" fmla="*/ 2147483647 h 119"/>
                    <a:gd name="T52" fmla="*/ 2147483647 w 124"/>
                    <a:gd name="T53" fmla="*/ 2147483647 h 119"/>
                    <a:gd name="T54" fmla="*/ 2147483647 w 124"/>
                    <a:gd name="T55" fmla="*/ 2147483647 h 119"/>
                    <a:gd name="T56" fmla="*/ 2147483647 w 124"/>
                    <a:gd name="T57" fmla="*/ 2147483647 h 119"/>
                    <a:gd name="T58" fmla="*/ 2147483647 w 124"/>
                    <a:gd name="T59" fmla="*/ 2147483647 h 119"/>
                    <a:gd name="T60" fmla="*/ 0 w 124"/>
                    <a:gd name="T61" fmla="*/ 2147483647 h 119"/>
                    <a:gd name="T62" fmla="*/ 0 w 124"/>
                    <a:gd name="T63" fmla="*/ 2147483647 h 119"/>
                    <a:gd name="T64" fmla="*/ 2147483647 w 124"/>
                    <a:gd name="T65" fmla="*/ 2147483647 h 119"/>
                    <a:gd name="T66" fmla="*/ 2147483647 w 124"/>
                    <a:gd name="T67" fmla="*/ 2147483647 h 119"/>
                    <a:gd name="T68" fmla="*/ 2147483647 w 124"/>
                    <a:gd name="T69" fmla="*/ 2147483647 h 119"/>
                    <a:gd name="T70" fmla="*/ 2147483647 w 124"/>
                    <a:gd name="T71" fmla="*/ 2147483647 h 119"/>
                    <a:gd name="T72" fmla="*/ 2147483647 w 124"/>
                    <a:gd name="T73" fmla="*/ 2147483647 h 119"/>
                    <a:gd name="T74" fmla="*/ 2147483647 w 124"/>
                    <a:gd name="T75" fmla="*/ 2147483647 h 119"/>
                    <a:gd name="T76" fmla="*/ 2147483647 w 124"/>
                    <a:gd name="T77" fmla="*/ 2147483647 h 119"/>
                    <a:gd name="T78" fmla="*/ 2147483647 w 124"/>
                    <a:gd name="T79" fmla="*/ 2147483647 h 119"/>
                    <a:gd name="T80" fmla="*/ 2147483647 w 124"/>
                    <a:gd name="T81" fmla="*/ 2147483647 h 119"/>
                    <a:gd name="T82" fmla="*/ 2147483647 w 124"/>
                    <a:gd name="T83" fmla="*/ 0 h 1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4"/>
                    <a:gd name="T127" fmla="*/ 0 h 119"/>
                    <a:gd name="T128" fmla="*/ 124 w 124"/>
                    <a:gd name="T129" fmla="*/ 119 h 1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4" h="119">
                      <a:moveTo>
                        <a:pt x="81" y="3"/>
                      </a:moveTo>
                      <a:lnTo>
                        <a:pt x="81" y="3"/>
                      </a:lnTo>
                      <a:lnTo>
                        <a:pt x="81" y="8"/>
                      </a:lnTo>
                      <a:lnTo>
                        <a:pt x="91" y="8"/>
                      </a:lnTo>
                      <a:lnTo>
                        <a:pt x="96" y="10"/>
                      </a:lnTo>
                      <a:lnTo>
                        <a:pt x="104" y="13"/>
                      </a:lnTo>
                      <a:lnTo>
                        <a:pt x="111" y="15"/>
                      </a:lnTo>
                      <a:lnTo>
                        <a:pt x="116" y="18"/>
                      </a:lnTo>
                      <a:lnTo>
                        <a:pt x="119" y="20"/>
                      </a:lnTo>
                      <a:lnTo>
                        <a:pt x="121" y="25"/>
                      </a:lnTo>
                      <a:lnTo>
                        <a:pt x="121" y="33"/>
                      </a:lnTo>
                      <a:lnTo>
                        <a:pt x="121" y="40"/>
                      </a:lnTo>
                      <a:lnTo>
                        <a:pt x="121" y="45"/>
                      </a:lnTo>
                      <a:lnTo>
                        <a:pt x="121" y="51"/>
                      </a:lnTo>
                      <a:lnTo>
                        <a:pt x="119" y="53"/>
                      </a:lnTo>
                      <a:lnTo>
                        <a:pt x="116" y="56"/>
                      </a:lnTo>
                      <a:lnTo>
                        <a:pt x="119" y="61"/>
                      </a:lnTo>
                      <a:lnTo>
                        <a:pt x="119" y="66"/>
                      </a:lnTo>
                      <a:lnTo>
                        <a:pt x="124" y="73"/>
                      </a:lnTo>
                      <a:lnTo>
                        <a:pt x="121" y="76"/>
                      </a:lnTo>
                      <a:lnTo>
                        <a:pt x="119" y="78"/>
                      </a:lnTo>
                      <a:lnTo>
                        <a:pt x="114" y="83"/>
                      </a:lnTo>
                      <a:lnTo>
                        <a:pt x="114" y="88"/>
                      </a:lnTo>
                      <a:lnTo>
                        <a:pt x="114" y="93"/>
                      </a:lnTo>
                      <a:lnTo>
                        <a:pt x="114" y="96"/>
                      </a:lnTo>
                      <a:lnTo>
                        <a:pt x="111" y="98"/>
                      </a:lnTo>
                      <a:lnTo>
                        <a:pt x="101" y="111"/>
                      </a:lnTo>
                      <a:lnTo>
                        <a:pt x="99" y="114"/>
                      </a:lnTo>
                      <a:lnTo>
                        <a:pt x="94" y="119"/>
                      </a:lnTo>
                      <a:lnTo>
                        <a:pt x="91" y="116"/>
                      </a:lnTo>
                      <a:lnTo>
                        <a:pt x="89" y="114"/>
                      </a:lnTo>
                      <a:lnTo>
                        <a:pt x="86" y="114"/>
                      </a:lnTo>
                      <a:lnTo>
                        <a:pt x="81" y="116"/>
                      </a:lnTo>
                      <a:lnTo>
                        <a:pt x="78" y="116"/>
                      </a:lnTo>
                      <a:lnTo>
                        <a:pt x="71" y="114"/>
                      </a:lnTo>
                      <a:lnTo>
                        <a:pt x="68" y="111"/>
                      </a:lnTo>
                      <a:lnTo>
                        <a:pt x="63" y="111"/>
                      </a:lnTo>
                      <a:lnTo>
                        <a:pt x="61" y="111"/>
                      </a:lnTo>
                      <a:lnTo>
                        <a:pt x="58" y="106"/>
                      </a:lnTo>
                      <a:lnTo>
                        <a:pt x="56" y="104"/>
                      </a:lnTo>
                      <a:lnTo>
                        <a:pt x="51" y="104"/>
                      </a:lnTo>
                      <a:lnTo>
                        <a:pt x="43" y="101"/>
                      </a:lnTo>
                      <a:lnTo>
                        <a:pt x="41" y="101"/>
                      </a:lnTo>
                      <a:lnTo>
                        <a:pt x="38" y="93"/>
                      </a:lnTo>
                      <a:lnTo>
                        <a:pt x="38" y="91"/>
                      </a:lnTo>
                      <a:lnTo>
                        <a:pt x="38" y="86"/>
                      </a:lnTo>
                      <a:lnTo>
                        <a:pt x="36" y="83"/>
                      </a:lnTo>
                      <a:lnTo>
                        <a:pt x="30" y="83"/>
                      </a:lnTo>
                      <a:lnTo>
                        <a:pt x="28" y="83"/>
                      </a:lnTo>
                      <a:lnTo>
                        <a:pt x="28" y="81"/>
                      </a:lnTo>
                      <a:lnTo>
                        <a:pt x="28" y="78"/>
                      </a:lnTo>
                      <a:lnTo>
                        <a:pt x="28" y="76"/>
                      </a:lnTo>
                      <a:lnTo>
                        <a:pt x="23" y="73"/>
                      </a:lnTo>
                      <a:lnTo>
                        <a:pt x="20" y="73"/>
                      </a:lnTo>
                      <a:lnTo>
                        <a:pt x="15" y="71"/>
                      </a:lnTo>
                      <a:lnTo>
                        <a:pt x="13" y="66"/>
                      </a:lnTo>
                      <a:lnTo>
                        <a:pt x="10" y="61"/>
                      </a:lnTo>
                      <a:lnTo>
                        <a:pt x="8" y="53"/>
                      </a:lnTo>
                      <a:lnTo>
                        <a:pt x="5" y="48"/>
                      </a:lnTo>
                      <a:lnTo>
                        <a:pt x="0" y="45"/>
                      </a:lnTo>
                      <a:lnTo>
                        <a:pt x="0" y="43"/>
                      </a:lnTo>
                      <a:lnTo>
                        <a:pt x="0" y="40"/>
                      </a:lnTo>
                      <a:lnTo>
                        <a:pt x="5" y="43"/>
                      </a:lnTo>
                      <a:lnTo>
                        <a:pt x="8" y="43"/>
                      </a:lnTo>
                      <a:lnTo>
                        <a:pt x="10" y="40"/>
                      </a:lnTo>
                      <a:lnTo>
                        <a:pt x="13" y="38"/>
                      </a:lnTo>
                      <a:lnTo>
                        <a:pt x="15" y="40"/>
                      </a:lnTo>
                      <a:lnTo>
                        <a:pt x="23" y="43"/>
                      </a:lnTo>
                      <a:lnTo>
                        <a:pt x="25" y="43"/>
                      </a:lnTo>
                      <a:lnTo>
                        <a:pt x="30" y="35"/>
                      </a:lnTo>
                      <a:lnTo>
                        <a:pt x="36" y="30"/>
                      </a:lnTo>
                      <a:lnTo>
                        <a:pt x="41" y="23"/>
                      </a:lnTo>
                      <a:lnTo>
                        <a:pt x="43" y="20"/>
                      </a:lnTo>
                      <a:lnTo>
                        <a:pt x="46" y="18"/>
                      </a:lnTo>
                      <a:lnTo>
                        <a:pt x="53" y="18"/>
                      </a:lnTo>
                      <a:lnTo>
                        <a:pt x="56" y="18"/>
                      </a:lnTo>
                      <a:lnTo>
                        <a:pt x="58" y="15"/>
                      </a:lnTo>
                      <a:lnTo>
                        <a:pt x="58" y="10"/>
                      </a:lnTo>
                      <a:lnTo>
                        <a:pt x="58" y="8"/>
                      </a:lnTo>
                      <a:lnTo>
                        <a:pt x="63" y="3"/>
                      </a:lnTo>
                      <a:lnTo>
                        <a:pt x="71" y="0"/>
                      </a:lnTo>
                      <a:lnTo>
                        <a:pt x="76" y="0"/>
                      </a:lnTo>
                      <a:lnTo>
                        <a:pt x="81" y="3"/>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90" name="Freeform 140"/>
                <p:cNvSpPr>
                  <a:spLocks/>
                </p:cNvSpPr>
                <p:nvPr/>
              </p:nvSpPr>
              <p:spPr bwMode="auto">
                <a:xfrm>
                  <a:off x="5918200" y="3873500"/>
                  <a:ext cx="341313" cy="312738"/>
                </a:xfrm>
                <a:custGeom>
                  <a:avLst/>
                  <a:gdLst>
                    <a:gd name="T0" fmla="*/ 2147483647 w 268"/>
                    <a:gd name="T1" fmla="*/ 2147483647 h 245"/>
                    <a:gd name="T2" fmla="*/ 2147483647 w 268"/>
                    <a:gd name="T3" fmla="*/ 2147483647 h 245"/>
                    <a:gd name="T4" fmla="*/ 2147483647 w 268"/>
                    <a:gd name="T5" fmla="*/ 2147483647 h 245"/>
                    <a:gd name="T6" fmla="*/ 2147483647 w 268"/>
                    <a:gd name="T7" fmla="*/ 2147483647 h 245"/>
                    <a:gd name="T8" fmla="*/ 2147483647 w 268"/>
                    <a:gd name="T9" fmla="*/ 2147483647 h 245"/>
                    <a:gd name="T10" fmla="*/ 2147483647 w 268"/>
                    <a:gd name="T11" fmla="*/ 2147483647 h 245"/>
                    <a:gd name="T12" fmla="*/ 2147483647 w 268"/>
                    <a:gd name="T13" fmla="*/ 2147483647 h 245"/>
                    <a:gd name="T14" fmla="*/ 2147483647 w 268"/>
                    <a:gd name="T15" fmla="*/ 2147483647 h 245"/>
                    <a:gd name="T16" fmla="*/ 2147483647 w 268"/>
                    <a:gd name="T17" fmla="*/ 2147483647 h 245"/>
                    <a:gd name="T18" fmla="*/ 2147483647 w 268"/>
                    <a:gd name="T19" fmla="*/ 2147483647 h 245"/>
                    <a:gd name="T20" fmla="*/ 2147483647 w 268"/>
                    <a:gd name="T21" fmla="*/ 2147483647 h 245"/>
                    <a:gd name="T22" fmla="*/ 2147483647 w 268"/>
                    <a:gd name="T23" fmla="*/ 2147483647 h 245"/>
                    <a:gd name="T24" fmla="*/ 2147483647 w 268"/>
                    <a:gd name="T25" fmla="*/ 2147483647 h 245"/>
                    <a:gd name="T26" fmla="*/ 2147483647 w 268"/>
                    <a:gd name="T27" fmla="*/ 2147483647 h 245"/>
                    <a:gd name="T28" fmla="*/ 2147483647 w 268"/>
                    <a:gd name="T29" fmla="*/ 2147483647 h 245"/>
                    <a:gd name="T30" fmla="*/ 2147483647 w 268"/>
                    <a:gd name="T31" fmla="*/ 2147483647 h 245"/>
                    <a:gd name="T32" fmla="*/ 2147483647 w 268"/>
                    <a:gd name="T33" fmla="*/ 2147483647 h 245"/>
                    <a:gd name="T34" fmla="*/ 2147483647 w 268"/>
                    <a:gd name="T35" fmla="*/ 2147483647 h 245"/>
                    <a:gd name="T36" fmla="*/ 2147483647 w 268"/>
                    <a:gd name="T37" fmla="*/ 2147483647 h 245"/>
                    <a:gd name="T38" fmla="*/ 2147483647 w 268"/>
                    <a:gd name="T39" fmla="*/ 2147483647 h 245"/>
                    <a:gd name="T40" fmla="*/ 2147483647 w 268"/>
                    <a:gd name="T41" fmla="*/ 2147483647 h 245"/>
                    <a:gd name="T42" fmla="*/ 2147483647 w 268"/>
                    <a:gd name="T43" fmla="*/ 2147483647 h 245"/>
                    <a:gd name="T44" fmla="*/ 2147483647 w 268"/>
                    <a:gd name="T45" fmla="*/ 2147483647 h 245"/>
                    <a:gd name="T46" fmla="*/ 2147483647 w 268"/>
                    <a:gd name="T47" fmla="*/ 2147483647 h 245"/>
                    <a:gd name="T48" fmla="*/ 2147483647 w 268"/>
                    <a:gd name="T49" fmla="*/ 2147483647 h 245"/>
                    <a:gd name="T50" fmla="*/ 2147483647 w 268"/>
                    <a:gd name="T51" fmla="*/ 2147483647 h 245"/>
                    <a:gd name="T52" fmla="*/ 2147483647 w 268"/>
                    <a:gd name="T53" fmla="*/ 2147483647 h 245"/>
                    <a:gd name="T54" fmla="*/ 2147483647 w 268"/>
                    <a:gd name="T55" fmla="*/ 2147483647 h 245"/>
                    <a:gd name="T56" fmla="*/ 2147483647 w 268"/>
                    <a:gd name="T57" fmla="*/ 2147483647 h 245"/>
                    <a:gd name="T58" fmla="*/ 2147483647 w 268"/>
                    <a:gd name="T59" fmla="*/ 2147483647 h 245"/>
                    <a:gd name="T60" fmla="*/ 2147483647 w 268"/>
                    <a:gd name="T61" fmla="*/ 0 h 245"/>
                    <a:gd name="T62" fmla="*/ 2147483647 w 268"/>
                    <a:gd name="T63" fmla="*/ 2147483647 h 245"/>
                    <a:gd name="T64" fmla="*/ 2147483647 w 268"/>
                    <a:gd name="T65" fmla="*/ 2147483647 h 245"/>
                    <a:gd name="T66" fmla="*/ 2147483647 w 268"/>
                    <a:gd name="T67" fmla="*/ 2147483647 h 245"/>
                    <a:gd name="T68" fmla="*/ 2147483647 w 268"/>
                    <a:gd name="T69" fmla="*/ 2147483647 h 245"/>
                    <a:gd name="T70" fmla="*/ 2147483647 w 268"/>
                    <a:gd name="T71" fmla="*/ 2147483647 h 245"/>
                    <a:gd name="T72" fmla="*/ 2147483647 w 268"/>
                    <a:gd name="T73" fmla="*/ 2147483647 h 245"/>
                    <a:gd name="T74" fmla="*/ 2147483647 w 268"/>
                    <a:gd name="T75" fmla="*/ 2147483647 h 245"/>
                    <a:gd name="T76" fmla="*/ 2147483647 w 268"/>
                    <a:gd name="T77" fmla="*/ 2147483647 h 245"/>
                    <a:gd name="T78" fmla="*/ 2147483647 w 268"/>
                    <a:gd name="T79" fmla="*/ 2147483647 h 245"/>
                    <a:gd name="T80" fmla="*/ 2147483647 w 268"/>
                    <a:gd name="T81" fmla="*/ 2147483647 h 245"/>
                    <a:gd name="T82" fmla="*/ 2147483647 w 268"/>
                    <a:gd name="T83" fmla="*/ 2147483647 h 245"/>
                    <a:gd name="T84" fmla="*/ 2147483647 w 268"/>
                    <a:gd name="T85" fmla="*/ 2147483647 h 245"/>
                    <a:gd name="T86" fmla="*/ 2147483647 w 268"/>
                    <a:gd name="T87" fmla="*/ 2147483647 h 245"/>
                    <a:gd name="T88" fmla="*/ 2147483647 w 268"/>
                    <a:gd name="T89" fmla="*/ 2147483647 h 245"/>
                    <a:gd name="T90" fmla="*/ 2147483647 w 268"/>
                    <a:gd name="T91" fmla="*/ 2147483647 h 245"/>
                    <a:gd name="T92" fmla="*/ 2147483647 w 268"/>
                    <a:gd name="T93" fmla="*/ 2147483647 h 245"/>
                    <a:gd name="T94" fmla="*/ 2147483647 w 268"/>
                    <a:gd name="T95" fmla="*/ 2147483647 h 245"/>
                    <a:gd name="T96" fmla="*/ 2147483647 w 268"/>
                    <a:gd name="T97" fmla="*/ 2147483647 h 245"/>
                    <a:gd name="T98" fmla="*/ 2147483647 w 268"/>
                    <a:gd name="T99" fmla="*/ 2147483647 h 245"/>
                    <a:gd name="T100" fmla="*/ 2147483647 w 268"/>
                    <a:gd name="T101" fmla="*/ 2147483647 h 245"/>
                    <a:gd name="T102" fmla="*/ 2147483647 w 268"/>
                    <a:gd name="T103" fmla="*/ 2147483647 h 245"/>
                    <a:gd name="T104" fmla="*/ 2147483647 w 268"/>
                    <a:gd name="T105" fmla="*/ 2147483647 h 245"/>
                    <a:gd name="T106" fmla="*/ 2147483647 w 268"/>
                    <a:gd name="T107" fmla="*/ 2147483647 h 245"/>
                    <a:gd name="T108" fmla="*/ 2147483647 w 268"/>
                    <a:gd name="T109" fmla="*/ 2147483647 h 245"/>
                    <a:gd name="T110" fmla="*/ 2147483647 w 268"/>
                    <a:gd name="T111" fmla="*/ 2147483647 h 245"/>
                    <a:gd name="T112" fmla="*/ 2147483647 w 268"/>
                    <a:gd name="T113" fmla="*/ 2147483647 h 245"/>
                    <a:gd name="T114" fmla="*/ 2147483647 w 268"/>
                    <a:gd name="T115" fmla="*/ 2147483647 h 245"/>
                    <a:gd name="T116" fmla="*/ 2147483647 w 268"/>
                    <a:gd name="T117" fmla="*/ 2147483647 h 245"/>
                    <a:gd name="T118" fmla="*/ 2147483647 w 268"/>
                    <a:gd name="T119" fmla="*/ 2147483647 h 245"/>
                    <a:gd name="T120" fmla="*/ 2147483647 w 268"/>
                    <a:gd name="T121" fmla="*/ 2147483647 h 24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8"/>
                    <a:gd name="T184" fmla="*/ 0 h 245"/>
                    <a:gd name="T185" fmla="*/ 268 w 268"/>
                    <a:gd name="T186" fmla="*/ 245 h 24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8" h="245">
                      <a:moveTo>
                        <a:pt x="116" y="245"/>
                      </a:moveTo>
                      <a:lnTo>
                        <a:pt x="111" y="245"/>
                      </a:lnTo>
                      <a:lnTo>
                        <a:pt x="106" y="242"/>
                      </a:lnTo>
                      <a:lnTo>
                        <a:pt x="103" y="240"/>
                      </a:lnTo>
                      <a:lnTo>
                        <a:pt x="103" y="232"/>
                      </a:lnTo>
                      <a:lnTo>
                        <a:pt x="101" y="230"/>
                      </a:lnTo>
                      <a:lnTo>
                        <a:pt x="98" y="230"/>
                      </a:lnTo>
                      <a:lnTo>
                        <a:pt x="93" y="230"/>
                      </a:lnTo>
                      <a:lnTo>
                        <a:pt x="93" y="227"/>
                      </a:lnTo>
                      <a:lnTo>
                        <a:pt x="93" y="222"/>
                      </a:lnTo>
                      <a:lnTo>
                        <a:pt x="93" y="220"/>
                      </a:lnTo>
                      <a:lnTo>
                        <a:pt x="91" y="215"/>
                      </a:lnTo>
                      <a:lnTo>
                        <a:pt x="88" y="215"/>
                      </a:lnTo>
                      <a:lnTo>
                        <a:pt x="81" y="220"/>
                      </a:lnTo>
                      <a:lnTo>
                        <a:pt x="71" y="220"/>
                      </a:lnTo>
                      <a:lnTo>
                        <a:pt x="65" y="220"/>
                      </a:lnTo>
                      <a:lnTo>
                        <a:pt x="58" y="222"/>
                      </a:lnTo>
                      <a:lnTo>
                        <a:pt x="55" y="220"/>
                      </a:lnTo>
                      <a:lnTo>
                        <a:pt x="53" y="220"/>
                      </a:lnTo>
                      <a:lnTo>
                        <a:pt x="53" y="217"/>
                      </a:lnTo>
                      <a:lnTo>
                        <a:pt x="45" y="220"/>
                      </a:lnTo>
                      <a:lnTo>
                        <a:pt x="43" y="222"/>
                      </a:lnTo>
                      <a:lnTo>
                        <a:pt x="35" y="222"/>
                      </a:lnTo>
                      <a:lnTo>
                        <a:pt x="28" y="222"/>
                      </a:lnTo>
                      <a:lnTo>
                        <a:pt x="22" y="222"/>
                      </a:lnTo>
                      <a:lnTo>
                        <a:pt x="17" y="225"/>
                      </a:lnTo>
                      <a:lnTo>
                        <a:pt x="12" y="225"/>
                      </a:lnTo>
                      <a:lnTo>
                        <a:pt x="15" y="217"/>
                      </a:lnTo>
                      <a:lnTo>
                        <a:pt x="15" y="215"/>
                      </a:lnTo>
                      <a:lnTo>
                        <a:pt x="17" y="207"/>
                      </a:lnTo>
                      <a:lnTo>
                        <a:pt x="17" y="204"/>
                      </a:lnTo>
                      <a:lnTo>
                        <a:pt x="25" y="199"/>
                      </a:lnTo>
                      <a:lnTo>
                        <a:pt x="30" y="199"/>
                      </a:lnTo>
                      <a:lnTo>
                        <a:pt x="38" y="197"/>
                      </a:lnTo>
                      <a:lnTo>
                        <a:pt x="40" y="194"/>
                      </a:lnTo>
                      <a:lnTo>
                        <a:pt x="40" y="187"/>
                      </a:lnTo>
                      <a:lnTo>
                        <a:pt x="38" y="184"/>
                      </a:lnTo>
                      <a:lnTo>
                        <a:pt x="33" y="184"/>
                      </a:lnTo>
                      <a:lnTo>
                        <a:pt x="33" y="182"/>
                      </a:lnTo>
                      <a:lnTo>
                        <a:pt x="33" y="172"/>
                      </a:lnTo>
                      <a:lnTo>
                        <a:pt x="30" y="167"/>
                      </a:lnTo>
                      <a:lnTo>
                        <a:pt x="28" y="167"/>
                      </a:lnTo>
                      <a:lnTo>
                        <a:pt x="20" y="161"/>
                      </a:lnTo>
                      <a:lnTo>
                        <a:pt x="15" y="159"/>
                      </a:lnTo>
                      <a:lnTo>
                        <a:pt x="12" y="156"/>
                      </a:lnTo>
                      <a:lnTo>
                        <a:pt x="7" y="146"/>
                      </a:lnTo>
                      <a:lnTo>
                        <a:pt x="0" y="139"/>
                      </a:lnTo>
                      <a:lnTo>
                        <a:pt x="7" y="141"/>
                      </a:lnTo>
                      <a:lnTo>
                        <a:pt x="12" y="141"/>
                      </a:lnTo>
                      <a:lnTo>
                        <a:pt x="20" y="144"/>
                      </a:lnTo>
                      <a:lnTo>
                        <a:pt x="25" y="146"/>
                      </a:lnTo>
                      <a:lnTo>
                        <a:pt x="30" y="146"/>
                      </a:lnTo>
                      <a:lnTo>
                        <a:pt x="35" y="146"/>
                      </a:lnTo>
                      <a:lnTo>
                        <a:pt x="43" y="144"/>
                      </a:lnTo>
                      <a:lnTo>
                        <a:pt x="45" y="144"/>
                      </a:lnTo>
                      <a:lnTo>
                        <a:pt x="53" y="146"/>
                      </a:lnTo>
                      <a:lnTo>
                        <a:pt x="60" y="144"/>
                      </a:lnTo>
                      <a:lnTo>
                        <a:pt x="68" y="144"/>
                      </a:lnTo>
                      <a:lnTo>
                        <a:pt x="78" y="141"/>
                      </a:lnTo>
                      <a:lnTo>
                        <a:pt x="86" y="139"/>
                      </a:lnTo>
                      <a:lnTo>
                        <a:pt x="86" y="136"/>
                      </a:lnTo>
                      <a:lnTo>
                        <a:pt x="88" y="129"/>
                      </a:lnTo>
                      <a:lnTo>
                        <a:pt x="88" y="121"/>
                      </a:lnTo>
                      <a:lnTo>
                        <a:pt x="91" y="119"/>
                      </a:lnTo>
                      <a:lnTo>
                        <a:pt x="93" y="116"/>
                      </a:lnTo>
                      <a:lnTo>
                        <a:pt x="98" y="114"/>
                      </a:lnTo>
                      <a:lnTo>
                        <a:pt x="101" y="111"/>
                      </a:lnTo>
                      <a:lnTo>
                        <a:pt x="103" y="111"/>
                      </a:lnTo>
                      <a:lnTo>
                        <a:pt x="108" y="114"/>
                      </a:lnTo>
                      <a:lnTo>
                        <a:pt x="111" y="111"/>
                      </a:lnTo>
                      <a:lnTo>
                        <a:pt x="113" y="106"/>
                      </a:lnTo>
                      <a:lnTo>
                        <a:pt x="116" y="103"/>
                      </a:lnTo>
                      <a:lnTo>
                        <a:pt x="119" y="101"/>
                      </a:lnTo>
                      <a:lnTo>
                        <a:pt x="124" y="101"/>
                      </a:lnTo>
                      <a:lnTo>
                        <a:pt x="131" y="106"/>
                      </a:lnTo>
                      <a:lnTo>
                        <a:pt x="131" y="103"/>
                      </a:lnTo>
                      <a:lnTo>
                        <a:pt x="134" y="101"/>
                      </a:lnTo>
                      <a:lnTo>
                        <a:pt x="136" y="91"/>
                      </a:lnTo>
                      <a:lnTo>
                        <a:pt x="136" y="83"/>
                      </a:lnTo>
                      <a:lnTo>
                        <a:pt x="139" y="81"/>
                      </a:lnTo>
                      <a:lnTo>
                        <a:pt x="141" y="78"/>
                      </a:lnTo>
                      <a:lnTo>
                        <a:pt x="144" y="76"/>
                      </a:lnTo>
                      <a:lnTo>
                        <a:pt x="149" y="76"/>
                      </a:lnTo>
                      <a:lnTo>
                        <a:pt x="151" y="73"/>
                      </a:lnTo>
                      <a:lnTo>
                        <a:pt x="151" y="71"/>
                      </a:lnTo>
                      <a:lnTo>
                        <a:pt x="149" y="68"/>
                      </a:lnTo>
                      <a:lnTo>
                        <a:pt x="146" y="63"/>
                      </a:lnTo>
                      <a:lnTo>
                        <a:pt x="144" y="61"/>
                      </a:lnTo>
                      <a:lnTo>
                        <a:pt x="146" y="61"/>
                      </a:lnTo>
                      <a:lnTo>
                        <a:pt x="154" y="61"/>
                      </a:lnTo>
                      <a:lnTo>
                        <a:pt x="159" y="61"/>
                      </a:lnTo>
                      <a:lnTo>
                        <a:pt x="164" y="58"/>
                      </a:lnTo>
                      <a:lnTo>
                        <a:pt x="164" y="55"/>
                      </a:lnTo>
                      <a:lnTo>
                        <a:pt x="164" y="50"/>
                      </a:lnTo>
                      <a:lnTo>
                        <a:pt x="164" y="48"/>
                      </a:lnTo>
                      <a:lnTo>
                        <a:pt x="167" y="45"/>
                      </a:lnTo>
                      <a:lnTo>
                        <a:pt x="172" y="43"/>
                      </a:lnTo>
                      <a:lnTo>
                        <a:pt x="174" y="38"/>
                      </a:lnTo>
                      <a:lnTo>
                        <a:pt x="172" y="33"/>
                      </a:lnTo>
                      <a:lnTo>
                        <a:pt x="172" y="30"/>
                      </a:lnTo>
                      <a:lnTo>
                        <a:pt x="172" y="28"/>
                      </a:lnTo>
                      <a:lnTo>
                        <a:pt x="172" y="25"/>
                      </a:lnTo>
                      <a:lnTo>
                        <a:pt x="169" y="23"/>
                      </a:lnTo>
                      <a:lnTo>
                        <a:pt x="169" y="20"/>
                      </a:lnTo>
                      <a:lnTo>
                        <a:pt x="172" y="15"/>
                      </a:lnTo>
                      <a:lnTo>
                        <a:pt x="174" y="15"/>
                      </a:lnTo>
                      <a:lnTo>
                        <a:pt x="179" y="10"/>
                      </a:lnTo>
                      <a:lnTo>
                        <a:pt x="182" y="10"/>
                      </a:lnTo>
                      <a:lnTo>
                        <a:pt x="184" y="7"/>
                      </a:lnTo>
                      <a:lnTo>
                        <a:pt x="192" y="5"/>
                      </a:lnTo>
                      <a:lnTo>
                        <a:pt x="202" y="5"/>
                      </a:lnTo>
                      <a:lnTo>
                        <a:pt x="207" y="7"/>
                      </a:lnTo>
                      <a:lnTo>
                        <a:pt x="210" y="5"/>
                      </a:lnTo>
                      <a:lnTo>
                        <a:pt x="212" y="5"/>
                      </a:lnTo>
                      <a:lnTo>
                        <a:pt x="215" y="2"/>
                      </a:lnTo>
                      <a:lnTo>
                        <a:pt x="217" y="2"/>
                      </a:lnTo>
                      <a:lnTo>
                        <a:pt x="220" y="0"/>
                      </a:lnTo>
                      <a:lnTo>
                        <a:pt x="222" y="2"/>
                      </a:lnTo>
                      <a:lnTo>
                        <a:pt x="225" y="2"/>
                      </a:lnTo>
                      <a:lnTo>
                        <a:pt x="230" y="2"/>
                      </a:lnTo>
                      <a:lnTo>
                        <a:pt x="230" y="7"/>
                      </a:lnTo>
                      <a:lnTo>
                        <a:pt x="232" y="5"/>
                      </a:lnTo>
                      <a:lnTo>
                        <a:pt x="237" y="5"/>
                      </a:lnTo>
                      <a:lnTo>
                        <a:pt x="240" y="7"/>
                      </a:lnTo>
                      <a:lnTo>
                        <a:pt x="240" y="10"/>
                      </a:lnTo>
                      <a:lnTo>
                        <a:pt x="240" y="15"/>
                      </a:lnTo>
                      <a:lnTo>
                        <a:pt x="237" y="20"/>
                      </a:lnTo>
                      <a:lnTo>
                        <a:pt x="240" y="20"/>
                      </a:lnTo>
                      <a:lnTo>
                        <a:pt x="242" y="23"/>
                      </a:lnTo>
                      <a:lnTo>
                        <a:pt x="245" y="25"/>
                      </a:lnTo>
                      <a:lnTo>
                        <a:pt x="247" y="23"/>
                      </a:lnTo>
                      <a:lnTo>
                        <a:pt x="250" y="23"/>
                      </a:lnTo>
                      <a:lnTo>
                        <a:pt x="250" y="25"/>
                      </a:lnTo>
                      <a:lnTo>
                        <a:pt x="252" y="25"/>
                      </a:lnTo>
                      <a:lnTo>
                        <a:pt x="255" y="30"/>
                      </a:lnTo>
                      <a:lnTo>
                        <a:pt x="265" y="30"/>
                      </a:lnTo>
                      <a:lnTo>
                        <a:pt x="268" y="30"/>
                      </a:lnTo>
                      <a:lnTo>
                        <a:pt x="268" y="33"/>
                      </a:lnTo>
                      <a:lnTo>
                        <a:pt x="263" y="35"/>
                      </a:lnTo>
                      <a:lnTo>
                        <a:pt x="258" y="38"/>
                      </a:lnTo>
                      <a:lnTo>
                        <a:pt x="258" y="43"/>
                      </a:lnTo>
                      <a:lnTo>
                        <a:pt x="258" y="45"/>
                      </a:lnTo>
                      <a:lnTo>
                        <a:pt x="255" y="48"/>
                      </a:lnTo>
                      <a:lnTo>
                        <a:pt x="255" y="45"/>
                      </a:lnTo>
                      <a:lnTo>
                        <a:pt x="250" y="45"/>
                      </a:lnTo>
                      <a:lnTo>
                        <a:pt x="247" y="45"/>
                      </a:lnTo>
                      <a:lnTo>
                        <a:pt x="245" y="48"/>
                      </a:lnTo>
                      <a:lnTo>
                        <a:pt x="242" y="48"/>
                      </a:lnTo>
                      <a:lnTo>
                        <a:pt x="240" y="50"/>
                      </a:lnTo>
                      <a:lnTo>
                        <a:pt x="232" y="48"/>
                      </a:lnTo>
                      <a:lnTo>
                        <a:pt x="230" y="48"/>
                      </a:lnTo>
                      <a:lnTo>
                        <a:pt x="217" y="45"/>
                      </a:lnTo>
                      <a:lnTo>
                        <a:pt x="210" y="48"/>
                      </a:lnTo>
                      <a:lnTo>
                        <a:pt x="207" y="53"/>
                      </a:lnTo>
                      <a:lnTo>
                        <a:pt x="210" y="53"/>
                      </a:lnTo>
                      <a:lnTo>
                        <a:pt x="210" y="55"/>
                      </a:lnTo>
                      <a:lnTo>
                        <a:pt x="210" y="58"/>
                      </a:lnTo>
                      <a:lnTo>
                        <a:pt x="210" y="61"/>
                      </a:lnTo>
                      <a:lnTo>
                        <a:pt x="215" y="61"/>
                      </a:lnTo>
                      <a:lnTo>
                        <a:pt x="215" y="63"/>
                      </a:lnTo>
                      <a:lnTo>
                        <a:pt x="212" y="63"/>
                      </a:lnTo>
                      <a:lnTo>
                        <a:pt x="210" y="66"/>
                      </a:lnTo>
                      <a:lnTo>
                        <a:pt x="212" y="68"/>
                      </a:lnTo>
                      <a:lnTo>
                        <a:pt x="212" y="73"/>
                      </a:lnTo>
                      <a:lnTo>
                        <a:pt x="210" y="73"/>
                      </a:lnTo>
                      <a:lnTo>
                        <a:pt x="212" y="76"/>
                      </a:lnTo>
                      <a:lnTo>
                        <a:pt x="215" y="78"/>
                      </a:lnTo>
                      <a:lnTo>
                        <a:pt x="215" y="83"/>
                      </a:lnTo>
                      <a:lnTo>
                        <a:pt x="222" y="83"/>
                      </a:lnTo>
                      <a:lnTo>
                        <a:pt x="222" y="86"/>
                      </a:lnTo>
                      <a:lnTo>
                        <a:pt x="222" y="88"/>
                      </a:lnTo>
                      <a:lnTo>
                        <a:pt x="227" y="88"/>
                      </a:lnTo>
                      <a:lnTo>
                        <a:pt x="232" y="91"/>
                      </a:lnTo>
                      <a:lnTo>
                        <a:pt x="232" y="93"/>
                      </a:lnTo>
                      <a:lnTo>
                        <a:pt x="230" y="96"/>
                      </a:lnTo>
                      <a:lnTo>
                        <a:pt x="227" y="98"/>
                      </a:lnTo>
                      <a:lnTo>
                        <a:pt x="222" y="98"/>
                      </a:lnTo>
                      <a:lnTo>
                        <a:pt x="220" y="101"/>
                      </a:lnTo>
                      <a:lnTo>
                        <a:pt x="220" y="103"/>
                      </a:lnTo>
                      <a:lnTo>
                        <a:pt x="220" y="108"/>
                      </a:lnTo>
                      <a:lnTo>
                        <a:pt x="220" y="116"/>
                      </a:lnTo>
                      <a:lnTo>
                        <a:pt x="207" y="129"/>
                      </a:lnTo>
                      <a:lnTo>
                        <a:pt x="210" y="131"/>
                      </a:lnTo>
                      <a:lnTo>
                        <a:pt x="207" y="134"/>
                      </a:lnTo>
                      <a:lnTo>
                        <a:pt x="202" y="134"/>
                      </a:lnTo>
                      <a:lnTo>
                        <a:pt x="199" y="139"/>
                      </a:lnTo>
                      <a:lnTo>
                        <a:pt x="197" y="149"/>
                      </a:lnTo>
                      <a:lnTo>
                        <a:pt x="194" y="154"/>
                      </a:lnTo>
                      <a:lnTo>
                        <a:pt x="184" y="156"/>
                      </a:lnTo>
                      <a:lnTo>
                        <a:pt x="184" y="159"/>
                      </a:lnTo>
                      <a:lnTo>
                        <a:pt x="182" y="164"/>
                      </a:lnTo>
                      <a:lnTo>
                        <a:pt x="177" y="169"/>
                      </a:lnTo>
                      <a:lnTo>
                        <a:pt x="177" y="172"/>
                      </a:lnTo>
                      <a:lnTo>
                        <a:pt x="172" y="174"/>
                      </a:lnTo>
                      <a:lnTo>
                        <a:pt x="167" y="174"/>
                      </a:lnTo>
                      <a:lnTo>
                        <a:pt x="159" y="177"/>
                      </a:lnTo>
                      <a:lnTo>
                        <a:pt x="156" y="177"/>
                      </a:lnTo>
                      <a:lnTo>
                        <a:pt x="156" y="172"/>
                      </a:lnTo>
                      <a:lnTo>
                        <a:pt x="154" y="172"/>
                      </a:lnTo>
                      <a:lnTo>
                        <a:pt x="151" y="172"/>
                      </a:lnTo>
                      <a:lnTo>
                        <a:pt x="149" y="174"/>
                      </a:lnTo>
                      <a:lnTo>
                        <a:pt x="146" y="179"/>
                      </a:lnTo>
                      <a:lnTo>
                        <a:pt x="141" y="187"/>
                      </a:lnTo>
                      <a:lnTo>
                        <a:pt x="139" y="189"/>
                      </a:lnTo>
                      <a:lnTo>
                        <a:pt x="139" y="192"/>
                      </a:lnTo>
                      <a:lnTo>
                        <a:pt x="139" y="194"/>
                      </a:lnTo>
                      <a:lnTo>
                        <a:pt x="144" y="197"/>
                      </a:lnTo>
                      <a:lnTo>
                        <a:pt x="146" y="197"/>
                      </a:lnTo>
                      <a:lnTo>
                        <a:pt x="149" y="197"/>
                      </a:lnTo>
                      <a:lnTo>
                        <a:pt x="149" y="202"/>
                      </a:lnTo>
                      <a:lnTo>
                        <a:pt x="149" y="209"/>
                      </a:lnTo>
                      <a:lnTo>
                        <a:pt x="151" y="212"/>
                      </a:lnTo>
                      <a:lnTo>
                        <a:pt x="154" y="212"/>
                      </a:lnTo>
                      <a:lnTo>
                        <a:pt x="156" y="212"/>
                      </a:lnTo>
                      <a:lnTo>
                        <a:pt x="156" y="215"/>
                      </a:lnTo>
                      <a:lnTo>
                        <a:pt x="159" y="220"/>
                      </a:lnTo>
                      <a:lnTo>
                        <a:pt x="164" y="230"/>
                      </a:lnTo>
                      <a:lnTo>
                        <a:pt x="161" y="232"/>
                      </a:lnTo>
                      <a:lnTo>
                        <a:pt x="164" y="235"/>
                      </a:lnTo>
                      <a:lnTo>
                        <a:pt x="161" y="235"/>
                      </a:lnTo>
                      <a:lnTo>
                        <a:pt x="161" y="237"/>
                      </a:lnTo>
                      <a:lnTo>
                        <a:pt x="156" y="237"/>
                      </a:lnTo>
                      <a:lnTo>
                        <a:pt x="156" y="235"/>
                      </a:lnTo>
                      <a:lnTo>
                        <a:pt x="154" y="235"/>
                      </a:lnTo>
                      <a:lnTo>
                        <a:pt x="149" y="237"/>
                      </a:lnTo>
                      <a:lnTo>
                        <a:pt x="146" y="240"/>
                      </a:lnTo>
                      <a:lnTo>
                        <a:pt x="141" y="237"/>
                      </a:lnTo>
                      <a:lnTo>
                        <a:pt x="134" y="237"/>
                      </a:lnTo>
                      <a:lnTo>
                        <a:pt x="129" y="237"/>
                      </a:lnTo>
                      <a:lnTo>
                        <a:pt x="126" y="237"/>
                      </a:lnTo>
                      <a:lnTo>
                        <a:pt x="126" y="242"/>
                      </a:lnTo>
                      <a:lnTo>
                        <a:pt x="121" y="242"/>
                      </a:lnTo>
                      <a:lnTo>
                        <a:pt x="119" y="245"/>
                      </a:lnTo>
                      <a:lnTo>
                        <a:pt x="116" y="245"/>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91" name="Freeform 141"/>
                <p:cNvSpPr>
                  <a:spLocks/>
                </p:cNvSpPr>
                <p:nvPr/>
              </p:nvSpPr>
              <p:spPr bwMode="auto">
                <a:xfrm>
                  <a:off x="5348288" y="4878388"/>
                  <a:ext cx="65087" cy="153987"/>
                </a:xfrm>
                <a:custGeom>
                  <a:avLst/>
                  <a:gdLst>
                    <a:gd name="T0" fmla="*/ 2147483647 w 51"/>
                    <a:gd name="T1" fmla="*/ 2147483647 h 121"/>
                    <a:gd name="T2" fmla="*/ 2147483647 w 51"/>
                    <a:gd name="T3" fmla="*/ 2147483647 h 121"/>
                    <a:gd name="T4" fmla="*/ 2147483647 w 51"/>
                    <a:gd name="T5" fmla="*/ 2147483647 h 121"/>
                    <a:gd name="T6" fmla="*/ 2147483647 w 51"/>
                    <a:gd name="T7" fmla="*/ 2147483647 h 121"/>
                    <a:gd name="T8" fmla="*/ 2147483647 w 51"/>
                    <a:gd name="T9" fmla="*/ 2147483647 h 121"/>
                    <a:gd name="T10" fmla="*/ 2147483647 w 51"/>
                    <a:gd name="T11" fmla="*/ 2147483647 h 121"/>
                    <a:gd name="T12" fmla="*/ 2147483647 w 51"/>
                    <a:gd name="T13" fmla="*/ 2147483647 h 121"/>
                    <a:gd name="T14" fmla="*/ 2147483647 w 51"/>
                    <a:gd name="T15" fmla="*/ 2147483647 h 121"/>
                    <a:gd name="T16" fmla="*/ 2147483647 w 51"/>
                    <a:gd name="T17" fmla="*/ 2147483647 h 121"/>
                    <a:gd name="T18" fmla="*/ 2147483647 w 51"/>
                    <a:gd name="T19" fmla="*/ 2147483647 h 121"/>
                    <a:gd name="T20" fmla="*/ 2147483647 w 51"/>
                    <a:gd name="T21" fmla="*/ 2147483647 h 121"/>
                    <a:gd name="T22" fmla="*/ 2147483647 w 51"/>
                    <a:gd name="T23" fmla="*/ 2147483647 h 121"/>
                    <a:gd name="T24" fmla="*/ 2147483647 w 51"/>
                    <a:gd name="T25" fmla="*/ 2147483647 h 121"/>
                    <a:gd name="T26" fmla="*/ 2147483647 w 51"/>
                    <a:gd name="T27" fmla="*/ 2147483647 h 121"/>
                    <a:gd name="T28" fmla="*/ 2147483647 w 51"/>
                    <a:gd name="T29" fmla="*/ 2147483647 h 121"/>
                    <a:gd name="T30" fmla="*/ 2147483647 w 51"/>
                    <a:gd name="T31" fmla="*/ 2147483647 h 121"/>
                    <a:gd name="T32" fmla="*/ 2147483647 w 51"/>
                    <a:gd name="T33" fmla="*/ 2147483647 h 121"/>
                    <a:gd name="T34" fmla="*/ 2147483647 w 51"/>
                    <a:gd name="T35" fmla="*/ 2147483647 h 121"/>
                    <a:gd name="T36" fmla="*/ 2147483647 w 51"/>
                    <a:gd name="T37" fmla="*/ 2147483647 h 121"/>
                    <a:gd name="T38" fmla="*/ 2147483647 w 51"/>
                    <a:gd name="T39" fmla="*/ 2147483647 h 121"/>
                    <a:gd name="T40" fmla="*/ 0 w 51"/>
                    <a:gd name="T41" fmla="*/ 2147483647 h 121"/>
                    <a:gd name="T42" fmla="*/ 2147483647 w 51"/>
                    <a:gd name="T43" fmla="*/ 2147483647 h 121"/>
                    <a:gd name="T44" fmla="*/ 2147483647 w 51"/>
                    <a:gd name="T45" fmla="*/ 2147483647 h 121"/>
                    <a:gd name="T46" fmla="*/ 2147483647 w 51"/>
                    <a:gd name="T47" fmla="*/ 2147483647 h 121"/>
                    <a:gd name="T48" fmla="*/ 2147483647 w 51"/>
                    <a:gd name="T49" fmla="*/ 2147483647 h 121"/>
                    <a:gd name="T50" fmla="*/ 2147483647 w 51"/>
                    <a:gd name="T51" fmla="*/ 2147483647 h 121"/>
                    <a:gd name="T52" fmla="*/ 2147483647 w 51"/>
                    <a:gd name="T53" fmla="*/ 2147483647 h 121"/>
                    <a:gd name="T54" fmla="*/ 2147483647 w 51"/>
                    <a:gd name="T55" fmla="*/ 2147483647 h 121"/>
                    <a:gd name="T56" fmla="*/ 2147483647 w 51"/>
                    <a:gd name="T57" fmla="*/ 2147483647 h 121"/>
                    <a:gd name="T58" fmla="*/ 2147483647 w 51"/>
                    <a:gd name="T59" fmla="*/ 0 h 121"/>
                    <a:gd name="T60" fmla="*/ 2147483647 w 51"/>
                    <a:gd name="T61" fmla="*/ 0 h 121"/>
                    <a:gd name="T62" fmla="*/ 2147483647 w 51"/>
                    <a:gd name="T63" fmla="*/ 2147483647 h 121"/>
                    <a:gd name="T64" fmla="*/ 2147483647 w 51"/>
                    <a:gd name="T65" fmla="*/ 2147483647 h 121"/>
                    <a:gd name="T66" fmla="*/ 2147483647 w 51"/>
                    <a:gd name="T67" fmla="*/ 2147483647 h 1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
                    <a:gd name="T103" fmla="*/ 0 h 121"/>
                    <a:gd name="T104" fmla="*/ 51 w 51"/>
                    <a:gd name="T105" fmla="*/ 121 h 12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 h="121">
                      <a:moveTo>
                        <a:pt x="31" y="30"/>
                      </a:moveTo>
                      <a:lnTo>
                        <a:pt x="28" y="40"/>
                      </a:lnTo>
                      <a:lnTo>
                        <a:pt x="28" y="43"/>
                      </a:lnTo>
                      <a:lnTo>
                        <a:pt x="28" y="51"/>
                      </a:lnTo>
                      <a:lnTo>
                        <a:pt x="31" y="58"/>
                      </a:lnTo>
                      <a:lnTo>
                        <a:pt x="31" y="61"/>
                      </a:lnTo>
                      <a:lnTo>
                        <a:pt x="33" y="63"/>
                      </a:lnTo>
                      <a:lnTo>
                        <a:pt x="38" y="66"/>
                      </a:lnTo>
                      <a:lnTo>
                        <a:pt x="48" y="76"/>
                      </a:lnTo>
                      <a:lnTo>
                        <a:pt x="51" y="81"/>
                      </a:lnTo>
                      <a:lnTo>
                        <a:pt x="51" y="83"/>
                      </a:lnTo>
                      <a:lnTo>
                        <a:pt x="51" y="101"/>
                      </a:lnTo>
                      <a:lnTo>
                        <a:pt x="51" y="104"/>
                      </a:lnTo>
                      <a:lnTo>
                        <a:pt x="48" y="106"/>
                      </a:lnTo>
                      <a:lnTo>
                        <a:pt x="46" y="106"/>
                      </a:lnTo>
                      <a:lnTo>
                        <a:pt x="43" y="106"/>
                      </a:lnTo>
                      <a:lnTo>
                        <a:pt x="41" y="109"/>
                      </a:lnTo>
                      <a:lnTo>
                        <a:pt x="41" y="114"/>
                      </a:lnTo>
                      <a:lnTo>
                        <a:pt x="41" y="116"/>
                      </a:lnTo>
                      <a:lnTo>
                        <a:pt x="41" y="119"/>
                      </a:lnTo>
                      <a:lnTo>
                        <a:pt x="41" y="121"/>
                      </a:lnTo>
                      <a:lnTo>
                        <a:pt x="36" y="119"/>
                      </a:lnTo>
                      <a:lnTo>
                        <a:pt x="31" y="109"/>
                      </a:lnTo>
                      <a:lnTo>
                        <a:pt x="26" y="106"/>
                      </a:lnTo>
                      <a:lnTo>
                        <a:pt x="26" y="101"/>
                      </a:lnTo>
                      <a:lnTo>
                        <a:pt x="28" y="96"/>
                      </a:lnTo>
                      <a:lnTo>
                        <a:pt x="31" y="93"/>
                      </a:lnTo>
                      <a:lnTo>
                        <a:pt x="31" y="88"/>
                      </a:lnTo>
                      <a:lnTo>
                        <a:pt x="28" y="83"/>
                      </a:lnTo>
                      <a:lnTo>
                        <a:pt x="28" y="78"/>
                      </a:lnTo>
                      <a:lnTo>
                        <a:pt x="26" y="78"/>
                      </a:lnTo>
                      <a:lnTo>
                        <a:pt x="21" y="78"/>
                      </a:lnTo>
                      <a:lnTo>
                        <a:pt x="16" y="81"/>
                      </a:lnTo>
                      <a:lnTo>
                        <a:pt x="13" y="78"/>
                      </a:lnTo>
                      <a:lnTo>
                        <a:pt x="10" y="76"/>
                      </a:lnTo>
                      <a:lnTo>
                        <a:pt x="8" y="71"/>
                      </a:lnTo>
                      <a:lnTo>
                        <a:pt x="5" y="71"/>
                      </a:lnTo>
                      <a:lnTo>
                        <a:pt x="3" y="66"/>
                      </a:lnTo>
                      <a:lnTo>
                        <a:pt x="0" y="63"/>
                      </a:lnTo>
                      <a:lnTo>
                        <a:pt x="3" y="58"/>
                      </a:lnTo>
                      <a:lnTo>
                        <a:pt x="5" y="51"/>
                      </a:lnTo>
                      <a:lnTo>
                        <a:pt x="5" y="48"/>
                      </a:lnTo>
                      <a:lnTo>
                        <a:pt x="10" y="48"/>
                      </a:lnTo>
                      <a:lnTo>
                        <a:pt x="16" y="46"/>
                      </a:lnTo>
                      <a:lnTo>
                        <a:pt x="16" y="43"/>
                      </a:lnTo>
                      <a:lnTo>
                        <a:pt x="10" y="40"/>
                      </a:lnTo>
                      <a:lnTo>
                        <a:pt x="10" y="38"/>
                      </a:lnTo>
                      <a:lnTo>
                        <a:pt x="10" y="35"/>
                      </a:lnTo>
                      <a:lnTo>
                        <a:pt x="10" y="25"/>
                      </a:lnTo>
                      <a:lnTo>
                        <a:pt x="10" y="20"/>
                      </a:lnTo>
                      <a:lnTo>
                        <a:pt x="10" y="18"/>
                      </a:lnTo>
                      <a:lnTo>
                        <a:pt x="16" y="15"/>
                      </a:lnTo>
                      <a:lnTo>
                        <a:pt x="16" y="13"/>
                      </a:lnTo>
                      <a:lnTo>
                        <a:pt x="13" y="5"/>
                      </a:lnTo>
                      <a:lnTo>
                        <a:pt x="8" y="0"/>
                      </a:lnTo>
                      <a:lnTo>
                        <a:pt x="10" y="0"/>
                      </a:lnTo>
                      <a:lnTo>
                        <a:pt x="18" y="0"/>
                      </a:lnTo>
                      <a:lnTo>
                        <a:pt x="23" y="5"/>
                      </a:lnTo>
                      <a:lnTo>
                        <a:pt x="26" y="10"/>
                      </a:lnTo>
                      <a:lnTo>
                        <a:pt x="26" y="18"/>
                      </a:lnTo>
                      <a:lnTo>
                        <a:pt x="28" y="20"/>
                      </a:lnTo>
                      <a:lnTo>
                        <a:pt x="28" y="28"/>
                      </a:lnTo>
                      <a:lnTo>
                        <a:pt x="31" y="3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92" name="Freeform 142"/>
                <p:cNvSpPr>
                  <a:spLocks noEditPoints="1"/>
                </p:cNvSpPr>
                <p:nvPr/>
              </p:nvSpPr>
              <p:spPr bwMode="auto">
                <a:xfrm>
                  <a:off x="4979988" y="5141913"/>
                  <a:ext cx="373062" cy="295275"/>
                </a:xfrm>
                <a:custGeom>
                  <a:avLst/>
                  <a:gdLst>
                    <a:gd name="T0" fmla="*/ 2147483647 w 293"/>
                    <a:gd name="T1" fmla="*/ 2147483647 h 232"/>
                    <a:gd name="T2" fmla="*/ 2147483647 w 293"/>
                    <a:gd name="T3" fmla="*/ 2147483647 h 232"/>
                    <a:gd name="T4" fmla="*/ 2147483647 w 293"/>
                    <a:gd name="T5" fmla="*/ 2147483647 h 232"/>
                    <a:gd name="T6" fmla="*/ 2147483647 w 293"/>
                    <a:gd name="T7" fmla="*/ 2147483647 h 232"/>
                    <a:gd name="T8" fmla="*/ 2147483647 w 293"/>
                    <a:gd name="T9" fmla="*/ 2147483647 h 232"/>
                    <a:gd name="T10" fmla="*/ 2147483647 w 293"/>
                    <a:gd name="T11" fmla="*/ 2147483647 h 232"/>
                    <a:gd name="T12" fmla="*/ 2147483647 w 293"/>
                    <a:gd name="T13" fmla="*/ 2147483647 h 232"/>
                    <a:gd name="T14" fmla="*/ 2147483647 w 293"/>
                    <a:gd name="T15" fmla="*/ 2147483647 h 232"/>
                    <a:gd name="T16" fmla="*/ 2147483647 w 293"/>
                    <a:gd name="T17" fmla="*/ 2147483647 h 232"/>
                    <a:gd name="T18" fmla="*/ 2147483647 w 293"/>
                    <a:gd name="T19" fmla="*/ 2147483647 h 232"/>
                    <a:gd name="T20" fmla="*/ 2147483647 w 293"/>
                    <a:gd name="T21" fmla="*/ 2147483647 h 232"/>
                    <a:gd name="T22" fmla="*/ 2147483647 w 293"/>
                    <a:gd name="T23" fmla="*/ 0 h 232"/>
                    <a:gd name="T24" fmla="*/ 2147483647 w 293"/>
                    <a:gd name="T25" fmla="*/ 2147483647 h 232"/>
                    <a:gd name="T26" fmla="*/ 2147483647 w 293"/>
                    <a:gd name="T27" fmla="*/ 2147483647 h 232"/>
                    <a:gd name="T28" fmla="*/ 2147483647 w 293"/>
                    <a:gd name="T29" fmla="*/ 2147483647 h 232"/>
                    <a:gd name="T30" fmla="*/ 2147483647 w 293"/>
                    <a:gd name="T31" fmla="*/ 2147483647 h 232"/>
                    <a:gd name="T32" fmla="*/ 2147483647 w 293"/>
                    <a:gd name="T33" fmla="*/ 2147483647 h 232"/>
                    <a:gd name="T34" fmla="*/ 2147483647 w 293"/>
                    <a:gd name="T35" fmla="*/ 2147483647 h 232"/>
                    <a:gd name="T36" fmla="*/ 2147483647 w 293"/>
                    <a:gd name="T37" fmla="*/ 2147483647 h 232"/>
                    <a:gd name="T38" fmla="*/ 2147483647 w 293"/>
                    <a:gd name="T39" fmla="*/ 2147483647 h 232"/>
                    <a:gd name="T40" fmla="*/ 2147483647 w 293"/>
                    <a:gd name="T41" fmla="*/ 2147483647 h 232"/>
                    <a:gd name="T42" fmla="*/ 2147483647 w 293"/>
                    <a:gd name="T43" fmla="*/ 2147483647 h 232"/>
                    <a:gd name="T44" fmla="*/ 2147483647 w 293"/>
                    <a:gd name="T45" fmla="*/ 2147483647 h 232"/>
                    <a:gd name="T46" fmla="*/ 2147483647 w 293"/>
                    <a:gd name="T47" fmla="*/ 2147483647 h 232"/>
                    <a:gd name="T48" fmla="*/ 2147483647 w 293"/>
                    <a:gd name="T49" fmla="*/ 2147483647 h 232"/>
                    <a:gd name="T50" fmla="*/ 2147483647 w 293"/>
                    <a:gd name="T51" fmla="*/ 2147483647 h 232"/>
                    <a:gd name="T52" fmla="*/ 2147483647 w 293"/>
                    <a:gd name="T53" fmla="*/ 2147483647 h 232"/>
                    <a:gd name="T54" fmla="*/ 2147483647 w 293"/>
                    <a:gd name="T55" fmla="*/ 2147483647 h 232"/>
                    <a:gd name="T56" fmla="*/ 2147483647 w 293"/>
                    <a:gd name="T57" fmla="*/ 2147483647 h 232"/>
                    <a:gd name="T58" fmla="*/ 2147483647 w 293"/>
                    <a:gd name="T59" fmla="*/ 2147483647 h 232"/>
                    <a:gd name="T60" fmla="*/ 2147483647 w 293"/>
                    <a:gd name="T61" fmla="*/ 2147483647 h 232"/>
                    <a:gd name="T62" fmla="*/ 2147483647 w 293"/>
                    <a:gd name="T63" fmla="*/ 2147483647 h 232"/>
                    <a:gd name="T64" fmla="*/ 2147483647 w 293"/>
                    <a:gd name="T65" fmla="*/ 2147483647 h 232"/>
                    <a:gd name="T66" fmla="*/ 2147483647 w 293"/>
                    <a:gd name="T67" fmla="*/ 2147483647 h 232"/>
                    <a:gd name="T68" fmla="*/ 2147483647 w 293"/>
                    <a:gd name="T69" fmla="*/ 2147483647 h 232"/>
                    <a:gd name="T70" fmla="*/ 2147483647 w 293"/>
                    <a:gd name="T71" fmla="*/ 2147483647 h 232"/>
                    <a:gd name="T72" fmla="*/ 2147483647 w 293"/>
                    <a:gd name="T73" fmla="*/ 2147483647 h 232"/>
                    <a:gd name="T74" fmla="*/ 2147483647 w 293"/>
                    <a:gd name="T75" fmla="*/ 2147483647 h 232"/>
                    <a:gd name="T76" fmla="*/ 2147483647 w 293"/>
                    <a:gd name="T77" fmla="*/ 2147483647 h 232"/>
                    <a:gd name="T78" fmla="*/ 2147483647 w 293"/>
                    <a:gd name="T79" fmla="*/ 2147483647 h 232"/>
                    <a:gd name="T80" fmla="*/ 2147483647 w 293"/>
                    <a:gd name="T81" fmla="*/ 2147483647 h 232"/>
                    <a:gd name="T82" fmla="*/ 2147483647 w 293"/>
                    <a:gd name="T83" fmla="*/ 2147483647 h 232"/>
                    <a:gd name="T84" fmla="*/ 2147483647 w 293"/>
                    <a:gd name="T85" fmla="*/ 2147483647 h 232"/>
                    <a:gd name="T86" fmla="*/ 2147483647 w 293"/>
                    <a:gd name="T87" fmla="*/ 2147483647 h 232"/>
                    <a:gd name="T88" fmla="*/ 2147483647 w 293"/>
                    <a:gd name="T89" fmla="*/ 2147483647 h 232"/>
                    <a:gd name="T90" fmla="*/ 2147483647 w 293"/>
                    <a:gd name="T91" fmla="*/ 2147483647 h 232"/>
                    <a:gd name="T92" fmla="*/ 2147483647 w 293"/>
                    <a:gd name="T93" fmla="*/ 2147483647 h 232"/>
                    <a:gd name="T94" fmla="*/ 0 w 293"/>
                    <a:gd name="T95" fmla="*/ 2147483647 h 232"/>
                    <a:gd name="T96" fmla="*/ 2147483647 w 293"/>
                    <a:gd name="T97" fmla="*/ 2147483647 h 232"/>
                    <a:gd name="T98" fmla="*/ 2147483647 w 293"/>
                    <a:gd name="T99" fmla="*/ 2147483647 h 232"/>
                    <a:gd name="T100" fmla="*/ 2147483647 w 293"/>
                    <a:gd name="T101" fmla="*/ 2147483647 h 232"/>
                    <a:gd name="T102" fmla="*/ 2147483647 w 293"/>
                    <a:gd name="T103" fmla="*/ 2147483647 h 232"/>
                    <a:gd name="T104" fmla="*/ 2147483647 w 293"/>
                    <a:gd name="T105" fmla="*/ 2147483647 h 232"/>
                    <a:gd name="T106" fmla="*/ 2147483647 w 293"/>
                    <a:gd name="T107" fmla="*/ 2147483647 h 2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3"/>
                    <a:gd name="T163" fmla="*/ 0 h 232"/>
                    <a:gd name="T164" fmla="*/ 293 w 293"/>
                    <a:gd name="T165" fmla="*/ 232 h 23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3" h="232">
                      <a:moveTo>
                        <a:pt x="86" y="48"/>
                      </a:moveTo>
                      <a:lnTo>
                        <a:pt x="91" y="48"/>
                      </a:lnTo>
                      <a:lnTo>
                        <a:pt x="96" y="56"/>
                      </a:lnTo>
                      <a:lnTo>
                        <a:pt x="98" y="63"/>
                      </a:lnTo>
                      <a:lnTo>
                        <a:pt x="101" y="68"/>
                      </a:lnTo>
                      <a:lnTo>
                        <a:pt x="98" y="73"/>
                      </a:lnTo>
                      <a:lnTo>
                        <a:pt x="98" y="78"/>
                      </a:lnTo>
                      <a:lnTo>
                        <a:pt x="98" y="81"/>
                      </a:lnTo>
                      <a:lnTo>
                        <a:pt x="98" y="83"/>
                      </a:lnTo>
                      <a:lnTo>
                        <a:pt x="101" y="83"/>
                      </a:lnTo>
                      <a:lnTo>
                        <a:pt x="108" y="83"/>
                      </a:lnTo>
                      <a:lnTo>
                        <a:pt x="113" y="83"/>
                      </a:lnTo>
                      <a:lnTo>
                        <a:pt x="119" y="81"/>
                      </a:lnTo>
                      <a:lnTo>
                        <a:pt x="124" y="76"/>
                      </a:lnTo>
                      <a:lnTo>
                        <a:pt x="129" y="71"/>
                      </a:lnTo>
                      <a:lnTo>
                        <a:pt x="131" y="68"/>
                      </a:lnTo>
                      <a:lnTo>
                        <a:pt x="136" y="58"/>
                      </a:lnTo>
                      <a:lnTo>
                        <a:pt x="136" y="56"/>
                      </a:lnTo>
                      <a:lnTo>
                        <a:pt x="139" y="56"/>
                      </a:lnTo>
                      <a:lnTo>
                        <a:pt x="141" y="56"/>
                      </a:lnTo>
                      <a:lnTo>
                        <a:pt x="149" y="61"/>
                      </a:lnTo>
                      <a:lnTo>
                        <a:pt x="154" y="63"/>
                      </a:lnTo>
                      <a:lnTo>
                        <a:pt x="159" y="66"/>
                      </a:lnTo>
                      <a:lnTo>
                        <a:pt x="164" y="66"/>
                      </a:lnTo>
                      <a:lnTo>
                        <a:pt x="167" y="63"/>
                      </a:lnTo>
                      <a:lnTo>
                        <a:pt x="169" y="66"/>
                      </a:lnTo>
                      <a:lnTo>
                        <a:pt x="174" y="63"/>
                      </a:lnTo>
                      <a:lnTo>
                        <a:pt x="177" y="63"/>
                      </a:lnTo>
                      <a:lnTo>
                        <a:pt x="179" y="61"/>
                      </a:lnTo>
                      <a:lnTo>
                        <a:pt x="182" y="53"/>
                      </a:lnTo>
                      <a:lnTo>
                        <a:pt x="182" y="46"/>
                      </a:lnTo>
                      <a:lnTo>
                        <a:pt x="184" y="46"/>
                      </a:lnTo>
                      <a:lnTo>
                        <a:pt x="192" y="43"/>
                      </a:lnTo>
                      <a:lnTo>
                        <a:pt x="194" y="40"/>
                      </a:lnTo>
                      <a:lnTo>
                        <a:pt x="197" y="38"/>
                      </a:lnTo>
                      <a:lnTo>
                        <a:pt x="199" y="33"/>
                      </a:lnTo>
                      <a:lnTo>
                        <a:pt x="199" y="28"/>
                      </a:lnTo>
                      <a:lnTo>
                        <a:pt x="202" y="25"/>
                      </a:lnTo>
                      <a:lnTo>
                        <a:pt x="207" y="23"/>
                      </a:lnTo>
                      <a:lnTo>
                        <a:pt x="210" y="20"/>
                      </a:lnTo>
                      <a:lnTo>
                        <a:pt x="215" y="15"/>
                      </a:lnTo>
                      <a:lnTo>
                        <a:pt x="220" y="10"/>
                      </a:lnTo>
                      <a:lnTo>
                        <a:pt x="222" y="8"/>
                      </a:lnTo>
                      <a:lnTo>
                        <a:pt x="227" y="8"/>
                      </a:lnTo>
                      <a:lnTo>
                        <a:pt x="230" y="5"/>
                      </a:lnTo>
                      <a:lnTo>
                        <a:pt x="235" y="3"/>
                      </a:lnTo>
                      <a:lnTo>
                        <a:pt x="235" y="0"/>
                      </a:lnTo>
                      <a:lnTo>
                        <a:pt x="237" y="0"/>
                      </a:lnTo>
                      <a:lnTo>
                        <a:pt x="242" y="0"/>
                      </a:lnTo>
                      <a:lnTo>
                        <a:pt x="245" y="3"/>
                      </a:lnTo>
                      <a:lnTo>
                        <a:pt x="252" y="5"/>
                      </a:lnTo>
                      <a:lnTo>
                        <a:pt x="255" y="5"/>
                      </a:lnTo>
                      <a:lnTo>
                        <a:pt x="260" y="3"/>
                      </a:lnTo>
                      <a:lnTo>
                        <a:pt x="263" y="3"/>
                      </a:lnTo>
                      <a:lnTo>
                        <a:pt x="265" y="5"/>
                      </a:lnTo>
                      <a:lnTo>
                        <a:pt x="268" y="8"/>
                      </a:lnTo>
                      <a:lnTo>
                        <a:pt x="270" y="8"/>
                      </a:lnTo>
                      <a:lnTo>
                        <a:pt x="273" y="18"/>
                      </a:lnTo>
                      <a:lnTo>
                        <a:pt x="273" y="25"/>
                      </a:lnTo>
                      <a:lnTo>
                        <a:pt x="275" y="30"/>
                      </a:lnTo>
                      <a:lnTo>
                        <a:pt x="278" y="38"/>
                      </a:lnTo>
                      <a:lnTo>
                        <a:pt x="280" y="43"/>
                      </a:lnTo>
                      <a:lnTo>
                        <a:pt x="280" y="48"/>
                      </a:lnTo>
                      <a:lnTo>
                        <a:pt x="280" y="58"/>
                      </a:lnTo>
                      <a:lnTo>
                        <a:pt x="280" y="66"/>
                      </a:lnTo>
                      <a:lnTo>
                        <a:pt x="280" y="68"/>
                      </a:lnTo>
                      <a:lnTo>
                        <a:pt x="270" y="63"/>
                      </a:lnTo>
                      <a:lnTo>
                        <a:pt x="268" y="66"/>
                      </a:lnTo>
                      <a:lnTo>
                        <a:pt x="263" y="73"/>
                      </a:lnTo>
                      <a:lnTo>
                        <a:pt x="260" y="78"/>
                      </a:lnTo>
                      <a:lnTo>
                        <a:pt x="260" y="81"/>
                      </a:lnTo>
                      <a:lnTo>
                        <a:pt x="263" y="86"/>
                      </a:lnTo>
                      <a:lnTo>
                        <a:pt x="265" y="88"/>
                      </a:lnTo>
                      <a:lnTo>
                        <a:pt x="270" y="91"/>
                      </a:lnTo>
                      <a:lnTo>
                        <a:pt x="275" y="94"/>
                      </a:lnTo>
                      <a:lnTo>
                        <a:pt x="278" y="94"/>
                      </a:lnTo>
                      <a:lnTo>
                        <a:pt x="278" y="88"/>
                      </a:lnTo>
                      <a:lnTo>
                        <a:pt x="280" y="86"/>
                      </a:lnTo>
                      <a:lnTo>
                        <a:pt x="283" y="83"/>
                      </a:lnTo>
                      <a:lnTo>
                        <a:pt x="293" y="83"/>
                      </a:lnTo>
                      <a:lnTo>
                        <a:pt x="293" y="94"/>
                      </a:lnTo>
                      <a:lnTo>
                        <a:pt x="290" y="101"/>
                      </a:lnTo>
                      <a:lnTo>
                        <a:pt x="288" y="101"/>
                      </a:lnTo>
                      <a:lnTo>
                        <a:pt x="285" y="104"/>
                      </a:lnTo>
                      <a:lnTo>
                        <a:pt x="285" y="109"/>
                      </a:lnTo>
                      <a:lnTo>
                        <a:pt x="285" y="114"/>
                      </a:lnTo>
                      <a:lnTo>
                        <a:pt x="283" y="116"/>
                      </a:lnTo>
                      <a:lnTo>
                        <a:pt x="280" y="119"/>
                      </a:lnTo>
                      <a:lnTo>
                        <a:pt x="273" y="124"/>
                      </a:lnTo>
                      <a:lnTo>
                        <a:pt x="268" y="131"/>
                      </a:lnTo>
                      <a:lnTo>
                        <a:pt x="258" y="147"/>
                      </a:lnTo>
                      <a:lnTo>
                        <a:pt x="255" y="154"/>
                      </a:lnTo>
                      <a:lnTo>
                        <a:pt x="245" y="164"/>
                      </a:lnTo>
                      <a:lnTo>
                        <a:pt x="237" y="174"/>
                      </a:lnTo>
                      <a:lnTo>
                        <a:pt x="230" y="182"/>
                      </a:lnTo>
                      <a:lnTo>
                        <a:pt x="220" y="189"/>
                      </a:lnTo>
                      <a:lnTo>
                        <a:pt x="210" y="200"/>
                      </a:lnTo>
                      <a:lnTo>
                        <a:pt x="207" y="202"/>
                      </a:lnTo>
                      <a:lnTo>
                        <a:pt x="199" y="207"/>
                      </a:lnTo>
                      <a:lnTo>
                        <a:pt x="194" y="210"/>
                      </a:lnTo>
                      <a:lnTo>
                        <a:pt x="189" y="212"/>
                      </a:lnTo>
                      <a:lnTo>
                        <a:pt x="182" y="212"/>
                      </a:lnTo>
                      <a:lnTo>
                        <a:pt x="179" y="212"/>
                      </a:lnTo>
                      <a:lnTo>
                        <a:pt x="177" y="215"/>
                      </a:lnTo>
                      <a:lnTo>
                        <a:pt x="177" y="217"/>
                      </a:lnTo>
                      <a:lnTo>
                        <a:pt x="174" y="217"/>
                      </a:lnTo>
                      <a:lnTo>
                        <a:pt x="169" y="215"/>
                      </a:lnTo>
                      <a:lnTo>
                        <a:pt x="167" y="215"/>
                      </a:lnTo>
                      <a:lnTo>
                        <a:pt x="167" y="217"/>
                      </a:lnTo>
                      <a:lnTo>
                        <a:pt x="164" y="220"/>
                      </a:lnTo>
                      <a:lnTo>
                        <a:pt x="161" y="220"/>
                      </a:lnTo>
                      <a:lnTo>
                        <a:pt x="159" y="220"/>
                      </a:lnTo>
                      <a:lnTo>
                        <a:pt x="154" y="217"/>
                      </a:lnTo>
                      <a:lnTo>
                        <a:pt x="149" y="215"/>
                      </a:lnTo>
                      <a:lnTo>
                        <a:pt x="144" y="215"/>
                      </a:lnTo>
                      <a:lnTo>
                        <a:pt x="141" y="215"/>
                      </a:lnTo>
                      <a:lnTo>
                        <a:pt x="139" y="217"/>
                      </a:lnTo>
                      <a:lnTo>
                        <a:pt x="136" y="217"/>
                      </a:lnTo>
                      <a:lnTo>
                        <a:pt x="131" y="215"/>
                      </a:lnTo>
                      <a:lnTo>
                        <a:pt x="129" y="217"/>
                      </a:lnTo>
                      <a:lnTo>
                        <a:pt x="126" y="217"/>
                      </a:lnTo>
                      <a:lnTo>
                        <a:pt x="121" y="220"/>
                      </a:lnTo>
                      <a:lnTo>
                        <a:pt x="116" y="222"/>
                      </a:lnTo>
                      <a:lnTo>
                        <a:pt x="111" y="225"/>
                      </a:lnTo>
                      <a:lnTo>
                        <a:pt x="106" y="225"/>
                      </a:lnTo>
                      <a:lnTo>
                        <a:pt x="103" y="222"/>
                      </a:lnTo>
                      <a:lnTo>
                        <a:pt x="96" y="225"/>
                      </a:lnTo>
                      <a:lnTo>
                        <a:pt x="93" y="225"/>
                      </a:lnTo>
                      <a:lnTo>
                        <a:pt x="88" y="232"/>
                      </a:lnTo>
                      <a:lnTo>
                        <a:pt x="78" y="227"/>
                      </a:lnTo>
                      <a:lnTo>
                        <a:pt x="78" y="222"/>
                      </a:lnTo>
                      <a:lnTo>
                        <a:pt x="76" y="222"/>
                      </a:lnTo>
                      <a:lnTo>
                        <a:pt x="73" y="222"/>
                      </a:lnTo>
                      <a:lnTo>
                        <a:pt x="70" y="222"/>
                      </a:lnTo>
                      <a:lnTo>
                        <a:pt x="68" y="217"/>
                      </a:lnTo>
                      <a:lnTo>
                        <a:pt x="65" y="217"/>
                      </a:lnTo>
                      <a:lnTo>
                        <a:pt x="65" y="220"/>
                      </a:lnTo>
                      <a:lnTo>
                        <a:pt x="65" y="222"/>
                      </a:lnTo>
                      <a:lnTo>
                        <a:pt x="63" y="220"/>
                      </a:lnTo>
                      <a:lnTo>
                        <a:pt x="63" y="217"/>
                      </a:lnTo>
                      <a:lnTo>
                        <a:pt x="63" y="215"/>
                      </a:lnTo>
                      <a:lnTo>
                        <a:pt x="65" y="210"/>
                      </a:lnTo>
                      <a:lnTo>
                        <a:pt x="58" y="200"/>
                      </a:lnTo>
                      <a:lnTo>
                        <a:pt x="55" y="197"/>
                      </a:lnTo>
                      <a:lnTo>
                        <a:pt x="55" y="194"/>
                      </a:lnTo>
                      <a:lnTo>
                        <a:pt x="55" y="192"/>
                      </a:lnTo>
                      <a:lnTo>
                        <a:pt x="60" y="192"/>
                      </a:lnTo>
                      <a:lnTo>
                        <a:pt x="63" y="189"/>
                      </a:lnTo>
                      <a:lnTo>
                        <a:pt x="63" y="182"/>
                      </a:lnTo>
                      <a:lnTo>
                        <a:pt x="60" y="177"/>
                      </a:lnTo>
                      <a:lnTo>
                        <a:pt x="60" y="172"/>
                      </a:lnTo>
                      <a:lnTo>
                        <a:pt x="55" y="162"/>
                      </a:lnTo>
                      <a:lnTo>
                        <a:pt x="50" y="154"/>
                      </a:lnTo>
                      <a:lnTo>
                        <a:pt x="48" y="147"/>
                      </a:lnTo>
                      <a:lnTo>
                        <a:pt x="43" y="134"/>
                      </a:lnTo>
                      <a:lnTo>
                        <a:pt x="38" y="124"/>
                      </a:lnTo>
                      <a:lnTo>
                        <a:pt x="33" y="116"/>
                      </a:lnTo>
                      <a:lnTo>
                        <a:pt x="30" y="111"/>
                      </a:lnTo>
                      <a:lnTo>
                        <a:pt x="33" y="111"/>
                      </a:lnTo>
                      <a:lnTo>
                        <a:pt x="35" y="109"/>
                      </a:lnTo>
                      <a:lnTo>
                        <a:pt x="38" y="106"/>
                      </a:lnTo>
                      <a:lnTo>
                        <a:pt x="38" y="104"/>
                      </a:lnTo>
                      <a:lnTo>
                        <a:pt x="40" y="104"/>
                      </a:lnTo>
                      <a:lnTo>
                        <a:pt x="43" y="104"/>
                      </a:lnTo>
                      <a:lnTo>
                        <a:pt x="48" y="109"/>
                      </a:lnTo>
                      <a:lnTo>
                        <a:pt x="50" y="109"/>
                      </a:lnTo>
                      <a:lnTo>
                        <a:pt x="50" y="111"/>
                      </a:lnTo>
                      <a:lnTo>
                        <a:pt x="50" y="116"/>
                      </a:lnTo>
                      <a:lnTo>
                        <a:pt x="53" y="119"/>
                      </a:lnTo>
                      <a:lnTo>
                        <a:pt x="55" y="119"/>
                      </a:lnTo>
                      <a:lnTo>
                        <a:pt x="63" y="119"/>
                      </a:lnTo>
                      <a:lnTo>
                        <a:pt x="68" y="119"/>
                      </a:lnTo>
                      <a:lnTo>
                        <a:pt x="73" y="119"/>
                      </a:lnTo>
                      <a:lnTo>
                        <a:pt x="76" y="119"/>
                      </a:lnTo>
                      <a:lnTo>
                        <a:pt x="78" y="116"/>
                      </a:lnTo>
                      <a:lnTo>
                        <a:pt x="83" y="114"/>
                      </a:lnTo>
                      <a:lnTo>
                        <a:pt x="86" y="111"/>
                      </a:lnTo>
                      <a:lnTo>
                        <a:pt x="86" y="109"/>
                      </a:lnTo>
                      <a:lnTo>
                        <a:pt x="86" y="91"/>
                      </a:lnTo>
                      <a:lnTo>
                        <a:pt x="86" y="76"/>
                      </a:lnTo>
                      <a:lnTo>
                        <a:pt x="86" y="48"/>
                      </a:lnTo>
                      <a:close/>
                      <a:moveTo>
                        <a:pt x="2" y="10"/>
                      </a:moveTo>
                      <a:lnTo>
                        <a:pt x="5" y="10"/>
                      </a:lnTo>
                      <a:lnTo>
                        <a:pt x="7" y="15"/>
                      </a:lnTo>
                      <a:lnTo>
                        <a:pt x="5" y="20"/>
                      </a:lnTo>
                      <a:lnTo>
                        <a:pt x="0" y="20"/>
                      </a:lnTo>
                      <a:lnTo>
                        <a:pt x="0" y="18"/>
                      </a:lnTo>
                      <a:lnTo>
                        <a:pt x="0" y="15"/>
                      </a:lnTo>
                      <a:lnTo>
                        <a:pt x="2" y="13"/>
                      </a:lnTo>
                      <a:lnTo>
                        <a:pt x="2" y="10"/>
                      </a:lnTo>
                      <a:close/>
                      <a:moveTo>
                        <a:pt x="215" y="154"/>
                      </a:moveTo>
                      <a:lnTo>
                        <a:pt x="217" y="152"/>
                      </a:lnTo>
                      <a:lnTo>
                        <a:pt x="217" y="149"/>
                      </a:lnTo>
                      <a:lnTo>
                        <a:pt x="222" y="147"/>
                      </a:lnTo>
                      <a:lnTo>
                        <a:pt x="230" y="144"/>
                      </a:lnTo>
                      <a:lnTo>
                        <a:pt x="232" y="141"/>
                      </a:lnTo>
                      <a:lnTo>
                        <a:pt x="237" y="134"/>
                      </a:lnTo>
                      <a:lnTo>
                        <a:pt x="237" y="131"/>
                      </a:lnTo>
                      <a:lnTo>
                        <a:pt x="240" y="129"/>
                      </a:lnTo>
                      <a:lnTo>
                        <a:pt x="237" y="126"/>
                      </a:lnTo>
                      <a:lnTo>
                        <a:pt x="232" y="121"/>
                      </a:lnTo>
                      <a:lnTo>
                        <a:pt x="230" y="116"/>
                      </a:lnTo>
                      <a:lnTo>
                        <a:pt x="227" y="116"/>
                      </a:lnTo>
                      <a:lnTo>
                        <a:pt x="225" y="116"/>
                      </a:lnTo>
                      <a:lnTo>
                        <a:pt x="217" y="119"/>
                      </a:lnTo>
                      <a:lnTo>
                        <a:pt x="212" y="121"/>
                      </a:lnTo>
                      <a:lnTo>
                        <a:pt x="210" y="126"/>
                      </a:lnTo>
                      <a:lnTo>
                        <a:pt x="207" y="129"/>
                      </a:lnTo>
                      <a:lnTo>
                        <a:pt x="202" y="134"/>
                      </a:lnTo>
                      <a:lnTo>
                        <a:pt x="202" y="139"/>
                      </a:lnTo>
                      <a:lnTo>
                        <a:pt x="207" y="147"/>
                      </a:lnTo>
                      <a:lnTo>
                        <a:pt x="210" y="149"/>
                      </a:lnTo>
                      <a:lnTo>
                        <a:pt x="215" y="154"/>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93" name="Freeform 143"/>
                <p:cNvSpPr>
                  <a:spLocks/>
                </p:cNvSpPr>
                <p:nvPr/>
              </p:nvSpPr>
              <p:spPr bwMode="auto">
                <a:xfrm>
                  <a:off x="5300663" y="4894263"/>
                  <a:ext cx="215900" cy="352425"/>
                </a:xfrm>
                <a:custGeom>
                  <a:avLst/>
                  <a:gdLst>
                    <a:gd name="T0" fmla="*/ 2147483647 w 170"/>
                    <a:gd name="T1" fmla="*/ 2147483647 h 277"/>
                    <a:gd name="T2" fmla="*/ 2147483647 w 170"/>
                    <a:gd name="T3" fmla="*/ 2147483647 h 277"/>
                    <a:gd name="T4" fmla="*/ 2147483647 w 170"/>
                    <a:gd name="T5" fmla="*/ 2147483647 h 277"/>
                    <a:gd name="T6" fmla="*/ 2147483647 w 170"/>
                    <a:gd name="T7" fmla="*/ 2147483647 h 277"/>
                    <a:gd name="T8" fmla="*/ 2147483647 w 170"/>
                    <a:gd name="T9" fmla="*/ 2147483647 h 277"/>
                    <a:gd name="T10" fmla="*/ 2147483647 w 170"/>
                    <a:gd name="T11" fmla="*/ 2147483647 h 277"/>
                    <a:gd name="T12" fmla="*/ 2147483647 w 170"/>
                    <a:gd name="T13" fmla="*/ 2147483647 h 277"/>
                    <a:gd name="T14" fmla="*/ 2147483647 w 170"/>
                    <a:gd name="T15" fmla="*/ 2147483647 h 277"/>
                    <a:gd name="T16" fmla="*/ 2147483647 w 170"/>
                    <a:gd name="T17" fmla="*/ 2147483647 h 277"/>
                    <a:gd name="T18" fmla="*/ 2147483647 w 170"/>
                    <a:gd name="T19" fmla="*/ 2147483647 h 277"/>
                    <a:gd name="T20" fmla="*/ 2147483647 w 170"/>
                    <a:gd name="T21" fmla="*/ 2147483647 h 277"/>
                    <a:gd name="T22" fmla="*/ 2147483647 w 170"/>
                    <a:gd name="T23" fmla="*/ 2147483647 h 277"/>
                    <a:gd name="T24" fmla="*/ 2147483647 w 170"/>
                    <a:gd name="T25" fmla="*/ 2147483647 h 277"/>
                    <a:gd name="T26" fmla="*/ 2147483647 w 170"/>
                    <a:gd name="T27" fmla="*/ 2147483647 h 277"/>
                    <a:gd name="T28" fmla="*/ 2147483647 w 170"/>
                    <a:gd name="T29" fmla="*/ 2147483647 h 277"/>
                    <a:gd name="T30" fmla="*/ 0 w 170"/>
                    <a:gd name="T31" fmla="*/ 2147483647 h 277"/>
                    <a:gd name="T32" fmla="*/ 2147483647 w 170"/>
                    <a:gd name="T33" fmla="*/ 2147483647 h 277"/>
                    <a:gd name="T34" fmla="*/ 2147483647 w 170"/>
                    <a:gd name="T35" fmla="*/ 2147483647 h 277"/>
                    <a:gd name="T36" fmla="*/ 2147483647 w 170"/>
                    <a:gd name="T37" fmla="*/ 2147483647 h 277"/>
                    <a:gd name="T38" fmla="*/ 2147483647 w 170"/>
                    <a:gd name="T39" fmla="*/ 2147483647 h 277"/>
                    <a:gd name="T40" fmla="*/ 2147483647 w 170"/>
                    <a:gd name="T41" fmla="*/ 2147483647 h 277"/>
                    <a:gd name="T42" fmla="*/ 2147483647 w 170"/>
                    <a:gd name="T43" fmla="*/ 2147483647 h 277"/>
                    <a:gd name="T44" fmla="*/ 2147483647 w 170"/>
                    <a:gd name="T45" fmla="*/ 2147483647 h 277"/>
                    <a:gd name="T46" fmla="*/ 2147483647 w 170"/>
                    <a:gd name="T47" fmla="*/ 2147483647 h 277"/>
                    <a:gd name="T48" fmla="*/ 2147483647 w 170"/>
                    <a:gd name="T49" fmla="*/ 2147483647 h 277"/>
                    <a:gd name="T50" fmla="*/ 2147483647 w 170"/>
                    <a:gd name="T51" fmla="*/ 2147483647 h 277"/>
                    <a:gd name="T52" fmla="*/ 2147483647 w 170"/>
                    <a:gd name="T53" fmla="*/ 2147483647 h 277"/>
                    <a:gd name="T54" fmla="*/ 2147483647 w 170"/>
                    <a:gd name="T55" fmla="*/ 2147483647 h 277"/>
                    <a:gd name="T56" fmla="*/ 2147483647 w 170"/>
                    <a:gd name="T57" fmla="*/ 2147483647 h 277"/>
                    <a:gd name="T58" fmla="*/ 2147483647 w 170"/>
                    <a:gd name="T59" fmla="*/ 2147483647 h 277"/>
                    <a:gd name="T60" fmla="*/ 2147483647 w 170"/>
                    <a:gd name="T61" fmla="*/ 2147483647 h 277"/>
                    <a:gd name="T62" fmla="*/ 2147483647 w 170"/>
                    <a:gd name="T63" fmla="*/ 2147483647 h 277"/>
                    <a:gd name="T64" fmla="*/ 2147483647 w 170"/>
                    <a:gd name="T65" fmla="*/ 2147483647 h 277"/>
                    <a:gd name="T66" fmla="*/ 2147483647 w 170"/>
                    <a:gd name="T67" fmla="*/ 2147483647 h 277"/>
                    <a:gd name="T68" fmla="*/ 2147483647 w 170"/>
                    <a:gd name="T69" fmla="*/ 2147483647 h 277"/>
                    <a:gd name="T70" fmla="*/ 2147483647 w 170"/>
                    <a:gd name="T71" fmla="*/ 2147483647 h 277"/>
                    <a:gd name="T72" fmla="*/ 2147483647 w 170"/>
                    <a:gd name="T73" fmla="*/ 2147483647 h 277"/>
                    <a:gd name="T74" fmla="*/ 2147483647 w 170"/>
                    <a:gd name="T75" fmla="*/ 0 h 277"/>
                    <a:gd name="T76" fmla="*/ 2147483647 w 170"/>
                    <a:gd name="T77" fmla="*/ 2147483647 h 277"/>
                    <a:gd name="T78" fmla="*/ 2147483647 w 170"/>
                    <a:gd name="T79" fmla="*/ 2147483647 h 277"/>
                    <a:gd name="T80" fmla="*/ 2147483647 w 170"/>
                    <a:gd name="T81" fmla="*/ 2147483647 h 277"/>
                    <a:gd name="T82" fmla="*/ 2147483647 w 170"/>
                    <a:gd name="T83" fmla="*/ 2147483647 h 277"/>
                    <a:gd name="T84" fmla="*/ 2147483647 w 170"/>
                    <a:gd name="T85" fmla="*/ 2147483647 h 277"/>
                    <a:gd name="T86" fmla="*/ 2147483647 w 170"/>
                    <a:gd name="T87" fmla="*/ 2147483647 h 277"/>
                    <a:gd name="T88" fmla="*/ 2147483647 w 170"/>
                    <a:gd name="T89" fmla="*/ 2147483647 h 277"/>
                    <a:gd name="T90" fmla="*/ 2147483647 w 170"/>
                    <a:gd name="T91" fmla="*/ 2147483647 h 277"/>
                    <a:gd name="T92" fmla="*/ 2147483647 w 170"/>
                    <a:gd name="T93" fmla="*/ 2147483647 h 277"/>
                    <a:gd name="T94" fmla="*/ 2147483647 w 170"/>
                    <a:gd name="T95" fmla="*/ 2147483647 h 277"/>
                    <a:gd name="T96" fmla="*/ 2147483647 w 170"/>
                    <a:gd name="T97" fmla="*/ 2147483647 h 277"/>
                    <a:gd name="T98" fmla="*/ 2147483647 w 170"/>
                    <a:gd name="T99" fmla="*/ 2147483647 h 277"/>
                    <a:gd name="T100" fmla="*/ 2147483647 w 170"/>
                    <a:gd name="T101" fmla="*/ 2147483647 h 277"/>
                    <a:gd name="T102" fmla="*/ 2147483647 w 170"/>
                    <a:gd name="T103" fmla="*/ 2147483647 h 277"/>
                    <a:gd name="T104" fmla="*/ 2147483647 w 170"/>
                    <a:gd name="T105" fmla="*/ 2147483647 h 277"/>
                    <a:gd name="T106" fmla="*/ 2147483647 w 170"/>
                    <a:gd name="T107" fmla="*/ 2147483647 h 277"/>
                    <a:gd name="T108" fmla="*/ 2147483647 w 170"/>
                    <a:gd name="T109" fmla="*/ 2147483647 h 277"/>
                    <a:gd name="T110" fmla="*/ 2147483647 w 170"/>
                    <a:gd name="T111" fmla="*/ 2147483647 h 277"/>
                    <a:gd name="T112" fmla="*/ 2147483647 w 170"/>
                    <a:gd name="T113" fmla="*/ 2147483647 h 277"/>
                    <a:gd name="T114" fmla="*/ 2147483647 w 170"/>
                    <a:gd name="T115" fmla="*/ 2147483647 h 277"/>
                    <a:gd name="T116" fmla="*/ 2147483647 w 170"/>
                    <a:gd name="T117" fmla="*/ 2147483647 h 277"/>
                    <a:gd name="T118" fmla="*/ 2147483647 w 170"/>
                    <a:gd name="T119" fmla="*/ 2147483647 h 277"/>
                    <a:gd name="T120" fmla="*/ 2147483647 w 170"/>
                    <a:gd name="T121" fmla="*/ 2147483647 h 2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70"/>
                    <a:gd name="T184" fmla="*/ 0 h 277"/>
                    <a:gd name="T185" fmla="*/ 170 w 170"/>
                    <a:gd name="T186" fmla="*/ 277 h 27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70" h="277">
                      <a:moveTo>
                        <a:pt x="41" y="277"/>
                      </a:moveTo>
                      <a:lnTo>
                        <a:pt x="31" y="277"/>
                      </a:lnTo>
                      <a:lnTo>
                        <a:pt x="31" y="275"/>
                      </a:lnTo>
                      <a:lnTo>
                        <a:pt x="28" y="267"/>
                      </a:lnTo>
                      <a:lnTo>
                        <a:pt x="28" y="265"/>
                      </a:lnTo>
                      <a:lnTo>
                        <a:pt x="28" y="262"/>
                      </a:lnTo>
                      <a:lnTo>
                        <a:pt x="28" y="260"/>
                      </a:lnTo>
                      <a:lnTo>
                        <a:pt x="28" y="252"/>
                      </a:lnTo>
                      <a:lnTo>
                        <a:pt x="28" y="242"/>
                      </a:lnTo>
                      <a:lnTo>
                        <a:pt x="28" y="237"/>
                      </a:lnTo>
                      <a:lnTo>
                        <a:pt x="26" y="232"/>
                      </a:lnTo>
                      <a:lnTo>
                        <a:pt x="23" y="224"/>
                      </a:lnTo>
                      <a:lnTo>
                        <a:pt x="21" y="219"/>
                      </a:lnTo>
                      <a:lnTo>
                        <a:pt x="21" y="212"/>
                      </a:lnTo>
                      <a:lnTo>
                        <a:pt x="18" y="202"/>
                      </a:lnTo>
                      <a:lnTo>
                        <a:pt x="16" y="202"/>
                      </a:lnTo>
                      <a:lnTo>
                        <a:pt x="21" y="197"/>
                      </a:lnTo>
                      <a:lnTo>
                        <a:pt x="23" y="194"/>
                      </a:lnTo>
                      <a:lnTo>
                        <a:pt x="33" y="181"/>
                      </a:lnTo>
                      <a:lnTo>
                        <a:pt x="36" y="179"/>
                      </a:lnTo>
                      <a:lnTo>
                        <a:pt x="36" y="176"/>
                      </a:lnTo>
                      <a:lnTo>
                        <a:pt x="36" y="171"/>
                      </a:lnTo>
                      <a:lnTo>
                        <a:pt x="36" y="166"/>
                      </a:lnTo>
                      <a:lnTo>
                        <a:pt x="41" y="161"/>
                      </a:lnTo>
                      <a:lnTo>
                        <a:pt x="43" y="159"/>
                      </a:lnTo>
                      <a:lnTo>
                        <a:pt x="46" y="156"/>
                      </a:lnTo>
                      <a:lnTo>
                        <a:pt x="41" y="149"/>
                      </a:lnTo>
                      <a:lnTo>
                        <a:pt x="41" y="144"/>
                      </a:lnTo>
                      <a:lnTo>
                        <a:pt x="38" y="139"/>
                      </a:lnTo>
                      <a:lnTo>
                        <a:pt x="41" y="136"/>
                      </a:lnTo>
                      <a:lnTo>
                        <a:pt x="43" y="134"/>
                      </a:lnTo>
                      <a:lnTo>
                        <a:pt x="43" y="128"/>
                      </a:lnTo>
                      <a:lnTo>
                        <a:pt x="43" y="123"/>
                      </a:lnTo>
                      <a:lnTo>
                        <a:pt x="43" y="116"/>
                      </a:lnTo>
                      <a:lnTo>
                        <a:pt x="43" y="108"/>
                      </a:lnTo>
                      <a:lnTo>
                        <a:pt x="41" y="103"/>
                      </a:lnTo>
                      <a:lnTo>
                        <a:pt x="38" y="101"/>
                      </a:lnTo>
                      <a:lnTo>
                        <a:pt x="33" y="98"/>
                      </a:lnTo>
                      <a:lnTo>
                        <a:pt x="26" y="96"/>
                      </a:lnTo>
                      <a:lnTo>
                        <a:pt x="18" y="93"/>
                      </a:lnTo>
                      <a:lnTo>
                        <a:pt x="13" y="91"/>
                      </a:lnTo>
                      <a:lnTo>
                        <a:pt x="3" y="91"/>
                      </a:lnTo>
                      <a:lnTo>
                        <a:pt x="3" y="86"/>
                      </a:lnTo>
                      <a:lnTo>
                        <a:pt x="3" y="80"/>
                      </a:lnTo>
                      <a:lnTo>
                        <a:pt x="0" y="78"/>
                      </a:lnTo>
                      <a:lnTo>
                        <a:pt x="0" y="73"/>
                      </a:lnTo>
                      <a:lnTo>
                        <a:pt x="3" y="73"/>
                      </a:lnTo>
                      <a:lnTo>
                        <a:pt x="18" y="68"/>
                      </a:lnTo>
                      <a:lnTo>
                        <a:pt x="23" y="65"/>
                      </a:lnTo>
                      <a:lnTo>
                        <a:pt x="36" y="63"/>
                      </a:lnTo>
                      <a:lnTo>
                        <a:pt x="46" y="58"/>
                      </a:lnTo>
                      <a:lnTo>
                        <a:pt x="48" y="63"/>
                      </a:lnTo>
                      <a:lnTo>
                        <a:pt x="51" y="65"/>
                      </a:lnTo>
                      <a:lnTo>
                        <a:pt x="54" y="68"/>
                      </a:lnTo>
                      <a:lnTo>
                        <a:pt x="59" y="65"/>
                      </a:lnTo>
                      <a:lnTo>
                        <a:pt x="64" y="65"/>
                      </a:lnTo>
                      <a:lnTo>
                        <a:pt x="66" y="65"/>
                      </a:lnTo>
                      <a:lnTo>
                        <a:pt x="66" y="70"/>
                      </a:lnTo>
                      <a:lnTo>
                        <a:pt x="69" y="75"/>
                      </a:lnTo>
                      <a:lnTo>
                        <a:pt x="69" y="80"/>
                      </a:lnTo>
                      <a:lnTo>
                        <a:pt x="66" y="83"/>
                      </a:lnTo>
                      <a:lnTo>
                        <a:pt x="64" y="88"/>
                      </a:lnTo>
                      <a:lnTo>
                        <a:pt x="64" y="93"/>
                      </a:lnTo>
                      <a:lnTo>
                        <a:pt x="69" y="96"/>
                      </a:lnTo>
                      <a:lnTo>
                        <a:pt x="74" y="106"/>
                      </a:lnTo>
                      <a:lnTo>
                        <a:pt x="79" y="108"/>
                      </a:lnTo>
                      <a:lnTo>
                        <a:pt x="79" y="106"/>
                      </a:lnTo>
                      <a:lnTo>
                        <a:pt x="79" y="103"/>
                      </a:lnTo>
                      <a:lnTo>
                        <a:pt x="79" y="101"/>
                      </a:lnTo>
                      <a:lnTo>
                        <a:pt x="79" y="96"/>
                      </a:lnTo>
                      <a:lnTo>
                        <a:pt x="81" y="93"/>
                      </a:lnTo>
                      <a:lnTo>
                        <a:pt x="84" y="93"/>
                      </a:lnTo>
                      <a:lnTo>
                        <a:pt x="86" y="93"/>
                      </a:lnTo>
                      <a:lnTo>
                        <a:pt x="89" y="91"/>
                      </a:lnTo>
                      <a:lnTo>
                        <a:pt x="89" y="88"/>
                      </a:lnTo>
                      <a:lnTo>
                        <a:pt x="89" y="70"/>
                      </a:lnTo>
                      <a:lnTo>
                        <a:pt x="89" y="68"/>
                      </a:lnTo>
                      <a:lnTo>
                        <a:pt x="86" y="63"/>
                      </a:lnTo>
                      <a:lnTo>
                        <a:pt x="76" y="53"/>
                      </a:lnTo>
                      <a:lnTo>
                        <a:pt x="71" y="50"/>
                      </a:lnTo>
                      <a:lnTo>
                        <a:pt x="69" y="48"/>
                      </a:lnTo>
                      <a:lnTo>
                        <a:pt x="69" y="45"/>
                      </a:lnTo>
                      <a:lnTo>
                        <a:pt x="66" y="38"/>
                      </a:lnTo>
                      <a:lnTo>
                        <a:pt x="66" y="30"/>
                      </a:lnTo>
                      <a:lnTo>
                        <a:pt x="66" y="27"/>
                      </a:lnTo>
                      <a:lnTo>
                        <a:pt x="69" y="17"/>
                      </a:lnTo>
                      <a:lnTo>
                        <a:pt x="74" y="17"/>
                      </a:lnTo>
                      <a:lnTo>
                        <a:pt x="81" y="20"/>
                      </a:lnTo>
                      <a:lnTo>
                        <a:pt x="84" y="17"/>
                      </a:lnTo>
                      <a:lnTo>
                        <a:pt x="89" y="15"/>
                      </a:lnTo>
                      <a:lnTo>
                        <a:pt x="91" y="15"/>
                      </a:lnTo>
                      <a:lnTo>
                        <a:pt x="94" y="17"/>
                      </a:lnTo>
                      <a:lnTo>
                        <a:pt x="99" y="20"/>
                      </a:lnTo>
                      <a:lnTo>
                        <a:pt x="104" y="20"/>
                      </a:lnTo>
                      <a:lnTo>
                        <a:pt x="112" y="20"/>
                      </a:lnTo>
                      <a:lnTo>
                        <a:pt x="114" y="20"/>
                      </a:lnTo>
                      <a:lnTo>
                        <a:pt x="117" y="20"/>
                      </a:lnTo>
                      <a:lnTo>
                        <a:pt x="122" y="15"/>
                      </a:lnTo>
                      <a:lnTo>
                        <a:pt x="124" y="12"/>
                      </a:lnTo>
                      <a:lnTo>
                        <a:pt x="129" y="15"/>
                      </a:lnTo>
                      <a:lnTo>
                        <a:pt x="132" y="15"/>
                      </a:lnTo>
                      <a:lnTo>
                        <a:pt x="142" y="12"/>
                      </a:lnTo>
                      <a:lnTo>
                        <a:pt x="150" y="7"/>
                      </a:lnTo>
                      <a:lnTo>
                        <a:pt x="155" y="5"/>
                      </a:lnTo>
                      <a:lnTo>
                        <a:pt x="162" y="0"/>
                      </a:lnTo>
                      <a:lnTo>
                        <a:pt x="165" y="0"/>
                      </a:lnTo>
                      <a:lnTo>
                        <a:pt x="165" y="5"/>
                      </a:lnTo>
                      <a:lnTo>
                        <a:pt x="165" y="10"/>
                      </a:lnTo>
                      <a:lnTo>
                        <a:pt x="162" y="12"/>
                      </a:lnTo>
                      <a:lnTo>
                        <a:pt x="160" y="15"/>
                      </a:lnTo>
                      <a:lnTo>
                        <a:pt x="162" y="17"/>
                      </a:lnTo>
                      <a:lnTo>
                        <a:pt x="162" y="22"/>
                      </a:lnTo>
                      <a:lnTo>
                        <a:pt x="162" y="25"/>
                      </a:lnTo>
                      <a:lnTo>
                        <a:pt x="165" y="35"/>
                      </a:lnTo>
                      <a:lnTo>
                        <a:pt x="162" y="38"/>
                      </a:lnTo>
                      <a:lnTo>
                        <a:pt x="162" y="40"/>
                      </a:lnTo>
                      <a:lnTo>
                        <a:pt x="165" y="45"/>
                      </a:lnTo>
                      <a:lnTo>
                        <a:pt x="165" y="50"/>
                      </a:lnTo>
                      <a:lnTo>
                        <a:pt x="165" y="58"/>
                      </a:lnTo>
                      <a:lnTo>
                        <a:pt x="165" y="63"/>
                      </a:lnTo>
                      <a:lnTo>
                        <a:pt x="165" y="65"/>
                      </a:lnTo>
                      <a:lnTo>
                        <a:pt x="167" y="65"/>
                      </a:lnTo>
                      <a:lnTo>
                        <a:pt x="170" y="65"/>
                      </a:lnTo>
                      <a:lnTo>
                        <a:pt x="170" y="68"/>
                      </a:lnTo>
                      <a:lnTo>
                        <a:pt x="167" y="73"/>
                      </a:lnTo>
                      <a:lnTo>
                        <a:pt x="165" y="75"/>
                      </a:lnTo>
                      <a:lnTo>
                        <a:pt x="165" y="80"/>
                      </a:lnTo>
                      <a:lnTo>
                        <a:pt x="162" y="86"/>
                      </a:lnTo>
                      <a:lnTo>
                        <a:pt x="155" y="93"/>
                      </a:lnTo>
                      <a:lnTo>
                        <a:pt x="152" y="98"/>
                      </a:lnTo>
                      <a:lnTo>
                        <a:pt x="147" y="101"/>
                      </a:lnTo>
                      <a:lnTo>
                        <a:pt x="137" y="108"/>
                      </a:lnTo>
                      <a:lnTo>
                        <a:pt x="127" y="113"/>
                      </a:lnTo>
                      <a:lnTo>
                        <a:pt x="122" y="113"/>
                      </a:lnTo>
                      <a:lnTo>
                        <a:pt x="112" y="118"/>
                      </a:lnTo>
                      <a:lnTo>
                        <a:pt x="107" y="123"/>
                      </a:lnTo>
                      <a:lnTo>
                        <a:pt x="97" y="134"/>
                      </a:lnTo>
                      <a:lnTo>
                        <a:pt x="91" y="141"/>
                      </a:lnTo>
                      <a:lnTo>
                        <a:pt x="81" y="146"/>
                      </a:lnTo>
                      <a:lnTo>
                        <a:pt x="74" y="154"/>
                      </a:lnTo>
                      <a:lnTo>
                        <a:pt x="71" y="154"/>
                      </a:lnTo>
                      <a:lnTo>
                        <a:pt x="71" y="161"/>
                      </a:lnTo>
                      <a:lnTo>
                        <a:pt x="71" y="166"/>
                      </a:lnTo>
                      <a:lnTo>
                        <a:pt x="76" y="171"/>
                      </a:lnTo>
                      <a:lnTo>
                        <a:pt x="76" y="174"/>
                      </a:lnTo>
                      <a:lnTo>
                        <a:pt x="76" y="176"/>
                      </a:lnTo>
                      <a:lnTo>
                        <a:pt x="76" y="179"/>
                      </a:lnTo>
                      <a:lnTo>
                        <a:pt x="79" y="189"/>
                      </a:lnTo>
                      <a:lnTo>
                        <a:pt x="79" y="194"/>
                      </a:lnTo>
                      <a:lnTo>
                        <a:pt x="79" y="197"/>
                      </a:lnTo>
                      <a:lnTo>
                        <a:pt x="81" y="197"/>
                      </a:lnTo>
                      <a:lnTo>
                        <a:pt x="84" y="194"/>
                      </a:lnTo>
                      <a:lnTo>
                        <a:pt x="84" y="199"/>
                      </a:lnTo>
                      <a:lnTo>
                        <a:pt x="81" y="217"/>
                      </a:lnTo>
                      <a:lnTo>
                        <a:pt x="81" y="222"/>
                      </a:lnTo>
                      <a:lnTo>
                        <a:pt x="84" y="224"/>
                      </a:lnTo>
                      <a:lnTo>
                        <a:pt x="84" y="227"/>
                      </a:lnTo>
                      <a:lnTo>
                        <a:pt x="81" y="229"/>
                      </a:lnTo>
                      <a:lnTo>
                        <a:pt x="79" y="234"/>
                      </a:lnTo>
                      <a:lnTo>
                        <a:pt x="74" y="237"/>
                      </a:lnTo>
                      <a:lnTo>
                        <a:pt x="69" y="240"/>
                      </a:lnTo>
                      <a:lnTo>
                        <a:pt x="61" y="245"/>
                      </a:lnTo>
                      <a:lnTo>
                        <a:pt x="54" y="247"/>
                      </a:lnTo>
                      <a:lnTo>
                        <a:pt x="48" y="247"/>
                      </a:lnTo>
                      <a:lnTo>
                        <a:pt x="43" y="252"/>
                      </a:lnTo>
                      <a:lnTo>
                        <a:pt x="38" y="257"/>
                      </a:lnTo>
                      <a:lnTo>
                        <a:pt x="36" y="262"/>
                      </a:lnTo>
                      <a:lnTo>
                        <a:pt x="38" y="265"/>
                      </a:lnTo>
                      <a:lnTo>
                        <a:pt x="41" y="267"/>
                      </a:lnTo>
                      <a:lnTo>
                        <a:pt x="43" y="270"/>
                      </a:lnTo>
                      <a:lnTo>
                        <a:pt x="41" y="277"/>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94" name="Freeform 144"/>
                <p:cNvSpPr>
                  <a:spLocks/>
                </p:cNvSpPr>
                <p:nvPr/>
              </p:nvSpPr>
              <p:spPr bwMode="auto">
                <a:xfrm>
                  <a:off x="5237163" y="5289550"/>
                  <a:ext cx="47625" cy="47625"/>
                </a:xfrm>
                <a:custGeom>
                  <a:avLst/>
                  <a:gdLst>
                    <a:gd name="T0" fmla="*/ 2147483647 w 38"/>
                    <a:gd name="T1" fmla="*/ 2147483647 h 38"/>
                    <a:gd name="T2" fmla="*/ 2147483647 w 38"/>
                    <a:gd name="T3" fmla="*/ 2147483647 h 38"/>
                    <a:gd name="T4" fmla="*/ 2147483647 w 38"/>
                    <a:gd name="T5" fmla="*/ 2147483647 h 38"/>
                    <a:gd name="T6" fmla="*/ 0 w 38"/>
                    <a:gd name="T7" fmla="*/ 2147483647 h 38"/>
                    <a:gd name="T8" fmla="*/ 0 w 38"/>
                    <a:gd name="T9" fmla="*/ 2147483647 h 38"/>
                    <a:gd name="T10" fmla="*/ 2147483647 w 38"/>
                    <a:gd name="T11" fmla="*/ 2147483647 h 38"/>
                    <a:gd name="T12" fmla="*/ 2147483647 w 38"/>
                    <a:gd name="T13" fmla="*/ 2147483647 h 38"/>
                    <a:gd name="T14" fmla="*/ 2147483647 w 38"/>
                    <a:gd name="T15" fmla="*/ 2147483647 h 38"/>
                    <a:gd name="T16" fmla="*/ 2147483647 w 38"/>
                    <a:gd name="T17" fmla="*/ 2147483647 h 38"/>
                    <a:gd name="T18" fmla="*/ 2147483647 w 38"/>
                    <a:gd name="T19" fmla="*/ 0 h 38"/>
                    <a:gd name="T20" fmla="*/ 2147483647 w 38"/>
                    <a:gd name="T21" fmla="*/ 0 h 38"/>
                    <a:gd name="T22" fmla="*/ 2147483647 w 38"/>
                    <a:gd name="T23" fmla="*/ 0 h 38"/>
                    <a:gd name="T24" fmla="*/ 2147483647 w 38"/>
                    <a:gd name="T25" fmla="*/ 2147483647 h 38"/>
                    <a:gd name="T26" fmla="*/ 2147483647 w 38"/>
                    <a:gd name="T27" fmla="*/ 2147483647 h 38"/>
                    <a:gd name="T28" fmla="*/ 2147483647 w 38"/>
                    <a:gd name="T29" fmla="*/ 2147483647 h 38"/>
                    <a:gd name="T30" fmla="*/ 2147483647 w 38"/>
                    <a:gd name="T31" fmla="*/ 2147483647 h 38"/>
                    <a:gd name="T32" fmla="*/ 2147483647 w 38"/>
                    <a:gd name="T33" fmla="*/ 2147483647 h 38"/>
                    <a:gd name="T34" fmla="*/ 2147483647 w 38"/>
                    <a:gd name="T35" fmla="*/ 2147483647 h 38"/>
                    <a:gd name="T36" fmla="*/ 2147483647 w 38"/>
                    <a:gd name="T37" fmla="*/ 2147483647 h 38"/>
                    <a:gd name="T38" fmla="*/ 2147483647 w 38"/>
                    <a:gd name="T39" fmla="*/ 2147483647 h 38"/>
                    <a:gd name="T40" fmla="*/ 2147483647 w 38"/>
                    <a:gd name="T41" fmla="*/ 2147483647 h 38"/>
                    <a:gd name="T42" fmla="*/ 2147483647 w 38"/>
                    <a:gd name="T43" fmla="*/ 2147483647 h 38"/>
                    <a:gd name="T44" fmla="*/ 2147483647 w 38"/>
                    <a:gd name="T45" fmla="*/ 2147483647 h 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8"/>
                    <a:gd name="T70" fmla="*/ 0 h 38"/>
                    <a:gd name="T71" fmla="*/ 38 w 38"/>
                    <a:gd name="T72" fmla="*/ 38 h 3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8" h="38">
                      <a:moveTo>
                        <a:pt x="13" y="38"/>
                      </a:moveTo>
                      <a:lnTo>
                        <a:pt x="8" y="33"/>
                      </a:lnTo>
                      <a:lnTo>
                        <a:pt x="5" y="31"/>
                      </a:lnTo>
                      <a:lnTo>
                        <a:pt x="0" y="23"/>
                      </a:lnTo>
                      <a:lnTo>
                        <a:pt x="0" y="18"/>
                      </a:lnTo>
                      <a:lnTo>
                        <a:pt x="5" y="13"/>
                      </a:lnTo>
                      <a:lnTo>
                        <a:pt x="8" y="10"/>
                      </a:lnTo>
                      <a:lnTo>
                        <a:pt x="10" y="5"/>
                      </a:lnTo>
                      <a:lnTo>
                        <a:pt x="15" y="3"/>
                      </a:lnTo>
                      <a:lnTo>
                        <a:pt x="23" y="0"/>
                      </a:lnTo>
                      <a:lnTo>
                        <a:pt x="25" y="0"/>
                      </a:lnTo>
                      <a:lnTo>
                        <a:pt x="28" y="0"/>
                      </a:lnTo>
                      <a:lnTo>
                        <a:pt x="30" y="5"/>
                      </a:lnTo>
                      <a:lnTo>
                        <a:pt x="35" y="10"/>
                      </a:lnTo>
                      <a:lnTo>
                        <a:pt x="38" y="13"/>
                      </a:lnTo>
                      <a:lnTo>
                        <a:pt x="35" y="15"/>
                      </a:lnTo>
                      <a:lnTo>
                        <a:pt x="35" y="18"/>
                      </a:lnTo>
                      <a:lnTo>
                        <a:pt x="30" y="25"/>
                      </a:lnTo>
                      <a:lnTo>
                        <a:pt x="28" y="28"/>
                      </a:lnTo>
                      <a:lnTo>
                        <a:pt x="20" y="31"/>
                      </a:lnTo>
                      <a:lnTo>
                        <a:pt x="15" y="33"/>
                      </a:lnTo>
                      <a:lnTo>
                        <a:pt x="15" y="36"/>
                      </a:lnTo>
                      <a:lnTo>
                        <a:pt x="13" y="38"/>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95" name="Freeform 145"/>
                <p:cNvSpPr>
                  <a:spLocks/>
                </p:cNvSpPr>
                <p:nvPr/>
              </p:nvSpPr>
              <p:spPr bwMode="auto">
                <a:xfrm>
                  <a:off x="5310188" y="5221288"/>
                  <a:ext cx="30162" cy="39687"/>
                </a:xfrm>
                <a:custGeom>
                  <a:avLst/>
                  <a:gdLst>
                    <a:gd name="T0" fmla="*/ 2147483647 w 23"/>
                    <a:gd name="T1" fmla="*/ 2147483647 h 31"/>
                    <a:gd name="T2" fmla="*/ 2147483647 w 23"/>
                    <a:gd name="T3" fmla="*/ 2147483647 h 31"/>
                    <a:gd name="T4" fmla="*/ 2147483647 w 23"/>
                    <a:gd name="T5" fmla="*/ 2147483647 h 31"/>
                    <a:gd name="T6" fmla="*/ 2147483647 w 23"/>
                    <a:gd name="T7" fmla="*/ 2147483647 h 31"/>
                    <a:gd name="T8" fmla="*/ 2147483647 w 23"/>
                    <a:gd name="T9" fmla="*/ 2147483647 h 31"/>
                    <a:gd name="T10" fmla="*/ 2147483647 w 23"/>
                    <a:gd name="T11" fmla="*/ 2147483647 h 31"/>
                    <a:gd name="T12" fmla="*/ 2147483647 w 23"/>
                    <a:gd name="T13" fmla="*/ 2147483647 h 31"/>
                    <a:gd name="T14" fmla="*/ 2147483647 w 23"/>
                    <a:gd name="T15" fmla="*/ 2147483647 h 31"/>
                    <a:gd name="T16" fmla="*/ 2147483647 w 23"/>
                    <a:gd name="T17" fmla="*/ 2147483647 h 31"/>
                    <a:gd name="T18" fmla="*/ 2147483647 w 23"/>
                    <a:gd name="T19" fmla="*/ 2147483647 h 31"/>
                    <a:gd name="T20" fmla="*/ 2147483647 w 23"/>
                    <a:gd name="T21" fmla="*/ 2147483647 h 31"/>
                    <a:gd name="T22" fmla="*/ 2147483647 w 23"/>
                    <a:gd name="T23" fmla="*/ 2147483647 h 31"/>
                    <a:gd name="T24" fmla="*/ 2147483647 w 23"/>
                    <a:gd name="T25" fmla="*/ 2147483647 h 31"/>
                    <a:gd name="T26" fmla="*/ 0 w 23"/>
                    <a:gd name="T27" fmla="*/ 2147483647 h 31"/>
                    <a:gd name="T28" fmla="*/ 0 w 23"/>
                    <a:gd name="T29" fmla="*/ 2147483647 h 31"/>
                    <a:gd name="T30" fmla="*/ 2147483647 w 23"/>
                    <a:gd name="T31" fmla="*/ 2147483647 h 31"/>
                    <a:gd name="T32" fmla="*/ 2147483647 w 23"/>
                    <a:gd name="T33" fmla="*/ 2147483647 h 31"/>
                    <a:gd name="T34" fmla="*/ 2147483647 w 23"/>
                    <a:gd name="T35" fmla="*/ 0 h 31"/>
                    <a:gd name="T36" fmla="*/ 2147483647 w 23"/>
                    <a:gd name="T37" fmla="*/ 2147483647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
                    <a:gd name="T58" fmla="*/ 0 h 31"/>
                    <a:gd name="T59" fmla="*/ 23 w 23"/>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 h="31">
                      <a:moveTo>
                        <a:pt x="20" y="5"/>
                      </a:moveTo>
                      <a:lnTo>
                        <a:pt x="20" y="8"/>
                      </a:lnTo>
                      <a:lnTo>
                        <a:pt x="20" y="10"/>
                      </a:lnTo>
                      <a:lnTo>
                        <a:pt x="23" y="18"/>
                      </a:lnTo>
                      <a:lnTo>
                        <a:pt x="23" y="20"/>
                      </a:lnTo>
                      <a:lnTo>
                        <a:pt x="20" y="23"/>
                      </a:lnTo>
                      <a:lnTo>
                        <a:pt x="18" y="25"/>
                      </a:lnTo>
                      <a:lnTo>
                        <a:pt x="18" y="31"/>
                      </a:lnTo>
                      <a:lnTo>
                        <a:pt x="15" y="31"/>
                      </a:lnTo>
                      <a:lnTo>
                        <a:pt x="10" y="28"/>
                      </a:lnTo>
                      <a:lnTo>
                        <a:pt x="5" y="25"/>
                      </a:lnTo>
                      <a:lnTo>
                        <a:pt x="3" y="23"/>
                      </a:lnTo>
                      <a:lnTo>
                        <a:pt x="0" y="18"/>
                      </a:lnTo>
                      <a:lnTo>
                        <a:pt x="0" y="15"/>
                      </a:lnTo>
                      <a:lnTo>
                        <a:pt x="3" y="10"/>
                      </a:lnTo>
                      <a:lnTo>
                        <a:pt x="8" y="3"/>
                      </a:lnTo>
                      <a:lnTo>
                        <a:pt x="10" y="0"/>
                      </a:lnTo>
                      <a:lnTo>
                        <a:pt x="20" y="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96" name="Freeform 149"/>
                <p:cNvSpPr>
                  <a:spLocks/>
                </p:cNvSpPr>
                <p:nvPr/>
              </p:nvSpPr>
              <p:spPr bwMode="auto">
                <a:xfrm>
                  <a:off x="5565775" y="4929188"/>
                  <a:ext cx="142875" cy="290512"/>
                </a:xfrm>
                <a:custGeom>
                  <a:avLst/>
                  <a:gdLst>
                    <a:gd name="T0" fmla="*/ 2147483647 w 113"/>
                    <a:gd name="T1" fmla="*/ 2147483647 h 228"/>
                    <a:gd name="T2" fmla="*/ 2147483647 w 113"/>
                    <a:gd name="T3" fmla="*/ 2147483647 h 228"/>
                    <a:gd name="T4" fmla="*/ 2147483647 w 113"/>
                    <a:gd name="T5" fmla="*/ 2147483647 h 228"/>
                    <a:gd name="T6" fmla="*/ 2147483647 w 113"/>
                    <a:gd name="T7" fmla="*/ 2147483647 h 228"/>
                    <a:gd name="T8" fmla="*/ 2147483647 w 113"/>
                    <a:gd name="T9" fmla="*/ 2147483647 h 228"/>
                    <a:gd name="T10" fmla="*/ 2147483647 w 113"/>
                    <a:gd name="T11" fmla="*/ 2147483647 h 228"/>
                    <a:gd name="T12" fmla="*/ 2147483647 w 113"/>
                    <a:gd name="T13" fmla="*/ 2147483647 h 228"/>
                    <a:gd name="T14" fmla="*/ 2147483647 w 113"/>
                    <a:gd name="T15" fmla="*/ 2147483647 h 228"/>
                    <a:gd name="T16" fmla="*/ 2147483647 w 113"/>
                    <a:gd name="T17" fmla="*/ 2147483647 h 228"/>
                    <a:gd name="T18" fmla="*/ 2147483647 w 113"/>
                    <a:gd name="T19" fmla="*/ 2147483647 h 228"/>
                    <a:gd name="T20" fmla="*/ 2147483647 w 113"/>
                    <a:gd name="T21" fmla="*/ 2147483647 h 228"/>
                    <a:gd name="T22" fmla="*/ 2147483647 w 113"/>
                    <a:gd name="T23" fmla="*/ 2147483647 h 228"/>
                    <a:gd name="T24" fmla="*/ 2147483647 w 113"/>
                    <a:gd name="T25" fmla="*/ 2147483647 h 228"/>
                    <a:gd name="T26" fmla="*/ 2147483647 w 113"/>
                    <a:gd name="T27" fmla="*/ 2147483647 h 228"/>
                    <a:gd name="T28" fmla="*/ 2147483647 w 113"/>
                    <a:gd name="T29" fmla="*/ 2147483647 h 228"/>
                    <a:gd name="T30" fmla="*/ 2147483647 w 113"/>
                    <a:gd name="T31" fmla="*/ 2147483647 h 228"/>
                    <a:gd name="T32" fmla="*/ 2147483647 w 113"/>
                    <a:gd name="T33" fmla="*/ 2147483647 h 228"/>
                    <a:gd name="T34" fmla="*/ 2147483647 w 113"/>
                    <a:gd name="T35" fmla="*/ 2147483647 h 228"/>
                    <a:gd name="T36" fmla="*/ 2147483647 w 113"/>
                    <a:gd name="T37" fmla="*/ 2147483647 h 228"/>
                    <a:gd name="T38" fmla="*/ 2147483647 w 113"/>
                    <a:gd name="T39" fmla="*/ 2147483647 h 228"/>
                    <a:gd name="T40" fmla="*/ 2147483647 w 113"/>
                    <a:gd name="T41" fmla="*/ 0 h 228"/>
                    <a:gd name="T42" fmla="*/ 2147483647 w 113"/>
                    <a:gd name="T43" fmla="*/ 2147483647 h 228"/>
                    <a:gd name="T44" fmla="*/ 2147483647 w 113"/>
                    <a:gd name="T45" fmla="*/ 2147483647 h 228"/>
                    <a:gd name="T46" fmla="*/ 2147483647 w 113"/>
                    <a:gd name="T47" fmla="*/ 2147483647 h 228"/>
                    <a:gd name="T48" fmla="*/ 2147483647 w 113"/>
                    <a:gd name="T49" fmla="*/ 2147483647 h 228"/>
                    <a:gd name="T50" fmla="*/ 2147483647 w 113"/>
                    <a:gd name="T51" fmla="*/ 2147483647 h 228"/>
                    <a:gd name="T52" fmla="*/ 2147483647 w 113"/>
                    <a:gd name="T53" fmla="*/ 2147483647 h 228"/>
                    <a:gd name="T54" fmla="*/ 2147483647 w 113"/>
                    <a:gd name="T55" fmla="*/ 2147483647 h 228"/>
                    <a:gd name="T56" fmla="*/ 2147483647 w 113"/>
                    <a:gd name="T57" fmla="*/ 2147483647 h 228"/>
                    <a:gd name="T58" fmla="*/ 2147483647 w 113"/>
                    <a:gd name="T59" fmla="*/ 2147483647 h 228"/>
                    <a:gd name="T60" fmla="*/ 2147483647 w 113"/>
                    <a:gd name="T61" fmla="*/ 2147483647 h 228"/>
                    <a:gd name="T62" fmla="*/ 2147483647 w 113"/>
                    <a:gd name="T63" fmla="*/ 2147483647 h 228"/>
                    <a:gd name="T64" fmla="*/ 2147483647 w 113"/>
                    <a:gd name="T65" fmla="*/ 2147483647 h 228"/>
                    <a:gd name="T66" fmla="*/ 2147483647 w 113"/>
                    <a:gd name="T67" fmla="*/ 2147483647 h 228"/>
                    <a:gd name="T68" fmla="*/ 2147483647 w 113"/>
                    <a:gd name="T69" fmla="*/ 2147483647 h 228"/>
                    <a:gd name="T70" fmla="*/ 2147483647 w 113"/>
                    <a:gd name="T71" fmla="*/ 2147483647 h 228"/>
                    <a:gd name="T72" fmla="*/ 2147483647 w 113"/>
                    <a:gd name="T73" fmla="*/ 2147483647 h 228"/>
                    <a:gd name="T74" fmla="*/ 2147483647 w 113"/>
                    <a:gd name="T75" fmla="*/ 2147483647 h 228"/>
                    <a:gd name="T76" fmla="*/ 2147483647 w 113"/>
                    <a:gd name="T77" fmla="*/ 2147483647 h 228"/>
                    <a:gd name="T78" fmla="*/ 2147483647 w 113"/>
                    <a:gd name="T79" fmla="*/ 2147483647 h 228"/>
                    <a:gd name="T80" fmla="*/ 2147483647 w 113"/>
                    <a:gd name="T81" fmla="*/ 2147483647 h 228"/>
                    <a:gd name="T82" fmla="*/ 2147483647 w 113"/>
                    <a:gd name="T83" fmla="*/ 2147483647 h 228"/>
                    <a:gd name="T84" fmla="*/ 2147483647 w 113"/>
                    <a:gd name="T85" fmla="*/ 2147483647 h 228"/>
                    <a:gd name="T86" fmla="*/ 2147483647 w 113"/>
                    <a:gd name="T87" fmla="*/ 2147483647 h 228"/>
                    <a:gd name="T88" fmla="*/ 2147483647 w 113"/>
                    <a:gd name="T89" fmla="*/ 2147483647 h 228"/>
                    <a:gd name="T90" fmla="*/ 2147483647 w 113"/>
                    <a:gd name="T91" fmla="*/ 2147483647 h 228"/>
                    <a:gd name="T92" fmla="*/ 2147483647 w 113"/>
                    <a:gd name="T93" fmla="*/ 2147483647 h 228"/>
                    <a:gd name="T94" fmla="*/ 2147483647 w 113"/>
                    <a:gd name="T95" fmla="*/ 2147483647 h 228"/>
                    <a:gd name="T96" fmla="*/ 0 w 113"/>
                    <a:gd name="T97" fmla="*/ 2147483647 h 228"/>
                    <a:gd name="T98" fmla="*/ 2147483647 w 113"/>
                    <a:gd name="T99" fmla="*/ 2147483647 h 228"/>
                    <a:gd name="T100" fmla="*/ 2147483647 w 113"/>
                    <a:gd name="T101" fmla="*/ 2147483647 h 228"/>
                    <a:gd name="T102" fmla="*/ 2147483647 w 113"/>
                    <a:gd name="T103" fmla="*/ 2147483647 h 228"/>
                    <a:gd name="T104" fmla="*/ 2147483647 w 113"/>
                    <a:gd name="T105" fmla="*/ 2147483647 h 228"/>
                    <a:gd name="T106" fmla="*/ 2147483647 w 113"/>
                    <a:gd name="T107" fmla="*/ 2147483647 h 228"/>
                    <a:gd name="T108" fmla="*/ 2147483647 w 113"/>
                    <a:gd name="T109" fmla="*/ 2147483647 h 228"/>
                    <a:gd name="T110" fmla="*/ 2147483647 w 113"/>
                    <a:gd name="T111" fmla="*/ 2147483647 h 228"/>
                    <a:gd name="T112" fmla="*/ 2147483647 w 113"/>
                    <a:gd name="T113" fmla="*/ 2147483647 h 228"/>
                    <a:gd name="T114" fmla="*/ 2147483647 w 113"/>
                    <a:gd name="T115" fmla="*/ 2147483647 h 228"/>
                    <a:gd name="T116" fmla="*/ 2147483647 w 113"/>
                    <a:gd name="T117" fmla="*/ 2147483647 h 228"/>
                    <a:gd name="T118" fmla="*/ 2147483647 w 113"/>
                    <a:gd name="T119" fmla="*/ 2147483647 h 22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3"/>
                    <a:gd name="T181" fmla="*/ 0 h 228"/>
                    <a:gd name="T182" fmla="*/ 113 w 113"/>
                    <a:gd name="T183" fmla="*/ 228 h 22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3" h="228">
                      <a:moveTo>
                        <a:pt x="22" y="66"/>
                      </a:moveTo>
                      <a:lnTo>
                        <a:pt x="25" y="66"/>
                      </a:lnTo>
                      <a:lnTo>
                        <a:pt x="30" y="64"/>
                      </a:lnTo>
                      <a:lnTo>
                        <a:pt x="33" y="64"/>
                      </a:lnTo>
                      <a:lnTo>
                        <a:pt x="35" y="64"/>
                      </a:lnTo>
                      <a:lnTo>
                        <a:pt x="38" y="61"/>
                      </a:lnTo>
                      <a:lnTo>
                        <a:pt x="45" y="61"/>
                      </a:lnTo>
                      <a:lnTo>
                        <a:pt x="48" y="61"/>
                      </a:lnTo>
                      <a:lnTo>
                        <a:pt x="50" y="61"/>
                      </a:lnTo>
                      <a:lnTo>
                        <a:pt x="48" y="59"/>
                      </a:lnTo>
                      <a:lnTo>
                        <a:pt x="55" y="53"/>
                      </a:lnTo>
                      <a:lnTo>
                        <a:pt x="58" y="53"/>
                      </a:lnTo>
                      <a:lnTo>
                        <a:pt x="60" y="53"/>
                      </a:lnTo>
                      <a:lnTo>
                        <a:pt x="63" y="53"/>
                      </a:lnTo>
                      <a:lnTo>
                        <a:pt x="60" y="48"/>
                      </a:lnTo>
                      <a:lnTo>
                        <a:pt x="63" y="46"/>
                      </a:lnTo>
                      <a:lnTo>
                        <a:pt x="65" y="43"/>
                      </a:lnTo>
                      <a:lnTo>
                        <a:pt x="68" y="46"/>
                      </a:lnTo>
                      <a:lnTo>
                        <a:pt x="73" y="41"/>
                      </a:lnTo>
                      <a:lnTo>
                        <a:pt x="70" y="41"/>
                      </a:lnTo>
                      <a:lnTo>
                        <a:pt x="70" y="38"/>
                      </a:lnTo>
                      <a:lnTo>
                        <a:pt x="70" y="36"/>
                      </a:lnTo>
                      <a:lnTo>
                        <a:pt x="73" y="36"/>
                      </a:lnTo>
                      <a:lnTo>
                        <a:pt x="76" y="33"/>
                      </a:lnTo>
                      <a:lnTo>
                        <a:pt x="73" y="26"/>
                      </a:lnTo>
                      <a:lnTo>
                        <a:pt x="73" y="23"/>
                      </a:lnTo>
                      <a:lnTo>
                        <a:pt x="76" y="23"/>
                      </a:lnTo>
                      <a:lnTo>
                        <a:pt x="78" y="26"/>
                      </a:lnTo>
                      <a:lnTo>
                        <a:pt x="81" y="28"/>
                      </a:lnTo>
                      <a:lnTo>
                        <a:pt x="81" y="23"/>
                      </a:lnTo>
                      <a:lnTo>
                        <a:pt x="86" y="21"/>
                      </a:lnTo>
                      <a:lnTo>
                        <a:pt x="88" y="18"/>
                      </a:lnTo>
                      <a:lnTo>
                        <a:pt x="88" y="16"/>
                      </a:lnTo>
                      <a:lnTo>
                        <a:pt x="91" y="11"/>
                      </a:lnTo>
                      <a:lnTo>
                        <a:pt x="91" y="8"/>
                      </a:lnTo>
                      <a:lnTo>
                        <a:pt x="91" y="6"/>
                      </a:lnTo>
                      <a:lnTo>
                        <a:pt x="93" y="0"/>
                      </a:lnTo>
                      <a:lnTo>
                        <a:pt x="96" y="3"/>
                      </a:lnTo>
                      <a:lnTo>
                        <a:pt x="98" y="8"/>
                      </a:lnTo>
                      <a:lnTo>
                        <a:pt x="103" y="11"/>
                      </a:lnTo>
                      <a:lnTo>
                        <a:pt x="103" y="13"/>
                      </a:lnTo>
                      <a:lnTo>
                        <a:pt x="106" y="18"/>
                      </a:lnTo>
                      <a:lnTo>
                        <a:pt x="108" y="31"/>
                      </a:lnTo>
                      <a:lnTo>
                        <a:pt x="108" y="36"/>
                      </a:lnTo>
                      <a:lnTo>
                        <a:pt x="111" y="43"/>
                      </a:lnTo>
                      <a:lnTo>
                        <a:pt x="113" y="48"/>
                      </a:lnTo>
                      <a:lnTo>
                        <a:pt x="113" y="51"/>
                      </a:lnTo>
                      <a:lnTo>
                        <a:pt x="113" y="53"/>
                      </a:lnTo>
                      <a:lnTo>
                        <a:pt x="113" y="56"/>
                      </a:lnTo>
                      <a:lnTo>
                        <a:pt x="108" y="61"/>
                      </a:lnTo>
                      <a:lnTo>
                        <a:pt x="106" y="59"/>
                      </a:lnTo>
                      <a:lnTo>
                        <a:pt x="103" y="53"/>
                      </a:lnTo>
                      <a:lnTo>
                        <a:pt x="101" y="53"/>
                      </a:lnTo>
                      <a:lnTo>
                        <a:pt x="101" y="56"/>
                      </a:lnTo>
                      <a:lnTo>
                        <a:pt x="101" y="64"/>
                      </a:lnTo>
                      <a:lnTo>
                        <a:pt x="103" y="69"/>
                      </a:lnTo>
                      <a:lnTo>
                        <a:pt x="106" y="71"/>
                      </a:lnTo>
                      <a:lnTo>
                        <a:pt x="103" y="76"/>
                      </a:lnTo>
                      <a:lnTo>
                        <a:pt x="98" y="84"/>
                      </a:lnTo>
                      <a:lnTo>
                        <a:pt x="96" y="86"/>
                      </a:lnTo>
                      <a:lnTo>
                        <a:pt x="98" y="94"/>
                      </a:lnTo>
                      <a:lnTo>
                        <a:pt x="96" y="99"/>
                      </a:lnTo>
                      <a:lnTo>
                        <a:pt x="91" y="117"/>
                      </a:lnTo>
                      <a:lnTo>
                        <a:pt x="86" y="137"/>
                      </a:lnTo>
                      <a:lnTo>
                        <a:pt x="76" y="165"/>
                      </a:lnTo>
                      <a:lnTo>
                        <a:pt x="65" y="200"/>
                      </a:lnTo>
                      <a:lnTo>
                        <a:pt x="63" y="213"/>
                      </a:lnTo>
                      <a:lnTo>
                        <a:pt x="60" y="215"/>
                      </a:lnTo>
                      <a:lnTo>
                        <a:pt x="58" y="220"/>
                      </a:lnTo>
                      <a:lnTo>
                        <a:pt x="55" y="220"/>
                      </a:lnTo>
                      <a:lnTo>
                        <a:pt x="48" y="220"/>
                      </a:lnTo>
                      <a:lnTo>
                        <a:pt x="40" y="223"/>
                      </a:lnTo>
                      <a:lnTo>
                        <a:pt x="35" y="228"/>
                      </a:lnTo>
                      <a:lnTo>
                        <a:pt x="30" y="228"/>
                      </a:lnTo>
                      <a:lnTo>
                        <a:pt x="28" y="223"/>
                      </a:lnTo>
                      <a:lnTo>
                        <a:pt x="25" y="223"/>
                      </a:lnTo>
                      <a:lnTo>
                        <a:pt x="22" y="220"/>
                      </a:lnTo>
                      <a:lnTo>
                        <a:pt x="20" y="223"/>
                      </a:lnTo>
                      <a:lnTo>
                        <a:pt x="17" y="223"/>
                      </a:lnTo>
                      <a:lnTo>
                        <a:pt x="12" y="215"/>
                      </a:lnTo>
                      <a:lnTo>
                        <a:pt x="10" y="215"/>
                      </a:lnTo>
                      <a:lnTo>
                        <a:pt x="10" y="210"/>
                      </a:lnTo>
                      <a:lnTo>
                        <a:pt x="10" y="207"/>
                      </a:lnTo>
                      <a:lnTo>
                        <a:pt x="7" y="205"/>
                      </a:lnTo>
                      <a:lnTo>
                        <a:pt x="5" y="202"/>
                      </a:lnTo>
                      <a:lnTo>
                        <a:pt x="5" y="197"/>
                      </a:lnTo>
                      <a:lnTo>
                        <a:pt x="7" y="187"/>
                      </a:lnTo>
                      <a:lnTo>
                        <a:pt x="7" y="185"/>
                      </a:lnTo>
                      <a:lnTo>
                        <a:pt x="5" y="182"/>
                      </a:lnTo>
                      <a:lnTo>
                        <a:pt x="2" y="175"/>
                      </a:lnTo>
                      <a:lnTo>
                        <a:pt x="0" y="172"/>
                      </a:lnTo>
                      <a:lnTo>
                        <a:pt x="0" y="165"/>
                      </a:lnTo>
                      <a:lnTo>
                        <a:pt x="2" y="154"/>
                      </a:lnTo>
                      <a:lnTo>
                        <a:pt x="5" y="154"/>
                      </a:lnTo>
                      <a:lnTo>
                        <a:pt x="7" y="152"/>
                      </a:lnTo>
                      <a:lnTo>
                        <a:pt x="12" y="142"/>
                      </a:lnTo>
                      <a:lnTo>
                        <a:pt x="17" y="132"/>
                      </a:lnTo>
                      <a:lnTo>
                        <a:pt x="20" y="129"/>
                      </a:lnTo>
                      <a:lnTo>
                        <a:pt x="20" y="122"/>
                      </a:lnTo>
                      <a:lnTo>
                        <a:pt x="20" y="119"/>
                      </a:lnTo>
                      <a:lnTo>
                        <a:pt x="17" y="117"/>
                      </a:lnTo>
                      <a:lnTo>
                        <a:pt x="15" y="114"/>
                      </a:lnTo>
                      <a:lnTo>
                        <a:pt x="17" y="109"/>
                      </a:lnTo>
                      <a:lnTo>
                        <a:pt x="12" y="104"/>
                      </a:lnTo>
                      <a:lnTo>
                        <a:pt x="12" y="99"/>
                      </a:lnTo>
                      <a:lnTo>
                        <a:pt x="12" y="94"/>
                      </a:lnTo>
                      <a:lnTo>
                        <a:pt x="10" y="89"/>
                      </a:lnTo>
                      <a:lnTo>
                        <a:pt x="15" y="84"/>
                      </a:lnTo>
                      <a:lnTo>
                        <a:pt x="17" y="79"/>
                      </a:lnTo>
                      <a:lnTo>
                        <a:pt x="17" y="76"/>
                      </a:lnTo>
                      <a:lnTo>
                        <a:pt x="17" y="66"/>
                      </a:lnTo>
                      <a:lnTo>
                        <a:pt x="22" y="66"/>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97" name="Freeform 153"/>
                <p:cNvSpPr>
                  <a:spLocks/>
                </p:cNvSpPr>
                <p:nvPr/>
              </p:nvSpPr>
              <p:spPr bwMode="auto">
                <a:xfrm>
                  <a:off x="6300788" y="4484688"/>
                  <a:ext cx="44450" cy="76200"/>
                </a:xfrm>
                <a:custGeom>
                  <a:avLst/>
                  <a:gdLst>
                    <a:gd name="T0" fmla="*/ 2147483647 w 35"/>
                    <a:gd name="T1" fmla="*/ 2147483647 h 60"/>
                    <a:gd name="T2" fmla="*/ 2147483647 w 35"/>
                    <a:gd name="T3" fmla="*/ 2147483647 h 60"/>
                    <a:gd name="T4" fmla="*/ 2147483647 w 35"/>
                    <a:gd name="T5" fmla="*/ 2147483647 h 60"/>
                    <a:gd name="T6" fmla="*/ 2147483647 w 35"/>
                    <a:gd name="T7" fmla="*/ 2147483647 h 60"/>
                    <a:gd name="T8" fmla="*/ 2147483647 w 35"/>
                    <a:gd name="T9" fmla="*/ 2147483647 h 60"/>
                    <a:gd name="T10" fmla="*/ 2147483647 w 35"/>
                    <a:gd name="T11" fmla="*/ 2147483647 h 60"/>
                    <a:gd name="T12" fmla="*/ 2147483647 w 35"/>
                    <a:gd name="T13" fmla="*/ 2147483647 h 60"/>
                    <a:gd name="T14" fmla="*/ 2147483647 w 35"/>
                    <a:gd name="T15" fmla="*/ 2147483647 h 60"/>
                    <a:gd name="T16" fmla="*/ 2147483647 w 35"/>
                    <a:gd name="T17" fmla="*/ 2147483647 h 60"/>
                    <a:gd name="T18" fmla="*/ 0 w 35"/>
                    <a:gd name="T19" fmla="*/ 2147483647 h 60"/>
                    <a:gd name="T20" fmla="*/ 2147483647 w 35"/>
                    <a:gd name="T21" fmla="*/ 2147483647 h 60"/>
                    <a:gd name="T22" fmla="*/ 0 w 35"/>
                    <a:gd name="T23" fmla="*/ 2147483647 h 60"/>
                    <a:gd name="T24" fmla="*/ 0 w 35"/>
                    <a:gd name="T25" fmla="*/ 2147483647 h 60"/>
                    <a:gd name="T26" fmla="*/ 2147483647 w 35"/>
                    <a:gd name="T27" fmla="*/ 2147483647 h 60"/>
                    <a:gd name="T28" fmla="*/ 2147483647 w 35"/>
                    <a:gd name="T29" fmla="*/ 2147483647 h 60"/>
                    <a:gd name="T30" fmla="*/ 2147483647 w 35"/>
                    <a:gd name="T31" fmla="*/ 2147483647 h 60"/>
                    <a:gd name="T32" fmla="*/ 2147483647 w 35"/>
                    <a:gd name="T33" fmla="*/ 2147483647 h 60"/>
                    <a:gd name="T34" fmla="*/ 2147483647 w 35"/>
                    <a:gd name="T35" fmla="*/ 0 h 60"/>
                    <a:gd name="T36" fmla="*/ 2147483647 w 35"/>
                    <a:gd name="T37" fmla="*/ 2147483647 h 60"/>
                    <a:gd name="T38" fmla="*/ 2147483647 w 35"/>
                    <a:gd name="T39" fmla="*/ 2147483647 h 60"/>
                    <a:gd name="T40" fmla="*/ 2147483647 w 35"/>
                    <a:gd name="T41" fmla="*/ 2147483647 h 60"/>
                    <a:gd name="T42" fmla="*/ 2147483647 w 35"/>
                    <a:gd name="T43" fmla="*/ 2147483647 h 60"/>
                    <a:gd name="T44" fmla="*/ 2147483647 w 35"/>
                    <a:gd name="T45" fmla="*/ 2147483647 h 60"/>
                    <a:gd name="T46" fmla="*/ 2147483647 w 35"/>
                    <a:gd name="T47" fmla="*/ 2147483647 h 60"/>
                    <a:gd name="T48" fmla="*/ 2147483647 w 35"/>
                    <a:gd name="T49" fmla="*/ 2147483647 h 60"/>
                    <a:gd name="T50" fmla="*/ 2147483647 w 35"/>
                    <a:gd name="T51" fmla="*/ 2147483647 h 60"/>
                    <a:gd name="T52" fmla="*/ 2147483647 w 35"/>
                    <a:gd name="T53" fmla="*/ 2147483647 h 60"/>
                    <a:gd name="T54" fmla="*/ 2147483647 w 35"/>
                    <a:gd name="T55" fmla="*/ 2147483647 h 60"/>
                    <a:gd name="T56" fmla="*/ 2147483647 w 35"/>
                    <a:gd name="T57" fmla="*/ 2147483647 h 60"/>
                    <a:gd name="T58" fmla="*/ 2147483647 w 35"/>
                    <a:gd name="T59" fmla="*/ 2147483647 h 60"/>
                    <a:gd name="T60" fmla="*/ 2147483647 w 35"/>
                    <a:gd name="T61" fmla="*/ 2147483647 h 60"/>
                    <a:gd name="T62" fmla="*/ 2147483647 w 35"/>
                    <a:gd name="T63" fmla="*/ 2147483647 h 60"/>
                    <a:gd name="T64" fmla="*/ 2147483647 w 35"/>
                    <a:gd name="T65" fmla="*/ 2147483647 h 60"/>
                    <a:gd name="T66" fmla="*/ 2147483647 w 35"/>
                    <a:gd name="T67" fmla="*/ 2147483647 h 60"/>
                    <a:gd name="T68" fmla="*/ 2147483647 w 35"/>
                    <a:gd name="T69" fmla="*/ 2147483647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60"/>
                    <a:gd name="T107" fmla="*/ 35 w 35"/>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60">
                      <a:moveTo>
                        <a:pt x="15" y="60"/>
                      </a:moveTo>
                      <a:lnTo>
                        <a:pt x="10" y="60"/>
                      </a:lnTo>
                      <a:lnTo>
                        <a:pt x="10" y="58"/>
                      </a:lnTo>
                      <a:lnTo>
                        <a:pt x="7" y="55"/>
                      </a:lnTo>
                      <a:lnTo>
                        <a:pt x="5" y="53"/>
                      </a:lnTo>
                      <a:lnTo>
                        <a:pt x="2" y="42"/>
                      </a:lnTo>
                      <a:lnTo>
                        <a:pt x="2" y="37"/>
                      </a:lnTo>
                      <a:lnTo>
                        <a:pt x="2" y="32"/>
                      </a:lnTo>
                      <a:lnTo>
                        <a:pt x="2" y="25"/>
                      </a:lnTo>
                      <a:lnTo>
                        <a:pt x="0" y="20"/>
                      </a:lnTo>
                      <a:lnTo>
                        <a:pt x="2" y="17"/>
                      </a:lnTo>
                      <a:lnTo>
                        <a:pt x="0" y="15"/>
                      </a:lnTo>
                      <a:lnTo>
                        <a:pt x="0" y="12"/>
                      </a:lnTo>
                      <a:lnTo>
                        <a:pt x="5" y="12"/>
                      </a:lnTo>
                      <a:lnTo>
                        <a:pt x="7" y="10"/>
                      </a:lnTo>
                      <a:lnTo>
                        <a:pt x="7" y="7"/>
                      </a:lnTo>
                      <a:lnTo>
                        <a:pt x="7" y="5"/>
                      </a:lnTo>
                      <a:lnTo>
                        <a:pt x="7" y="0"/>
                      </a:lnTo>
                      <a:lnTo>
                        <a:pt x="10" y="5"/>
                      </a:lnTo>
                      <a:lnTo>
                        <a:pt x="15" y="7"/>
                      </a:lnTo>
                      <a:lnTo>
                        <a:pt x="17" y="10"/>
                      </a:lnTo>
                      <a:lnTo>
                        <a:pt x="22" y="15"/>
                      </a:lnTo>
                      <a:lnTo>
                        <a:pt x="22" y="17"/>
                      </a:lnTo>
                      <a:lnTo>
                        <a:pt x="22" y="20"/>
                      </a:lnTo>
                      <a:lnTo>
                        <a:pt x="27" y="22"/>
                      </a:lnTo>
                      <a:lnTo>
                        <a:pt x="27" y="30"/>
                      </a:lnTo>
                      <a:lnTo>
                        <a:pt x="35" y="37"/>
                      </a:lnTo>
                      <a:lnTo>
                        <a:pt x="35" y="42"/>
                      </a:lnTo>
                      <a:lnTo>
                        <a:pt x="32" y="48"/>
                      </a:lnTo>
                      <a:lnTo>
                        <a:pt x="30" y="53"/>
                      </a:lnTo>
                      <a:lnTo>
                        <a:pt x="27" y="55"/>
                      </a:lnTo>
                      <a:lnTo>
                        <a:pt x="25" y="58"/>
                      </a:lnTo>
                      <a:lnTo>
                        <a:pt x="20" y="60"/>
                      </a:lnTo>
                      <a:lnTo>
                        <a:pt x="15" y="6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198" name="Freeform 154"/>
                <p:cNvSpPr>
                  <a:spLocks/>
                </p:cNvSpPr>
                <p:nvPr/>
              </p:nvSpPr>
              <p:spPr bwMode="auto">
                <a:xfrm>
                  <a:off x="6554788" y="4083050"/>
                  <a:ext cx="179387" cy="395288"/>
                </a:xfrm>
                <a:custGeom>
                  <a:avLst/>
                  <a:gdLst>
                    <a:gd name="T0" fmla="*/ 2147483647 w 142"/>
                    <a:gd name="T1" fmla="*/ 2147483647 h 311"/>
                    <a:gd name="T2" fmla="*/ 2147483647 w 142"/>
                    <a:gd name="T3" fmla="*/ 2147483647 h 311"/>
                    <a:gd name="T4" fmla="*/ 2147483647 w 142"/>
                    <a:gd name="T5" fmla="*/ 2147483647 h 311"/>
                    <a:gd name="T6" fmla="*/ 2147483647 w 142"/>
                    <a:gd name="T7" fmla="*/ 2147483647 h 311"/>
                    <a:gd name="T8" fmla="*/ 2147483647 w 142"/>
                    <a:gd name="T9" fmla="*/ 2147483647 h 311"/>
                    <a:gd name="T10" fmla="*/ 2147483647 w 142"/>
                    <a:gd name="T11" fmla="*/ 2147483647 h 311"/>
                    <a:gd name="T12" fmla="*/ 2147483647 w 142"/>
                    <a:gd name="T13" fmla="*/ 2147483647 h 311"/>
                    <a:gd name="T14" fmla="*/ 2147483647 w 142"/>
                    <a:gd name="T15" fmla="*/ 2147483647 h 311"/>
                    <a:gd name="T16" fmla="*/ 2147483647 w 142"/>
                    <a:gd name="T17" fmla="*/ 2147483647 h 311"/>
                    <a:gd name="T18" fmla="*/ 2147483647 w 142"/>
                    <a:gd name="T19" fmla="*/ 2147483647 h 311"/>
                    <a:gd name="T20" fmla="*/ 2147483647 w 142"/>
                    <a:gd name="T21" fmla="*/ 2147483647 h 311"/>
                    <a:gd name="T22" fmla="*/ 2147483647 w 142"/>
                    <a:gd name="T23" fmla="*/ 2147483647 h 311"/>
                    <a:gd name="T24" fmla="*/ 2147483647 w 142"/>
                    <a:gd name="T25" fmla="*/ 2147483647 h 311"/>
                    <a:gd name="T26" fmla="*/ 2147483647 w 142"/>
                    <a:gd name="T27" fmla="*/ 2147483647 h 311"/>
                    <a:gd name="T28" fmla="*/ 2147483647 w 142"/>
                    <a:gd name="T29" fmla="*/ 2147483647 h 311"/>
                    <a:gd name="T30" fmla="*/ 2147483647 w 142"/>
                    <a:gd name="T31" fmla="*/ 2147483647 h 311"/>
                    <a:gd name="T32" fmla="*/ 2147483647 w 142"/>
                    <a:gd name="T33" fmla="*/ 2147483647 h 311"/>
                    <a:gd name="T34" fmla="*/ 2147483647 w 142"/>
                    <a:gd name="T35" fmla="*/ 2147483647 h 311"/>
                    <a:gd name="T36" fmla="*/ 2147483647 w 142"/>
                    <a:gd name="T37" fmla="*/ 2147483647 h 311"/>
                    <a:gd name="T38" fmla="*/ 2147483647 w 142"/>
                    <a:gd name="T39" fmla="*/ 2147483647 h 311"/>
                    <a:gd name="T40" fmla="*/ 2147483647 w 142"/>
                    <a:gd name="T41" fmla="*/ 2147483647 h 311"/>
                    <a:gd name="T42" fmla="*/ 2147483647 w 142"/>
                    <a:gd name="T43" fmla="*/ 2147483647 h 311"/>
                    <a:gd name="T44" fmla="*/ 2147483647 w 142"/>
                    <a:gd name="T45" fmla="*/ 2147483647 h 311"/>
                    <a:gd name="T46" fmla="*/ 2147483647 w 142"/>
                    <a:gd name="T47" fmla="*/ 2147483647 h 311"/>
                    <a:gd name="T48" fmla="*/ 2147483647 w 142"/>
                    <a:gd name="T49" fmla="*/ 2147483647 h 311"/>
                    <a:gd name="T50" fmla="*/ 2147483647 w 142"/>
                    <a:gd name="T51" fmla="*/ 2147483647 h 311"/>
                    <a:gd name="T52" fmla="*/ 2147483647 w 142"/>
                    <a:gd name="T53" fmla="*/ 2147483647 h 311"/>
                    <a:gd name="T54" fmla="*/ 2147483647 w 142"/>
                    <a:gd name="T55" fmla="*/ 2147483647 h 311"/>
                    <a:gd name="T56" fmla="*/ 2147483647 w 142"/>
                    <a:gd name="T57" fmla="*/ 2147483647 h 311"/>
                    <a:gd name="T58" fmla="*/ 2147483647 w 142"/>
                    <a:gd name="T59" fmla="*/ 2147483647 h 311"/>
                    <a:gd name="T60" fmla="*/ 2147483647 w 142"/>
                    <a:gd name="T61" fmla="*/ 2147483647 h 311"/>
                    <a:gd name="T62" fmla="*/ 2147483647 w 142"/>
                    <a:gd name="T63" fmla="*/ 2147483647 h 311"/>
                    <a:gd name="T64" fmla="*/ 2147483647 w 142"/>
                    <a:gd name="T65" fmla="*/ 2147483647 h 311"/>
                    <a:gd name="T66" fmla="*/ 2147483647 w 142"/>
                    <a:gd name="T67" fmla="*/ 2147483647 h 311"/>
                    <a:gd name="T68" fmla="*/ 2147483647 w 142"/>
                    <a:gd name="T69" fmla="*/ 2147483647 h 311"/>
                    <a:gd name="T70" fmla="*/ 2147483647 w 142"/>
                    <a:gd name="T71" fmla="*/ 2147483647 h 311"/>
                    <a:gd name="T72" fmla="*/ 2147483647 w 142"/>
                    <a:gd name="T73" fmla="*/ 2147483647 h 311"/>
                    <a:gd name="T74" fmla="*/ 2147483647 w 142"/>
                    <a:gd name="T75" fmla="*/ 2147483647 h 311"/>
                    <a:gd name="T76" fmla="*/ 2147483647 w 142"/>
                    <a:gd name="T77" fmla="*/ 2147483647 h 311"/>
                    <a:gd name="T78" fmla="*/ 2147483647 w 142"/>
                    <a:gd name="T79" fmla="*/ 2147483647 h 311"/>
                    <a:gd name="T80" fmla="*/ 2147483647 w 142"/>
                    <a:gd name="T81" fmla="*/ 2147483647 h 311"/>
                    <a:gd name="T82" fmla="*/ 2147483647 w 142"/>
                    <a:gd name="T83" fmla="*/ 2147483647 h 311"/>
                    <a:gd name="T84" fmla="*/ 2147483647 w 142"/>
                    <a:gd name="T85" fmla="*/ 2147483647 h 311"/>
                    <a:gd name="T86" fmla="*/ 2147483647 w 142"/>
                    <a:gd name="T87" fmla="*/ 2147483647 h 311"/>
                    <a:gd name="T88" fmla="*/ 2147483647 w 142"/>
                    <a:gd name="T89" fmla="*/ 2147483647 h 311"/>
                    <a:gd name="T90" fmla="*/ 2147483647 w 142"/>
                    <a:gd name="T91" fmla="*/ 2147483647 h 311"/>
                    <a:gd name="T92" fmla="*/ 2147483647 w 142"/>
                    <a:gd name="T93" fmla="*/ 2147483647 h 311"/>
                    <a:gd name="T94" fmla="*/ 2147483647 w 142"/>
                    <a:gd name="T95" fmla="*/ 2147483647 h 311"/>
                    <a:gd name="T96" fmla="*/ 2147483647 w 142"/>
                    <a:gd name="T97" fmla="*/ 2147483647 h 311"/>
                    <a:gd name="T98" fmla="*/ 2147483647 w 142"/>
                    <a:gd name="T99" fmla="*/ 2147483647 h 311"/>
                    <a:gd name="T100" fmla="*/ 0 w 142"/>
                    <a:gd name="T101" fmla="*/ 2147483647 h 31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42"/>
                    <a:gd name="T154" fmla="*/ 0 h 311"/>
                    <a:gd name="T155" fmla="*/ 142 w 142"/>
                    <a:gd name="T156" fmla="*/ 311 h 31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42" h="311">
                      <a:moveTo>
                        <a:pt x="5" y="111"/>
                      </a:moveTo>
                      <a:lnTo>
                        <a:pt x="10" y="111"/>
                      </a:lnTo>
                      <a:lnTo>
                        <a:pt x="10" y="114"/>
                      </a:lnTo>
                      <a:lnTo>
                        <a:pt x="13" y="111"/>
                      </a:lnTo>
                      <a:lnTo>
                        <a:pt x="15" y="109"/>
                      </a:lnTo>
                      <a:lnTo>
                        <a:pt x="15" y="104"/>
                      </a:lnTo>
                      <a:lnTo>
                        <a:pt x="13" y="96"/>
                      </a:lnTo>
                      <a:lnTo>
                        <a:pt x="15" y="96"/>
                      </a:lnTo>
                      <a:lnTo>
                        <a:pt x="18" y="93"/>
                      </a:lnTo>
                      <a:lnTo>
                        <a:pt x="20" y="91"/>
                      </a:lnTo>
                      <a:lnTo>
                        <a:pt x="18" y="78"/>
                      </a:lnTo>
                      <a:lnTo>
                        <a:pt x="20" y="76"/>
                      </a:lnTo>
                      <a:lnTo>
                        <a:pt x="25" y="78"/>
                      </a:lnTo>
                      <a:lnTo>
                        <a:pt x="28" y="81"/>
                      </a:lnTo>
                      <a:lnTo>
                        <a:pt x="30" y="81"/>
                      </a:lnTo>
                      <a:lnTo>
                        <a:pt x="33" y="78"/>
                      </a:lnTo>
                      <a:lnTo>
                        <a:pt x="41" y="61"/>
                      </a:lnTo>
                      <a:lnTo>
                        <a:pt x="41" y="58"/>
                      </a:lnTo>
                      <a:lnTo>
                        <a:pt x="38" y="56"/>
                      </a:lnTo>
                      <a:lnTo>
                        <a:pt x="38" y="53"/>
                      </a:lnTo>
                      <a:lnTo>
                        <a:pt x="46" y="45"/>
                      </a:lnTo>
                      <a:lnTo>
                        <a:pt x="46" y="43"/>
                      </a:lnTo>
                      <a:lnTo>
                        <a:pt x="46" y="35"/>
                      </a:lnTo>
                      <a:lnTo>
                        <a:pt x="48" y="33"/>
                      </a:lnTo>
                      <a:lnTo>
                        <a:pt x="58" y="25"/>
                      </a:lnTo>
                      <a:lnTo>
                        <a:pt x="63" y="23"/>
                      </a:lnTo>
                      <a:lnTo>
                        <a:pt x="66" y="20"/>
                      </a:lnTo>
                      <a:lnTo>
                        <a:pt x="68" y="20"/>
                      </a:lnTo>
                      <a:lnTo>
                        <a:pt x="76" y="23"/>
                      </a:lnTo>
                      <a:lnTo>
                        <a:pt x="79" y="23"/>
                      </a:lnTo>
                      <a:lnTo>
                        <a:pt x="76" y="18"/>
                      </a:lnTo>
                      <a:lnTo>
                        <a:pt x="76" y="15"/>
                      </a:lnTo>
                      <a:lnTo>
                        <a:pt x="81" y="10"/>
                      </a:lnTo>
                      <a:lnTo>
                        <a:pt x="81" y="8"/>
                      </a:lnTo>
                      <a:lnTo>
                        <a:pt x="81" y="3"/>
                      </a:lnTo>
                      <a:lnTo>
                        <a:pt x="84" y="0"/>
                      </a:lnTo>
                      <a:lnTo>
                        <a:pt x="86" y="0"/>
                      </a:lnTo>
                      <a:lnTo>
                        <a:pt x="89" y="3"/>
                      </a:lnTo>
                      <a:lnTo>
                        <a:pt x="94" y="5"/>
                      </a:lnTo>
                      <a:lnTo>
                        <a:pt x="94" y="13"/>
                      </a:lnTo>
                      <a:lnTo>
                        <a:pt x="96" y="15"/>
                      </a:lnTo>
                      <a:lnTo>
                        <a:pt x="99" y="15"/>
                      </a:lnTo>
                      <a:lnTo>
                        <a:pt x="101" y="15"/>
                      </a:lnTo>
                      <a:lnTo>
                        <a:pt x="104" y="15"/>
                      </a:lnTo>
                      <a:lnTo>
                        <a:pt x="104" y="30"/>
                      </a:lnTo>
                      <a:lnTo>
                        <a:pt x="104" y="38"/>
                      </a:lnTo>
                      <a:lnTo>
                        <a:pt x="101" y="43"/>
                      </a:lnTo>
                      <a:lnTo>
                        <a:pt x="99" y="51"/>
                      </a:lnTo>
                      <a:lnTo>
                        <a:pt x="94" y="53"/>
                      </a:lnTo>
                      <a:lnTo>
                        <a:pt x="91" y="56"/>
                      </a:lnTo>
                      <a:lnTo>
                        <a:pt x="89" y="58"/>
                      </a:lnTo>
                      <a:lnTo>
                        <a:pt x="86" y="63"/>
                      </a:lnTo>
                      <a:lnTo>
                        <a:pt x="86" y="68"/>
                      </a:lnTo>
                      <a:lnTo>
                        <a:pt x="86" y="73"/>
                      </a:lnTo>
                      <a:lnTo>
                        <a:pt x="86" y="78"/>
                      </a:lnTo>
                      <a:lnTo>
                        <a:pt x="86" y="81"/>
                      </a:lnTo>
                      <a:lnTo>
                        <a:pt x="89" y="81"/>
                      </a:lnTo>
                      <a:lnTo>
                        <a:pt x="94" y="76"/>
                      </a:lnTo>
                      <a:lnTo>
                        <a:pt x="101" y="76"/>
                      </a:lnTo>
                      <a:lnTo>
                        <a:pt x="104" y="76"/>
                      </a:lnTo>
                      <a:lnTo>
                        <a:pt x="106" y="91"/>
                      </a:lnTo>
                      <a:lnTo>
                        <a:pt x="109" y="93"/>
                      </a:lnTo>
                      <a:lnTo>
                        <a:pt x="111" y="91"/>
                      </a:lnTo>
                      <a:lnTo>
                        <a:pt x="116" y="93"/>
                      </a:lnTo>
                      <a:lnTo>
                        <a:pt x="116" y="96"/>
                      </a:lnTo>
                      <a:lnTo>
                        <a:pt x="111" y="106"/>
                      </a:lnTo>
                      <a:lnTo>
                        <a:pt x="111" y="109"/>
                      </a:lnTo>
                      <a:lnTo>
                        <a:pt x="114" y="111"/>
                      </a:lnTo>
                      <a:lnTo>
                        <a:pt x="116" y="111"/>
                      </a:lnTo>
                      <a:lnTo>
                        <a:pt x="121" y="111"/>
                      </a:lnTo>
                      <a:lnTo>
                        <a:pt x="121" y="114"/>
                      </a:lnTo>
                      <a:lnTo>
                        <a:pt x="124" y="119"/>
                      </a:lnTo>
                      <a:lnTo>
                        <a:pt x="127" y="121"/>
                      </a:lnTo>
                      <a:lnTo>
                        <a:pt x="129" y="121"/>
                      </a:lnTo>
                      <a:lnTo>
                        <a:pt x="134" y="121"/>
                      </a:lnTo>
                      <a:lnTo>
                        <a:pt x="139" y="116"/>
                      </a:lnTo>
                      <a:lnTo>
                        <a:pt x="139" y="121"/>
                      </a:lnTo>
                      <a:lnTo>
                        <a:pt x="142" y="121"/>
                      </a:lnTo>
                      <a:lnTo>
                        <a:pt x="137" y="124"/>
                      </a:lnTo>
                      <a:lnTo>
                        <a:pt x="134" y="129"/>
                      </a:lnTo>
                      <a:lnTo>
                        <a:pt x="129" y="134"/>
                      </a:lnTo>
                      <a:lnTo>
                        <a:pt x="127" y="136"/>
                      </a:lnTo>
                      <a:lnTo>
                        <a:pt x="124" y="139"/>
                      </a:lnTo>
                      <a:lnTo>
                        <a:pt x="119" y="141"/>
                      </a:lnTo>
                      <a:lnTo>
                        <a:pt x="114" y="141"/>
                      </a:lnTo>
                      <a:lnTo>
                        <a:pt x="111" y="144"/>
                      </a:lnTo>
                      <a:lnTo>
                        <a:pt x="109" y="149"/>
                      </a:lnTo>
                      <a:lnTo>
                        <a:pt x="101" y="151"/>
                      </a:lnTo>
                      <a:lnTo>
                        <a:pt x="96" y="151"/>
                      </a:lnTo>
                      <a:lnTo>
                        <a:pt x="94" y="151"/>
                      </a:lnTo>
                      <a:lnTo>
                        <a:pt x="91" y="154"/>
                      </a:lnTo>
                      <a:lnTo>
                        <a:pt x="89" y="157"/>
                      </a:lnTo>
                      <a:lnTo>
                        <a:pt x="89" y="162"/>
                      </a:lnTo>
                      <a:lnTo>
                        <a:pt x="89" y="167"/>
                      </a:lnTo>
                      <a:lnTo>
                        <a:pt x="89" y="169"/>
                      </a:lnTo>
                      <a:lnTo>
                        <a:pt x="89" y="172"/>
                      </a:lnTo>
                      <a:lnTo>
                        <a:pt x="86" y="172"/>
                      </a:lnTo>
                      <a:lnTo>
                        <a:pt x="84" y="172"/>
                      </a:lnTo>
                      <a:lnTo>
                        <a:pt x="89" y="179"/>
                      </a:lnTo>
                      <a:lnTo>
                        <a:pt x="89" y="182"/>
                      </a:lnTo>
                      <a:lnTo>
                        <a:pt x="89" y="187"/>
                      </a:lnTo>
                      <a:lnTo>
                        <a:pt x="91" y="189"/>
                      </a:lnTo>
                      <a:lnTo>
                        <a:pt x="99" y="194"/>
                      </a:lnTo>
                      <a:lnTo>
                        <a:pt x="99" y="197"/>
                      </a:lnTo>
                      <a:lnTo>
                        <a:pt x="104" y="204"/>
                      </a:lnTo>
                      <a:lnTo>
                        <a:pt x="106" y="207"/>
                      </a:lnTo>
                      <a:lnTo>
                        <a:pt x="104" y="210"/>
                      </a:lnTo>
                      <a:lnTo>
                        <a:pt x="101" y="212"/>
                      </a:lnTo>
                      <a:lnTo>
                        <a:pt x="101" y="222"/>
                      </a:lnTo>
                      <a:lnTo>
                        <a:pt x="101" y="225"/>
                      </a:lnTo>
                      <a:lnTo>
                        <a:pt x="94" y="227"/>
                      </a:lnTo>
                      <a:lnTo>
                        <a:pt x="96" y="230"/>
                      </a:lnTo>
                      <a:lnTo>
                        <a:pt x="101" y="240"/>
                      </a:lnTo>
                      <a:lnTo>
                        <a:pt x="104" y="245"/>
                      </a:lnTo>
                      <a:lnTo>
                        <a:pt x="109" y="247"/>
                      </a:lnTo>
                      <a:lnTo>
                        <a:pt x="109" y="252"/>
                      </a:lnTo>
                      <a:lnTo>
                        <a:pt x="111" y="258"/>
                      </a:lnTo>
                      <a:lnTo>
                        <a:pt x="109" y="260"/>
                      </a:lnTo>
                      <a:lnTo>
                        <a:pt x="109" y="263"/>
                      </a:lnTo>
                      <a:lnTo>
                        <a:pt x="114" y="273"/>
                      </a:lnTo>
                      <a:lnTo>
                        <a:pt x="119" y="280"/>
                      </a:lnTo>
                      <a:lnTo>
                        <a:pt x="116" y="283"/>
                      </a:lnTo>
                      <a:lnTo>
                        <a:pt x="109" y="295"/>
                      </a:lnTo>
                      <a:lnTo>
                        <a:pt x="104" y="305"/>
                      </a:lnTo>
                      <a:lnTo>
                        <a:pt x="101" y="311"/>
                      </a:lnTo>
                      <a:lnTo>
                        <a:pt x="99" y="308"/>
                      </a:lnTo>
                      <a:lnTo>
                        <a:pt x="99" y="303"/>
                      </a:lnTo>
                      <a:lnTo>
                        <a:pt x="101" y="298"/>
                      </a:lnTo>
                      <a:lnTo>
                        <a:pt x="104" y="293"/>
                      </a:lnTo>
                      <a:lnTo>
                        <a:pt x="104" y="288"/>
                      </a:lnTo>
                      <a:lnTo>
                        <a:pt x="106" y="285"/>
                      </a:lnTo>
                      <a:lnTo>
                        <a:pt x="104" y="285"/>
                      </a:lnTo>
                      <a:lnTo>
                        <a:pt x="101" y="283"/>
                      </a:lnTo>
                      <a:lnTo>
                        <a:pt x="104" y="278"/>
                      </a:lnTo>
                      <a:lnTo>
                        <a:pt x="101" y="268"/>
                      </a:lnTo>
                      <a:lnTo>
                        <a:pt x="101" y="260"/>
                      </a:lnTo>
                      <a:lnTo>
                        <a:pt x="96" y="252"/>
                      </a:lnTo>
                      <a:lnTo>
                        <a:pt x="91" y="242"/>
                      </a:lnTo>
                      <a:lnTo>
                        <a:pt x="89" y="237"/>
                      </a:lnTo>
                      <a:lnTo>
                        <a:pt x="89" y="230"/>
                      </a:lnTo>
                      <a:lnTo>
                        <a:pt x="86" y="217"/>
                      </a:lnTo>
                      <a:lnTo>
                        <a:pt x="86" y="212"/>
                      </a:lnTo>
                      <a:lnTo>
                        <a:pt x="86" y="207"/>
                      </a:lnTo>
                      <a:lnTo>
                        <a:pt x="84" y="204"/>
                      </a:lnTo>
                      <a:lnTo>
                        <a:pt x="81" y="204"/>
                      </a:lnTo>
                      <a:lnTo>
                        <a:pt x="81" y="197"/>
                      </a:lnTo>
                      <a:lnTo>
                        <a:pt x="76" y="192"/>
                      </a:lnTo>
                      <a:lnTo>
                        <a:pt x="73" y="192"/>
                      </a:lnTo>
                      <a:lnTo>
                        <a:pt x="73" y="199"/>
                      </a:lnTo>
                      <a:lnTo>
                        <a:pt x="71" y="202"/>
                      </a:lnTo>
                      <a:lnTo>
                        <a:pt x="68" y="204"/>
                      </a:lnTo>
                      <a:lnTo>
                        <a:pt x="63" y="207"/>
                      </a:lnTo>
                      <a:lnTo>
                        <a:pt x="56" y="210"/>
                      </a:lnTo>
                      <a:lnTo>
                        <a:pt x="53" y="215"/>
                      </a:lnTo>
                      <a:lnTo>
                        <a:pt x="51" y="217"/>
                      </a:lnTo>
                      <a:lnTo>
                        <a:pt x="51" y="220"/>
                      </a:lnTo>
                      <a:lnTo>
                        <a:pt x="48" y="217"/>
                      </a:lnTo>
                      <a:lnTo>
                        <a:pt x="48" y="215"/>
                      </a:lnTo>
                      <a:lnTo>
                        <a:pt x="46" y="215"/>
                      </a:lnTo>
                      <a:lnTo>
                        <a:pt x="46" y="217"/>
                      </a:lnTo>
                      <a:lnTo>
                        <a:pt x="43" y="217"/>
                      </a:lnTo>
                      <a:lnTo>
                        <a:pt x="41" y="215"/>
                      </a:lnTo>
                      <a:lnTo>
                        <a:pt x="43" y="210"/>
                      </a:lnTo>
                      <a:lnTo>
                        <a:pt x="38" y="212"/>
                      </a:lnTo>
                      <a:lnTo>
                        <a:pt x="36" y="212"/>
                      </a:lnTo>
                      <a:lnTo>
                        <a:pt x="33" y="215"/>
                      </a:lnTo>
                      <a:lnTo>
                        <a:pt x="30" y="212"/>
                      </a:lnTo>
                      <a:lnTo>
                        <a:pt x="30" y="210"/>
                      </a:lnTo>
                      <a:lnTo>
                        <a:pt x="36" y="199"/>
                      </a:lnTo>
                      <a:lnTo>
                        <a:pt x="36" y="192"/>
                      </a:lnTo>
                      <a:lnTo>
                        <a:pt x="36" y="187"/>
                      </a:lnTo>
                      <a:lnTo>
                        <a:pt x="36" y="177"/>
                      </a:lnTo>
                      <a:lnTo>
                        <a:pt x="33" y="169"/>
                      </a:lnTo>
                      <a:lnTo>
                        <a:pt x="30" y="162"/>
                      </a:lnTo>
                      <a:lnTo>
                        <a:pt x="28" y="159"/>
                      </a:lnTo>
                      <a:lnTo>
                        <a:pt x="25" y="164"/>
                      </a:lnTo>
                      <a:lnTo>
                        <a:pt x="23" y="164"/>
                      </a:lnTo>
                      <a:lnTo>
                        <a:pt x="20" y="162"/>
                      </a:lnTo>
                      <a:lnTo>
                        <a:pt x="23" y="159"/>
                      </a:lnTo>
                      <a:lnTo>
                        <a:pt x="25" y="159"/>
                      </a:lnTo>
                      <a:lnTo>
                        <a:pt x="25" y="157"/>
                      </a:lnTo>
                      <a:lnTo>
                        <a:pt x="25" y="154"/>
                      </a:lnTo>
                      <a:lnTo>
                        <a:pt x="20" y="146"/>
                      </a:lnTo>
                      <a:lnTo>
                        <a:pt x="18" y="146"/>
                      </a:lnTo>
                      <a:lnTo>
                        <a:pt x="13" y="146"/>
                      </a:lnTo>
                      <a:lnTo>
                        <a:pt x="10" y="144"/>
                      </a:lnTo>
                      <a:lnTo>
                        <a:pt x="13" y="141"/>
                      </a:lnTo>
                      <a:lnTo>
                        <a:pt x="10" y="139"/>
                      </a:lnTo>
                      <a:lnTo>
                        <a:pt x="8" y="139"/>
                      </a:lnTo>
                      <a:lnTo>
                        <a:pt x="3" y="136"/>
                      </a:lnTo>
                      <a:lnTo>
                        <a:pt x="0" y="131"/>
                      </a:lnTo>
                      <a:lnTo>
                        <a:pt x="0" y="129"/>
                      </a:lnTo>
                      <a:lnTo>
                        <a:pt x="0" y="126"/>
                      </a:lnTo>
                      <a:lnTo>
                        <a:pt x="8" y="124"/>
                      </a:lnTo>
                      <a:lnTo>
                        <a:pt x="5" y="111"/>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199" name="Freeform 155"/>
                <p:cNvSpPr>
                  <a:spLocks/>
                </p:cNvSpPr>
                <p:nvPr/>
              </p:nvSpPr>
              <p:spPr bwMode="auto">
                <a:xfrm>
                  <a:off x="6711950" y="4214813"/>
                  <a:ext cx="150813" cy="180975"/>
                </a:xfrm>
                <a:custGeom>
                  <a:avLst/>
                  <a:gdLst>
                    <a:gd name="T0" fmla="*/ 2147483647 w 119"/>
                    <a:gd name="T1" fmla="*/ 2147483647 h 143"/>
                    <a:gd name="T2" fmla="*/ 2147483647 w 119"/>
                    <a:gd name="T3" fmla="*/ 2147483647 h 143"/>
                    <a:gd name="T4" fmla="*/ 2147483647 w 119"/>
                    <a:gd name="T5" fmla="*/ 2147483647 h 143"/>
                    <a:gd name="T6" fmla="*/ 2147483647 w 119"/>
                    <a:gd name="T7" fmla="*/ 2147483647 h 143"/>
                    <a:gd name="T8" fmla="*/ 2147483647 w 119"/>
                    <a:gd name="T9" fmla="*/ 2147483647 h 143"/>
                    <a:gd name="T10" fmla="*/ 2147483647 w 119"/>
                    <a:gd name="T11" fmla="*/ 2147483647 h 143"/>
                    <a:gd name="T12" fmla="*/ 2147483647 w 119"/>
                    <a:gd name="T13" fmla="*/ 2147483647 h 143"/>
                    <a:gd name="T14" fmla="*/ 2147483647 w 119"/>
                    <a:gd name="T15" fmla="*/ 2147483647 h 143"/>
                    <a:gd name="T16" fmla="*/ 2147483647 w 119"/>
                    <a:gd name="T17" fmla="*/ 2147483647 h 143"/>
                    <a:gd name="T18" fmla="*/ 2147483647 w 119"/>
                    <a:gd name="T19" fmla="*/ 2147483647 h 143"/>
                    <a:gd name="T20" fmla="*/ 2147483647 w 119"/>
                    <a:gd name="T21" fmla="*/ 2147483647 h 143"/>
                    <a:gd name="T22" fmla="*/ 2147483647 w 119"/>
                    <a:gd name="T23" fmla="*/ 2147483647 h 143"/>
                    <a:gd name="T24" fmla="*/ 2147483647 w 119"/>
                    <a:gd name="T25" fmla="*/ 2147483647 h 143"/>
                    <a:gd name="T26" fmla="*/ 2147483647 w 119"/>
                    <a:gd name="T27" fmla="*/ 2147483647 h 143"/>
                    <a:gd name="T28" fmla="*/ 2147483647 w 119"/>
                    <a:gd name="T29" fmla="*/ 2147483647 h 143"/>
                    <a:gd name="T30" fmla="*/ 2147483647 w 119"/>
                    <a:gd name="T31" fmla="*/ 2147483647 h 143"/>
                    <a:gd name="T32" fmla="*/ 2147483647 w 119"/>
                    <a:gd name="T33" fmla="*/ 2147483647 h 143"/>
                    <a:gd name="T34" fmla="*/ 2147483647 w 119"/>
                    <a:gd name="T35" fmla="*/ 2147483647 h 143"/>
                    <a:gd name="T36" fmla="*/ 2147483647 w 119"/>
                    <a:gd name="T37" fmla="*/ 2147483647 h 143"/>
                    <a:gd name="T38" fmla="*/ 2147483647 w 119"/>
                    <a:gd name="T39" fmla="*/ 2147483647 h 143"/>
                    <a:gd name="T40" fmla="*/ 2147483647 w 119"/>
                    <a:gd name="T41" fmla="*/ 2147483647 h 143"/>
                    <a:gd name="T42" fmla="*/ 0 w 119"/>
                    <a:gd name="T43" fmla="*/ 2147483647 h 143"/>
                    <a:gd name="T44" fmla="*/ 2147483647 w 119"/>
                    <a:gd name="T45" fmla="*/ 2147483647 h 143"/>
                    <a:gd name="T46" fmla="*/ 2147483647 w 119"/>
                    <a:gd name="T47" fmla="*/ 2147483647 h 143"/>
                    <a:gd name="T48" fmla="*/ 2147483647 w 119"/>
                    <a:gd name="T49" fmla="*/ 2147483647 h 143"/>
                    <a:gd name="T50" fmla="*/ 2147483647 w 119"/>
                    <a:gd name="T51" fmla="*/ 2147483647 h 143"/>
                    <a:gd name="T52" fmla="*/ 2147483647 w 119"/>
                    <a:gd name="T53" fmla="*/ 2147483647 h 143"/>
                    <a:gd name="T54" fmla="*/ 2147483647 w 119"/>
                    <a:gd name="T55" fmla="*/ 2147483647 h 143"/>
                    <a:gd name="T56" fmla="*/ 2147483647 w 119"/>
                    <a:gd name="T57" fmla="*/ 2147483647 h 143"/>
                    <a:gd name="T58" fmla="*/ 2147483647 w 119"/>
                    <a:gd name="T59" fmla="*/ 0 h 143"/>
                    <a:gd name="T60" fmla="*/ 2147483647 w 119"/>
                    <a:gd name="T61" fmla="*/ 2147483647 h 143"/>
                    <a:gd name="T62" fmla="*/ 2147483647 w 119"/>
                    <a:gd name="T63" fmla="*/ 2147483647 h 143"/>
                    <a:gd name="T64" fmla="*/ 2147483647 w 119"/>
                    <a:gd name="T65" fmla="*/ 2147483647 h 143"/>
                    <a:gd name="T66" fmla="*/ 2147483647 w 119"/>
                    <a:gd name="T67" fmla="*/ 2147483647 h 143"/>
                    <a:gd name="T68" fmla="*/ 2147483647 w 119"/>
                    <a:gd name="T69" fmla="*/ 2147483647 h 143"/>
                    <a:gd name="T70" fmla="*/ 2147483647 w 119"/>
                    <a:gd name="T71" fmla="*/ 2147483647 h 143"/>
                    <a:gd name="T72" fmla="*/ 2147483647 w 119"/>
                    <a:gd name="T73" fmla="*/ 2147483647 h 143"/>
                    <a:gd name="T74" fmla="*/ 2147483647 w 119"/>
                    <a:gd name="T75" fmla="*/ 2147483647 h 143"/>
                    <a:gd name="T76" fmla="*/ 2147483647 w 119"/>
                    <a:gd name="T77" fmla="*/ 2147483647 h 143"/>
                    <a:gd name="T78" fmla="*/ 2147483647 w 119"/>
                    <a:gd name="T79" fmla="*/ 2147483647 h 143"/>
                    <a:gd name="T80" fmla="*/ 2147483647 w 119"/>
                    <a:gd name="T81" fmla="*/ 2147483647 h 143"/>
                    <a:gd name="T82" fmla="*/ 2147483647 w 119"/>
                    <a:gd name="T83" fmla="*/ 2147483647 h 143"/>
                    <a:gd name="T84" fmla="*/ 2147483647 w 119"/>
                    <a:gd name="T85" fmla="*/ 2147483647 h 143"/>
                    <a:gd name="T86" fmla="*/ 2147483647 w 119"/>
                    <a:gd name="T87" fmla="*/ 2147483647 h 143"/>
                    <a:gd name="T88" fmla="*/ 2147483647 w 119"/>
                    <a:gd name="T89" fmla="*/ 2147483647 h 143"/>
                    <a:gd name="T90" fmla="*/ 2147483647 w 119"/>
                    <a:gd name="T91" fmla="*/ 2147483647 h 143"/>
                    <a:gd name="T92" fmla="*/ 2147483647 w 119"/>
                    <a:gd name="T93" fmla="*/ 2147483647 h 143"/>
                    <a:gd name="T94" fmla="*/ 2147483647 w 119"/>
                    <a:gd name="T95" fmla="*/ 2147483647 h 143"/>
                    <a:gd name="T96" fmla="*/ 2147483647 w 119"/>
                    <a:gd name="T97" fmla="*/ 2147483647 h 143"/>
                    <a:gd name="T98" fmla="*/ 2147483647 w 119"/>
                    <a:gd name="T99" fmla="*/ 2147483647 h 143"/>
                    <a:gd name="T100" fmla="*/ 2147483647 w 119"/>
                    <a:gd name="T101" fmla="*/ 2147483647 h 143"/>
                    <a:gd name="T102" fmla="*/ 2147483647 w 119"/>
                    <a:gd name="T103" fmla="*/ 2147483647 h 143"/>
                    <a:gd name="T104" fmla="*/ 2147483647 w 119"/>
                    <a:gd name="T105" fmla="*/ 2147483647 h 143"/>
                    <a:gd name="T106" fmla="*/ 2147483647 w 119"/>
                    <a:gd name="T107" fmla="*/ 2147483647 h 143"/>
                    <a:gd name="T108" fmla="*/ 2147483647 w 119"/>
                    <a:gd name="T109" fmla="*/ 2147483647 h 143"/>
                    <a:gd name="T110" fmla="*/ 2147483647 w 119"/>
                    <a:gd name="T111" fmla="*/ 2147483647 h 143"/>
                    <a:gd name="T112" fmla="*/ 2147483647 w 119"/>
                    <a:gd name="T113" fmla="*/ 2147483647 h 1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9"/>
                    <a:gd name="T172" fmla="*/ 0 h 143"/>
                    <a:gd name="T173" fmla="*/ 119 w 119"/>
                    <a:gd name="T174" fmla="*/ 143 h 14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9" h="143">
                      <a:moveTo>
                        <a:pt x="81" y="138"/>
                      </a:moveTo>
                      <a:lnTo>
                        <a:pt x="86" y="133"/>
                      </a:lnTo>
                      <a:lnTo>
                        <a:pt x="88" y="131"/>
                      </a:lnTo>
                      <a:lnTo>
                        <a:pt x="88" y="123"/>
                      </a:lnTo>
                      <a:lnTo>
                        <a:pt x="86" y="121"/>
                      </a:lnTo>
                      <a:lnTo>
                        <a:pt x="83" y="116"/>
                      </a:lnTo>
                      <a:lnTo>
                        <a:pt x="76" y="106"/>
                      </a:lnTo>
                      <a:lnTo>
                        <a:pt x="76" y="100"/>
                      </a:lnTo>
                      <a:lnTo>
                        <a:pt x="73" y="98"/>
                      </a:lnTo>
                      <a:lnTo>
                        <a:pt x="73" y="88"/>
                      </a:lnTo>
                      <a:lnTo>
                        <a:pt x="71" y="83"/>
                      </a:lnTo>
                      <a:lnTo>
                        <a:pt x="66" y="78"/>
                      </a:lnTo>
                      <a:lnTo>
                        <a:pt x="63" y="73"/>
                      </a:lnTo>
                      <a:lnTo>
                        <a:pt x="63" y="70"/>
                      </a:lnTo>
                      <a:lnTo>
                        <a:pt x="61" y="70"/>
                      </a:lnTo>
                      <a:lnTo>
                        <a:pt x="56" y="68"/>
                      </a:lnTo>
                      <a:lnTo>
                        <a:pt x="51" y="68"/>
                      </a:lnTo>
                      <a:lnTo>
                        <a:pt x="51" y="73"/>
                      </a:lnTo>
                      <a:lnTo>
                        <a:pt x="48" y="75"/>
                      </a:lnTo>
                      <a:lnTo>
                        <a:pt x="46" y="78"/>
                      </a:lnTo>
                      <a:lnTo>
                        <a:pt x="43" y="78"/>
                      </a:lnTo>
                      <a:lnTo>
                        <a:pt x="38" y="78"/>
                      </a:lnTo>
                      <a:lnTo>
                        <a:pt x="33" y="75"/>
                      </a:lnTo>
                      <a:lnTo>
                        <a:pt x="30" y="75"/>
                      </a:lnTo>
                      <a:lnTo>
                        <a:pt x="23" y="83"/>
                      </a:lnTo>
                      <a:lnTo>
                        <a:pt x="20" y="85"/>
                      </a:lnTo>
                      <a:lnTo>
                        <a:pt x="15" y="85"/>
                      </a:lnTo>
                      <a:lnTo>
                        <a:pt x="15" y="83"/>
                      </a:lnTo>
                      <a:lnTo>
                        <a:pt x="15" y="80"/>
                      </a:lnTo>
                      <a:lnTo>
                        <a:pt x="15" y="75"/>
                      </a:lnTo>
                      <a:lnTo>
                        <a:pt x="20" y="65"/>
                      </a:lnTo>
                      <a:lnTo>
                        <a:pt x="20" y="60"/>
                      </a:lnTo>
                      <a:lnTo>
                        <a:pt x="18" y="50"/>
                      </a:lnTo>
                      <a:lnTo>
                        <a:pt x="15" y="50"/>
                      </a:lnTo>
                      <a:lnTo>
                        <a:pt x="13" y="53"/>
                      </a:lnTo>
                      <a:lnTo>
                        <a:pt x="8" y="53"/>
                      </a:lnTo>
                      <a:lnTo>
                        <a:pt x="8" y="50"/>
                      </a:lnTo>
                      <a:lnTo>
                        <a:pt x="8" y="47"/>
                      </a:lnTo>
                      <a:lnTo>
                        <a:pt x="8" y="42"/>
                      </a:lnTo>
                      <a:lnTo>
                        <a:pt x="8" y="37"/>
                      </a:lnTo>
                      <a:lnTo>
                        <a:pt x="5" y="35"/>
                      </a:lnTo>
                      <a:lnTo>
                        <a:pt x="0" y="35"/>
                      </a:lnTo>
                      <a:lnTo>
                        <a:pt x="3" y="32"/>
                      </a:lnTo>
                      <a:lnTo>
                        <a:pt x="5" y="30"/>
                      </a:lnTo>
                      <a:lnTo>
                        <a:pt x="10" y="25"/>
                      </a:lnTo>
                      <a:lnTo>
                        <a:pt x="13" y="20"/>
                      </a:lnTo>
                      <a:lnTo>
                        <a:pt x="18" y="17"/>
                      </a:lnTo>
                      <a:lnTo>
                        <a:pt x="18" y="20"/>
                      </a:lnTo>
                      <a:lnTo>
                        <a:pt x="20" y="22"/>
                      </a:lnTo>
                      <a:lnTo>
                        <a:pt x="25" y="22"/>
                      </a:lnTo>
                      <a:lnTo>
                        <a:pt x="28" y="20"/>
                      </a:lnTo>
                      <a:lnTo>
                        <a:pt x="28" y="17"/>
                      </a:lnTo>
                      <a:lnTo>
                        <a:pt x="28" y="15"/>
                      </a:lnTo>
                      <a:lnTo>
                        <a:pt x="25" y="10"/>
                      </a:lnTo>
                      <a:lnTo>
                        <a:pt x="25" y="7"/>
                      </a:lnTo>
                      <a:lnTo>
                        <a:pt x="25" y="5"/>
                      </a:lnTo>
                      <a:lnTo>
                        <a:pt x="28" y="2"/>
                      </a:lnTo>
                      <a:lnTo>
                        <a:pt x="33" y="0"/>
                      </a:lnTo>
                      <a:lnTo>
                        <a:pt x="35" y="5"/>
                      </a:lnTo>
                      <a:lnTo>
                        <a:pt x="40" y="10"/>
                      </a:lnTo>
                      <a:lnTo>
                        <a:pt x="43" y="15"/>
                      </a:lnTo>
                      <a:lnTo>
                        <a:pt x="46" y="22"/>
                      </a:lnTo>
                      <a:lnTo>
                        <a:pt x="48" y="27"/>
                      </a:lnTo>
                      <a:lnTo>
                        <a:pt x="53" y="30"/>
                      </a:lnTo>
                      <a:lnTo>
                        <a:pt x="56" y="32"/>
                      </a:lnTo>
                      <a:lnTo>
                        <a:pt x="58" y="30"/>
                      </a:lnTo>
                      <a:lnTo>
                        <a:pt x="61" y="27"/>
                      </a:lnTo>
                      <a:lnTo>
                        <a:pt x="63" y="25"/>
                      </a:lnTo>
                      <a:lnTo>
                        <a:pt x="66" y="27"/>
                      </a:lnTo>
                      <a:lnTo>
                        <a:pt x="68" y="32"/>
                      </a:lnTo>
                      <a:lnTo>
                        <a:pt x="76" y="40"/>
                      </a:lnTo>
                      <a:lnTo>
                        <a:pt x="76" y="42"/>
                      </a:lnTo>
                      <a:lnTo>
                        <a:pt x="73" y="45"/>
                      </a:lnTo>
                      <a:lnTo>
                        <a:pt x="71" y="47"/>
                      </a:lnTo>
                      <a:lnTo>
                        <a:pt x="66" y="47"/>
                      </a:lnTo>
                      <a:lnTo>
                        <a:pt x="63" y="47"/>
                      </a:lnTo>
                      <a:lnTo>
                        <a:pt x="63" y="50"/>
                      </a:lnTo>
                      <a:lnTo>
                        <a:pt x="63" y="55"/>
                      </a:lnTo>
                      <a:lnTo>
                        <a:pt x="73" y="60"/>
                      </a:lnTo>
                      <a:lnTo>
                        <a:pt x="76" y="65"/>
                      </a:lnTo>
                      <a:lnTo>
                        <a:pt x="81" y="68"/>
                      </a:lnTo>
                      <a:lnTo>
                        <a:pt x="86" y="75"/>
                      </a:lnTo>
                      <a:lnTo>
                        <a:pt x="99" y="90"/>
                      </a:lnTo>
                      <a:lnTo>
                        <a:pt x="104" y="98"/>
                      </a:lnTo>
                      <a:lnTo>
                        <a:pt x="106" y="100"/>
                      </a:lnTo>
                      <a:lnTo>
                        <a:pt x="111" y="103"/>
                      </a:lnTo>
                      <a:lnTo>
                        <a:pt x="114" y="106"/>
                      </a:lnTo>
                      <a:lnTo>
                        <a:pt x="114" y="111"/>
                      </a:lnTo>
                      <a:lnTo>
                        <a:pt x="114" y="113"/>
                      </a:lnTo>
                      <a:lnTo>
                        <a:pt x="114" y="116"/>
                      </a:lnTo>
                      <a:lnTo>
                        <a:pt x="116" y="118"/>
                      </a:lnTo>
                      <a:lnTo>
                        <a:pt x="119" y="121"/>
                      </a:lnTo>
                      <a:lnTo>
                        <a:pt x="119" y="126"/>
                      </a:lnTo>
                      <a:lnTo>
                        <a:pt x="119" y="133"/>
                      </a:lnTo>
                      <a:lnTo>
                        <a:pt x="116" y="133"/>
                      </a:lnTo>
                      <a:lnTo>
                        <a:pt x="109" y="136"/>
                      </a:lnTo>
                      <a:lnTo>
                        <a:pt x="109" y="138"/>
                      </a:lnTo>
                      <a:lnTo>
                        <a:pt x="104" y="136"/>
                      </a:lnTo>
                      <a:lnTo>
                        <a:pt x="101" y="133"/>
                      </a:lnTo>
                      <a:lnTo>
                        <a:pt x="99" y="136"/>
                      </a:lnTo>
                      <a:lnTo>
                        <a:pt x="96" y="136"/>
                      </a:lnTo>
                      <a:lnTo>
                        <a:pt x="96" y="138"/>
                      </a:lnTo>
                      <a:lnTo>
                        <a:pt x="99" y="141"/>
                      </a:lnTo>
                      <a:lnTo>
                        <a:pt x="99" y="143"/>
                      </a:lnTo>
                      <a:lnTo>
                        <a:pt x="96" y="143"/>
                      </a:lnTo>
                      <a:lnTo>
                        <a:pt x="94" y="143"/>
                      </a:lnTo>
                      <a:lnTo>
                        <a:pt x="91" y="141"/>
                      </a:lnTo>
                      <a:lnTo>
                        <a:pt x="86" y="141"/>
                      </a:lnTo>
                      <a:lnTo>
                        <a:pt x="81" y="138"/>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200" name="Freeform 156"/>
                <p:cNvSpPr>
                  <a:spLocks/>
                </p:cNvSpPr>
                <p:nvPr/>
              </p:nvSpPr>
              <p:spPr bwMode="auto">
                <a:xfrm>
                  <a:off x="6661150" y="4259263"/>
                  <a:ext cx="161925" cy="311150"/>
                </a:xfrm>
                <a:custGeom>
                  <a:avLst/>
                  <a:gdLst>
                    <a:gd name="T0" fmla="*/ 2147483647 w 128"/>
                    <a:gd name="T1" fmla="*/ 2147483647 h 245"/>
                    <a:gd name="T2" fmla="*/ 2147483647 w 128"/>
                    <a:gd name="T3" fmla="*/ 2147483647 h 245"/>
                    <a:gd name="T4" fmla="*/ 2147483647 w 128"/>
                    <a:gd name="T5" fmla="*/ 2147483647 h 245"/>
                    <a:gd name="T6" fmla="*/ 2147483647 w 128"/>
                    <a:gd name="T7" fmla="*/ 2147483647 h 245"/>
                    <a:gd name="T8" fmla="*/ 2147483647 w 128"/>
                    <a:gd name="T9" fmla="*/ 2147483647 h 245"/>
                    <a:gd name="T10" fmla="*/ 2147483647 w 128"/>
                    <a:gd name="T11" fmla="*/ 2147483647 h 245"/>
                    <a:gd name="T12" fmla="*/ 2147483647 w 128"/>
                    <a:gd name="T13" fmla="*/ 2147483647 h 245"/>
                    <a:gd name="T14" fmla="*/ 2147483647 w 128"/>
                    <a:gd name="T15" fmla="*/ 2147483647 h 245"/>
                    <a:gd name="T16" fmla="*/ 2147483647 w 128"/>
                    <a:gd name="T17" fmla="*/ 2147483647 h 245"/>
                    <a:gd name="T18" fmla="*/ 2147483647 w 128"/>
                    <a:gd name="T19" fmla="*/ 2147483647 h 245"/>
                    <a:gd name="T20" fmla="*/ 2147483647 w 128"/>
                    <a:gd name="T21" fmla="*/ 2147483647 h 245"/>
                    <a:gd name="T22" fmla="*/ 2147483647 w 128"/>
                    <a:gd name="T23" fmla="*/ 2147483647 h 245"/>
                    <a:gd name="T24" fmla="*/ 2147483647 w 128"/>
                    <a:gd name="T25" fmla="*/ 2147483647 h 245"/>
                    <a:gd name="T26" fmla="*/ 2147483647 w 128"/>
                    <a:gd name="T27" fmla="*/ 2147483647 h 245"/>
                    <a:gd name="T28" fmla="*/ 2147483647 w 128"/>
                    <a:gd name="T29" fmla="*/ 2147483647 h 245"/>
                    <a:gd name="T30" fmla="*/ 2147483647 w 128"/>
                    <a:gd name="T31" fmla="*/ 2147483647 h 245"/>
                    <a:gd name="T32" fmla="*/ 2147483647 w 128"/>
                    <a:gd name="T33" fmla="*/ 2147483647 h 245"/>
                    <a:gd name="T34" fmla="*/ 2147483647 w 128"/>
                    <a:gd name="T35" fmla="*/ 2147483647 h 245"/>
                    <a:gd name="T36" fmla="*/ 2147483647 w 128"/>
                    <a:gd name="T37" fmla="*/ 2147483647 h 245"/>
                    <a:gd name="T38" fmla="*/ 2147483647 w 128"/>
                    <a:gd name="T39" fmla="*/ 2147483647 h 245"/>
                    <a:gd name="T40" fmla="*/ 2147483647 w 128"/>
                    <a:gd name="T41" fmla="*/ 2147483647 h 245"/>
                    <a:gd name="T42" fmla="*/ 2147483647 w 128"/>
                    <a:gd name="T43" fmla="*/ 0 h 245"/>
                    <a:gd name="T44" fmla="*/ 2147483647 w 128"/>
                    <a:gd name="T45" fmla="*/ 2147483647 h 245"/>
                    <a:gd name="T46" fmla="*/ 2147483647 w 128"/>
                    <a:gd name="T47" fmla="*/ 2147483647 h 245"/>
                    <a:gd name="T48" fmla="*/ 2147483647 w 128"/>
                    <a:gd name="T49" fmla="*/ 2147483647 h 245"/>
                    <a:gd name="T50" fmla="*/ 2147483647 w 128"/>
                    <a:gd name="T51" fmla="*/ 2147483647 h 245"/>
                    <a:gd name="T52" fmla="*/ 2147483647 w 128"/>
                    <a:gd name="T53" fmla="*/ 2147483647 h 245"/>
                    <a:gd name="T54" fmla="*/ 2147483647 w 128"/>
                    <a:gd name="T55" fmla="*/ 2147483647 h 245"/>
                    <a:gd name="T56" fmla="*/ 2147483647 w 128"/>
                    <a:gd name="T57" fmla="*/ 2147483647 h 245"/>
                    <a:gd name="T58" fmla="*/ 2147483647 w 128"/>
                    <a:gd name="T59" fmla="*/ 2147483647 h 245"/>
                    <a:gd name="T60" fmla="*/ 2147483647 w 128"/>
                    <a:gd name="T61" fmla="*/ 2147483647 h 245"/>
                    <a:gd name="T62" fmla="*/ 2147483647 w 128"/>
                    <a:gd name="T63" fmla="*/ 2147483647 h 245"/>
                    <a:gd name="T64" fmla="*/ 2147483647 w 128"/>
                    <a:gd name="T65" fmla="*/ 2147483647 h 245"/>
                    <a:gd name="T66" fmla="*/ 2147483647 w 128"/>
                    <a:gd name="T67" fmla="*/ 2147483647 h 245"/>
                    <a:gd name="T68" fmla="*/ 2147483647 w 128"/>
                    <a:gd name="T69" fmla="*/ 2147483647 h 245"/>
                    <a:gd name="T70" fmla="*/ 2147483647 w 128"/>
                    <a:gd name="T71" fmla="*/ 2147483647 h 245"/>
                    <a:gd name="T72" fmla="*/ 2147483647 w 128"/>
                    <a:gd name="T73" fmla="*/ 2147483647 h 245"/>
                    <a:gd name="T74" fmla="*/ 2147483647 w 128"/>
                    <a:gd name="T75" fmla="*/ 2147483647 h 245"/>
                    <a:gd name="T76" fmla="*/ 2147483647 w 128"/>
                    <a:gd name="T77" fmla="*/ 2147483647 h 245"/>
                    <a:gd name="T78" fmla="*/ 2147483647 w 128"/>
                    <a:gd name="T79" fmla="*/ 2147483647 h 245"/>
                    <a:gd name="T80" fmla="*/ 2147483647 w 128"/>
                    <a:gd name="T81" fmla="*/ 2147483647 h 245"/>
                    <a:gd name="T82" fmla="*/ 2147483647 w 128"/>
                    <a:gd name="T83" fmla="*/ 2147483647 h 245"/>
                    <a:gd name="T84" fmla="*/ 2147483647 w 128"/>
                    <a:gd name="T85" fmla="*/ 2147483647 h 245"/>
                    <a:gd name="T86" fmla="*/ 2147483647 w 128"/>
                    <a:gd name="T87" fmla="*/ 2147483647 h 245"/>
                    <a:gd name="T88" fmla="*/ 2147483647 w 128"/>
                    <a:gd name="T89" fmla="*/ 2147483647 h 245"/>
                    <a:gd name="T90" fmla="*/ 2147483647 w 128"/>
                    <a:gd name="T91" fmla="*/ 2147483647 h 245"/>
                    <a:gd name="T92" fmla="*/ 2147483647 w 128"/>
                    <a:gd name="T93" fmla="*/ 2147483647 h 245"/>
                    <a:gd name="T94" fmla="*/ 2147483647 w 128"/>
                    <a:gd name="T95" fmla="*/ 2147483647 h 245"/>
                    <a:gd name="T96" fmla="*/ 2147483647 w 128"/>
                    <a:gd name="T97" fmla="*/ 2147483647 h 2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8"/>
                    <a:gd name="T148" fmla="*/ 0 h 245"/>
                    <a:gd name="T149" fmla="*/ 128 w 128"/>
                    <a:gd name="T150" fmla="*/ 245 h 24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8" h="245">
                      <a:moveTo>
                        <a:pt x="73" y="235"/>
                      </a:moveTo>
                      <a:lnTo>
                        <a:pt x="73" y="237"/>
                      </a:lnTo>
                      <a:lnTo>
                        <a:pt x="70" y="240"/>
                      </a:lnTo>
                      <a:lnTo>
                        <a:pt x="68" y="242"/>
                      </a:lnTo>
                      <a:lnTo>
                        <a:pt x="63" y="245"/>
                      </a:lnTo>
                      <a:lnTo>
                        <a:pt x="63" y="240"/>
                      </a:lnTo>
                      <a:lnTo>
                        <a:pt x="60" y="240"/>
                      </a:lnTo>
                      <a:lnTo>
                        <a:pt x="60" y="242"/>
                      </a:lnTo>
                      <a:lnTo>
                        <a:pt x="58" y="245"/>
                      </a:lnTo>
                      <a:lnTo>
                        <a:pt x="55" y="245"/>
                      </a:lnTo>
                      <a:lnTo>
                        <a:pt x="55" y="242"/>
                      </a:lnTo>
                      <a:lnTo>
                        <a:pt x="58" y="240"/>
                      </a:lnTo>
                      <a:lnTo>
                        <a:pt x="58" y="237"/>
                      </a:lnTo>
                      <a:lnTo>
                        <a:pt x="55" y="235"/>
                      </a:lnTo>
                      <a:lnTo>
                        <a:pt x="50" y="232"/>
                      </a:lnTo>
                      <a:lnTo>
                        <a:pt x="50" y="230"/>
                      </a:lnTo>
                      <a:lnTo>
                        <a:pt x="45" y="230"/>
                      </a:lnTo>
                      <a:lnTo>
                        <a:pt x="43" y="232"/>
                      </a:lnTo>
                      <a:lnTo>
                        <a:pt x="43" y="230"/>
                      </a:lnTo>
                      <a:lnTo>
                        <a:pt x="45" y="227"/>
                      </a:lnTo>
                      <a:lnTo>
                        <a:pt x="43" y="227"/>
                      </a:lnTo>
                      <a:lnTo>
                        <a:pt x="40" y="230"/>
                      </a:lnTo>
                      <a:lnTo>
                        <a:pt x="37" y="227"/>
                      </a:lnTo>
                      <a:lnTo>
                        <a:pt x="35" y="225"/>
                      </a:lnTo>
                      <a:lnTo>
                        <a:pt x="35" y="222"/>
                      </a:lnTo>
                      <a:lnTo>
                        <a:pt x="35" y="219"/>
                      </a:lnTo>
                      <a:lnTo>
                        <a:pt x="32" y="217"/>
                      </a:lnTo>
                      <a:lnTo>
                        <a:pt x="32" y="214"/>
                      </a:lnTo>
                      <a:lnTo>
                        <a:pt x="30" y="214"/>
                      </a:lnTo>
                      <a:lnTo>
                        <a:pt x="27" y="209"/>
                      </a:lnTo>
                      <a:lnTo>
                        <a:pt x="25" y="207"/>
                      </a:lnTo>
                      <a:lnTo>
                        <a:pt x="22" y="204"/>
                      </a:lnTo>
                      <a:lnTo>
                        <a:pt x="20" y="204"/>
                      </a:lnTo>
                      <a:lnTo>
                        <a:pt x="17" y="199"/>
                      </a:lnTo>
                      <a:lnTo>
                        <a:pt x="15" y="202"/>
                      </a:lnTo>
                      <a:lnTo>
                        <a:pt x="12" y="202"/>
                      </a:lnTo>
                      <a:lnTo>
                        <a:pt x="12" y="199"/>
                      </a:lnTo>
                      <a:lnTo>
                        <a:pt x="12" y="194"/>
                      </a:lnTo>
                      <a:lnTo>
                        <a:pt x="12" y="189"/>
                      </a:lnTo>
                      <a:lnTo>
                        <a:pt x="17" y="177"/>
                      </a:lnTo>
                      <a:lnTo>
                        <a:pt x="20" y="172"/>
                      </a:lnTo>
                      <a:lnTo>
                        <a:pt x="17" y="172"/>
                      </a:lnTo>
                      <a:lnTo>
                        <a:pt x="20" y="166"/>
                      </a:lnTo>
                      <a:lnTo>
                        <a:pt x="25" y="156"/>
                      </a:lnTo>
                      <a:lnTo>
                        <a:pt x="32" y="144"/>
                      </a:lnTo>
                      <a:lnTo>
                        <a:pt x="35" y="141"/>
                      </a:lnTo>
                      <a:lnTo>
                        <a:pt x="30" y="134"/>
                      </a:lnTo>
                      <a:lnTo>
                        <a:pt x="25" y="124"/>
                      </a:lnTo>
                      <a:lnTo>
                        <a:pt x="25" y="121"/>
                      </a:lnTo>
                      <a:lnTo>
                        <a:pt x="27" y="119"/>
                      </a:lnTo>
                      <a:lnTo>
                        <a:pt x="25" y="113"/>
                      </a:lnTo>
                      <a:lnTo>
                        <a:pt x="25" y="108"/>
                      </a:lnTo>
                      <a:lnTo>
                        <a:pt x="20" y="106"/>
                      </a:lnTo>
                      <a:lnTo>
                        <a:pt x="17" y="101"/>
                      </a:lnTo>
                      <a:lnTo>
                        <a:pt x="12" y="91"/>
                      </a:lnTo>
                      <a:lnTo>
                        <a:pt x="10" y="88"/>
                      </a:lnTo>
                      <a:lnTo>
                        <a:pt x="17" y="86"/>
                      </a:lnTo>
                      <a:lnTo>
                        <a:pt x="17" y="83"/>
                      </a:lnTo>
                      <a:lnTo>
                        <a:pt x="17" y="73"/>
                      </a:lnTo>
                      <a:lnTo>
                        <a:pt x="20" y="71"/>
                      </a:lnTo>
                      <a:lnTo>
                        <a:pt x="22" y="68"/>
                      </a:lnTo>
                      <a:lnTo>
                        <a:pt x="20" y="65"/>
                      </a:lnTo>
                      <a:lnTo>
                        <a:pt x="15" y="58"/>
                      </a:lnTo>
                      <a:lnTo>
                        <a:pt x="15" y="55"/>
                      </a:lnTo>
                      <a:lnTo>
                        <a:pt x="7" y="50"/>
                      </a:lnTo>
                      <a:lnTo>
                        <a:pt x="5" y="48"/>
                      </a:lnTo>
                      <a:lnTo>
                        <a:pt x="5" y="43"/>
                      </a:lnTo>
                      <a:lnTo>
                        <a:pt x="5" y="40"/>
                      </a:lnTo>
                      <a:lnTo>
                        <a:pt x="0" y="33"/>
                      </a:lnTo>
                      <a:lnTo>
                        <a:pt x="2" y="33"/>
                      </a:lnTo>
                      <a:lnTo>
                        <a:pt x="5" y="33"/>
                      </a:lnTo>
                      <a:lnTo>
                        <a:pt x="5" y="30"/>
                      </a:lnTo>
                      <a:lnTo>
                        <a:pt x="5" y="28"/>
                      </a:lnTo>
                      <a:lnTo>
                        <a:pt x="5" y="23"/>
                      </a:lnTo>
                      <a:lnTo>
                        <a:pt x="5" y="18"/>
                      </a:lnTo>
                      <a:lnTo>
                        <a:pt x="7" y="15"/>
                      </a:lnTo>
                      <a:lnTo>
                        <a:pt x="10" y="12"/>
                      </a:lnTo>
                      <a:lnTo>
                        <a:pt x="12" y="12"/>
                      </a:lnTo>
                      <a:lnTo>
                        <a:pt x="17" y="12"/>
                      </a:lnTo>
                      <a:lnTo>
                        <a:pt x="25" y="10"/>
                      </a:lnTo>
                      <a:lnTo>
                        <a:pt x="27" y="5"/>
                      </a:lnTo>
                      <a:lnTo>
                        <a:pt x="30" y="2"/>
                      </a:lnTo>
                      <a:lnTo>
                        <a:pt x="35" y="2"/>
                      </a:lnTo>
                      <a:lnTo>
                        <a:pt x="40" y="0"/>
                      </a:lnTo>
                      <a:lnTo>
                        <a:pt x="45" y="0"/>
                      </a:lnTo>
                      <a:lnTo>
                        <a:pt x="48" y="2"/>
                      </a:lnTo>
                      <a:lnTo>
                        <a:pt x="48" y="7"/>
                      </a:lnTo>
                      <a:lnTo>
                        <a:pt x="48" y="12"/>
                      </a:lnTo>
                      <a:lnTo>
                        <a:pt x="48" y="15"/>
                      </a:lnTo>
                      <a:lnTo>
                        <a:pt x="48" y="18"/>
                      </a:lnTo>
                      <a:lnTo>
                        <a:pt x="53" y="18"/>
                      </a:lnTo>
                      <a:lnTo>
                        <a:pt x="55" y="15"/>
                      </a:lnTo>
                      <a:lnTo>
                        <a:pt x="58" y="15"/>
                      </a:lnTo>
                      <a:lnTo>
                        <a:pt x="60" y="25"/>
                      </a:lnTo>
                      <a:lnTo>
                        <a:pt x="60" y="30"/>
                      </a:lnTo>
                      <a:lnTo>
                        <a:pt x="55" y="40"/>
                      </a:lnTo>
                      <a:lnTo>
                        <a:pt x="55" y="45"/>
                      </a:lnTo>
                      <a:lnTo>
                        <a:pt x="55" y="48"/>
                      </a:lnTo>
                      <a:lnTo>
                        <a:pt x="55" y="50"/>
                      </a:lnTo>
                      <a:lnTo>
                        <a:pt x="60" y="50"/>
                      </a:lnTo>
                      <a:lnTo>
                        <a:pt x="63" y="48"/>
                      </a:lnTo>
                      <a:lnTo>
                        <a:pt x="70" y="40"/>
                      </a:lnTo>
                      <a:lnTo>
                        <a:pt x="73" y="40"/>
                      </a:lnTo>
                      <a:lnTo>
                        <a:pt x="78" y="43"/>
                      </a:lnTo>
                      <a:lnTo>
                        <a:pt x="83" y="43"/>
                      </a:lnTo>
                      <a:lnTo>
                        <a:pt x="86" y="43"/>
                      </a:lnTo>
                      <a:lnTo>
                        <a:pt x="88" y="40"/>
                      </a:lnTo>
                      <a:lnTo>
                        <a:pt x="91" y="38"/>
                      </a:lnTo>
                      <a:lnTo>
                        <a:pt x="91" y="33"/>
                      </a:lnTo>
                      <a:lnTo>
                        <a:pt x="96" y="33"/>
                      </a:lnTo>
                      <a:lnTo>
                        <a:pt x="101" y="35"/>
                      </a:lnTo>
                      <a:lnTo>
                        <a:pt x="103" y="35"/>
                      </a:lnTo>
                      <a:lnTo>
                        <a:pt x="103" y="38"/>
                      </a:lnTo>
                      <a:lnTo>
                        <a:pt x="106" y="43"/>
                      </a:lnTo>
                      <a:lnTo>
                        <a:pt x="111" y="48"/>
                      </a:lnTo>
                      <a:lnTo>
                        <a:pt x="113" y="53"/>
                      </a:lnTo>
                      <a:lnTo>
                        <a:pt x="113" y="63"/>
                      </a:lnTo>
                      <a:lnTo>
                        <a:pt x="116" y="65"/>
                      </a:lnTo>
                      <a:lnTo>
                        <a:pt x="116" y="71"/>
                      </a:lnTo>
                      <a:lnTo>
                        <a:pt x="123" y="81"/>
                      </a:lnTo>
                      <a:lnTo>
                        <a:pt x="126" y="86"/>
                      </a:lnTo>
                      <a:lnTo>
                        <a:pt x="128" y="88"/>
                      </a:lnTo>
                      <a:lnTo>
                        <a:pt x="128" y="96"/>
                      </a:lnTo>
                      <a:lnTo>
                        <a:pt x="126" y="98"/>
                      </a:lnTo>
                      <a:lnTo>
                        <a:pt x="121" y="103"/>
                      </a:lnTo>
                      <a:lnTo>
                        <a:pt x="118" y="103"/>
                      </a:lnTo>
                      <a:lnTo>
                        <a:pt x="113" y="101"/>
                      </a:lnTo>
                      <a:lnTo>
                        <a:pt x="111" y="101"/>
                      </a:lnTo>
                      <a:lnTo>
                        <a:pt x="106" y="101"/>
                      </a:lnTo>
                      <a:lnTo>
                        <a:pt x="101" y="101"/>
                      </a:lnTo>
                      <a:lnTo>
                        <a:pt x="93" y="101"/>
                      </a:lnTo>
                      <a:lnTo>
                        <a:pt x="91" y="103"/>
                      </a:lnTo>
                      <a:lnTo>
                        <a:pt x="86" y="106"/>
                      </a:lnTo>
                      <a:lnTo>
                        <a:pt x="80" y="116"/>
                      </a:lnTo>
                      <a:lnTo>
                        <a:pt x="78" y="116"/>
                      </a:lnTo>
                      <a:lnTo>
                        <a:pt x="78" y="121"/>
                      </a:lnTo>
                      <a:lnTo>
                        <a:pt x="78" y="124"/>
                      </a:lnTo>
                      <a:lnTo>
                        <a:pt x="80" y="129"/>
                      </a:lnTo>
                      <a:lnTo>
                        <a:pt x="83" y="134"/>
                      </a:lnTo>
                      <a:lnTo>
                        <a:pt x="83" y="139"/>
                      </a:lnTo>
                      <a:lnTo>
                        <a:pt x="80" y="139"/>
                      </a:lnTo>
                      <a:lnTo>
                        <a:pt x="78" y="136"/>
                      </a:lnTo>
                      <a:lnTo>
                        <a:pt x="70" y="131"/>
                      </a:lnTo>
                      <a:lnTo>
                        <a:pt x="68" y="129"/>
                      </a:lnTo>
                      <a:lnTo>
                        <a:pt x="65" y="129"/>
                      </a:lnTo>
                      <a:lnTo>
                        <a:pt x="63" y="131"/>
                      </a:lnTo>
                      <a:lnTo>
                        <a:pt x="58" y="131"/>
                      </a:lnTo>
                      <a:lnTo>
                        <a:pt x="58" y="129"/>
                      </a:lnTo>
                      <a:lnTo>
                        <a:pt x="55" y="129"/>
                      </a:lnTo>
                      <a:lnTo>
                        <a:pt x="55" y="126"/>
                      </a:lnTo>
                      <a:lnTo>
                        <a:pt x="55" y="119"/>
                      </a:lnTo>
                      <a:lnTo>
                        <a:pt x="55" y="116"/>
                      </a:lnTo>
                      <a:lnTo>
                        <a:pt x="50" y="116"/>
                      </a:lnTo>
                      <a:lnTo>
                        <a:pt x="48" y="116"/>
                      </a:lnTo>
                      <a:lnTo>
                        <a:pt x="45" y="116"/>
                      </a:lnTo>
                      <a:lnTo>
                        <a:pt x="40" y="116"/>
                      </a:lnTo>
                      <a:lnTo>
                        <a:pt x="40" y="119"/>
                      </a:lnTo>
                      <a:lnTo>
                        <a:pt x="40" y="124"/>
                      </a:lnTo>
                      <a:lnTo>
                        <a:pt x="40" y="126"/>
                      </a:lnTo>
                      <a:lnTo>
                        <a:pt x="37" y="131"/>
                      </a:lnTo>
                      <a:lnTo>
                        <a:pt x="37" y="136"/>
                      </a:lnTo>
                      <a:lnTo>
                        <a:pt x="40" y="139"/>
                      </a:lnTo>
                      <a:lnTo>
                        <a:pt x="37" y="144"/>
                      </a:lnTo>
                      <a:lnTo>
                        <a:pt x="32" y="151"/>
                      </a:lnTo>
                      <a:lnTo>
                        <a:pt x="27" y="164"/>
                      </a:lnTo>
                      <a:lnTo>
                        <a:pt x="25" y="174"/>
                      </a:lnTo>
                      <a:lnTo>
                        <a:pt x="27" y="182"/>
                      </a:lnTo>
                      <a:lnTo>
                        <a:pt x="27" y="184"/>
                      </a:lnTo>
                      <a:lnTo>
                        <a:pt x="30" y="187"/>
                      </a:lnTo>
                      <a:lnTo>
                        <a:pt x="32" y="184"/>
                      </a:lnTo>
                      <a:lnTo>
                        <a:pt x="35" y="184"/>
                      </a:lnTo>
                      <a:lnTo>
                        <a:pt x="37" y="184"/>
                      </a:lnTo>
                      <a:lnTo>
                        <a:pt x="40" y="187"/>
                      </a:lnTo>
                      <a:lnTo>
                        <a:pt x="40" y="189"/>
                      </a:lnTo>
                      <a:lnTo>
                        <a:pt x="37" y="194"/>
                      </a:lnTo>
                      <a:lnTo>
                        <a:pt x="40" y="194"/>
                      </a:lnTo>
                      <a:lnTo>
                        <a:pt x="40" y="197"/>
                      </a:lnTo>
                      <a:lnTo>
                        <a:pt x="43" y="197"/>
                      </a:lnTo>
                      <a:lnTo>
                        <a:pt x="43" y="199"/>
                      </a:lnTo>
                      <a:lnTo>
                        <a:pt x="45" y="207"/>
                      </a:lnTo>
                      <a:lnTo>
                        <a:pt x="45" y="209"/>
                      </a:lnTo>
                      <a:lnTo>
                        <a:pt x="45" y="214"/>
                      </a:lnTo>
                      <a:lnTo>
                        <a:pt x="50" y="219"/>
                      </a:lnTo>
                      <a:lnTo>
                        <a:pt x="50" y="222"/>
                      </a:lnTo>
                      <a:lnTo>
                        <a:pt x="55" y="222"/>
                      </a:lnTo>
                      <a:lnTo>
                        <a:pt x="60" y="225"/>
                      </a:lnTo>
                      <a:lnTo>
                        <a:pt x="63" y="225"/>
                      </a:lnTo>
                      <a:lnTo>
                        <a:pt x="65" y="225"/>
                      </a:lnTo>
                      <a:lnTo>
                        <a:pt x="68" y="230"/>
                      </a:lnTo>
                      <a:lnTo>
                        <a:pt x="73" y="232"/>
                      </a:lnTo>
                      <a:lnTo>
                        <a:pt x="73" y="23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201" name="Freeform 157"/>
                <p:cNvSpPr>
                  <a:spLocks/>
                </p:cNvSpPr>
                <p:nvPr/>
              </p:nvSpPr>
              <p:spPr bwMode="auto">
                <a:xfrm>
                  <a:off x="6759575" y="4383088"/>
                  <a:ext cx="106363" cy="87312"/>
                </a:xfrm>
                <a:custGeom>
                  <a:avLst/>
                  <a:gdLst>
                    <a:gd name="T0" fmla="*/ 2147483647 w 83"/>
                    <a:gd name="T1" fmla="*/ 2147483647 h 68"/>
                    <a:gd name="T2" fmla="*/ 2147483647 w 83"/>
                    <a:gd name="T3" fmla="*/ 2147483647 h 68"/>
                    <a:gd name="T4" fmla="*/ 2147483647 w 83"/>
                    <a:gd name="T5" fmla="*/ 2147483647 h 68"/>
                    <a:gd name="T6" fmla="*/ 2147483647 w 83"/>
                    <a:gd name="T7" fmla="*/ 2147483647 h 68"/>
                    <a:gd name="T8" fmla="*/ 2147483647 w 83"/>
                    <a:gd name="T9" fmla="*/ 2147483647 h 68"/>
                    <a:gd name="T10" fmla="*/ 2147483647 w 83"/>
                    <a:gd name="T11" fmla="*/ 0 h 68"/>
                    <a:gd name="T12" fmla="*/ 2147483647 w 83"/>
                    <a:gd name="T13" fmla="*/ 2147483647 h 68"/>
                    <a:gd name="T14" fmla="*/ 2147483647 w 83"/>
                    <a:gd name="T15" fmla="*/ 0 h 68"/>
                    <a:gd name="T16" fmla="*/ 2147483647 w 83"/>
                    <a:gd name="T17" fmla="*/ 2147483647 h 68"/>
                    <a:gd name="T18" fmla="*/ 2147483647 w 83"/>
                    <a:gd name="T19" fmla="*/ 2147483647 h 68"/>
                    <a:gd name="T20" fmla="*/ 2147483647 w 83"/>
                    <a:gd name="T21" fmla="*/ 2147483647 h 68"/>
                    <a:gd name="T22" fmla="*/ 2147483647 w 83"/>
                    <a:gd name="T23" fmla="*/ 2147483647 h 68"/>
                    <a:gd name="T24" fmla="*/ 2147483647 w 83"/>
                    <a:gd name="T25" fmla="*/ 2147483647 h 68"/>
                    <a:gd name="T26" fmla="*/ 2147483647 w 83"/>
                    <a:gd name="T27" fmla="*/ 2147483647 h 68"/>
                    <a:gd name="T28" fmla="*/ 2147483647 w 83"/>
                    <a:gd name="T29" fmla="*/ 2147483647 h 68"/>
                    <a:gd name="T30" fmla="*/ 2147483647 w 83"/>
                    <a:gd name="T31" fmla="*/ 2147483647 h 68"/>
                    <a:gd name="T32" fmla="*/ 2147483647 w 83"/>
                    <a:gd name="T33" fmla="*/ 2147483647 h 68"/>
                    <a:gd name="T34" fmla="*/ 2147483647 w 83"/>
                    <a:gd name="T35" fmla="*/ 2147483647 h 68"/>
                    <a:gd name="T36" fmla="*/ 2147483647 w 83"/>
                    <a:gd name="T37" fmla="*/ 2147483647 h 68"/>
                    <a:gd name="T38" fmla="*/ 2147483647 w 83"/>
                    <a:gd name="T39" fmla="*/ 2147483647 h 68"/>
                    <a:gd name="T40" fmla="*/ 2147483647 w 83"/>
                    <a:gd name="T41" fmla="*/ 2147483647 h 68"/>
                    <a:gd name="T42" fmla="*/ 2147483647 w 83"/>
                    <a:gd name="T43" fmla="*/ 2147483647 h 68"/>
                    <a:gd name="T44" fmla="*/ 2147483647 w 83"/>
                    <a:gd name="T45" fmla="*/ 2147483647 h 68"/>
                    <a:gd name="T46" fmla="*/ 2147483647 w 83"/>
                    <a:gd name="T47" fmla="*/ 2147483647 h 68"/>
                    <a:gd name="T48" fmla="*/ 2147483647 w 83"/>
                    <a:gd name="T49" fmla="*/ 2147483647 h 68"/>
                    <a:gd name="T50" fmla="*/ 2147483647 w 83"/>
                    <a:gd name="T51" fmla="*/ 2147483647 h 68"/>
                    <a:gd name="T52" fmla="*/ 2147483647 w 83"/>
                    <a:gd name="T53" fmla="*/ 2147483647 h 68"/>
                    <a:gd name="T54" fmla="*/ 2147483647 w 83"/>
                    <a:gd name="T55" fmla="*/ 2147483647 h 68"/>
                    <a:gd name="T56" fmla="*/ 2147483647 w 83"/>
                    <a:gd name="T57" fmla="*/ 2147483647 h 68"/>
                    <a:gd name="T58" fmla="*/ 0 w 83"/>
                    <a:gd name="T59" fmla="*/ 2147483647 h 68"/>
                    <a:gd name="T60" fmla="*/ 0 w 83"/>
                    <a:gd name="T61" fmla="*/ 2147483647 h 68"/>
                    <a:gd name="T62" fmla="*/ 2147483647 w 83"/>
                    <a:gd name="T63" fmla="*/ 2147483647 h 68"/>
                    <a:gd name="T64" fmla="*/ 2147483647 w 83"/>
                    <a:gd name="T65" fmla="*/ 2147483647 h 68"/>
                    <a:gd name="T66" fmla="*/ 2147483647 w 83"/>
                    <a:gd name="T67" fmla="*/ 2147483647 h 68"/>
                    <a:gd name="T68" fmla="*/ 2147483647 w 83"/>
                    <a:gd name="T69" fmla="*/ 2147483647 h 68"/>
                    <a:gd name="T70" fmla="*/ 2147483647 w 83"/>
                    <a:gd name="T71" fmla="*/ 2147483647 h 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3"/>
                    <a:gd name="T109" fmla="*/ 0 h 68"/>
                    <a:gd name="T110" fmla="*/ 83 w 83"/>
                    <a:gd name="T111" fmla="*/ 68 h 6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3" h="68">
                      <a:moveTo>
                        <a:pt x="43" y="5"/>
                      </a:moveTo>
                      <a:lnTo>
                        <a:pt x="48" y="8"/>
                      </a:lnTo>
                      <a:lnTo>
                        <a:pt x="53" y="8"/>
                      </a:lnTo>
                      <a:lnTo>
                        <a:pt x="56" y="10"/>
                      </a:lnTo>
                      <a:lnTo>
                        <a:pt x="58" y="10"/>
                      </a:lnTo>
                      <a:lnTo>
                        <a:pt x="61" y="10"/>
                      </a:lnTo>
                      <a:lnTo>
                        <a:pt x="61" y="8"/>
                      </a:lnTo>
                      <a:lnTo>
                        <a:pt x="58" y="5"/>
                      </a:lnTo>
                      <a:lnTo>
                        <a:pt x="58" y="3"/>
                      </a:lnTo>
                      <a:lnTo>
                        <a:pt x="61" y="3"/>
                      </a:lnTo>
                      <a:lnTo>
                        <a:pt x="63" y="0"/>
                      </a:lnTo>
                      <a:lnTo>
                        <a:pt x="66" y="3"/>
                      </a:lnTo>
                      <a:lnTo>
                        <a:pt x="71" y="5"/>
                      </a:lnTo>
                      <a:lnTo>
                        <a:pt x="71" y="3"/>
                      </a:lnTo>
                      <a:lnTo>
                        <a:pt x="78" y="0"/>
                      </a:lnTo>
                      <a:lnTo>
                        <a:pt x="81" y="0"/>
                      </a:lnTo>
                      <a:lnTo>
                        <a:pt x="78" y="5"/>
                      </a:lnTo>
                      <a:lnTo>
                        <a:pt x="78" y="10"/>
                      </a:lnTo>
                      <a:lnTo>
                        <a:pt x="83" y="18"/>
                      </a:lnTo>
                      <a:lnTo>
                        <a:pt x="81" y="21"/>
                      </a:lnTo>
                      <a:lnTo>
                        <a:pt x="81" y="26"/>
                      </a:lnTo>
                      <a:lnTo>
                        <a:pt x="81" y="33"/>
                      </a:lnTo>
                      <a:lnTo>
                        <a:pt x="81" y="36"/>
                      </a:lnTo>
                      <a:lnTo>
                        <a:pt x="78" y="38"/>
                      </a:lnTo>
                      <a:lnTo>
                        <a:pt x="73" y="41"/>
                      </a:lnTo>
                      <a:lnTo>
                        <a:pt x="66" y="43"/>
                      </a:lnTo>
                      <a:lnTo>
                        <a:pt x="63" y="46"/>
                      </a:lnTo>
                      <a:lnTo>
                        <a:pt x="56" y="48"/>
                      </a:lnTo>
                      <a:lnTo>
                        <a:pt x="53" y="51"/>
                      </a:lnTo>
                      <a:lnTo>
                        <a:pt x="56" y="56"/>
                      </a:lnTo>
                      <a:lnTo>
                        <a:pt x="61" y="58"/>
                      </a:lnTo>
                      <a:lnTo>
                        <a:pt x="58" y="61"/>
                      </a:lnTo>
                      <a:lnTo>
                        <a:pt x="53" y="61"/>
                      </a:lnTo>
                      <a:lnTo>
                        <a:pt x="50" y="61"/>
                      </a:lnTo>
                      <a:lnTo>
                        <a:pt x="45" y="61"/>
                      </a:lnTo>
                      <a:lnTo>
                        <a:pt x="38" y="66"/>
                      </a:lnTo>
                      <a:lnTo>
                        <a:pt x="35" y="66"/>
                      </a:lnTo>
                      <a:lnTo>
                        <a:pt x="33" y="68"/>
                      </a:lnTo>
                      <a:lnTo>
                        <a:pt x="30" y="68"/>
                      </a:lnTo>
                      <a:lnTo>
                        <a:pt x="28" y="66"/>
                      </a:lnTo>
                      <a:lnTo>
                        <a:pt x="25" y="66"/>
                      </a:lnTo>
                      <a:lnTo>
                        <a:pt x="23" y="66"/>
                      </a:lnTo>
                      <a:lnTo>
                        <a:pt x="20" y="66"/>
                      </a:lnTo>
                      <a:lnTo>
                        <a:pt x="18" y="66"/>
                      </a:lnTo>
                      <a:lnTo>
                        <a:pt x="20" y="63"/>
                      </a:lnTo>
                      <a:lnTo>
                        <a:pt x="20" y="61"/>
                      </a:lnTo>
                      <a:lnTo>
                        <a:pt x="18" y="58"/>
                      </a:lnTo>
                      <a:lnTo>
                        <a:pt x="13" y="61"/>
                      </a:lnTo>
                      <a:lnTo>
                        <a:pt x="10" y="61"/>
                      </a:lnTo>
                      <a:lnTo>
                        <a:pt x="10" y="53"/>
                      </a:lnTo>
                      <a:lnTo>
                        <a:pt x="5" y="41"/>
                      </a:lnTo>
                      <a:lnTo>
                        <a:pt x="5" y="36"/>
                      </a:lnTo>
                      <a:lnTo>
                        <a:pt x="2" y="31"/>
                      </a:lnTo>
                      <a:lnTo>
                        <a:pt x="0" y="26"/>
                      </a:lnTo>
                      <a:lnTo>
                        <a:pt x="0" y="23"/>
                      </a:lnTo>
                      <a:lnTo>
                        <a:pt x="0" y="18"/>
                      </a:lnTo>
                      <a:lnTo>
                        <a:pt x="2" y="18"/>
                      </a:lnTo>
                      <a:lnTo>
                        <a:pt x="8" y="8"/>
                      </a:lnTo>
                      <a:lnTo>
                        <a:pt x="13" y="5"/>
                      </a:lnTo>
                      <a:lnTo>
                        <a:pt x="15" y="3"/>
                      </a:lnTo>
                      <a:lnTo>
                        <a:pt x="23" y="3"/>
                      </a:lnTo>
                      <a:lnTo>
                        <a:pt x="28" y="3"/>
                      </a:lnTo>
                      <a:lnTo>
                        <a:pt x="33" y="3"/>
                      </a:lnTo>
                      <a:lnTo>
                        <a:pt x="35" y="3"/>
                      </a:lnTo>
                      <a:lnTo>
                        <a:pt x="40" y="5"/>
                      </a:lnTo>
                      <a:lnTo>
                        <a:pt x="43" y="5"/>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202" name="Freeform 158"/>
                <p:cNvSpPr>
                  <a:spLocks/>
                </p:cNvSpPr>
                <p:nvPr/>
              </p:nvSpPr>
              <p:spPr bwMode="auto">
                <a:xfrm>
                  <a:off x="6753225" y="4198938"/>
                  <a:ext cx="147638" cy="311150"/>
                </a:xfrm>
                <a:custGeom>
                  <a:avLst/>
                  <a:gdLst>
                    <a:gd name="T0" fmla="*/ 2147483647 w 116"/>
                    <a:gd name="T1" fmla="*/ 2147483647 h 245"/>
                    <a:gd name="T2" fmla="*/ 2147483647 w 116"/>
                    <a:gd name="T3" fmla="*/ 2147483647 h 245"/>
                    <a:gd name="T4" fmla="*/ 2147483647 w 116"/>
                    <a:gd name="T5" fmla="*/ 2147483647 h 245"/>
                    <a:gd name="T6" fmla="*/ 2147483647 w 116"/>
                    <a:gd name="T7" fmla="*/ 2147483647 h 245"/>
                    <a:gd name="T8" fmla="*/ 2147483647 w 116"/>
                    <a:gd name="T9" fmla="*/ 2147483647 h 245"/>
                    <a:gd name="T10" fmla="*/ 2147483647 w 116"/>
                    <a:gd name="T11" fmla="*/ 2147483647 h 245"/>
                    <a:gd name="T12" fmla="*/ 2147483647 w 116"/>
                    <a:gd name="T13" fmla="*/ 2147483647 h 245"/>
                    <a:gd name="T14" fmla="*/ 2147483647 w 116"/>
                    <a:gd name="T15" fmla="*/ 2147483647 h 245"/>
                    <a:gd name="T16" fmla="*/ 2147483647 w 116"/>
                    <a:gd name="T17" fmla="*/ 2147483647 h 245"/>
                    <a:gd name="T18" fmla="*/ 2147483647 w 116"/>
                    <a:gd name="T19" fmla="*/ 2147483647 h 245"/>
                    <a:gd name="T20" fmla="*/ 2147483647 w 116"/>
                    <a:gd name="T21" fmla="*/ 2147483647 h 245"/>
                    <a:gd name="T22" fmla="*/ 2147483647 w 116"/>
                    <a:gd name="T23" fmla="*/ 2147483647 h 245"/>
                    <a:gd name="T24" fmla="*/ 2147483647 w 116"/>
                    <a:gd name="T25" fmla="*/ 2147483647 h 245"/>
                    <a:gd name="T26" fmla="*/ 2147483647 w 116"/>
                    <a:gd name="T27" fmla="*/ 2147483647 h 245"/>
                    <a:gd name="T28" fmla="*/ 2147483647 w 116"/>
                    <a:gd name="T29" fmla="*/ 2147483647 h 245"/>
                    <a:gd name="T30" fmla="*/ 2147483647 w 116"/>
                    <a:gd name="T31" fmla="*/ 2147483647 h 245"/>
                    <a:gd name="T32" fmla="*/ 2147483647 w 116"/>
                    <a:gd name="T33" fmla="*/ 2147483647 h 245"/>
                    <a:gd name="T34" fmla="*/ 2147483647 w 116"/>
                    <a:gd name="T35" fmla="*/ 2147483647 h 245"/>
                    <a:gd name="T36" fmla="*/ 2147483647 w 116"/>
                    <a:gd name="T37" fmla="*/ 2147483647 h 245"/>
                    <a:gd name="T38" fmla="*/ 2147483647 w 116"/>
                    <a:gd name="T39" fmla="*/ 2147483647 h 245"/>
                    <a:gd name="T40" fmla="*/ 2147483647 w 116"/>
                    <a:gd name="T41" fmla="*/ 2147483647 h 245"/>
                    <a:gd name="T42" fmla="*/ 2147483647 w 116"/>
                    <a:gd name="T43" fmla="*/ 2147483647 h 245"/>
                    <a:gd name="T44" fmla="*/ 2147483647 w 116"/>
                    <a:gd name="T45" fmla="*/ 2147483647 h 245"/>
                    <a:gd name="T46" fmla="*/ 2147483647 w 116"/>
                    <a:gd name="T47" fmla="*/ 2147483647 h 245"/>
                    <a:gd name="T48" fmla="*/ 2147483647 w 116"/>
                    <a:gd name="T49" fmla="*/ 2147483647 h 245"/>
                    <a:gd name="T50" fmla="*/ 2147483647 w 116"/>
                    <a:gd name="T51" fmla="*/ 2147483647 h 245"/>
                    <a:gd name="T52" fmla="*/ 2147483647 w 116"/>
                    <a:gd name="T53" fmla="*/ 2147483647 h 245"/>
                    <a:gd name="T54" fmla="*/ 2147483647 w 116"/>
                    <a:gd name="T55" fmla="*/ 2147483647 h 245"/>
                    <a:gd name="T56" fmla="*/ 2147483647 w 116"/>
                    <a:gd name="T57" fmla="*/ 2147483647 h 245"/>
                    <a:gd name="T58" fmla="*/ 2147483647 w 116"/>
                    <a:gd name="T59" fmla="*/ 2147483647 h 245"/>
                    <a:gd name="T60" fmla="*/ 2147483647 w 116"/>
                    <a:gd name="T61" fmla="*/ 2147483647 h 245"/>
                    <a:gd name="T62" fmla="*/ 2147483647 w 116"/>
                    <a:gd name="T63" fmla="*/ 2147483647 h 245"/>
                    <a:gd name="T64" fmla="*/ 2147483647 w 116"/>
                    <a:gd name="T65" fmla="*/ 2147483647 h 245"/>
                    <a:gd name="T66" fmla="*/ 2147483647 w 116"/>
                    <a:gd name="T67" fmla="*/ 2147483647 h 245"/>
                    <a:gd name="T68" fmla="*/ 2147483647 w 116"/>
                    <a:gd name="T69" fmla="*/ 2147483647 h 245"/>
                    <a:gd name="T70" fmla="*/ 2147483647 w 116"/>
                    <a:gd name="T71" fmla="*/ 2147483647 h 245"/>
                    <a:gd name="T72" fmla="*/ 2147483647 w 116"/>
                    <a:gd name="T73" fmla="*/ 2147483647 h 245"/>
                    <a:gd name="T74" fmla="*/ 2147483647 w 116"/>
                    <a:gd name="T75" fmla="*/ 2147483647 h 245"/>
                    <a:gd name="T76" fmla="*/ 2147483647 w 116"/>
                    <a:gd name="T77" fmla="*/ 2147483647 h 245"/>
                    <a:gd name="T78" fmla="*/ 2147483647 w 116"/>
                    <a:gd name="T79" fmla="*/ 2147483647 h 245"/>
                    <a:gd name="T80" fmla="*/ 2147483647 w 116"/>
                    <a:gd name="T81" fmla="*/ 2147483647 h 245"/>
                    <a:gd name="T82" fmla="*/ 2147483647 w 116"/>
                    <a:gd name="T83" fmla="*/ 2147483647 h 245"/>
                    <a:gd name="T84" fmla="*/ 2147483647 w 116"/>
                    <a:gd name="T85" fmla="*/ 2147483647 h 245"/>
                    <a:gd name="T86" fmla="*/ 2147483647 w 116"/>
                    <a:gd name="T87" fmla="*/ 2147483647 h 245"/>
                    <a:gd name="T88" fmla="*/ 2147483647 w 116"/>
                    <a:gd name="T89" fmla="*/ 2147483647 h 245"/>
                    <a:gd name="T90" fmla="*/ 2147483647 w 116"/>
                    <a:gd name="T91" fmla="*/ 2147483647 h 245"/>
                    <a:gd name="T92" fmla="*/ 2147483647 w 116"/>
                    <a:gd name="T93" fmla="*/ 2147483647 h 245"/>
                    <a:gd name="T94" fmla="*/ 2147483647 w 116"/>
                    <a:gd name="T95" fmla="*/ 2147483647 h 245"/>
                    <a:gd name="T96" fmla="*/ 2147483647 w 116"/>
                    <a:gd name="T97" fmla="*/ 2147483647 h 245"/>
                    <a:gd name="T98" fmla="*/ 2147483647 w 116"/>
                    <a:gd name="T99" fmla="*/ 2147483647 h 245"/>
                    <a:gd name="T100" fmla="*/ 2147483647 w 116"/>
                    <a:gd name="T101" fmla="*/ 2147483647 h 245"/>
                    <a:gd name="T102" fmla="*/ 2147483647 w 116"/>
                    <a:gd name="T103" fmla="*/ 2147483647 h 245"/>
                    <a:gd name="T104" fmla="*/ 2147483647 w 116"/>
                    <a:gd name="T105" fmla="*/ 2147483647 h 245"/>
                    <a:gd name="T106" fmla="*/ 2147483647 w 116"/>
                    <a:gd name="T107" fmla="*/ 2147483647 h 24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
                    <a:gd name="T163" fmla="*/ 0 h 245"/>
                    <a:gd name="T164" fmla="*/ 116 w 116"/>
                    <a:gd name="T165" fmla="*/ 245 h 24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 h="245">
                      <a:moveTo>
                        <a:pt x="0" y="13"/>
                      </a:moveTo>
                      <a:lnTo>
                        <a:pt x="2" y="10"/>
                      </a:lnTo>
                      <a:lnTo>
                        <a:pt x="5" y="10"/>
                      </a:lnTo>
                      <a:lnTo>
                        <a:pt x="7" y="10"/>
                      </a:lnTo>
                      <a:lnTo>
                        <a:pt x="13" y="13"/>
                      </a:lnTo>
                      <a:lnTo>
                        <a:pt x="15" y="13"/>
                      </a:lnTo>
                      <a:lnTo>
                        <a:pt x="20" y="10"/>
                      </a:lnTo>
                      <a:lnTo>
                        <a:pt x="23" y="10"/>
                      </a:lnTo>
                      <a:lnTo>
                        <a:pt x="33" y="10"/>
                      </a:lnTo>
                      <a:lnTo>
                        <a:pt x="38" y="7"/>
                      </a:lnTo>
                      <a:lnTo>
                        <a:pt x="40" y="7"/>
                      </a:lnTo>
                      <a:lnTo>
                        <a:pt x="45" y="2"/>
                      </a:lnTo>
                      <a:lnTo>
                        <a:pt x="50" y="0"/>
                      </a:lnTo>
                      <a:lnTo>
                        <a:pt x="53" y="0"/>
                      </a:lnTo>
                      <a:lnTo>
                        <a:pt x="55" y="2"/>
                      </a:lnTo>
                      <a:lnTo>
                        <a:pt x="63" y="5"/>
                      </a:lnTo>
                      <a:lnTo>
                        <a:pt x="66" y="5"/>
                      </a:lnTo>
                      <a:lnTo>
                        <a:pt x="73" y="5"/>
                      </a:lnTo>
                      <a:lnTo>
                        <a:pt x="73" y="7"/>
                      </a:lnTo>
                      <a:lnTo>
                        <a:pt x="73" y="10"/>
                      </a:lnTo>
                      <a:lnTo>
                        <a:pt x="71" y="15"/>
                      </a:lnTo>
                      <a:lnTo>
                        <a:pt x="71" y="20"/>
                      </a:lnTo>
                      <a:lnTo>
                        <a:pt x="73" y="23"/>
                      </a:lnTo>
                      <a:lnTo>
                        <a:pt x="81" y="28"/>
                      </a:lnTo>
                      <a:lnTo>
                        <a:pt x="86" y="28"/>
                      </a:lnTo>
                      <a:lnTo>
                        <a:pt x="91" y="30"/>
                      </a:lnTo>
                      <a:lnTo>
                        <a:pt x="93" y="30"/>
                      </a:lnTo>
                      <a:lnTo>
                        <a:pt x="91" y="33"/>
                      </a:lnTo>
                      <a:lnTo>
                        <a:pt x="86" y="35"/>
                      </a:lnTo>
                      <a:lnTo>
                        <a:pt x="86" y="38"/>
                      </a:lnTo>
                      <a:lnTo>
                        <a:pt x="86" y="40"/>
                      </a:lnTo>
                      <a:lnTo>
                        <a:pt x="76" y="40"/>
                      </a:lnTo>
                      <a:lnTo>
                        <a:pt x="76" y="43"/>
                      </a:lnTo>
                      <a:lnTo>
                        <a:pt x="76" y="45"/>
                      </a:lnTo>
                      <a:lnTo>
                        <a:pt x="73" y="48"/>
                      </a:lnTo>
                      <a:lnTo>
                        <a:pt x="68" y="53"/>
                      </a:lnTo>
                      <a:lnTo>
                        <a:pt x="68" y="55"/>
                      </a:lnTo>
                      <a:lnTo>
                        <a:pt x="63" y="55"/>
                      </a:lnTo>
                      <a:lnTo>
                        <a:pt x="63" y="58"/>
                      </a:lnTo>
                      <a:lnTo>
                        <a:pt x="61" y="60"/>
                      </a:lnTo>
                      <a:lnTo>
                        <a:pt x="58" y="68"/>
                      </a:lnTo>
                      <a:lnTo>
                        <a:pt x="55" y="76"/>
                      </a:lnTo>
                      <a:lnTo>
                        <a:pt x="58" y="76"/>
                      </a:lnTo>
                      <a:lnTo>
                        <a:pt x="61" y="81"/>
                      </a:lnTo>
                      <a:lnTo>
                        <a:pt x="68" y="88"/>
                      </a:lnTo>
                      <a:lnTo>
                        <a:pt x="68" y="91"/>
                      </a:lnTo>
                      <a:lnTo>
                        <a:pt x="68" y="96"/>
                      </a:lnTo>
                      <a:lnTo>
                        <a:pt x="71" y="96"/>
                      </a:lnTo>
                      <a:lnTo>
                        <a:pt x="73" y="101"/>
                      </a:lnTo>
                      <a:lnTo>
                        <a:pt x="81" y="106"/>
                      </a:lnTo>
                      <a:lnTo>
                        <a:pt x="91" y="116"/>
                      </a:lnTo>
                      <a:lnTo>
                        <a:pt x="91" y="119"/>
                      </a:lnTo>
                      <a:lnTo>
                        <a:pt x="96" y="119"/>
                      </a:lnTo>
                      <a:lnTo>
                        <a:pt x="98" y="121"/>
                      </a:lnTo>
                      <a:lnTo>
                        <a:pt x="101" y="129"/>
                      </a:lnTo>
                      <a:lnTo>
                        <a:pt x="103" y="134"/>
                      </a:lnTo>
                      <a:lnTo>
                        <a:pt x="109" y="136"/>
                      </a:lnTo>
                      <a:lnTo>
                        <a:pt x="109" y="141"/>
                      </a:lnTo>
                      <a:lnTo>
                        <a:pt x="111" y="151"/>
                      </a:lnTo>
                      <a:lnTo>
                        <a:pt x="116" y="174"/>
                      </a:lnTo>
                      <a:lnTo>
                        <a:pt x="114" y="177"/>
                      </a:lnTo>
                      <a:lnTo>
                        <a:pt x="111" y="179"/>
                      </a:lnTo>
                      <a:lnTo>
                        <a:pt x="111" y="187"/>
                      </a:lnTo>
                      <a:lnTo>
                        <a:pt x="111" y="189"/>
                      </a:lnTo>
                      <a:lnTo>
                        <a:pt x="111" y="194"/>
                      </a:lnTo>
                      <a:lnTo>
                        <a:pt x="109" y="199"/>
                      </a:lnTo>
                      <a:lnTo>
                        <a:pt x="106" y="202"/>
                      </a:lnTo>
                      <a:lnTo>
                        <a:pt x="103" y="202"/>
                      </a:lnTo>
                      <a:lnTo>
                        <a:pt x="101" y="204"/>
                      </a:lnTo>
                      <a:lnTo>
                        <a:pt x="98" y="204"/>
                      </a:lnTo>
                      <a:lnTo>
                        <a:pt x="93" y="207"/>
                      </a:lnTo>
                      <a:lnTo>
                        <a:pt x="88" y="212"/>
                      </a:lnTo>
                      <a:lnTo>
                        <a:pt x="86" y="214"/>
                      </a:lnTo>
                      <a:lnTo>
                        <a:pt x="83" y="214"/>
                      </a:lnTo>
                      <a:lnTo>
                        <a:pt x="78" y="214"/>
                      </a:lnTo>
                      <a:lnTo>
                        <a:pt x="76" y="212"/>
                      </a:lnTo>
                      <a:lnTo>
                        <a:pt x="76" y="209"/>
                      </a:lnTo>
                      <a:lnTo>
                        <a:pt x="73" y="212"/>
                      </a:lnTo>
                      <a:lnTo>
                        <a:pt x="76" y="217"/>
                      </a:lnTo>
                      <a:lnTo>
                        <a:pt x="76" y="220"/>
                      </a:lnTo>
                      <a:lnTo>
                        <a:pt x="73" y="225"/>
                      </a:lnTo>
                      <a:lnTo>
                        <a:pt x="71" y="227"/>
                      </a:lnTo>
                      <a:lnTo>
                        <a:pt x="68" y="227"/>
                      </a:lnTo>
                      <a:lnTo>
                        <a:pt x="66" y="227"/>
                      </a:lnTo>
                      <a:lnTo>
                        <a:pt x="66" y="232"/>
                      </a:lnTo>
                      <a:lnTo>
                        <a:pt x="61" y="235"/>
                      </a:lnTo>
                      <a:lnTo>
                        <a:pt x="58" y="235"/>
                      </a:lnTo>
                      <a:lnTo>
                        <a:pt x="55" y="237"/>
                      </a:lnTo>
                      <a:lnTo>
                        <a:pt x="53" y="240"/>
                      </a:lnTo>
                      <a:lnTo>
                        <a:pt x="50" y="242"/>
                      </a:lnTo>
                      <a:lnTo>
                        <a:pt x="48" y="245"/>
                      </a:lnTo>
                      <a:lnTo>
                        <a:pt x="45" y="245"/>
                      </a:lnTo>
                      <a:lnTo>
                        <a:pt x="43" y="245"/>
                      </a:lnTo>
                      <a:lnTo>
                        <a:pt x="43" y="237"/>
                      </a:lnTo>
                      <a:lnTo>
                        <a:pt x="45" y="230"/>
                      </a:lnTo>
                      <a:lnTo>
                        <a:pt x="45" y="225"/>
                      </a:lnTo>
                      <a:lnTo>
                        <a:pt x="48" y="222"/>
                      </a:lnTo>
                      <a:lnTo>
                        <a:pt x="48" y="220"/>
                      </a:lnTo>
                      <a:lnTo>
                        <a:pt x="43" y="217"/>
                      </a:lnTo>
                      <a:lnTo>
                        <a:pt x="38" y="217"/>
                      </a:lnTo>
                      <a:lnTo>
                        <a:pt x="38" y="214"/>
                      </a:lnTo>
                      <a:lnTo>
                        <a:pt x="40" y="212"/>
                      </a:lnTo>
                      <a:lnTo>
                        <a:pt x="43" y="212"/>
                      </a:lnTo>
                      <a:lnTo>
                        <a:pt x="50" y="207"/>
                      </a:lnTo>
                      <a:lnTo>
                        <a:pt x="55" y="207"/>
                      </a:lnTo>
                      <a:lnTo>
                        <a:pt x="58" y="207"/>
                      </a:lnTo>
                      <a:lnTo>
                        <a:pt x="63" y="207"/>
                      </a:lnTo>
                      <a:lnTo>
                        <a:pt x="66" y="204"/>
                      </a:lnTo>
                      <a:lnTo>
                        <a:pt x="61" y="202"/>
                      </a:lnTo>
                      <a:lnTo>
                        <a:pt x="58" y="197"/>
                      </a:lnTo>
                      <a:lnTo>
                        <a:pt x="61" y="194"/>
                      </a:lnTo>
                      <a:lnTo>
                        <a:pt x="68" y="192"/>
                      </a:lnTo>
                      <a:lnTo>
                        <a:pt x="71" y="189"/>
                      </a:lnTo>
                      <a:lnTo>
                        <a:pt x="78" y="187"/>
                      </a:lnTo>
                      <a:lnTo>
                        <a:pt x="83" y="184"/>
                      </a:lnTo>
                      <a:lnTo>
                        <a:pt x="86" y="182"/>
                      </a:lnTo>
                      <a:lnTo>
                        <a:pt x="86" y="179"/>
                      </a:lnTo>
                      <a:lnTo>
                        <a:pt x="86" y="172"/>
                      </a:lnTo>
                      <a:lnTo>
                        <a:pt x="86" y="167"/>
                      </a:lnTo>
                      <a:lnTo>
                        <a:pt x="88" y="164"/>
                      </a:lnTo>
                      <a:lnTo>
                        <a:pt x="83" y="156"/>
                      </a:lnTo>
                      <a:lnTo>
                        <a:pt x="83" y="151"/>
                      </a:lnTo>
                      <a:lnTo>
                        <a:pt x="86" y="146"/>
                      </a:lnTo>
                      <a:lnTo>
                        <a:pt x="86" y="139"/>
                      </a:lnTo>
                      <a:lnTo>
                        <a:pt x="86" y="134"/>
                      </a:lnTo>
                      <a:lnTo>
                        <a:pt x="83" y="131"/>
                      </a:lnTo>
                      <a:lnTo>
                        <a:pt x="81" y="129"/>
                      </a:lnTo>
                      <a:lnTo>
                        <a:pt x="81" y="126"/>
                      </a:lnTo>
                      <a:lnTo>
                        <a:pt x="81" y="124"/>
                      </a:lnTo>
                      <a:lnTo>
                        <a:pt x="81" y="119"/>
                      </a:lnTo>
                      <a:lnTo>
                        <a:pt x="78" y="116"/>
                      </a:lnTo>
                      <a:lnTo>
                        <a:pt x="73" y="113"/>
                      </a:lnTo>
                      <a:lnTo>
                        <a:pt x="71" y="111"/>
                      </a:lnTo>
                      <a:lnTo>
                        <a:pt x="66" y="103"/>
                      </a:lnTo>
                      <a:lnTo>
                        <a:pt x="53" y="88"/>
                      </a:lnTo>
                      <a:lnTo>
                        <a:pt x="48" y="81"/>
                      </a:lnTo>
                      <a:lnTo>
                        <a:pt x="43" y="78"/>
                      </a:lnTo>
                      <a:lnTo>
                        <a:pt x="40" y="73"/>
                      </a:lnTo>
                      <a:lnTo>
                        <a:pt x="30" y="68"/>
                      </a:lnTo>
                      <a:lnTo>
                        <a:pt x="30" y="63"/>
                      </a:lnTo>
                      <a:lnTo>
                        <a:pt x="30" y="60"/>
                      </a:lnTo>
                      <a:lnTo>
                        <a:pt x="33" y="60"/>
                      </a:lnTo>
                      <a:lnTo>
                        <a:pt x="38" y="60"/>
                      </a:lnTo>
                      <a:lnTo>
                        <a:pt x="40" y="58"/>
                      </a:lnTo>
                      <a:lnTo>
                        <a:pt x="43" y="55"/>
                      </a:lnTo>
                      <a:lnTo>
                        <a:pt x="43" y="53"/>
                      </a:lnTo>
                      <a:lnTo>
                        <a:pt x="35" y="45"/>
                      </a:lnTo>
                      <a:lnTo>
                        <a:pt x="33" y="40"/>
                      </a:lnTo>
                      <a:lnTo>
                        <a:pt x="30" y="38"/>
                      </a:lnTo>
                      <a:lnTo>
                        <a:pt x="28" y="40"/>
                      </a:lnTo>
                      <a:lnTo>
                        <a:pt x="25" y="43"/>
                      </a:lnTo>
                      <a:lnTo>
                        <a:pt x="23" y="45"/>
                      </a:lnTo>
                      <a:lnTo>
                        <a:pt x="20" y="43"/>
                      </a:lnTo>
                      <a:lnTo>
                        <a:pt x="15" y="40"/>
                      </a:lnTo>
                      <a:lnTo>
                        <a:pt x="13" y="35"/>
                      </a:lnTo>
                      <a:lnTo>
                        <a:pt x="10" y="28"/>
                      </a:lnTo>
                      <a:lnTo>
                        <a:pt x="7" y="23"/>
                      </a:lnTo>
                      <a:lnTo>
                        <a:pt x="2" y="18"/>
                      </a:lnTo>
                      <a:lnTo>
                        <a:pt x="0" y="13"/>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203" name="Freeform 159"/>
                <p:cNvSpPr>
                  <a:spLocks noEditPoints="1"/>
                </p:cNvSpPr>
                <p:nvPr/>
              </p:nvSpPr>
              <p:spPr bwMode="auto">
                <a:xfrm>
                  <a:off x="6715125" y="4541838"/>
                  <a:ext cx="382588" cy="123825"/>
                </a:xfrm>
                <a:custGeom>
                  <a:avLst/>
                  <a:gdLst>
                    <a:gd name="T0" fmla="*/ 2147483647 w 300"/>
                    <a:gd name="T1" fmla="*/ 2147483647 h 98"/>
                    <a:gd name="T2" fmla="*/ 2147483647 w 300"/>
                    <a:gd name="T3" fmla="*/ 2147483647 h 98"/>
                    <a:gd name="T4" fmla="*/ 2147483647 w 300"/>
                    <a:gd name="T5" fmla="*/ 2147483647 h 98"/>
                    <a:gd name="T6" fmla="*/ 2147483647 w 300"/>
                    <a:gd name="T7" fmla="*/ 2147483647 h 98"/>
                    <a:gd name="T8" fmla="*/ 2147483647 w 300"/>
                    <a:gd name="T9" fmla="*/ 2147483647 h 98"/>
                    <a:gd name="T10" fmla="*/ 2147483647 w 300"/>
                    <a:gd name="T11" fmla="*/ 2147483647 h 98"/>
                    <a:gd name="T12" fmla="*/ 2147483647 w 300"/>
                    <a:gd name="T13" fmla="*/ 2147483647 h 98"/>
                    <a:gd name="T14" fmla="*/ 2147483647 w 300"/>
                    <a:gd name="T15" fmla="*/ 2147483647 h 98"/>
                    <a:gd name="T16" fmla="*/ 2147483647 w 300"/>
                    <a:gd name="T17" fmla="*/ 2147483647 h 98"/>
                    <a:gd name="T18" fmla="*/ 2147483647 w 300"/>
                    <a:gd name="T19" fmla="*/ 2147483647 h 98"/>
                    <a:gd name="T20" fmla="*/ 2147483647 w 300"/>
                    <a:gd name="T21" fmla="*/ 2147483647 h 98"/>
                    <a:gd name="T22" fmla="*/ 2147483647 w 300"/>
                    <a:gd name="T23" fmla="*/ 2147483647 h 98"/>
                    <a:gd name="T24" fmla="*/ 2147483647 w 300"/>
                    <a:gd name="T25" fmla="*/ 2147483647 h 98"/>
                    <a:gd name="T26" fmla="*/ 2147483647 w 300"/>
                    <a:gd name="T27" fmla="*/ 2147483647 h 98"/>
                    <a:gd name="T28" fmla="*/ 2147483647 w 300"/>
                    <a:gd name="T29" fmla="*/ 2147483647 h 98"/>
                    <a:gd name="T30" fmla="*/ 2147483647 w 300"/>
                    <a:gd name="T31" fmla="*/ 2147483647 h 98"/>
                    <a:gd name="T32" fmla="*/ 2147483647 w 300"/>
                    <a:gd name="T33" fmla="*/ 2147483647 h 98"/>
                    <a:gd name="T34" fmla="*/ 2147483647 w 300"/>
                    <a:gd name="T35" fmla="*/ 2147483647 h 98"/>
                    <a:gd name="T36" fmla="*/ 2147483647 w 300"/>
                    <a:gd name="T37" fmla="*/ 2147483647 h 98"/>
                    <a:gd name="T38" fmla="*/ 2147483647 w 300"/>
                    <a:gd name="T39" fmla="*/ 2147483647 h 98"/>
                    <a:gd name="T40" fmla="*/ 2147483647 w 300"/>
                    <a:gd name="T41" fmla="*/ 2147483647 h 98"/>
                    <a:gd name="T42" fmla="*/ 2147483647 w 300"/>
                    <a:gd name="T43" fmla="*/ 2147483647 h 98"/>
                    <a:gd name="T44" fmla="*/ 2147483647 w 300"/>
                    <a:gd name="T45" fmla="*/ 2147483647 h 98"/>
                    <a:gd name="T46" fmla="*/ 2147483647 w 300"/>
                    <a:gd name="T47" fmla="*/ 2147483647 h 98"/>
                    <a:gd name="T48" fmla="*/ 2147483647 w 300"/>
                    <a:gd name="T49" fmla="*/ 2147483647 h 98"/>
                    <a:gd name="T50" fmla="*/ 2147483647 w 300"/>
                    <a:gd name="T51" fmla="*/ 2147483647 h 98"/>
                    <a:gd name="T52" fmla="*/ 2147483647 w 300"/>
                    <a:gd name="T53" fmla="*/ 2147483647 h 98"/>
                    <a:gd name="T54" fmla="*/ 2147483647 w 300"/>
                    <a:gd name="T55" fmla="*/ 2147483647 h 98"/>
                    <a:gd name="T56" fmla="*/ 2147483647 w 300"/>
                    <a:gd name="T57" fmla="*/ 2147483647 h 98"/>
                    <a:gd name="T58" fmla="*/ 2147483647 w 300"/>
                    <a:gd name="T59" fmla="*/ 2147483647 h 98"/>
                    <a:gd name="T60" fmla="*/ 2147483647 w 300"/>
                    <a:gd name="T61" fmla="*/ 2147483647 h 98"/>
                    <a:gd name="T62" fmla="*/ 2147483647 w 300"/>
                    <a:gd name="T63" fmla="*/ 2147483647 h 98"/>
                    <a:gd name="T64" fmla="*/ 2147483647 w 300"/>
                    <a:gd name="T65" fmla="*/ 2147483647 h 98"/>
                    <a:gd name="T66" fmla="*/ 2147483647 w 300"/>
                    <a:gd name="T67" fmla="*/ 2147483647 h 98"/>
                    <a:gd name="T68" fmla="*/ 2147483647 w 300"/>
                    <a:gd name="T69" fmla="*/ 2147483647 h 98"/>
                    <a:gd name="T70" fmla="*/ 2147483647 w 300"/>
                    <a:gd name="T71" fmla="*/ 0 h 98"/>
                    <a:gd name="T72" fmla="*/ 2147483647 w 300"/>
                    <a:gd name="T73" fmla="*/ 0 h 98"/>
                    <a:gd name="T74" fmla="*/ 2147483647 w 300"/>
                    <a:gd name="T75" fmla="*/ 2147483647 h 98"/>
                    <a:gd name="T76" fmla="*/ 2147483647 w 300"/>
                    <a:gd name="T77" fmla="*/ 2147483647 h 98"/>
                    <a:gd name="T78" fmla="*/ 2147483647 w 300"/>
                    <a:gd name="T79" fmla="*/ 2147483647 h 98"/>
                    <a:gd name="T80" fmla="*/ 2147483647 w 300"/>
                    <a:gd name="T81" fmla="*/ 2147483647 h 98"/>
                    <a:gd name="T82" fmla="*/ 2147483647 w 300"/>
                    <a:gd name="T83" fmla="*/ 2147483647 h 98"/>
                    <a:gd name="T84" fmla="*/ 2147483647 w 300"/>
                    <a:gd name="T85" fmla="*/ 2147483647 h 98"/>
                    <a:gd name="T86" fmla="*/ 2147483647 w 300"/>
                    <a:gd name="T87" fmla="*/ 2147483647 h 98"/>
                    <a:gd name="T88" fmla="*/ 2147483647 w 300"/>
                    <a:gd name="T89" fmla="*/ 2147483647 h 98"/>
                    <a:gd name="T90" fmla="*/ 2147483647 w 300"/>
                    <a:gd name="T91" fmla="*/ 2147483647 h 98"/>
                    <a:gd name="T92" fmla="*/ 2147483647 w 300"/>
                    <a:gd name="T93" fmla="*/ 2147483647 h 98"/>
                    <a:gd name="T94" fmla="*/ 2147483647 w 300"/>
                    <a:gd name="T95" fmla="*/ 2147483647 h 98"/>
                    <a:gd name="T96" fmla="*/ 2147483647 w 300"/>
                    <a:gd name="T97" fmla="*/ 2147483647 h 98"/>
                    <a:gd name="T98" fmla="*/ 2147483647 w 300"/>
                    <a:gd name="T99" fmla="*/ 2147483647 h 98"/>
                    <a:gd name="T100" fmla="*/ 2147483647 w 300"/>
                    <a:gd name="T101" fmla="*/ 2147483647 h 98"/>
                    <a:gd name="T102" fmla="*/ 2147483647 w 300"/>
                    <a:gd name="T103" fmla="*/ 2147483647 h 98"/>
                    <a:gd name="T104" fmla="*/ 2147483647 w 300"/>
                    <a:gd name="T105" fmla="*/ 2147483647 h 98"/>
                    <a:gd name="T106" fmla="*/ 2147483647 w 300"/>
                    <a:gd name="T107" fmla="*/ 2147483647 h 98"/>
                    <a:gd name="T108" fmla="*/ 2147483647 w 300"/>
                    <a:gd name="T109" fmla="*/ 2147483647 h 98"/>
                    <a:gd name="T110" fmla="*/ 2147483647 w 300"/>
                    <a:gd name="T111" fmla="*/ 2147483647 h 98"/>
                    <a:gd name="T112" fmla="*/ 2147483647 w 300"/>
                    <a:gd name="T113" fmla="*/ 2147483647 h 98"/>
                    <a:gd name="T114" fmla="*/ 2147483647 w 300"/>
                    <a:gd name="T115" fmla="*/ 2147483647 h 98"/>
                    <a:gd name="T116" fmla="*/ 2147483647 w 300"/>
                    <a:gd name="T117" fmla="*/ 2147483647 h 98"/>
                    <a:gd name="T118" fmla="*/ 2147483647 w 300"/>
                    <a:gd name="T119" fmla="*/ 2147483647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00"/>
                    <a:gd name="T181" fmla="*/ 0 h 98"/>
                    <a:gd name="T182" fmla="*/ 300 w 300"/>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00" h="98">
                      <a:moveTo>
                        <a:pt x="30" y="13"/>
                      </a:moveTo>
                      <a:lnTo>
                        <a:pt x="30" y="13"/>
                      </a:lnTo>
                      <a:lnTo>
                        <a:pt x="35" y="13"/>
                      </a:lnTo>
                      <a:lnTo>
                        <a:pt x="43" y="23"/>
                      </a:lnTo>
                      <a:lnTo>
                        <a:pt x="48" y="28"/>
                      </a:lnTo>
                      <a:lnTo>
                        <a:pt x="50" y="33"/>
                      </a:lnTo>
                      <a:lnTo>
                        <a:pt x="50" y="38"/>
                      </a:lnTo>
                      <a:lnTo>
                        <a:pt x="50" y="43"/>
                      </a:lnTo>
                      <a:lnTo>
                        <a:pt x="50" y="51"/>
                      </a:lnTo>
                      <a:lnTo>
                        <a:pt x="50" y="58"/>
                      </a:lnTo>
                      <a:lnTo>
                        <a:pt x="50" y="63"/>
                      </a:lnTo>
                      <a:lnTo>
                        <a:pt x="50" y="66"/>
                      </a:lnTo>
                      <a:lnTo>
                        <a:pt x="53" y="68"/>
                      </a:lnTo>
                      <a:lnTo>
                        <a:pt x="55" y="71"/>
                      </a:lnTo>
                      <a:lnTo>
                        <a:pt x="58" y="76"/>
                      </a:lnTo>
                      <a:lnTo>
                        <a:pt x="63" y="88"/>
                      </a:lnTo>
                      <a:lnTo>
                        <a:pt x="60" y="88"/>
                      </a:lnTo>
                      <a:lnTo>
                        <a:pt x="55" y="88"/>
                      </a:lnTo>
                      <a:lnTo>
                        <a:pt x="53" y="88"/>
                      </a:lnTo>
                      <a:lnTo>
                        <a:pt x="50" y="88"/>
                      </a:lnTo>
                      <a:lnTo>
                        <a:pt x="48" y="83"/>
                      </a:lnTo>
                      <a:lnTo>
                        <a:pt x="40" y="81"/>
                      </a:lnTo>
                      <a:lnTo>
                        <a:pt x="37" y="78"/>
                      </a:lnTo>
                      <a:lnTo>
                        <a:pt x="27" y="73"/>
                      </a:lnTo>
                      <a:lnTo>
                        <a:pt x="20" y="68"/>
                      </a:lnTo>
                      <a:lnTo>
                        <a:pt x="20" y="66"/>
                      </a:lnTo>
                      <a:lnTo>
                        <a:pt x="17" y="58"/>
                      </a:lnTo>
                      <a:lnTo>
                        <a:pt x="15" y="53"/>
                      </a:lnTo>
                      <a:lnTo>
                        <a:pt x="7" y="48"/>
                      </a:lnTo>
                      <a:lnTo>
                        <a:pt x="7" y="43"/>
                      </a:lnTo>
                      <a:lnTo>
                        <a:pt x="7" y="40"/>
                      </a:lnTo>
                      <a:lnTo>
                        <a:pt x="7" y="38"/>
                      </a:lnTo>
                      <a:lnTo>
                        <a:pt x="7" y="35"/>
                      </a:lnTo>
                      <a:lnTo>
                        <a:pt x="5" y="30"/>
                      </a:lnTo>
                      <a:lnTo>
                        <a:pt x="2" y="18"/>
                      </a:lnTo>
                      <a:lnTo>
                        <a:pt x="0" y="13"/>
                      </a:lnTo>
                      <a:lnTo>
                        <a:pt x="0" y="10"/>
                      </a:lnTo>
                      <a:lnTo>
                        <a:pt x="2" y="8"/>
                      </a:lnTo>
                      <a:lnTo>
                        <a:pt x="7" y="8"/>
                      </a:lnTo>
                      <a:lnTo>
                        <a:pt x="7" y="10"/>
                      </a:lnTo>
                      <a:lnTo>
                        <a:pt x="12" y="13"/>
                      </a:lnTo>
                      <a:lnTo>
                        <a:pt x="15" y="15"/>
                      </a:lnTo>
                      <a:lnTo>
                        <a:pt x="15" y="18"/>
                      </a:lnTo>
                      <a:lnTo>
                        <a:pt x="12" y="20"/>
                      </a:lnTo>
                      <a:lnTo>
                        <a:pt x="12" y="23"/>
                      </a:lnTo>
                      <a:lnTo>
                        <a:pt x="15" y="23"/>
                      </a:lnTo>
                      <a:lnTo>
                        <a:pt x="17" y="20"/>
                      </a:lnTo>
                      <a:lnTo>
                        <a:pt x="17" y="18"/>
                      </a:lnTo>
                      <a:lnTo>
                        <a:pt x="20" y="18"/>
                      </a:lnTo>
                      <a:lnTo>
                        <a:pt x="20" y="23"/>
                      </a:lnTo>
                      <a:lnTo>
                        <a:pt x="25" y="20"/>
                      </a:lnTo>
                      <a:lnTo>
                        <a:pt x="27" y="18"/>
                      </a:lnTo>
                      <a:lnTo>
                        <a:pt x="30" y="15"/>
                      </a:lnTo>
                      <a:lnTo>
                        <a:pt x="30" y="13"/>
                      </a:lnTo>
                      <a:close/>
                      <a:moveTo>
                        <a:pt x="149" y="81"/>
                      </a:moveTo>
                      <a:lnTo>
                        <a:pt x="149" y="81"/>
                      </a:lnTo>
                      <a:lnTo>
                        <a:pt x="151" y="83"/>
                      </a:lnTo>
                      <a:lnTo>
                        <a:pt x="156" y="86"/>
                      </a:lnTo>
                      <a:lnTo>
                        <a:pt x="161" y="86"/>
                      </a:lnTo>
                      <a:lnTo>
                        <a:pt x="164" y="88"/>
                      </a:lnTo>
                      <a:lnTo>
                        <a:pt x="169" y="91"/>
                      </a:lnTo>
                      <a:lnTo>
                        <a:pt x="171" y="91"/>
                      </a:lnTo>
                      <a:lnTo>
                        <a:pt x="174" y="91"/>
                      </a:lnTo>
                      <a:lnTo>
                        <a:pt x="171" y="86"/>
                      </a:lnTo>
                      <a:lnTo>
                        <a:pt x="171" y="83"/>
                      </a:lnTo>
                      <a:lnTo>
                        <a:pt x="174" y="78"/>
                      </a:lnTo>
                      <a:lnTo>
                        <a:pt x="179" y="68"/>
                      </a:lnTo>
                      <a:lnTo>
                        <a:pt x="182" y="66"/>
                      </a:lnTo>
                      <a:lnTo>
                        <a:pt x="194" y="66"/>
                      </a:lnTo>
                      <a:lnTo>
                        <a:pt x="202" y="63"/>
                      </a:lnTo>
                      <a:lnTo>
                        <a:pt x="204" y="61"/>
                      </a:lnTo>
                      <a:lnTo>
                        <a:pt x="207" y="53"/>
                      </a:lnTo>
                      <a:lnTo>
                        <a:pt x="212" y="51"/>
                      </a:lnTo>
                      <a:lnTo>
                        <a:pt x="217" y="43"/>
                      </a:lnTo>
                      <a:lnTo>
                        <a:pt x="219" y="40"/>
                      </a:lnTo>
                      <a:lnTo>
                        <a:pt x="222" y="40"/>
                      </a:lnTo>
                      <a:lnTo>
                        <a:pt x="222" y="43"/>
                      </a:lnTo>
                      <a:lnTo>
                        <a:pt x="224" y="43"/>
                      </a:lnTo>
                      <a:lnTo>
                        <a:pt x="224" y="45"/>
                      </a:lnTo>
                      <a:lnTo>
                        <a:pt x="227" y="45"/>
                      </a:lnTo>
                      <a:lnTo>
                        <a:pt x="230" y="45"/>
                      </a:lnTo>
                      <a:lnTo>
                        <a:pt x="240" y="40"/>
                      </a:lnTo>
                      <a:lnTo>
                        <a:pt x="237" y="40"/>
                      </a:lnTo>
                      <a:lnTo>
                        <a:pt x="237" y="38"/>
                      </a:lnTo>
                      <a:lnTo>
                        <a:pt x="237" y="33"/>
                      </a:lnTo>
                      <a:lnTo>
                        <a:pt x="235" y="33"/>
                      </a:lnTo>
                      <a:lnTo>
                        <a:pt x="237" y="33"/>
                      </a:lnTo>
                      <a:lnTo>
                        <a:pt x="240" y="33"/>
                      </a:lnTo>
                      <a:lnTo>
                        <a:pt x="242" y="33"/>
                      </a:lnTo>
                      <a:lnTo>
                        <a:pt x="242" y="30"/>
                      </a:lnTo>
                      <a:lnTo>
                        <a:pt x="242" y="28"/>
                      </a:lnTo>
                      <a:lnTo>
                        <a:pt x="240" y="25"/>
                      </a:lnTo>
                      <a:lnTo>
                        <a:pt x="240" y="23"/>
                      </a:lnTo>
                      <a:lnTo>
                        <a:pt x="245" y="23"/>
                      </a:lnTo>
                      <a:lnTo>
                        <a:pt x="247" y="23"/>
                      </a:lnTo>
                      <a:lnTo>
                        <a:pt x="250" y="18"/>
                      </a:lnTo>
                      <a:lnTo>
                        <a:pt x="252" y="18"/>
                      </a:lnTo>
                      <a:lnTo>
                        <a:pt x="255" y="13"/>
                      </a:lnTo>
                      <a:lnTo>
                        <a:pt x="257" y="10"/>
                      </a:lnTo>
                      <a:lnTo>
                        <a:pt x="260" y="3"/>
                      </a:lnTo>
                      <a:lnTo>
                        <a:pt x="262" y="0"/>
                      </a:lnTo>
                      <a:lnTo>
                        <a:pt x="265" y="3"/>
                      </a:lnTo>
                      <a:lnTo>
                        <a:pt x="267" y="5"/>
                      </a:lnTo>
                      <a:lnTo>
                        <a:pt x="267" y="0"/>
                      </a:lnTo>
                      <a:lnTo>
                        <a:pt x="270" y="5"/>
                      </a:lnTo>
                      <a:lnTo>
                        <a:pt x="273" y="8"/>
                      </a:lnTo>
                      <a:lnTo>
                        <a:pt x="275" y="8"/>
                      </a:lnTo>
                      <a:lnTo>
                        <a:pt x="278" y="10"/>
                      </a:lnTo>
                      <a:lnTo>
                        <a:pt x="275" y="13"/>
                      </a:lnTo>
                      <a:lnTo>
                        <a:pt x="273" y="18"/>
                      </a:lnTo>
                      <a:lnTo>
                        <a:pt x="275" y="18"/>
                      </a:lnTo>
                      <a:lnTo>
                        <a:pt x="278" y="18"/>
                      </a:lnTo>
                      <a:lnTo>
                        <a:pt x="283" y="15"/>
                      </a:lnTo>
                      <a:lnTo>
                        <a:pt x="283" y="18"/>
                      </a:lnTo>
                      <a:lnTo>
                        <a:pt x="280" y="20"/>
                      </a:lnTo>
                      <a:lnTo>
                        <a:pt x="285" y="20"/>
                      </a:lnTo>
                      <a:lnTo>
                        <a:pt x="288" y="20"/>
                      </a:lnTo>
                      <a:lnTo>
                        <a:pt x="290" y="20"/>
                      </a:lnTo>
                      <a:lnTo>
                        <a:pt x="298" y="25"/>
                      </a:lnTo>
                      <a:lnTo>
                        <a:pt x="300" y="25"/>
                      </a:lnTo>
                      <a:lnTo>
                        <a:pt x="300" y="28"/>
                      </a:lnTo>
                      <a:lnTo>
                        <a:pt x="300" y="30"/>
                      </a:lnTo>
                      <a:lnTo>
                        <a:pt x="298" y="30"/>
                      </a:lnTo>
                      <a:lnTo>
                        <a:pt x="295" y="33"/>
                      </a:lnTo>
                      <a:lnTo>
                        <a:pt x="290" y="33"/>
                      </a:lnTo>
                      <a:lnTo>
                        <a:pt x="285" y="30"/>
                      </a:lnTo>
                      <a:lnTo>
                        <a:pt x="283" y="33"/>
                      </a:lnTo>
                      <a:lnTo>
                        <a:pt x="283" y="35"/>
                      </a:lnTo>
                      <a:lnTo>
                        <a:pt x="290" y="40"/>
                      </a:lnTo>
                      <a:lnTo>
                        <a:pt x="290" y="43"/>
                      </a:lnTo>
                      <a:lnTo>
                        <a:pt x="285" y="45"/>
                      </a:lnTo>
                      <a:lnTo>
                        <a:pt x="280" y="45"/>
                      </a:lnTo>
                      <a:lnTo>
                        <a:pt x="278" y="45"/>
                      </a:lnTo>
                      <a:lnTo>
                        <a:pt x="278" y="48"/>
                      </a:lnTo>
                      <a:lnTo>
                        <a:pt x="275" y="45"/>
                      </a:lnTo>
                      <a:lnTo>
                        <a:pt x="270" y="43"/>
                      </a:lnTo>
                      <a:lnTo>
                        <a:pt x="267" y="43"/>
                      </a:lnTo>
                      <a:lnTo>
                        <a:pt x="262" y="43"/>
                      </a:lnTo>
                      <a:lnTo>
                        <a:pt x="257" y="43"/>
                      </a:lnTo>
                      <a:lnTo>
                        <a:pt x="252" y="43"/>
                      </a:lnTo>
                      <a:lnTo>
                        <a:pt x="250" y="43"/>
                      </a:lnTo>
                      <a:lnTo>
                        <a:pt x="247" y="43"/>
                      </a:lnTo>
                      <a:lnTo>
                        <a:pt x="245" y="48"/>
                      </a:lnTo>
                      <a:lnTo>
                        <a:pt x="245" y="53"/>
                      </a:lnTo>
                      <a:lnTo>
                        <a:pt x="245" y="61"/>
                      </a:lnTo>
                      <a:lnTo>
                        <a:pt x="242" y="63"/>
                      </a:lnTo>
                      <a:lnTo>
                        <a:pt x="240" y="63"/>
                      </a:lnTo>
                      <a:lnTo>
                        <a:pt x="237" y="66"/>
                      </a:lnTo>
                      <a:lnTo>
                        <a:pt x="237" y="73"/>
                      </a:lnTo>
                      <a:lnTo>
                        <a:pt x="232" y="86"/>
                      </a:lnTo>
                      <a:lnTo>
                        <a:pt x="227" y="86"/>
                      </a:lnTo>
                      <a:lnTo>
                        <a:pt x="222" y="88"/>
                      </a:lnTo>
                      <a:lnTo>
                        <a:pt x="219" y="88"/>
                      </a:lnTo>
                      <a:lnTo>
                        <a:pt x="214" y="91"/>
                      </a:lnTo>
                      <a:lnTo>
                        <a:pt x="214" y="93"/>
                      </a:lnTo>
                      <a:lnTo>
                        <a:pt x="209" y="91"/>
                      </a:lnTo>
                      <a:lnTo>
                        <a:pt x="204" y="88"/>
                      </a:lnTo>
                      <a:lnTo>
                        <a:pt x="202" y="88"/>
                      </a:lnTo>
                      <a:lnTo>
                        <a:pt x="199" y="86"/>
                      </a:lnTo>
                      <a:lnTo>
                        <a:pt x="194" y="88"/>
                      </a:lnTo>
                      <a:lnTo>
                        <a:pt x="192" y="91"/>
                      </a:lnTo>
                      <a:lnTo>
                        <a:pt x="189" y="93"/>
                      </a:lnTo>
                      <a:lnTo>
                        <a:pt x="184" y="96"/>
                      </a:lnTo>
                      <a:lnTo>
                        <a:pt x="182" y="98"/>
                      </a:lnTo>
                      <a:lnTo>
                        <a:pt x="176" y="98"/>
                      </a:lnTo>
                      <a:lnTo>
                        <a:pt x="174" y="96"/>
                      </a:lnTo>
                      <a:lnTo>
                        <a:pt x="171" y="96"/>
                      </a:lnTo>
                      <a:lnTo>
                        <a:pt x="166" y="98"/>
                      </a:lnTo>
                      <a:lnTo>
                        <a:pt x="161" y="96"/>
                      </a:lnTo>
                      <a:lnTo>
                        <a:pt x="159" y="96"/>
                      </a:lnTo>
                      <a:lnTo>
                        <a:pt x="154" y="88"/>
                      </a:lnTo>
                      <a:lnTo>
                        <a:pt x="151" y="86"/>
                      </a:lnTo>
                      <a:lnTo>
                        <a:pt x="149" y="81"/>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204" name="Freeform 160"/>
                <p:cNvSpPr>
                  <a:spLocks noEditPoints="1"/>
                </p:cNvSpPr>
                <p:nvPr/>
              </p:nvSpPr>
              <p:spPr bwMode="auto">
                <a:xfrm>
                  <a:off x="6615113" y="4567238"/>
                  <a:ext cx="925512" cy="323850"/>
                </a:xfrm>
                <a:custGeom>
                  <a:avLst/>
                  <a:gdLst>
                    <a:gd name="T0" fmla="*/ 2147483647 w 728"/>
                    <a:gd name="T1" fmla="*/ 2147483647 h 255"/>
                    <a:gd name="T2" fmla="*/ 2147483647 w 728"/>
                    <a:gd name="T3" fmla="*/ 2147483647 h 255"/>
                    <a:gd name="T4" fmla="*/ 2147483647 w 728"/>
                    <a:gd name="T5" fmla="*/ 2147483647 h 255"/>
                    <a:gd name="T6" fmla="*/ 2147483647 w 728"/>
                    <a:gd name="T7" fmla="*/ 2147483647 h 255"/>
                    <a:gd name="T8" fmla="*/ 2147483647 w 728"/>
                    <a:gd name="T9" fmla="*/ 2147483647 h 255"/>
                    <a:gd name="T10" fmla="*/ 2147483647 w 728"/>
                    <a:gd name="T11" fmla="*/ 2147483647 h 255"/>
                    <a:gd name="T12" fmla="*/ 2147483647 w 728"/>
                    <a:gd name="T13" fmla="*/ 2147483647 h 255"/>
                    <a:gd name="T14" fmla="*/ 2147483647 w 728"/>
                    <a:gd name="T15" fmla="*/ 2147483647 h 255"/>
                    <a:gd name="T16" fmla="*/ 2147483647 w 728"/>
                    <a:gd name="T17" fmla="*/ 2147483647 h 255"/>
                    <a:gd name="T18" fmla="*/ 2147483647 w 728"/>
                    <a:gd name="T19" fmla="*/ 2147483647 h 255"/>
                    <a:gd name="T20" fmla="*/ 2147483647 w 728"/>
                    <a:gd name="T21" fmla="*/ 2147483647 h 255"/>
                    <a:gd name="T22" fmla="*/ 2147483647 w 728"/>
                    <a:gd name="T23" fmla="*/ 2147483647 h 255"/>
                    <a:gd name="T24" fmla="*/ 2147483647 w 728"/>
                    <a:gd name="T25" fmla="*/ 2147483647 h 255"/>
                    <a:gd name="T26" fmla="*/ 2147483647 w 728"/>
                    <a:gd name="T27" fmla="*/ 2147483647 h 255"/>
                    <a:gd name="T28" fmla="*/ 2147483647 w 728"/>
                    <a:gd name="T29" fmla="*/ 2147483647 h 255"/>
                    <a:gd name="T30" fmla="*/ 2147483647 w 728"/>
                    <a:gd name="T31" fmla="*/ 2147483647 h 255"/>
                    <a:gd name="T32" fmla="*/ 2147483647 w 728"/>
                    <a:gd name="T33" fmla="*/ 2147483647 h 255"/>
                    <a:gd name="T34" fmla="*/ 2147483647 w 728"/>
                    <a:gd name="T35" fmla="*/ 2147483647 h 255"/>
                    <a:gd name="T36" fmla="*/ 2147483647 w 728"/>
                    <a:gd name="T37" fmla="*/ 2147483647 h 255"/>
                    <a:gd name="T38" fmla="*/ 2147483647 w 728"/>
                    <a:gd name="T39" fmla="*/ 2147483647 h 255"/>
                    <a:gd name="T40" fmla="*/ 2147483647 w 728"/>
                    <a:gd name="T41" fmla="*/ 2147483647 h 255"/>
                    <a:gd name="T42" fmla="*/ 2147483647 w 728"/>
                    <a:gd name="T43" fmla="*/ 2147483647 h 255"/>
                    <a:gd name="T44" fmla="*/ 2147483647 w 728"/>
                    <a:gd name="T45" fmla="*/ 2147483647 h 255"/>
                    <a:gd name="T46" fmla="*/ 2147483647 w 728"/>
                    <a:gd name="T47" fmla="*/ 2147483647 h 255"/>
                    <a:gd name="T48" fmla="*/ 2147483647 w 728"/>
                    <a:gd name="T49" fmla="*/ 2147483647 h 255"/>
                    <a:gd name="T50" fmla="*/ 2147483647 w 728"/>
                    <a:gd name="T51" fmla="*/ 2147483647 h 255"/>
                    <a:gd name="T52" fmla="*/ 2147483647 w 728"/>
                    <a:gd name="T53" fmla="*/ 2147483647 h 255"/>
                    <a:gd name="T54" fmla="*/ 2147483647 w 728"/>
                    <a:gd name="T55" fmla="*/ 2147483647 h 255"/>
                    <a:gd name="T56" fmla="*/ 2147483647 w 728"/>
                    <a:gd name="T57" fmla="*/ 2147483647 h 255"/>
                    <a:gd name="T58" fmla="*/ 2147483647 w 728"/>
                    <a:gd name="T59" fmla="*/ 2147483647 h 255"/>
                    <a:gd name="T60" fmla="*/ 2147483647 w 728"/>
                    <a:gd name="T61" fmla="*/ 2147483647 h 255"/>
                    <a:gd name="T62" fmla="*/ 2147483647 w 728"/>
                    <a:gd name="T63" fmla="*/ 2147483647 h 255"/>
                    <a:gd name="T64" fmla="*/ 2147483647 w 728"/>
                    <a:gd name="T65" fmla="*/ 2147483647 h 255"/>
                    <a:gd name="T66" fmla="*/ 2147483647 w 728"/>
                    <a:gd name="T67" fmla="*/ 2147483647 h 255"/>
                    <a:gd name="T68" fmla="*/ 2147483647 w 728"/>
                    <a:gd name="T69" fmla="*/ 2147483647 h 255"/>
                    <a:gd name="T70" fmla="*/ 2147483647 w 728"/>
                    <a:gd name="T71" fmla="*/ 2147483647 h 255"/>
                    <a:gd name="T72" fmla="*/ 2147483647 w 728"/>
                    <a:gd name="T73" fmla="*/ 2147483647 h 255"/>
                    <a:gd name="T74" fmla="*/ 2147483647 w 728"/>
                    <a:gd name="T75" fmla="*/ 2147483647 h 255"/>
                    <a:gd name="T76" fmla="*/ 2147483647 w 728"/>
                    <a:gd name="T77" fmla="*/ 2147483647 h 255"/>
                    <a:gd name="T78" fmla="*/ 2147483647 w 728"/>
                    <a:gd name="T79" fmla="*/ 2147483647 h 255"/>
                    <a:gd name="T80" fmla="*/ 2147483647 w 728"/>
                    <a:gd name="T81" fmla="*/ 2147483647 h 255"/>
                    <a:gd name="T82" fmla="*/ 2147483647 w 728"/>
                    <a:gd name="T83" fmla="*/ 2147483647 h 255"/>
                    <a:gd name="T84" fmla="*/ 2147483647 w 728"/>
                    <a:gd name="T85" fmla="*/ 2147483647 h 255"/>
                    <a:gd name="T86" fmla="*/ 2147483647 w 728"/>
                    <a:gd name="T87" fmla="*/ 2147483647 h 255"/>
                    <a:gd name="T88" fmla="*/ 2147483647 w 728"/>
                    <a:gd name="T89" fmla="*/ 2147483647 h 255"/>
                    <a:gd name="T90" fmla="*/ 2147483647 w 728"/>
                    <a:gd name="T91" fmla="*/ 2147483647 h 255"/>
                    <a:gd name="T92" fmla="*/ 0 w 728"/>
                    <a:gd name="T93" fmla="*/ 2147483647 h 255"/>
                    <a:gd name="T94" fmla="*/ 2147483647 w 728"/>
                    <a:gd name="T95" fmla="*/ 2147483647 h 255"/>
                    <a:gd name="T96" fmla="*/ 2147483647 w 728"/>
                    <a:gd name="T97" fmla="*/ 2147483647 h 255"/>
                    <a:gd name="T98" fmla="*/ 2147483647 w 728"/>
                    <a:gd name="T99" fmla="*/ 2147483647 h 255"/>
                    <a:gd name="T100" fmla="*/ 2147483647 w 728"/>
                    <a:gd name="T101" fmla="*/ 2147483647 h 255"/>
                    <a:gd name="T102" fmla="*/ 2147483647 w 728"/>
                    <a:gd name="T103" fmla="*/ 2147483647 h 255"/>
                    <a:gd name="T104" fmla="*/ 2147483647 w 728"/>
                    <a:gd name="T105" fmla="*/ 2147483647 h 255"/>
                    <a:gd name="T106" fmla="*/ 2147483647 w 728"/>
                    <a:gd name="T107" fmla="*/ 2147483647 h 255"/>
                    <a:gd name="T108" fmla="*/ 2147483647 w 728"/>
                    <a:gd name="T109" fmla="*/ 2147483647 h 255"/>
                    <a:gd name="T110" fmla="*/ 2147483647 w 728"/>
                    <a:gd name="T111" fmla="*/ 2147483647 h 255"/>
                    <a:gd name="T112" fmla="*/ 2147483647 w 728"/>
                    <a:gd name="T113" fmla="*/ 2147483647 h 255"/>
                    <a:gd name="T114" fmla="*/ 2147483647 w 728"/>
                    <a:gd name="T115" fmla="*/ 2147483647 h 255"/>
                    <a:gd name="T116" fmla="*/ 2147483647 w 728"/>
                    <a:gd name="T117" fmla="*/ 2147483647 h 255"/>
                    <a:gd name="T118" fmla="*/ 2147483647 w 728"/>
                    <a:gd name="T119" fmla="*/ 2147483647 h 255"/>
                    <a:gd name="T120" fmla="*/ 2147483647 w 728"/>
                    <a:gd name="T121" fmla="*/ 2147483647 h 2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28"/>
                    <a:gd name="T184" fmla="*/ 0 h 255"/>
                    <a:gd name="T185" fmla="*/ 728 w 728"/>
                    <a:gd name="T186" fmla="*/ 255 h 2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28" h="255">
                      <a:moveTo>
                        <a:pt x="728" y="134"/>
                      </a:moveTo>
                      <a:lnTo>
                        <a:pt x="728" y="192"/>
                      </a:lnTo>
                      <a:lnTo>
                        <a:pt x="726" y="197"/>
                      </a:lnTo>
                      <a:lnTo>
                        <a:pt x="728" y="207"/>
                      </a:lnTo>
                      <a:lnTo>
                        <a:pt x="728" y="212"/>
                      </a:lnTo>
                      <a:lnTo>
                        <a:pt x="728" y="238"/>
                      </a:lnTo>
                      <a:lnTo>
                        <a:pt x="726" y="235"/>
                      </a:lnTo>
                      <a:lnTo>
                        <a:pt x="718" y="227"/>
                      </a:lnTo>
                      <a:lnTo>
                        <a:pt x="713" y="222"/>
                      </a:lnTo>
                      <a:lnTo>
                        <a:pt x="710" y="222"/>
                      </a:lnTo>
                      <a:lnTo>
                        <a:pt x="705" y="222"/>
                      </a:lnTo>
                      <a:lnTo>
                        <a:pt x="700" y="222"/>
                      </a:lnTo>
                      <a:lnTo>
                        <a:pt x="695" y="222"/>
                      </a:lnTo>
                      <a:lnTo>
                        <a:pt x="698" y="220"/>
                      </a:lnTo>
                      <a:lnTo>
                        <a:pt x="700" y="215"/>
                      </a:lnTo>
                      <a:lnTo>
                        <a:pt x="700" y="212"/>
                      </a:lnTo>
                      <a:lnTo>
                        <a:pt x="695" y="210"/>
                      </a:lnTo>
                      <a:lnTo>
                        <a:pt x="693" y="205"/>
                      </a:lnTo>
                      <a:lnTo>
                        <a:pt x="693" y="202"/>
                      </a:lnTo>
                      <a:lnTo>
                        <a:pt x="695" y="202"/>
                      </a:lnTo>
                      <a:lnTo>
                        <a:pt x="698" y="202"/>
                      </a:lnTo>
                      <a:lnTo>
                        <a:pt x="695" y="200"/>
                      </a:lnTo>
                      <a:lnTo>
                        <a:pt x="690" y="197"/>
                      </a:lnTo>
                      <a:lnTo>
                        <a:pt x="688" y="195"/>
                      </a:lnTo>
                      <a:lnTo>
                        <a:pt x="685" y="190"/>
                      </a:lnTo>
                      <a:lnTo>
                        <a:pt x="678" y="177"/>
                      </a:lnTo>
                      <a:lnTo>
                        <a:pt x="675" y="174"/>
                      </a:lnTo>
                      <a:lnTo>
                        <a:pt x="672" y="172"/>
                      </a:lnTo>
                      <a:lnTo>
                        <a:pt x="667" y="169"/>
                      </a:lnTo>
                      <a:lnTo>
                        <a:pt x="652" y="167"/>
                      </a:lnTo>
                      <a:lnTo>
                        <a:pt x="645" y="164"/>
                      </a:lnTo>
                      <a:lnTo>
                        <a:pt x="640" y="162"/>
                      </a:lnTo>
                      <a:lnTo>
                        <a:pt x="635" y="162"/>
                      </a:lnTo>
                      <a:lnTo>
                        <a:pt x="630" y="159"/>
                      </a:lnTo>
                      <a:lnTo>
                        <a:pt x="630" y="157"/>
                      </a:lnTo>
                      <a:lnTo>
                        <a:pt x="630" y="154"/>
                      </a:lnTo>
                      <a:lnTo>
                        <a:pt x="624" y="154"/>
                      </a:lnTo>
                      <a:lnTo>
                        <a:pt x="622" y="154"/>
                      </a:lnTo>
                      <a:lnTo>
                        <a:pt x="619" y="154"/>
                      </a:lnTo>
                      <a:lnTo>
                        <a:pt x="614" y="149"/>
                      </a:lnTo>
                      <a:lnTo>
                        <a:pt x="614" y="147"/>
                      </a:lnTo>
                      <a:lnTo>
                        <a:pt x="614" y="142"/>
                      </a:lnTo>
                      <a:lnTo>
                        <a:pt x="612" y="142"/>
                      </a:lnTo>
                      <a:lnTo>
                        <a:pt x="612" y="144"/>
                      </a:lnTo>
                      <a:lnTo>
                        <a:pt x="609" y="149"/>
                      </a:lnTo>
                      <a:lnTo>
                        <a:pt x="609" y="154"/>
                      </a:lnTo>
                      <a:lnTo>
                        <a:pt x="607" y="157"/>
                      </a:lnTo>
                      <a:lnTo>
                        <a:pt x="602" y="159"/>
                      </a:lnTo>
                      <a:lnTo>
                        <a:pt x="599" y="157"/>
                      </a:lnTo>
                      <a:lnTo>
                        <a:pt x="597" y="152"/>
                      </a:lnTo>
                      <a:lnTo>
                        <a:pt x="599" y="149"/>
                      </a:lnTo>
                      <a:lnTo>
                        <a:pt x="599" y="147"/>
                      </a:lnTo>
                      <a:lnTo>
                        <a:pt x="597" y="144"/>
                      </a:lnTo>
                      <a:lnTo>
                        <a:pt x="594" y="142"/>
                      </a:lnTo>
                      <a:lnTo>
                        <a:pt x="589" y="139"/>
                      </a:lnTo>
                      <a:lnTo>
                        <a:pt x="587" y="139"/>
                      </a:lnTo>
                      <a:lnTo>
                        <a:pt x="587" y="137"/>
                      </a:lnTo>
                      <a:lnTo>
                        <a:pt x="587" y="134"/>
                      </a:lnTo>
                      <a:lnTo>
                        <a:pt x="589" y="134"/>
                      </a:lnTo>
                      <a:lnTo>
                        <a:pt x="592" y="137"/>
                      </a:lnTo>
                      <a:lnTo>
                        <a:pt x="597" y="137"/>
                      </a:lnTo>
                      <a:lnTo>
                        <a:pt x="599" y="134"/>
                      </a:lnTo>
                      <a:lnTo>
                        <a:pt x="604" y="131"/>
                      </a:lnTo>
                      <a:lnTo>
                        <a:pt x="607" y="134"/>
                      </a:lnTo>
                      <a:lnTo>
                        <a:pt x="614" y="134"/>
                      </a:lnTo>
                      <a:lnTo>
                        <a:pt x="614" y="131"/>
                      </a:lnTo>
                      <a:lnTo>
                        <a:pt x="617" y="129"/>
                      </a:lnTo>
                      <a:lnTo>
                        <a:pt x="614" y="126"/>
                      </a:lnTo>
                      <a:lnTo>
                        <a:pt x="612" y="126"/>
                      </a:lnTo>
                      <a:lnTo>
                        <a:pt x="607" y="129"/>
                      </a:lnTo>
                      <a:lnTo>
                        <a:pt x="602" y="129"/>
                      </a:lnTo>
                      <a:lnTo>
                        <a:pt x="597" y="129"/>
                      </a:lnTo>
                      <a:lnTo>
                        <a:pt x="589" y="126"/>
                      </a:lnTo>
                      <a:lnTo>
                        <a:pt x="587" y="126"/>
                      </a:lnTo>
                      <a:lnTo>
                        <a:pt x="587" y="124"/>
                      </a:lnTo>
                      <a:lnTo>
                        <a:pt x="584" y="119"/>
                      </a:lnTo>
                      <a:lnTo>
                        <a:pt x="584" y="116"/>
                      </a:lnTo>
                      <a:lnTo>
                        <a:pt x="579" y="116"/>
                      </a:lnTo>
                      <a:lnTo>
                        <a:pt x="571" y="114"/>
                      </a:lnTo>
                      <a:lnTo>
                        <a:pt x="574" y="111"/>
                      </a:lnTo>
                      <a:lnTo>
                        <a:pt x="574" y="106"/>
                      </a:lnTo>
                      <a:lnTo>
                        <a:pt x="576" y="106"/>
                      </a:lnTo>
                      <a:lnTo>
                        <a:pt x="584" y="104"/>
                      </a:lnTo>
                      <a:lnTo>
                        <a:pt x="587" y="101"/>
                      </a:lnTo>
                      <a:lnTo>
                        <a:pt x="589" y="99"/>
                      </a:lnTo>
                      <a:lnTo>
                        <a:pt x="592" y="99"/>
                      </a:lnTo>
                      <a:lnTo>
                        <a:pt x="594" y="99"/>
                      </a:lnTo>
                      <a:lnTo>
                        <a:pt x="607" y="104"/>
                      </a:lnTo>
                      <a:lnTo>
                        <a:pt x="609" y="106"/>
                      </a:lnTo>
                      <a:lnTo>
                        <a:pt x="617" y="106"/>
                      </a:lnTo>
                      <a:lnTo>
                        <a:pt x="619" y="111"/>
                      </a:lnTo>
                      <a:lnTo>
                        <a:pt x="619" y="114"/>
                      </a:lnTo>
                      <a:lnTo>
                        <a:pt x="617" y="119"/>
                      </a:lnTo>
                      <a:lnTo>
                        <a:pt x="617" y="121"/>
                      </a:lnTo>
                      <a:lnTo>
                        <a:pt x="619" y="124"/>
                      </a:lnTo>
                      <a:lnTo>
                        <a:pt x="619" y="129"/>
                      </a:lnTo>
                      <a:lnTo>
                        <a:pt x="622" y="131"/>
                      </a:lnTo>
                      <a:lnTo>
                        <a:pt x="622" y="137"/>
                      </a:lnTo>
                      <a:lnTo>
                        <a:pt x="624" y="137"/>
                      </a:lnTo>
                      <a:lnTo>
                        <a:pt x="624" y="139"/>
                      </a:lnTo>
                      <a:lnTo>
                        <a:pt x="627" y="134"/>
                      </a:lnTo>
                      <a:lnTo>
                        <a:pt x="630" y="142"/>
                      </a:lnTo>
                      <a:lnTo>
                        <a:pt x="632" y="144"/>
                      </a:lnTo>
                      <a:lnTo>
                        <a:pt x="635" y="147"/>
                      </a:lnTo>
                      <a:lnTo>
                        <a:pt x="637" y="147"/>
                      </a:lnTo>
                      <a:lnTo>
                        <a:pt x="642" y="144"/>
                      </a:lnTo>
                      <a:lnTo>
                        <a:pt x="645" y="142"/>
                      </a:lnTo>
                      <a:lnTo>
                        <a:pt x="655" y="129"/>
                      </a:lnTo>
                      <a:lnTo>
                        <a:pt x="657" y="129"/>
                      </a:lnTo>
                      <a:lnTo>
                        <a:pt x="665" y="126"/>
                      </a:lnTo>
                      <a:lnTo>
                        <a:pt x="667" y="126"/>
                      </a:lnTo>
                      <a:lnTo>
                        <a:pt x="667" y="121"/>
                      </a:lnTo>
                      <a:lnTo>
                        <a:pt x="670" y="121"/>
                      </a:lnTo>
                      <a:lnTo>
                        <a:pt x="678" y="116"/>
                      </a:lnTo>
                      <a:lnTo>
                        <a:pt x="680" y="116"/>
                      </a:lnTo>
                      <a:lnTo>
                        <a:pt x="693" y="121"/>
                      </a:lnTo>
                      <a:lnTo>
                        <a:pt x="708" y="129"/>
                      </a:lnTo>
                      <a:lnTo>
                        <a:pt x="718" y="131"/>
                      </a:lnTo>
                      <a:lnTo>
                        <a:pt x="728" y="134"/>
                      </a:lnTo>
                      <a:close/>
                      <a:moveTo>
                        <a:pt x="389" y="91"/>
                      </a:moveTo>
                      <a:lnTo>
                        <a:pt x="389" y="91"/>
                      </a:lnTo>
                      <a:lnTo>
                        <a:pt x="394" y="81"/>
                      </a:lnTo>
                      <a:lnTo>
                        <a:pt x="397" y="78"/>
                      </a:lnTo>
                      <a:lnTo>
                        <a:pt x="400" y="78"/>
                      </a:lnTo>
                      <a:lnTo>
                        <a:pt x="402" y="81"/>
                      </a:lnTo>
                      <a:lnTo>
                        <a:pt x="405" y="78"/>
                      </a:lnTo>
                      <a:lnTo>
                        <a:pt x="405" y="76"/>
                      </a:lnTo>
                      <a:lnTo>
                        <a:pt x="407" y="71"/>
                      </a:lnTo>
                      <a:lnTo>
                        <a:pt x="410" y="71"/>
                      </a:lnTo>
                      <a:lnTo>
                        <a:pt x="415" y="73"/>
                      </a:lnTo>
                      <a:lnTo>
                        <a:pt x="420" y="76"/>
                      </a:lnTo>
                      <a:lnTo>
                        <a:pt x="422" y="76"/>
                      </a:lnTo>
                      <a:lnTo>
                        <a:pt x="430" y="76"/>
                      </a:lnTo>
                      <a:lnTo>
                        <a:pt x="432" y="78"/>
                      </a:lnTo>
                      <a:lnTo>
                        <a:pt x="437" y="78"/>
                      </a:lnTo>
                      <a:lnTo>
                        <a:pt x="442" y="78"/>
                      </a:lnTo>
                      <a:lnTo>
                        <a:pt x="455" y="78"/>
                      </a:lnTo>
                      <a:lnTo>
                        <a:pt x="460" y="78"/>
                      </a:lnTo>
                      <a:lnTo>
                        <a:pt x="465" y="76"/>
                      </a:lnTo>
                      <a:lnTo>
                        <a:pt x="468" y="73"/>
                      </a:lnTo>
                      <a:lnTo>
                        <a:pt x="465" y="71"/>
                      </a:lnTo>
                      <a:lnTo>
                        <a:pt x="468" y="68"/>
                      </a:lnTo>
                      <a:lnTo>
                        <a:pt x="470" y="68"/>
                      </a:lnTo>
                      <a:lnTo>
                        <a:pt x="473" y="63"/>
                      </a:lnTo>
                      <a:lnTo>
                        <a:pt x="475" y="63"/>
                      </a:lnTo>
                      <a:lnTo>
                        <a:pt x="475" y="66"/>
                      </a:lnTo>
                      <a:lnTo>
                        <a:pt x="475" y="68"/>
                      </a:lnTo>
                      <a:lnTo>
                        <a:pt x="473" y="71"/>
                      </a:lnTo>
                      <a:lnTo>
                        <a:pt x="473" y="73"/>
                      </a:lnTo>
                      <a:lnTo>
                        <a:pt x="465" y="84"/>
                      </a:lnTo>
                      <a:lnTo>
                        <a:pt x="463" y="86"/>
                      </a:lnTo>
                      <a:lnTo>
                        <a:pt x="460" y="86"/>
                      </a:lnTo>
                      <a:lnTo>
                        <a:pt x="450" y="89"/>
                      </a:lnTo>
                      <a:lnTo>
                        <a:pt x="448" y="86"/>
                      </a:lnTo>
                      <a:lnTo>
                        <a:pt x="442" y="84"/>
                      </a:lnTo>
                      <a:lnTo>
                        <a:pt x="435" y="84"/>
                      </a:lnTo>
                      <a:lnTo>
                        <a:pt x="425" y="84"/>
                      </a:lnTo>
                      <a:lnTo>
                        <a:pt x="420" y="84"/>
                      </a:lnTo>
                      <a:lnTo>
                        <a:pt x="412" y="84"/>
                      </a:lnTo>
                      <a:lnTo>
                        <a:pt x="407" y="84"/>
                      </a:lnTo>
                      <a:lnTo>
                        <a:pt x="402" y="84"/>
                      </a:lnTo>
                      <a:lnTo>
                        <a:pt x="400" y="84"/>
                      </a:lnTo>
                      <a:lnTo>
                        <a:pt x="397" y="86"/>
                      </a:lnTo>
                      <a:lnTo>
                        <a:pt x="394" y="91"/>
                      </a:lnTo>
                      <a:lnTo>
                        <a:pt x="394" y="94"/>
                      </a:lnTo>
                      <a:lnTo>
                        <a:pt x="392" y="99"/>
                      </a:lnTo>
                      <a:lnTo>
                        <a:pt x="394" y="101"/>
                      </a:lnTo>
                      <a:lnTo>
                        <a:pt x="394" y="104"/>
                      </a:lnTo>
                      <a:lnTo>
                        <a:pt x="397" y="106"/>
                      </a:lnTo>
                      <a:lnTo>
                        <a:pt x="400" y="106"/>
                      </a:lnTo>
                      <a:lnTo>
                        <a:pt x="402" y="109"/>
                      </a:lnTo>
                      <a:lnTo>
                        <a:pt x="402" y="114"/>
                      </a:lnTo>
                      <a:lnTo>
                        <a:pt x="405" y="114"/>
                      </a:lnTo>
                      <a:lnTo>
                        <a:pt x="412" y="114"/>
                      </a:lnTo>
                      <a:lnTo>
                        <a:pt x="415" y="114"/>
                      </a:lnTo>
                      <a:lnTo>
                        <a:pt x="417" y="106"/>
                      </a:lnTo>
                      <a:lnTo>
                        <a:pt x="420" y="106"/>
                      </a:lnTo>
                      <a:lnTo>
                        <a:pt x="422" y="109"/>
                      </a:lnTo>
                      <a:lnTo>
                        <a:pt x="427" y="109"/>
                      </a:lnTo>
                      <a:lnTo>
                        <a:pt x="430" y="106"/>
                      </a:lnTo>
                      <a:lnTo>
                        <a:pt x="435" y="106"/>
                      </a:lnTo>
                      <a:lnTo>
                        <a:pt x="437" y="104"/>
                      </a:lnTo>
                      <a:lnTo>
                        <a:pt x="440" y="101"/>
                      </a:lnTo>
                      <a:lnTo>
                        <a:pt x="442" y="101"/>
                      </a:lnTo>
                      <a:lnTo>
                        <a:pt x="445" y="104"/>
                      </a:lnTo>
                      <a:lnTo>
                        <a:pt x="448" y="104"/>
                      </a:lnTo>
                      <a:lnTo>
                        <a:pt x="445" y="109"/>
                      </a:lnTo>
                      <a:lnTo>
                        <a:pt x="442" y="109"/>
                      </a:lnTo>
                      <a:lnTo>
                        <a:pt x="440" y="109"/>
                      </a:lnTo>
                      <a:lnTo>
                        <a:pt x="435" y="109"/>
                      </a:lnTo>
                      <a:lnTo>
                        <a:pt x="432" y="114"/>
                      </a:lnTo>
                      <a:lnTo>
                        <a:pt x="430" y="116"/>
                      </a:lnTo>
                      <a:lnTo>
                        <a:pt x="422" y="119"/>
                      </a:lnTo>
                      <a:lnTo>
                        <a:pt x="422" y="121"/>
                      </a:lnTo>
                      <a:lnTo>
                        <a:pt x="420" y="121"/>
                      </a:lnTo>
                      <a:lnTo>
                        <a:pt x="417" y="121"/>
                      </a:lnTo>
                      <a:lnTo>
                        <a:pt x="415" y="121"/>
                      </a:lnTo>
                      <a:lnTo>
                        <a:pt x="415" y="124"/>
                      </a:lnTo>
                      <a:lnTo>
                        <a:pt x="417" y="124"/>
                      </a:lnTo>
                      <a:lnTo>
                        <a:pt x="422" y="129"/>
                      </a:lnTo>
                      <a:lnTo>
                        <a:pt x="425" y="131"/>
                      </a:lnTo>
                      <a:lnTo>
                        <a:pt x="430" y="142"/>
                      </a:lnTo>
                      <a:lnTo>
                        <a:pt x="430" y="144"/>
                      </a:lnTo>
                      <a:lnTo>
                        <a:pt x="430" y="149"/>
                      </a:lnTo>
                      <a:lnTo>
                        <a:pt x="430" y="152"/>
                      </a:lnTo>
                      <a:lnTo>
                        <a:pt x="432" y="154"/>
                      </a:lnTo>
                      <a:lnTo>
                        <a:pt x="437" y="159"/>
                      </a:lnTo>
                      <a:lnTo>
                        <a:pt x="437" y="162"/>
                      </a:lnTo>
                      <a:lnTo>
                        <a:pt x="435" y="162"/>
                      </a:lnTo>
                      <a:lnTo>
                        <a:pt x="430" y="162"/>
                      </a:lnTo>
                      <a:lnTo>
                        <a:pt x="427" y="164"/>
                      </a:lnTo>
                      <a:lnTo>
                        <a:pt x="425" y="169"/>
                      </a:lnTo>
                      <a:lnTo>
                        <a:pt x="422" y="169"/>
                      </a:lnTo>
                      <a:lnTo>
                        <a:pt x="417" y="167"/>
                      </a:lnTo>
                      <a:lnTo>
                        <a:pt x="417" y="162"/>
                      </a:lnTo>
                      <a:lnTo>
                        <a:pt x="420" y="157"/>
                      </a:lnTo>
                      <a:lnTo>
                        <a:pt x="412" y="152"/>
                      </a:lnTo>
                      <a:lnTo>
                        <a:pt x="410" y="149"/>
                      </a:lnTo>
                      <a:lnTo>
                        <a:pt x="407" y="147"/>
                      </a:lnTo>
                      <a:lnTo>
                        <a:pt x="410" y="142"/>
                      </a:lnTo>
                      <a:lnTo>
                        <a:pt x="410" y="139"/>
                      </a:lnTo>
                      <a:lnTo>
                        <a:pt x="410" y="134"/>
                      </a:lnTo>
                      <a:lnTo>
                        <a:pt x="405" y="134"/>
                      </a:lnTo>
                      <a:lnTo>
                        <a:pt x="400" y="137"/>
                      </a:lnTo>
                      <a:lnTo>
                        <a:pt x="397" y="139"/>
                      </a:lnTo>
                      <a:lnTo>
                        <a:pt x="400" y="142"/>
                      </a:lnTo>
                      <a:lnTo>
                        <a:pt x="400" y="149"/>
                      </a:lnTo>
                      <a:lnTo>
                        <a:pt x="400" y="152"/>
                      </a:lnTo>
                      <a:lnTo>
                        <a:pt x="397" y="159"/>
                      </a:lnTo>
                      <a:lnTo>
                        <a:pt x="400" y="167"/>
                      </a:lnTo>
                      <a:lnTo>
                        <a:pt x="400" y="169"/>
                      </a:lnTo>
                      <a:lnTo>
                        <a:pt x="397" y="174"/>
                      </a:lnTo>
                      <a:lnTo>
                        <a:pt x="400" y="179"/>
                      </a:lnTo>
                      <a:lnTo>
                        <a:pt x="394" y="179"/>
                      </a:lnTo>
                      <a:lnTo>
                        <a:pt x="389" y="182"/>
                      </a:lnTo>
                      <a:lnTo>
                        <a:pt x="387" y="182"/>
                      </a:lnTo>
                      <a:lnTo>
                        <a:pt x="384" y="179"/>
                      </a:lnTo>
                      <a:lnTo>
                        <a:pt x="384" y="177"/>
                      </a:lnTo>
                      <a:lnTo>
                        <a:pt x="384" y="174"/>
                      </a:lnTo>
                      <a:lnTo>
                        <a:pt x="387" y="172"/>
                      </a:lnTo>
                      <a:lnTo>
                        <a:pt x="387" y="164"/>
                      </a:lnTo>
                      <a:lnTo>
                        <a:pt x="387" y="157"/>
                      </a:lnTo>
                      <a:lnTo>
                        <a:pt x="387" y="154"/>
                      </a:lnTo>
                      <a:lnTo>
                        <a:pt x="387" y="152"/>
                      </a:lnTo>
                      <a:lnTo>
                        <a:pt x="384" y="149"/>
                      </a:lnTo>
                      <a:lnTo>
                        <a:pt x="382" y="147"/>
                      </a:lnTo>
                      <a:lnTo>
                        <a:pt x="379" y="149"/>
                      </a:lnTo>
                      <a:lnTo>
                        <a:pt x="377" y="149"/>
                      </a:lnTo>
                      <a:lnTo>
                        <a:pt x="377" y="147"/>
                      </a:lnTo>
                      <a:lnTo>
                        <a:pt x="374" y="137"/>
                      </a:lnTo>
                      <a:lnTo>
                        <a:pt x="374" y="134"/>
                      </a:lnTo>
                      <a:lnTo>
                        <a:pt x="379" y="131"/>
                      </a:lnTo>
                      <a:lnTo>
                        <a:pt x="382" y="124"/>
                      </a:lnTo>
                      <a:lnTo>
                        <a:pt x="382" y="121"/>
                      </a:lnTo>
                      <a:lnTo>
                        <a:pt x="382" y="114"/>
                      </a:lnTo>
                      <a:lnTo>
                        <a:pt x="382" y="109"/>
                      </a:lnTo>
                      <a:lnTo>
                        <a:pt x="384" y="104"/>
                      </a:lnTo>
                      <a:lnTo>
                        <a:pt x="389" y="104"/>
                      </a:lnTo>
                      <a:lnTo>
                        <a:pt x="387" y="99"/>
                      </a:lnTo>
                      <a:lnTo>
                        <a:pt x="389" y="91"/>
                      </a:lnTo>
                      <a:close/>
                      <a:moveTo>
                        <a:pt x="357" y="28"/>
                      </a:moveTo>
                      <a:lnTo>
                        <a:pt x="357" y="28"/>
                      </a:lnTo>
                      <a:lnTo>
                        <a:pt x="359" y="33"/>
                      </a:lnTo>
                      <a:lnTo>
                        <a:pt x="357" y="33"/>
                      </a:lnTo>
                      <a:lnTo>
                        <a:pt x="352" y="33"/>
                      </a:lnTo>
                      <a:lnTo>
                        <a:pt x="349" y="36"/>
                      </a:lnTo>
                      <a:lnTo>
                        <a:pt x="352" y="38"/>
                      </a:lnTo>
                      <a:lnTo>
                        <a:pt x="349" y="41"/>
                      </a:lnTo>
                      <a:lnTo>
                        <a:pt x="352" y="41"/>
                      </a:lnTo>
                      <a:lnTo>
                        <a:pt x="352" y="43"/>
                      </a:lnTo>
                      <a:lnTo>
                        <a:pt x="357" y="48"/>
                      </a:lnTo>
                      <a:lnTo>
                        <a:pt x="359" y="53"/>
                      </a:lnTo>
                      <a:lnTo>
                        <a:pt x="362" y="56"/>
                      </a:lnTo>
                      <a:lnTo>
                        <a:pt x="359" y="61"/>
                      </a:lnTo>
                      <a:lnTo>
                        <a:pt x="362" y="66"/>
                      </a:lnTo>
                      <a:lnTo>
                        <a:pt x="367" y="68"/>
                      </a:lnTo>
                      <a:lnTo>
                        <a:pt x="372" y="71"/>
                      </a:lnTo>
                      <a:lnTo>
                        <a:pt x="374" y="76"/>
                      </a:lnTo>
                      <a:lnTo>
                        <a:pt x="372" y="78"/>
                      </a:lnTo>
                      <a:lnTo>
                        <a:pt x="367" y="78"/>
                      </a:lnTo>
                      <a:lnTo>
                        <a:pt x="362" y="76"/>
                      </a:lnTo>
                      <a:lnTo>
                        <a:pt x="359" y="76"/>
                      </a:lnTo>
                      <a:lnTo>
                        <a:pt x="357" y="81"/>
                      </a:lnTo>
                      <a:lnTo>
                        <a:pt x="354" y="86"/>
                      </a:lnTo>
                      <a:lnTo>
                        <a:pt x="352" y="91"/>
                      </a:lnTo>
                      <a:lnTo>
                        <a:pt x="352" y="94"/>
                      </a:lnTo>
                      <a:lnTo>
                        <a:pt x="354" y="96"/>
                      </a:lnTo>
                      <a:lnTo>
                        <a:pt x="354" y="101"/>
                      </a:lnTo>
                      <a:lnTo>
                        <a:pt x="354" y="106"/>
                      </a:lnTo>
                      <a:lnTo>
                        <a:pt x="352" y="106"/>
                      </a:lnTo>
                      <a:lnTo>
                        <a:pt x="349" y="106"/>
                      </a:lnTo>
                      <a:lnTo>
                        <a:pt x="341" y="111"/>
                      </a:lnTo>
                      <a:lnTo>
                        <a:pt x="336" y="116"/>
                      </a:lnTo>
                      <a:lnTo>
                        <a:pt x="331" y="121"/>
                      </a:lnTo>
                      <a:lnTo>
                        <a:pt x="334" y="124"/>
                      </a:lnTo>
                      <a:lnTo>
                        <a:pt x="336" y="126"/>
                      </a:lnTo>
                      <a:lnTo>
                        <a:pt x="336" y="129"/>
                      </a:lnTo>
                      <a:lnTo>
                        <a:pt x="331" y="129"/>
                      </a:lnTo>
                      <a:lnTo>
                        <a:pt x="334" y="134"/>
                      </a:lnTo>
                      <a:lnTo>
                        <a:pt x="336" y="134"/>
                      </a:lnTo>
                      <a:lnTo>
                        <a:pt x="334" y="137"/>
                      </a:lnTo>
                      <a:lnTo>
                        <a:pt x="331" y="142"/>
                      </a:lnTo>
                      <a:lnTo>
                        <a:pt x="329" y="144"/>
                      </a:lnTo>
                      <a:lnTo>
                        <a:pt x="329" y="147"/>
                      </a:lnTo>
                      <a:lnTo>
                        <a:pt x="324" y="152"/>
                      </a:lnTo>
                      <a:lnTo>
                        <a:pt x="316" y="154"/>
                      </a:lnTo>
                      <a:lnTo>
                        <a:pt x="311" y="157"/>
                      </a:lnTo>
                      <a:lnTo>
                        <a:pt x="309" y="159"/>
                      </a:lnTo>
                      <a:lnTo>
                        <a:pt x="306" y="157"/>
                      </a:lnTo>
                      <a:lnTo>
                        <a:pt x="309" y="154"/>
                      </a:lnTo>
                      <a:lnTo>
                        <a:pt x="306" y="147"/>
                      </a:lnTo>
                      <a:lnTo>
                        <a:pt x="303" y="144"/>
                      </a:lnTo>
                      <a:lnTo>
                        <a:pt x="301" y="144"/>
                      </a:lnTo>
                      <a:lnTo>
                        <a:pt x="298" y="144"/>
                      </a:lnTo>
                      <a:lnTo>
                        <a:pt x="296" y="147"/>
                      </a:lnTo>
                      <a:lnTo>
                        <a:pt x="293" y="147"/>
                      </a:lnTo>
                      <a:lnTo>
                        <a:pt x="291" y="144"/>
                      </a:lnTo>
                      <a:lnTo>
                        <a:pt x="288" y="142"/>
                      </a:lnTo>
                      <a:lnTo>
                        <a:pt x="286" y="142"/>
                      </a:lnTo>
                      <a:lnTo>
                        <a:pt x="283" y="139"/>
                      </a:lnTo>
                      <a:lnTo>
                        <a:pt x="281" y="137"/>
                      </a:lnTo>
                      <a:lnTo>
                        <a:pt x="278" y="144"/>
                      </a:lnTo>
                      <a:lnTo>
                        <a:pt x="276" y="144"/>
                      </a:lnTo>
                      <a:lnTo>
                        <a:pt x="273" y="144"/>
                      </a:lnTo>
                      <a:lnTo>
                        <a:pt x="271" y="144"/>
                      </a:lnTo>
                      <a:lnTo>
                        <a:pt x="268" y="144"/>
                      </a:lnTo>
                      <a:lnTo>
                        <a:pt x="266" y="147"/>
                      </a:lnTo>
                      <a:lnTo>
                        <a:pt x="263" y="149"/>
                      </a:lnTo>
                      <a:lnTo>
                        <a:pt x="263" y="144"/>
                      </a:lnTo>
                      <a:lnTo>
                        <a:pt x="263" y="142"/>
                      </a:lnTo>
                      <a:lnTo>
                        <a:pt x="261" y="134"/>
                      </a:lnTo>
                      <a:lnTo>
                        <a:pt x="258" y="137"/>
                      </a:lnTo>
                      <a:lnTo>
                        <a:pt x="248" y="142"/>
                      </a:lnTo>
                      <a:lnTo>
                        <a:pt x="245" y="137"/>
                      </a:lnTo>
                      <a:lnTo>
                        <a:pt x="240" y="139"/>
                      </a:lnTo>
                      <a:lnTo>
                        <a:pt x="238" y="139"/>
                      </a:lnTo>
                      <a:lnTo>
                        <a:pt x="238" y="134"/>
                      </a:lnTo>
                      <a:lnTo>
                        <a:pt x="238" y="129"/>
                      </a:lnTo>
                      <a:lnTo>
                        <a:pt x="235" y="119"/>
                      </a:lnTo>
                      <a:lnTo>
                        <a:pt x="235" y="116"/>
                      </a:lnTo>
                      <a:lnTo>
                        <a:pt x="233" y="111"/>
                      </a:lnTo>
                      <a:lnTo>
                        <a:pt x="230" y="109"/>
                      </a:lnTo>
                      <a:lnTo>
                        <a:pt x="223" y="106"/>
                      </a:lnTo>
                      <a:lnTo>
                        <a:pt x="223" y="104"/>
                      </a:lnTo>
                      <a:lnTo>
                        <a:pt x="228" y="101"/>
                      </a:lnTo>
                      <a:lnTo>
                        <a:pt x="223" y="99"/>
                      </a:lnTo>
                      <a:lnTo>
                        <a:pt x="220" y="96"/>
                      </a:lnTo>
                      <a:lnTo>
                        <a:pt x="223" y="91"/>
                      </a:lnTo>
                      <a:lnTo>
                        <a:pt x="220" y="86"/>
                      </a:lnTo>
                      <a:lnTo>
                        <a:pt x="218" y="86"/>
                      </a:lnTo>
                      <a:lnTo>
                        <a:pt x="218" y="81"/>
                      </a:lnTo>
                      <a:lnTo>
                        <a:pt x="218" y="78"/>
                      </a:lnTo>
                      <a:lnTo>
                        <a:pt x="218" y="73"/>
                      </a:lnTo>
                      <a:lnTo>
                        <a:pt x="220" y="71"/>
                      </a:lnTo>
                      <a:lnTo>
                        <a:pt x="223" y="66"/>
                      </a:lnTo>
                      <a:lnTo>
                        <a:pt x="225" y="61"/>
                      </a:lnTo>
                      <a:lnTo>
                        <a:pt x="228" y="61"/>
                      </a:lnTo>
                      <a:lnTo>
                        <a:pt x="230" y="66"/>
                      </a:lnTo>
                      <a:lnTo>
                        <a:pt x="233" y="68"/>
                      </a:lnTo>
                      <a:lnTo>
                        <a:pt x="238" y="76"/>
                      </a:lnTo>
                      <a:lnTo>
                        <a:pt x="240" y="76"/>
                      </a:lnTo>
                      <a:lnTo>
                        <a:pt x="245" y="78"/>
                      </a:lnTo>
                      <a:lnTo>
                        <a:pt x="250" y="76"/>
                      </a:lnTo>
                      <a:lnTo>
                        <a:pt x="253" y="76"/>
                      </a:lnTo>
                      <a:lnTo>
                        <a:pt x="255" y="78"/>
                      </a:lnTo>
                      <a:lnTo>
                        <a:pt x="261" y="78"/>
                      </a:lnTo>
                      <a:lnTo>
                        <a:pt x="263" y="76"/>
                      </a:lnTo>
                      <a:lnTo>
                        <a:pt x="268" y="73"/>
                      </a:lnTo>
                      <a:lnTo>
                        <a:pt x="271" y="71"/>
                      </a:lnTo>
                      <a:lnTo>
                        <a:pt x="273" y="68"/>
                      </a:lnTo>
                      <a:lnTo>
                        <a:pt x="278" y="66"/>
                      </a:lnTo>
                      <a:lnTo>
                        <a:pt x="281" y="68"/>
                      </a:lnTo>
                      <a:lnTo>
                        <a:pt x="283" y="68"/>
                      </a:lnTo>
                      <a:lnTo>
                        <a:pt x="288" y="71"/>
                      </a:lnTo>
                      <a:lnTo>
                        <a:pt x="293" y="73"/>
                      </a:lnTo>
                      <a:lnTo>
                        <a:pt x="293" y="71"/>
                      </a:lnTo>
                      <a:lnTo>
                        <a:pt x="298" y="68"/>
                      </a:lnTo>
                      <a:lnTo>
                        <a:pt x="301" y="68"/>
                      </a:lnTo>
                      <a:lnTo>
                        <a:pt x="306" y="66"/>
                      </a:lnTo>
                      <a:lnTo>
                        <a:pt x="311" y="66"/>
                      </a:lnTo>
                      <a:lnTo>
                        <a:pt x="316" y="53"/>
                      </a:lnTo>
                      <a:lnTo>
                        <a:pt x="316" y="46"/>
                      </a:lnTo>
                      <a:lnTo>
                        <a:pt x="319" y="43"/>
                      </a:lnTo>
                      <a:lnTo>
                        <a:pt x="321" y="43"/>
                      </a:lnTo>
                      <a:lnTo>
                        <a:pt x="324" y="41"/>
                      </a:lnTo>
                      <a:lnTo>
                        <a:pt x="324" y="33"/>
                      </a:lnTo>
                      <a:lnTo>
                        <a:pt x="324" y="28"/>
                      </a:lnTo>
                      <a:lnTo>
                        <a:pt x="326" y="23"/>
                      </a:lnTo>
                      <a:lnTo>
                        <a:pt x="329" y="23"/>
                      </a:lnTo>
                      <a:lnTo>
                        <a:pt x="331" y="23"/>
                      </a:lnTo>
                      <a:lnTo>
                        <a:pt x="336" y="23"/>
                      </a:lnTo>
                      <a:lnTo>
                        <a:pt x="341" y="23"/>
                      </a:lnTo>
                      <a:lnTo>
                        <a:pt x="346" y="23"/>
                      </a:lnTo>
                      <a:lnTo>
                        <a:pt x="349" y="23"/>
                      </a:lnTo>
                      <a:lnTo>
                        <a:pt x="354" y="25"/>
                      </a:lnTo>
                      <a:lnTo>
                        <a:pt x="357" y="28"/>
                      </a:lnTo>
                      <a:close/>
                      <a:moveTo>
                        <a:pt x="400" y="255"/>
                      </a:moveTo>
                      <a:lnTo>
                        <a:pt x="397" y="255"/>
                      </a:lnTo>
                      <a:lnTo>
                        <a:pt x="392" y="250"/>
                      </a:lnTo>
                      <a:lnTo>
                        <a:pt x="384" y="248"/>
                      </a:lnTo>
                      <a:lnTo>
                        <a:pt x="382" y="248"/>
                      </a:lnTo>
                      <a:lnTo>
                        <a:pt x="379" y="245"/>
                      </a:lnTo>
                      <a:lnTo>
                        <a:pt x="377" y="245"/>
                      </a:lnTo>
                      <a:lnTo>
                        <a:pt x="379" y="243"/>
                      </a:lnTo>
                      <a:lnTo>
                        <a:pt x="382" y="243"/>
                      </a:lnTo>
                      <a:lnTo>
                        <a:pt x="387" y="243"/>
                      </a:lnTo>
                      <a:lnTo>
                        <a:pt x="392" y="240"/>
                      </a:lnTo>
                      <a:lnTo>
                        <a:pt x="394" y="243"/>
                      </a:lnTo>
                      <a:lnTo>
                        <a:pt x="402" y="248"/>
                      </a:lnTo>
                      <a:lnTo>
                        <a:pt x="405" y="253"/>
                      </a:lnTo>
                      <a:lnTo>
                        <a:pt x="402" y="255"/>
                      </a:lnTo>
                      <a:lnTo>
                        <a:pt x="400" y="255"/>
                      </a:lnTo>
                      <a:close/>
                      <a:moveTo>
                        <a:pt x="450" y="255"/>
                      </a:moveTo>
                      <a:lnTo>
                        <a:pt x="453" y="253"/>
                      </a:lnTo>
                      <a:lnTo>
                        <a:pt x="453" y="248"/>
                      </a:lnTo>
                      <a:lnTo>
                        <a:pt x="453" y="245"/>
                      </a:lnTo>
                      <a:lnTo>
                        <a:pt x="458" y="243"/>
                      </a:lnTo>
                      <a:lnTo>
                        <a:pt x="468" y="238"/>
                      </a:lnTo>
                      <a:lnTo>
                        <a:pt x="473" y="235"/>
                      </a:lnTo>
                      <a:lnTo>
                        <a:pt x="475" y="230"/>
                      </a:lnTo>
                      <a:lnTo>
                        <a:pt x="478" y="230"/>
                      </a:lnTo>
                      <a:lnTo>
                        <a:pt x="491" y="227"/>
                      </a:lnTo>
                      <a:lnTo>
                        <a:pt x="498" y="227"/>
                      </a:lnTo>
                      <a:lnTo>
                        <a:pt x="501" y="227"/>
                      </a:lnTo>
                      <a:lnTo>
                        <a:pt x="508" y="225"/>
                      </a:lnTo>
                      <a:lnTo>
                        <a:pt x="508" y="227"/>
                      </a:lnTo>
                      <a:lnTo>
                        <a:pt x="506" y="230"/>
                      </a:lnTo>
                      <a:lnTo>
                        <a:pt x="503" y="230"/>
                      </a:lnTo>
                      <a:lnTo>
                        <a:pt x="493" y="235"/>
                      </a:lnTo>
                      <a:lnTo>
                        <a:pt x="483" y="238"/>
                      </a:lnTo>
                      <a:lnTo>
                        <a:pt x="478" y="240"/>
                      </a:lnTo>
                      <a:lnTo>
                        <a:pt x="473" y="243"/>
                      </a:lnTo>
                      <a:lnTo>
                        <a:pt x="465" y="250"/>
                      </a:lnTo>
                      <a:lnTo>
                        <a:pt x="460" y="253"/>
                      </a:lnTo>
                      <a:lnTo>
                        <a:pt x="458" y="255"/>
                      </a:lnTo>
                      <a:lnTo>
                        <a:pt x="455" y="255"/>
                      </a:lnTo>
                      <a:lnTo>
                        <a:pt x="450" y="255"/>
                      </a:lnTo>
                      <a:close/>
                      <a:moveTo>
                        <a:pt x="159" y="200"/>
                      </a:moveTo>
                      <a:lnTo>
                        <a:pt x="159" y="197"/>
                      </a:lnTo>
                      <a:lnTo>
                        <a:pt x="164" y="200"/>
                      </a:lnTo>
                      <a:lnTo>
                        <a:pt x="167" y="197"/>
                      </a:lnTo>
                      <a:lnTo>
                        <a:pt x="167" y="195"/>
                      </a:lnTo>
                      <a:lnTo>
                        <a:pt x="167" y="192"/>
                      </a:lnTo>
                      <a:lnTo>
                        <a:pt x="170" y="195"/>
                      </a:lnTo>
                      <a:lnTo>
                        <a:pt x="170" y="190"/>
                      </a:lnTo>
                      <a:lnTo>
                        <a:pt x="170" y="187"/>
                      </a:lnTo>
                      <a:lnTo>
                        <a:pt x="172" y="187"/>
                      </a:lnTo>
                      <a:lnTo>
                        <a:pt x="177" y="187"/>
                      </a:lnTo>
                      <a:lnTo>
                        <a:pt x="180" y="187"/>
                      </a:lnTo>
                      <a:lnTo>
                        <a:pt x="182" y="190"/>
                      </a:lnTo>
                      <a:lnTo>
                        <a:pt x="185" y="190"/>
                      </a:lnTo>
                      <a:lnTo>
                        <a:pt x="187" y="187"/>
                      </a:lnTo>
                      <a:lnTo>
                        <a:pt x="190" y="187"/>
                      </a:lnTo>
                      <a:lnTo>
                        <a:pt x="192" y="187"/>
                      </a:lnTo>
                      <a:lnTo>
                        <a:pt x="197" y="192"/>
                      </a:lnTo>
                      <a:lnTo>
                        <a:pt x="200" y="192"/>
                      </a:lnTo>
                      <a:lnTo>
                        <a:pt x="202" y="192"/>
                      </a:lnTo>
                      <a:lnTo>
                        <a:pt x="207" y="192"/>
                      </a:lnTo>
                      <a:lnTo>
                        <a:pt x="210" y="192"/>
                      </a:lnTo>
                      <a:lnTo>
                        <a:pt x="212" y="197"/>
                      </a:lnTo>
                      <a:lnTo>
                        <a:pt x="212" y="200"/>
                      </a:lnTo>
                      <a:lnTo>
                        <a:pt x="220" y="200"/>
                      </a:lnTo>
                      <a:lnTo>
                        <a:pt x="223" y="202"/>
                      </a:lnTo>
                      <a:lnTo>
                        <a:pt x="225" y="202"/>
                      </a:lnTo>
                      <a:lnTo>
                        <a:pt x="235" y="202"/>
                      </a:lnTo>
                      <a:lnTo>
                        <a:pt x="240" y="202"/>
                      </a:lnTo>
                      <a:lnTo>
                        <a:pt x="243" y="202"/>
                      </a:lnTo>
                      <a:lnTo>
                        <a:pt x="243" y="197"/>
                      </a:lnTo>
                      <a:lnTo>
                        <a:pt x="245" y="195"/>
                      </a:lnTo>
                      <a:lnTo>
                        <a:pt x="248" y="195"/>
                      </a:lnTo>
                      <a:lnTo>
                        <a:pt x="250" y="195"/>
                      </a:lnTo>
                      <a:lnTo>
                        <a:pt x="253" y="200"/>
                      </a:lnTo>
                      <a:lnTo>
                        <a:pt x="258" y="200"/>
                      </a:lnTo>
                      <a:lnTo>
                        <a:pt x="261" y="200"/>
                      </a:lnTo>
                      <a:lnTo>
                        <a:pt x="266" y="202"/>
                      </a:lnTo>
                      <a:lnTo>
                        <a:pt x="271" y="202"/>
                      </a:lnTo>
                      <a:lnTo>
                        <a:pt x="273" y="205"/>
                      </a:lnTo>
                      <a:lnTo>
                        <a:pt x="276" y="207"/>
                      </a:lnTo>
                      <a:lnTo>
                        <a:pt x="276" y="210"/>
                      </a:lnTo>
                      <a:lnTo>
                        <a:pt x="278" y="212"/>
                      </a:lnTo>
                      <a:lnTo>
                        <a:pt x="286" y="215"/>
                      </a:lnTo>
                      <a:lnTo>
                        <a:pt x="288" y="217"/>
                      </a:lnTo>
                      <a:lnTo>
                        <a:pt x="293" y="217"/>
                      </a:lnTo>
                      <a:lnTo>
                        <a:pt x="296" y="215"/>
                      </a:lnTo>
                      <a:lnTo>
                        <a:pt x="298" y="215"/>
                      </a:lnTo>
                      <a:lnTo>
                        <a:pt x="303" y="217"/>
                      </a:lnTo>
                      <a:lnTo>
                        <a:pt x="301" y="222"/>
                      </a:lnTo>
                      <a:lnTo>
                        <a:pt x="301" y="225"/>
                      </a:lnTo>
                      <a:lnTo>
                        <a:pt x="303" y="230"/>
                      </a:lnTo>
                      <a:lnTo>
                        <a:pt x="301" y="230"/>
                      </a:lnTo>
                      <a:lnTo>
                        <a:pt x="296" y="227"/>
                      </a:lnTo>
                      <a:lnTo>
                        <a:pt x="291" y="225"/>
                      </a:lnTo>
                      <a:lnTo>
                        <a:pt x="286" y="222"/>
                      </a:lnTo>
                      <a:lnTo>
                        <a:pt x="281" y="222"/>
                      </a:lnTo>
                      <a:lnTo>
                        <a:pt x="276" y="225"/>
                      </a:lnTo>
                      <a:lnTo>
                        <a:pt x="273" y="225"/>
                      </a:lnTo>
                      <a:lnTo>
                        <a:pt x="268" y="225"/>
                      </a:lnTo>
                      <a:lnTo>
                        <a:pt x="258" y="225"/>
                      </a:lnTo>
                      <a:lnTo>
                        <a:pt x="248" y="222"/>
                      </a:lnTo>
                      <a:lnTo>
                        <a:pt x="243" y="222"/>
                      </a:lnTo>
                      <a:lnTo>
                        <a:pt x="235" y="217"/>
                      </a:lnTo>
                      <a:lnTo>
                        <a:pt x="228" y="215"/>
                      </a:lnTo>
                      <a:lnTo>
                        <a:pt x="220" y="212"/>
                      </a:lnTo>
                      <a:lnTo>
                        <a:pt x="212" y="212"/>
                      </a:lnTo>
                      <a:lnTo>
                        <a:pt x="210" y="215"/>
                      </a:lnTo>
                      <a:lnTo>
                        <a:pt x="207" y="215"/>
                      </a:lnTo>
                      <a:lnTo>
                        <a:pt x="200" y="215"/>
                      </a:lnTo>
                      <a:lnTo>
                        <a:pt x="195" y="210"/>
                      </a:lnTo>
                      <a:lnTo>
                        <a:pt x="192" y="210"/>
                      </a:lnTo>
                      <a:lnTo>
                        <a:pt x="180" y="210"/>
                      </a:lnTo>
                      <a:lnTo>
                        <a:pt x="177" y="210"/>
                      </a:lnTo>
                      <a:lnTo>
                        <a:pt x="177" y="207"/>
                      </a:lnTo>
                      <a:lnTo>
                        <a:pt x="180" y="205"/>
                      </a:lnTo>
                      <a:lnTo>
                        <a:pt x="177" y="202"/>
                      </a:lnTo>
                      <a:lnTo>
                        <a:pt x="175" y="202"/>
                      </a:lnTo>
                      <a:lnTo>
                        <a:pt x="170" y="200"/>
                      </a:lnTo>
                      <a:lnTo>
                        <a:pt x="167" y="200"/>
                      </a:lnTo>
                      <a:lnTo>
                        <a:pt x="159" y="200"/>
                      </a:lnTo>
                      <a:close/>
                      <a:moveTo>
                        <a:pt x="180" y="142"/>
                      </a:moveTo>
                      <a:lnTo>
                        <a:pt x="175" y="139"/>
                      </a:lnTo>
                      <a:lnTo>
                        <a:pt x="172" y="137"/>
                      </a:lnTo>
                      <a:lnTo>
                        <a:pt x="170" y="134"/>
                      </a:lnTo>
                      <a:lnTo>
                        <a:pt x="170" y="131"/>
                      </a:lnTo>
                      <a:lnTo>
                        <a:pt x="170" y="129"/>
                      </a:lnTo>
                      <a:lnTo>
                        <a:pt x="164" y="126"/>
                      </a:lnTo>
                      <a:lnTo>
                        <a:pt x="164" y="124"/>
                      </a:lnTo>
                      <a:lnTo>
                        <a:pt x="159" y="124"/>
                      </a:lnTo>
                      <a:lnTo>
                        <a:pt x="162" y="119"/>
                      </a:lnTo>
                      <a:lnTo>
                        <a:pt x="162" y="116"/>
                      </a:lnTo>
                      <a:lnTo>
                        <a:pt x="167" y="121"/>
                      </a:lnTo>
                      <a:lnTo>
                        <a:pt x="167" y="119"/>
                      </a:lnTo>
                      <a:lnTo>
                        <a:pt x="170" y="116"/>
                      </a:lnTo>
                      <a:lnTo>
                        <a:pt x="170" y="119"/>
                      </a:lnTo>
                      <a:lnTo>
                        <a:pt x="172" y="126"/>
                      </a:lnTo>
                      <a:lnTo>
                        <a:pt x="177" y="131"/>
                      </a:lnTo>
                      <a:lnTo>
                        <a:pt x="182" y="134"/>
                      </a:lnTo>
                      <a:lnTo>
                        <a:pt x="180" y="134"/>
                      </a:lnTo>
                      <a:lnTo>
                        <a:pt x="180" y="137"/>
                      </a:lnTo>
                      <a:lnTo>
                        <a:pt x="180" y="142"/>
                      </a:lnTo>
                      <a:close/>
                      <a:moveTo>
                        <a:pt x="516" y="91"/>
                      </a:moveTo>
                      <a:lnTo>
                        <a:pt x="516" y="89"/>
                      </a:lnTo>
                      <a:lnTo>
                        <a:pt x="513" y="81"/>
                      </a:lnTo>
                      <a:lnTo>
                        <a:pt x="516" y="78"/>
                      </a:lnTo>
                      <a:lnTo>
                        <a:pt x="513" y="76"/>
                      </a:lnTo>
                      <a:lnTo>
                        <a:pt x="513" y="73"/>
                      </a:lnTo>
                      <a:lnTo>
                        <a:pt x="516" y="66"/>
                      </a:lnTo>
                      <a:lnTo>
                        <a:pt x="518" y="61"/>
                      </a:lnTo>
                      <a:lnTo>
                        <a:pt x="521" y="63"/>
                      </a:lnTo>
                      <a:lnTo>
                        <a:pt x="521" y="66"/>
                      </a:lnTo>
                      <a:lnTo>
                        <a:pt x="521" y="68"/>
                      </a:lnTo>
                      <a:lnTo>
                        <a:pt x="521" y="71"/>
                      </a:lnTo>
                      <a:lnTo>
                        <a:pt x="518" y="76"/>
                      </a:lnTo>
                      <a:lnTo>
                        <a:pt x="518" y="78"/>
                      </a:lnTo>
                      <a:lnTo>
                        <a:pt x="521" y="78"/>
                      </a:lnTo>
                      <a:lnTo>
                        <a:pt x="523" y="76"/>
                      </a:lnTo>
                      <a:lnTo>
                        <a:pt x="523" y="71"/>
                      </a:lnTo>
                      <a:lnTo>
                        <a:pt x="526" y="71"/>
                      </a:lnTo>
                      <a:lnTo>
                        <a:pt x="531" y="68"/>
                      </a:lnTo>
                      <a:lnTo>
                        <a:pt x="531" y="71"/>
                      </a:lnTo>
                      <a:lnTo>
                        <a:pt x="533" y="73"/>
                      </a:lnTo>
                      <a:lnTo>
                        <a:pt x="531" y="76"/>
                      </a:lnTo>
                      <a:lnTo>
                        <a:pt x="526" y="78"/>
                      </a:lnTo>
                      <a:lnTo>
                        <a:pt x="526" y="81"/>
                      </a:lnTo>
                      <a:lnTo>
                        <a:pt x="528" y="81"/>
                      </a:lnTo>
                      <a:lnTo>
                        <a:pt x="533" y="84"/>
                      </a:lnTo>
                      <a:lnTo>
                        <a:pt x="533" y="86"/>
                      </a:lnTo>
                      <a:lnTo>
                        <a:pt x="528" y="86"/>
                      </a:lnTo>
                      <a:lnTo>
                        <a:pt x="526" y="84"/>
                      </a:lnTo>
                      <a:lnTo>
                        <a:pt x="523" y="84"/>
                      </a:lnTo>
                      <a:lnTo>
                        <a:pt x="521" y="86"/>
                      </a:lnTo>
                      <a:lnTo>
                        <a:pt x="521" y="89"/>
                      </a:lnTo>
                      <a:lnTo>
                        <a:pt x="521" y="91"/>
                      </a:lnTo>
                      <a:lnTo>
                        <a:pt x="521" y="96"/>
                      </a:lnTo>
                      <a:lnTo>
                        <a:pt x="523" y="99"/>
                      </a:lnTo>
                      <a:lnTo>
                        <a:pt x="526" y="104"/>
                      </a:lnTo>
                      <a:lnTo>
                        <a:pt x="528" y="104"/>
                      </a:lnTo>
                      <a:lnTo>
                        <a:pt x="526" y="106"/>
                      </a:lnTo>
                      <a:lnTo>
                        <a:pt x="526" y="104"/>
                      </a:lnTo>
                      <a:lnTo>
                        <a:pt x="521" y="101"/>
                      </a:lnTo>
                      <a:lnTo>
                        <a:pt x="516" y="96"/>
                      </a:lnTo>
                      <a:lnTo>
                        <a:pt x="516" y="91"/>
                      </a:lnTo>
                      <a:close/>
                      <a:moveTo>
                        <a:pt x="137" y="91"/>
                      </a:moveTo>
                      <a:lnTo>
                        <a:pt x="134" y="91"/>
                      </a:lnTo>
                      <a:lnTo>
                        <a:pt x="132" y="96"/>
                      </a:lnTo>
                      <a:lnTo>
                        <a:pt x="132" y="99"/>
                      </a:lnTo>
                      <a:lnTo>
                        <a:pt x="129" y="101"/>
                      </a:lnTo>
                      <a:lnTo>
                        <a:pt x="129" y="104"/>
                      </a:lnTo>
                      <a:lnTo>
                        <a:pt x="137" y="109"/>
                      </a:lnTo>
                      <a:lnTo>
                        <a:pt x="142" y="109"/>
                      </a:lnTo>
                      <a:lnTo>
                        <a:pt x="144" y="109"/>
                      </a:lnTo>
                      <a:lnTo>
                        <a:pt x="144" y="111"/>
                      </a:lnTo>
                      <a:lnTo>
                        <a:pt x="147" y="116"/>
                      </a:lnTo>
                      <a:lnTo>
                        <a:pt x="147" y="121"/>
                      </a:lnTo>
                      <a:lnTo>
                        <a:pt x="147" y="124"/>
                      </a:lnTo>
                      <a:lnTo>
                        <a:pt x="149" y="124"/>
                      </a:lnTo>
                      <a:lnTo>
                        <a:pt x="152" y="124"/>
                      </a:lnTo>
                      <a:lnTo>
                        <a:pt x="149" y="131"/>
                      </a:lnTo>
                      <a:lnTo>
                        <a:pt x="152" y="131"/>
                      </a:lnTo>
                      <a:lnTo>
                        <a:pt x="157" y="129"/>
                      </a:lnTo>
                      <a:lnTo>
                        <a:pt x="162" y="131"/>
                      </a:lnTo>
                      <a:lnTo>
                        <a:pt x="164" y="134"/>
                      </a:lnTo>
                      <a:lnTo>
                        <a:pt x="167" y="137"/>
                      </a:lnTo>
                      <a:lnTo>
                        <a:pt x="172" y="142"/>
                      </a:lnTo>
                      <a:lnTo>
                        <a:pt x="167" y="157"/>
                      </a:lnTo>
                      <a:lnTo>
                        <a:pt x="167" y="159"/>
                      </a:lnTo>
                      <a:lnTo>
                        <a:pt x="170" y="164"/>
                      </a:lnTo>
                      <a:lnTo>
                        <a:pt x="170" y="169"/>
                      </a:lnTo>
                      <a:lnTo>
                        <a:pt x="170" y="174"/>
                      </a:lnTo>
                      <a:lnTo>
                        <a:pt x="167" y="182"/>
                      </a:lnTo>
                      <a:lnTo>
                        <a:pt x="167" y="184"/>
                      </a:lnTo>
                      <a:lnTo>
                        <a:pt x="164" y="182"/>
                      </a:lnTo>
                      <a:lnTo>
                        <a:pt x="162" y="179"/>
                      </a:lnTo>
                      <a:lnTo>
                        <a:pt x="159" y="179"/>
                      </a:lnTo>
                      <a:lnTo>
                        <a:pt x="157" y="182"/>
                      </a:lnTo>
                      <a:lnTo>
                        <a:pt x="157" y="184"/>
                      </a:lnTo>
                      <a:lnTo>
                        <a:pt x="149" y="179"/>
                      </a:lnTo>
                      <a:lnTo>
                        <a:pt x="147" y="179"/>
                      </a:lnTo>
                      <a:lnTo>
                        <a:pt x="149" y="184"/>
                      </a:lnTo>
                      <a:lnTo>
                        <a:pt x="149" y="187"/>
                      </a:lnTo>
                      <a:lnTo>
                        <a:pt x="147" y="184"/>
                      </a:lnTo>
                      <a:lnTo>
                        <a:pt x="139" y="174"/>
                      </a:lnTo>
                      <a:lnTo>
                        <a:pt x="132" y="169"/>
                      </a:lnTo>
                      <a:lnTo>
                        <a:pt x="124" y="164"/>
                      </a:lnTo>
                      <a:lnTo>
                        <a:pt x="116" y="157"/>
                      </a:lnTo>
                      <a:lnTo>
                        <a:pt x="114" y="154"/>
                      </a:lnTo>
                      <a:lnTo>
                        <a:pt x="111" y="149"/>
                      </a:lnTo>
                      <a:lnTo>
                        <a:pt x="109" y="147"/>
                      </a:lnTo>
                      <a:lnTo>
                        <a:pt x="104" y="144"/>
                      </a:lnTo>
                      <a:lnTo>
                        <a:pt x="99" y="139"/>
                      </a:lnTo>
                      <a:lnTo>
                        <a:pt x="89" y="126"/>
                      </a:lnTo>
                      <a:lnTo>
                        <a:pt x="89" y="124"/>
                      </a:lnTo>
                      <a:lnTo>
                        <a:pt x="89" y="121"/>
                      </a:lnTo>
                      <a:lnTo>
                        <a:pt x="86" y="116"/>
                      </a:lnTo>
                      <a:lnTo>
                        <a:pt x="81" y="106"/>
                      </a:lnTo>
                      <a:lnTo>
                        <a:pt x="76" y="99"/>
                      </a:lnTo>
                      <a:lnTo>
                        <a:pt x="71" y="94"/>
                      </a:lnTo>
                      <a:lnTo>
                        <a:pt x="68" y="91"/>
                      </a:lnTo>
                      <a:lnTo>
                        <a:pt x="66" y="89"/>
                      </a:lnTo>
                      <a:lnTo>
                        <a:pt x="63" y="86"/>
                      </a:lnTo>
                      <a:lnTo>
                        <a:pt x="61" y="81"/>
                      </a:lnTo>
                      <a:lnTo>
                        <a:pt x="56" y="68"/>
                      </a:lnTo>
                      <a:lnTo>
                        <a:pt x="56" y="66"/>
                      </a:lnTo>
                      <a:lnTo>
                        <a:pt x="56" y="63"/>
                      </a:lnTo>
                      <a:lnTo>
                        <a:pt x="53" y="63"/>
                      </a:lnTo>
                      <a:lnTo>
                        <a:pt x="48" y="58"/>
                      </a:lnTo>
                      <a:lnTo>
                        <a:pt x="43" y="56"/>
                      </a:lnTo>
                      <a:lnTo>
                        <a:pt x="41" y="56"/>
                      </a:lnTo>
                      <a:lnTo>
                        <a:pt x="38" y="53"/>
                      </a:lnTo>
                      <a:lnTo>
                        <a:pt x="38" y="51"/>
                      </a:lnTo>
                      <a:lnTo>
                        <a:pt x="36" y="46"/>
                      </a:lnTo>
                      <a:lnTo>
                        <a:pt x="36" y="43"/>
                      </a:lnTo>
                      <a:lnTo>
                        <a:pt x="33" y="41"/>
                      </a:lnTo>
                      <a:lnTo>
                        <a:pt x="28" y="33"/>
                      </a:lnTo>
                      <a:lnTo>
                        <a:pt x="25" y="31"/>
                      </a:lnTo>
                      <a:lnTo>
                        <a:pt x="18" y="33"/>
                      </a:lnTo>
                      <a:lnTo>
                        <a:pt x="15" y="28"/>
                      </a:lnTo>
                      <a:lnTo>
                        <a:pt x="10" y="23"/>
                      </a:lnTo>
                      <a:lnTo>
                        <a:pt x="5" y="18"/>
                      </a:lnTo>
                      <a:lnTo>
                        <a:pt x="3" y="10"/>
                      </a:lnTo>
                      <a:lnTo>
                        <a:pt x="0" y="8"/>
                      </a:lnTo>
                      <a:lnTo>
                        <a:pt x="0" y="5"/>
                      </a:lnTo>
                      <a:lnTo>
                        <a:pt x="0" y="3"/>
                      </a:lnTo>
                      <a:lnTo>
                        <a:pt x="5" y="0"/>
                      </a:lnTo>
                      <a:lnTo>
                        <a:pt x="8" y="3"/>
                      </a:lnTo>
                      <a:lnTo>
                        <a:pt x="13" y="8"/>
                      </a:lnTo>
                      <a:lnTo>
                        <a:pt x="15" y="8"/>
                      </a:lnTo>
                      <a:lnTo>
                        <a:pt x="23" y="10"/>
                      </a:lnTo>
                      <a:lnTo>
                        <a:pt x="25" y="10"/>
                      </a:lnTo>
                      <a:lnTo>
                        <a:pt x="28" y="8"/>
                      </a:lnTo>
                      <a:lnTo>
                        <a:pt x="33" y="8"/>
                      </a:lnTo>
                      <a:lnTo>
                        <a:pt x="36" y="8"/>
                      </a:lnTo>
                      <a:lnTo>
                        <a:pt x="38" y="10"/>
                      </a:lnTo>
                      <a:lnTo>
                        <a:pt x="43" y="18"/>
                      </a:lnTo>
                      <a:lnTo>
                        <a:pt x="48" y="20"/>
                      </a:lnTo>
                      <a:lnTo>
                        <a:pt x="46" y="25"/>
                      </a:lnTo>
                      <a:lnTo>
                        <a:pt x="56" y="33"/>
                      </a:lnTo>
                      <a:lnTo>
                        <a:pt x="61" y="36"/>
                      </a:lnTo>
                      <a:lnTo>
                        <a:pt x="68" y="41"/>
                      </a:lnTo>
                      <a:lnTo>
                        <a:pt x="73" y="43"/>
                      </a:lnTo>
                      <a:lnTo>
                        <a:pt x="73" y="48"/>
                      </a:lnTo>
                      <a:lnTo>
                        <a:pt x="79" y="51"/>
                      </a:lnTo>
                      <a:lnTo>
                        <a:pt x="84" y="56"/>
                      </a:lnTo>
                      <a:lnTo>
                        <a:pt x="89" y="61"/>
                      </a:lnTo>
                      <a:lnTo>
                        <a:pt x="91" y="61"/>
                      </a:lnTo>
                      <a:lnTo>
                        <a:pt x="91" y="58"/>
                      </a:lnTo>
                      <a:lnTo>
                        <a:pt x="89" y="58"/>
                      </a:lnTo>
                      <a:lnTo>
                        <a:pt x="89" y="56"/>
                      </a:lnTo>
                      <a:lnTo>
                        <a:pt x="94" y="58"/>
                      </a:lnTo>
                      <a:lnTo>
                        <a:pt x="96" y="63"/>
                      </a:lnTo>
                      <a:lnTo>
                        <a:pt x="99" y="66"/>
                      </a:lnTo>
                      <a:lnTo>
                        <a:pt x="104" y="66"/>
                      </a:lnTo>
                      <a:lnTo>
                        <a:pt x="106" y="68"/>
                      </a:lnTo>
                      <a:lnTo>
                        <a:pt x="109" y="71"/>
                      </a:lnTo>
                      <a:lnTo>
                        <a:pt x="111" y="76"/>
                      </a:lnTo>
                      <a:lnTo>
                        <a:pt x="114" y="78"/>
                      </a:lnTo>
                      <a:lnTo>
                        <a:pt x="116" y="81"/>
                      </a:lnTo>
                      <a:lnTo>
                        <a:pt x="119" y="81"/>
                      </a:lnTo>
                      <a:lnTo>
                        <a:pt x="124" y="81"/>
                      </a:lnTo>
                      <a:lnTo>
                        <a:pt x="129" y="84"/>
                      </a:lnTo>
                      <a:lnTo>
                        <a:pt x="132" y="86"/>
                      </a:lnTo>
                      <a:lnTo>
                        <a:pt x="137" y="91"/>
                      </a:lnTo>
                      <a:close/>
                      <a:moveTo>
                        <a:pt x="316" y="230"/>
                      </a:moveTo>
                      <a:lnTo>
                        <a:pt x="314" y="227"/>
                      </a:lnTo>
                      <a:lnTo>
                        <a:pt x="309" y="225"/>
                      </a:lnTo>
                      <a:lnTo>
                        <a:pt x="306" y="222"/>
                      </a:lnTo>
                      <a:lnTo>
                        <a:pt x="309" y="222"/>
                      </a:lnTo>
                      <a:lnTo>
                        <a:pt x="314" y="222"/>
                      </a:lnTo>
                      <a:lnTo>
                        <a:pt x="316" y="222"/>
                      </a:lnTo>
                      <a:lnTo>
                        <a:pt x="324" y="225"/>
                      </a:lnTo>
                      <a:lnTo>
                        <a:pt x="321" y="227"/>
                      </a:lnTo>
                      <a:lnTo>
                        <a:pt x="319" y="227"/>
                      </a:lnTo>
                      <a:lnTo>
                        <a:pt x="316" y="230"/>
                      </a:lnTo>
                      <a:close/>
                      <a:moveTo>
                        <a:pt x="362" y="227"/>
                      </a:moveTo>
                      <a:lnTo>
                        <a:pt x="359" y="225"/>
                      </a:lnTo>
                      <a:lnTo>
                        <a:pt x="359" y="222"/>
                      </a:lnTo>
                      <a:lnTo>
                        <a:pt x="359" y="220"/>
                      </a:lnTo>
                      <a:lnTo>
                        <a:pt x="362" y="220"/>
                      </a:lnTo>
                      <a:lnTo>
                        <a:pt x="364" y="220"/>
                      </a:lnTo>
                      <a:lnTo>
                        <a:pt x="364" y="222"/>
                      </a:lnTo>
                      <a:lnTo>
                        <a:pt x="367" y="222"/>
                      </a:lnTo>
                      <a:lnTo>
                        <a:pt x="369" y="222"/>
                      </a:lnTo>
                      <a:lnTo>
                        <a:pt x="369" y="225"/>
                      </a:lnTo>
                      <a:lnTo>
                        <a:pt x="369" y="227"/>
                      </a:lnTo>
                      <a:lnTo>
                        <a:pt x="372" y="227"/>
                      </a:lnTo>
                      <a:lnTo>
                        <a:pt x="372" y="225"/>
                      </a:lnTo>
                      <a:lnTo>
                        <a:pt x="374" y="225"/>
                      </a:lnTo>
                      <a:lnTo>
                        <a:pt x="377" y="225"/>
                      </a:lnTo>
                      <a:lnTo>
                        <a:pt x="377" y="227"/>
                      </a:lnTo>
                      <a:lnTo>
                        <a:pt x="379" y="227"/>
                      </a:lnTo>
                      <a:lnTo>
                        <a:pt x="379" y="230"/>
                      </a:lnTo>
                      <a:lnTo>
                        <a:pt x="379" y="232"/>
                      </a:lnTo>
                      <a:lnTo>
                        <a:pt x="377" y="230"/>
                      </a:lnTo>
                      <a:lnTo>
                        <a:pt x="374" y="230"/>
                      </a:lnTo>
                      <a:lnTo>
                        <a:pt x="372" y="230"/>
                      </a:lnTo>
                      <a:lnTo>
                        <a:pt x="374" y="232"/>
                      </a:lnTo>
                      <a:lnTo>
                        <a:pt x="367" y="232"/>
                      </a:lnTo>
                      <a:lnTo>
                        <a:pt x="367" y="230"/>
                      </a:lnTo>
                      <a:lnTo>
                        <a:pt x="364" y="232"/>
                      </a:lnTo>
                      <a:lnTo>
                        <a:pt x="362" y="232"/>
                      </a:lnTo>
                      <a:lnTo>
                        <a:pt x="357" y="235"/>
                      </a:lnTo>
                      <a:lnTo>
                        <a:pt x="352" y="235"/>
                      </a:lnTo>
                      <a:lnTo>
                        <a:pt x="349" y="235"/>
                      </a:lnTo>
                      <a:lnTo>
                        <a:pt x="346" y="238"/>
                      </a:lnTo>
                      <a:lnTo>
                        <a:pt x="344" y="235"/>
                      </a:lnTo>
                      <a:lnTo>
                        <a:pt x="341" y="235"/>
                      </a:lnTo>
                      <a:lnTo>
                        <a:pt x="341" y="232"/>
                      </a:lnTo>
                      <a:lnTo>
                        <a:pt x="341" y="230"/>
                      </a:lnTo>
                      <a:lnTo>
                        <a:pt x="344" y="227"/>
                      </a:lnTo>
                      <a:lnTo>
                        <a:pt x="346" y="227"/>
                      </a:lnTo>
                      <a:lnTo>
                        <a:pt x="349" y="227"/>
                      </a:lnTo>
                      <a:lnTo>
                        <a:pt x="352" y="227"/>
                      </a:lnTo>
                      <a:lnTo>
                        <a:pt x="354" y="227"/>
                      </a:lnTo>
                      <a:lnTo>
                        <a:pt x="357" y="230"/>
                      </a:lnTo>
                      <a:lnTo>
                        <a:pt x="359" y="230"/>
                      </a:lnTo>
                      <a:lnTo>
                        <a:pt x="362" y="230"/>
                      </a:lnTo>
                      <a:lnTo>
                        <a:pt x="364" y="230"/>
                      </a:lnTo>
                      <a:lnTo>
                        <a:pt x="364" y="227"/>
                      </a:lnTo>
                      <a:lnTo>
                        <a:pt x="362" y="227"/>
                      </a:lnTo>
                      <a:close/>
                      <a:moveTo>
                        <a:pt x="442" y="225"/>
                      </a:moveTo>
                      <a:lnTo>
                        <a:pt x="437" y="225"/>
                      </a:lnTo>
                      <a:lnTo>
                        <a:pt x="437" y="227"/>
                      </a:lnTo>
                      <a:lnTo>
                        <a:pt x="432" y="230"/>
                      </a:lnTo>
                      <a:lnTo>
                        <a:pt x="427" y="232"/>
                      </a:lnTo>
                      <a:lnTo>
                        <a:pt x="425" y="232"/>
                      </a:lnTo>
                      <a:lnTo>
                        <a:pt x="422" y="235"/>
                      </a:lnTo>
                      <a:lnTo>
                        <a:pt x="417" y="232"/>
                      </a:lnTo>
                      <a:lnTo>
                        <a:pt x="415" y="232"/>
                      </a:lnTo>
                      <a:lnTo>
                        <a:pt x="412" y="235"/>
                      </a:lnTo>
                      <a:lnTo>
                        <a:pt x="410" y="235"/>
                      </a:lnTo>
                      <a:lnTo>
                        <a:pt x="407" y="235"/>
                      </a:lnTo>
                      <a:lnTo>
                        <a:pt x="405" y="232"/>
                      </a:lnTo>
                      <a:lnTo>
                        <a:pt x="397" y="232"/>
                      </a:lnTo>
                      <a:lnTo>
                        <a:pt x="394" y="232"/>
                      </a:lnTo>
                      <a:lnTo>
                        <a:pt x="392" y="230"/>
                      </a:lnTo>
                      <a:lnTo>
                        <a:pt x="392" y="227"/>
                      </a:lnTo>
                      <a:lnTo>
                        <a:pt x="394" y="225"/>
                      </a:lnTo>
                      <a:lnTo>
                        <a:pt x="400" y="225"/>
                      </a:lnTo>
                      <a:lnTo>
                        <a:pt x="405" y="225"/>
                      </a:lnTo>
                      <a:lnTo>
                        <a:pt x="412" y="227"/>
                      </a:lnTo>
                      <a:lnTo>
                        <a:pt x="415" y="230"/>
                      </a:lnTo>
                      <a:lnTo>
                        <a:pt x="417" y="230"/>
                      </a:lnTo>
                      <a:lnTo>
                        <a:pt x="420" y="227"/>
                      </a:lnTo>
                      <a:lnTo>
                        <a:pt x="422" y="227"/>
                      </a:lnTo>
                      <a:lnTo>
                        <a:pt x="427" y="227"/>
                      </a:lnTo>
                      <a:lnTo>
                        <a:pt x="430" y="227"/>
                      </a:lnTo>
                      <a:lnTo>
                        <a:pt x="432" y="227"/>
                      </a:lnTo>
                      <a:lnTo>
                        <a:pt x="432" y="225"/>
                      </a:lnTo>
                      <a:lnTo>
                        <a:pt x="435" y="225"/>
                      </a:lnTo>
                      <a:lnTo>
                        <a:pt x="437" y="222"/>
                      </a:lnTo>
                      <a:lnTo>
                        <a:pt x="440" y="222"/>
                      </a:lnTo>
                      <a:lnTo>
                        <a:pt x="437" y="220"/>
                      </a:lnTo>
                      <a:lnTo>
                        <a:pt x="440" y="220"/>
                      </a:lnTo>
                      <a:lnTo>
                        <a:pt x="442" y="222"/>
                      </a:lnTo>
                      <a:lnTo>
                        <a:pt x="442" y="225"/>
                      </a:lnTo>
                      <a:close/>
                      <a:moveTo>
                        <a:pt x="685" y="227"/>
                      </a:moveTo>
                      <a:lnTo>
                        <a:pt x="675" y="225"/>
                      </a:lnTo>
                      <a:lnTo>
                        <a:pt x="680" y="217"/>
                      </a:lnTo>
                      <a:lnTo>
                        <a:pt x="685" y="212"/>
                      </a:lnTo>
                      <a:lnTo>
                        <a:pt x="688" y="210"/>
                      </a:lnTo>
                      <a:lnTo>
                        <a:pt x="690" y="210"/>
                      </a:lnTo>
                      <a:lnTo>
                        <a:pt x="695" y="212"/>
                      </a:lnTo>
                      <a:lnTo>
                        <a:pt x="695" y="215"/>
                      </a:lnTo>
                      <a:lnTo>
                        <a:pt x="693" y="220"/>
                      </a:lnTo>
                      <a:lnTo>
                        <a:pt x="690" y="222"/>
                      </a:lnTo>
                      <a:lnTo>
                        <a:pt x="685" y="227"/>
                      </a:lnTo>
                      <a:close/>
                      <a:moveTo>
                        <a:pt x="501" y="152"/>
                      </a:moveTo>
                      <a:lnTo>
                        <a:pt x="498" y="152"/>
                      </a:lnTo>
                      <a:lnTo>
                        <a:pt x="493" y="149"/>
                      </a:lnTo>
                      <a:lnTo>
                        <a:pt x="491" y="144"/>
                      </a:lnTo>
                      <a:lnTo>
                        <a:pt x="493" y="142"/>
                      </a:lnTo>
                      <a:lnTo>
                        <a:pt x="496" y="142"/>
                      </a:lnTo>
                      <a:lnTo>
                        <a:pt x="503" y="142"/>
                      </a:lnTo>
                      <a:lnTo>
                        <a:pt x="506" y="144"/>
                      </a:lnTo>
                      <a:lnTo>
                        <a:pt x="508" y="147"/>
                      </a:lnTo>
                      <a:lnTo>
                        <a:pt x="508" y="149"/>
                      </a:lnTo>
                      <a:lnTo>
                        <a:pt x="501" y="152"/>
                      </a:lnTo>
                      <a:close/>
                      <a:moveTo>
                        <a:pt x="566" y="152"/>
                      </a:moveTo>
                      <a:lnTo>
                        <a:pt x="564" y="152"/>
                      </a:lnTo>
                      <a:lnTo>
                        <a:pt x="559" y="149"/>
                      </a:lnTo>
                      <a:lnTo>
                        <a:pt x="554" y="144"/>
                      </a:lnTo>
                      <a:lnTo>
                        <a:pt x="551" y="144"/>
                      </a:lnTo>
                      <a:lnTo>
                        <a:pt x="549" y="144"/>
                      </a:lnTo>
                      <a:lnTo>
                        <a:pt x="546" y="144"/>
                      </a:lnTo>
                      <a:lnTo>
                        <a:pt x="546" y="147"/>
                      </a:lnTo>
                      <a:lnTo>
                        <a:pt x="539" y="144"/>
                      </a:lnTo>
                      <a:lnTo>
                        <a:pt x="536" y="142"/>
                      </a:lnTo>
                      <a:lnTo>
                        <a:pt x="533" y="144"/>
                      </a:lnTo>
                      <a:lnTo>
                        <a:pt x="531" y="144"/>
                      </a:lnTo>
                      <a:lnTo>
                        <a:pt x="528" y="147"/>
                      </a:lnTo>
                      <a:lnTo>
                        <a:pt x="526" y="144"/>
                      </a:lnTo>
                      <a:lnTo>
                        <a:pt x="523" y="142"/>
                      </a:lnTo>
                      <a:lnTo>
                        <a:pt x="523" y="139"/>
                      </a:lnTo>
                      <a:lnTo>
                        <a:pt x="523" y="137"/>
                      </a:lnTo>
                      <a:lnTo>
                        <a:pt x="526" y="137"/>
                      </a:lnTo>
                      <a:lnTo>
                        <a:pt x="528" y="137"/>
                      </a:lnTo>
                      <a:lnTo>
                        <a:pt x="536" y="139"/>
                      </a:lnTo>
                      <a:lnTo>
                        <a:pt x="541" y="139"/>
                      </a:lnTo>
                      <a:lnTo>
                        <a:pt x="544" y="139"/>
                      </a:lnTo>
                      <a:lnTo>
                        <a:pt x="546" y="137"/>
                      </a:lnTo>
                      <a:lnTo>
                        <a:pt x="551" y="137"/>
                      </a:lnTo>
                      <a:lnTo>
                        <a:pt x="554" y="139"/>
                      </a:lnTo>
                      <a:lnTo>
                        <a:pt x="559" y="139"/>
                      </a:lnTo>
                      <a:lnTo>
                        <a:pt x="564" y="142"/>
                      </a:lnTo>
                      <a:lnTo>
                        <a:pt x="566" y="147"/>
                      </a:lnTo>
                      <a:lnTo>
                        <a:pt x="566" y="149"/>
                      </a:lnTo>
                      <a:lnTo>
                        <a:pt x="566" y="152"/>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205" name="Freeform 161"/>
                <p:cNvSpPr>
                  <a:spLocks/>
                </p:cNvSpPr>
                <p:nvPr/>
              </p:nvSpPr>
              <p:spPr bwMode="auto">
                <a:xfrm>
                  <a:off x="7200900" y="3716338"/>
                  <a:ext cx="127000" cy="147637"/>
                </a:xfrm>
                <a:custGeom>
                  <a:avLst/>
                  <a:gdLst>
                    <a:gd name="T0" fmla="*/ 2147483647 w 101"/>
                    <a:gd name="T1" fmla="*/ 2147483647 h 116"/>
                    <a:gd name="T2" fmla="*/ 2147483647 w 101"/>
                    <a:gd name="T3" fmla="*/ 2147483647 h 116"/>
                    <a:gd name="T4" fmla="*/ 2147483647 w 101"/>
                    <a:gd name="T5" fmla="*/ 2147483647 h 116"/>
                    <a:gd name="T6" fmla="*/ 2147483647 w 101"/>
                    <a:gd name="T7" fmla="*/ 2147483647 h 116"/>
                    <a:gd name="T8" fmla="*/ 2147483647 w 101"/>
                    <a:gd name="T9" fmla="*/ 2147483647 h 116"/>
                    <a:gd name="T10" fmla="*/ 2147483647 w 101"/>
                    <a:gd name="T11" fmla="*/ 2147483647 h 116"/>
                    <a:gd name="T12" fmla="*/ 2147483647 w 101"/>
                    <a:gd name="T13" fmla="*/ 2147483647 h 116"/>
                    <a:gd name="T14" fmla="*/ 2147483647 w 101"/>
                    <a:gd name="T15" fmla="*/ 2147483647 h 116"/>
                    <a:gd name="T16" fmla="*/ 2147483647 w 101"/>
                    <a:gd name="T17" fmla="*/ 2147483647 h 116"/>
                    <a:gd name="T18" fmla="*/ 2147483647 w 101"/>
                    <a:gd name="T19" fmla="*/ 2147483647 h 116"/>
                    <a:gd name="T20" fmla="*/ 2147483647 w 101"/>
                    <a:gd name="T21" fmla="*/ 2147483647 h 116"/>
                    <a:gd name="T22" fmla="*/ 2147483647 w 101"/>
                    <a:gd name="T23" fmla="*/ 2147483647 h 116"/>
                    <a:gd name="T24" fmla="*/ 2147483647 w 101"/>
                    <a:gd name="T25" fmla="*/ 2147483647 h 116"/>
                    <a:gd name="T26" fmla="*/ 2147483647 w 101"/>
                    <a:gd name="T27" fmla="*/ 2147483647 h 116"/>
                    <a:gd name="T28" fmla="*/ 2147483647 w 101"/>
                    <a:gd name="T29" fmla="*/ 2147483647 h 116"/>
                    <a:gd name="T30" fmla="*/ 2147483647 w 101"/>
                    <a:gd name="T31" fmla="*/ 2147483647 h 116"/>
                    <a:gd name="T32" fmla="*/ 2147483647 w 101"/>
                    <a:gd name="T33" fmla="*/ 2147483647 h 116"/>
                    <a:gd name="T34" fmla="*/ 2147483647 w 101"/>
                    <a:gd name="T35" fmla="*/ 2147483647 h 116"/>
                    <a:gd name="T36" fmla="*/ 2147483647 w 101"/>
                    <a:gd name="T37" fmla="*/ 2147483647 h 116"/>
                    <a:gd name="T38" fmla="*/ 2147483647 w 101"/>
                    <a:gd name="T39" fmla="*/ 2147483647 h 116"/>
                    <a:gd name="T40" fmla="*/ 2147483647 w 101"/>
                    <a:gd name="T41" fmla="*/ 2147483647 h 116"/>
                    <a:gd name="T42" fmla="*/ 2147483647 w 101"/>
                    <a:gd name="T43" fmla="*/ 2147483647 h 116"/>
                    <a:gd name="T44" fmla="*/ 2147483647 w 101"/>
                    <a:gd name="T45" fmla="*/ 2147483647 h 116"/>
                    <a:gd name="T46" fmla="*/ 2147483647 w 101"/>
                    <a:gd name="T47" fmla="*/ 2147483647 h 116"/>
                    <a:gd name="T48" fmla="*/ 2147483647 w 101"/>
                    <a:gd name="T49" fmla="*/ 2147483647 h 116"/>
                    <a:gd name="T50" fmla="*/ 2147483647 w 101"/>
                    <a:gd name="T51" fmla="*/ 2147483647 h 116"/>
                    <a:gd name="T52" fmla="*/ 2147483647 w 101"/>
                    <a:gd name="T53" fmla="*/ 2147483647 h 116"/>
                    <a:gd name="T54" fmla="*/ 2147483647 w 101"/>
                    <a:gd name="T55" fmla="*/ 2147483647 h 116"/>
                    <a:gd name="T56" fmla="*/ 2147483647 w 101"/>
                    <a:gd name="T57" fmla="*/ 2147483647 h 116"/>
                    <a:gd name="T58" fmla="*/ 2147483647 w 101"/>
                    <a:gd name="T59" fmla="*/ 2147483647 h 116"/>
                    <a:gd name="T60" fmla="*/ 2147483647 w 101"/>
                    <a:gd name="T61" fmla="*/ 0 h 116"/>
                    <a:gd name="T62" fmla="*/ 2147483647 w 101"/>
                    <a:gd name="T63" fmla="*/ 2147483647 h 116"/>
                    <a:gd name="T64" fmla="*/ 2147483647 w 101"/>
                    <a:gd name="T65" fmla="*/ 2147483647 h 116"/>
                    <a:gd name="T66" fmla="*/ 2147483647 w 101"/>
                    <a:gd name="T67" fmla="*/ 2147483647 h 116"/>
                    <a:gd name="T68" fmla="*/ 2147483647 w 101"/>
                    <a:gd name="T69" fmla="*/ 2147483647 h 116"/>
                    <a:gd name="T70" fmla="*/ 2147483647 w 101"/>
                    <a:gd name="T71" fmla="*/ 2147483647 h 116"/>
                    <a:gd name="T72" fmla="*/ 2147483647 w 101"/>
                    <a:gd name="T73" fmla="*/ 2147483647 h 116"/>
                    <a:gd name="T74" fmla="*/ 2147483647 w 101"/>
                    <a:gd name="T75" fmla="*/ 2147483647 h 116"/>
                    <a:gd name="T76" fmla="*/ 2147483647 w 101"/>
                    <a:gd name="T77" fmla="*/ 2147483647 h 116"/>
                    <a:gd name="T78" fmla="*/ 2147483647 w 101"/>
                    <a:gd name="T79" fmla="*/ 2147483647 h 116"/>
                    <a:gd name="T80" fmla="*/ 2147483647 w 101"/>
                    <a:gd name="T81" fmla="*/ 2147483647 h 116"/>
                    <a:gd name="T82" fmla="*/ 2147483647 w 101"/>
                    <a:gd name="T83" fmla="*/ 2147483647 h 1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1"/>
                    <a:gd name="T127" fmla="*/ 0 h 116"/>
                    <a:gd name="T128" fmla="*/ 101 w 101"/>
                    <a:gd name="T129" fmla="*/ 116 h 1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1" h="116">
                      <a:moveTo>
                        <a:pt x="63" y="94"/>
                      </a:moveTo>
                      <a:lnTo>
                        <a:pt x="61" y="101"/>
                      </a:lnTo>
                      <a:lnTo>
                        <a:pt x="58" y="101"/>
                      </a:lnTo>
                      <a:lnTo>
                        <a:pt x="56" y="101"/>
                      </a:lnTo>
                      <a:lnTo>
                        <a:pt x="51" y="99"/>
                      </a:lnTo>
                      <a:lnTo>
                        <a:pt x="46" y="99"/>
                      </a:lnTo>
                      <a:lnTo>
                        <a:pt x="43" y="101"/>
                      </a:lnTo>
                      <a:lnTo>
                        <a:pt x="38" y="109"/>
                      </a:lnTo>
                      <a:lnTo>
                        <a:pt x="38" y="111"/>
                      </a:lnTo>
                      <a:lnTo>
                        <a:pt x="36" y="111"/>
                      </a:lnTo>
                      <a:lnTo>
                        <a:pt x="33" y="109"/>
                      </a:lnTo>
                      <a:lnTo>
                        <a:pt x="31" y="114"/>
                      </a:lnTo>
                      <a:lnTo>
                        <a:pt x="28" y="114"/>
                      </a:lnTo>
                      <a:lnTo>
                        <a:pt x="25" y="109"/>
                      </a:lnTo>
                      <a:lnTo>
                        <a:pt x="23" y="109"/>
                      </a:lnTo>
                      <a:lnTo>
                        <a:pt x="18" y="116"/>
                      </a:lnTo>
                      <a:lnTo>
                        <a:pt x="18" y="111"/>
                      </a:lnTo>
                      <a:lnTo>
                        <a:pt x="15" y="109"/>
                      </a:lnTo>
                      <a:lnTo>
                        <a:pt x="10" y="106"/>
                      </a:lnTo>
                      <a:lnTo>
                        <a:pt x="10" y="101"/>
                      </a:lnTo>
                      <a:lnTo>
                        <a:pt x="10" y="99"/>
                      </a:lnTo>
                      <a:lnTo>
                        <a:pt x="13" y="96"/>
                      </a:lnTo>
                      <a:lnTo>
                        <a:pt x="18" y="94"/>
                      </a:lnTo>
                      <a:lnTo>
                        <a:pt x="18" y="91"/>
                      </a:lnTo>
                      <a:lnTo>
                        <a:pt x="15" y="89"/>
                      </a:lnTo>
                      <a:lnTo>
                        <a:pt x="18" y="81"/>
                      </a:lnTo>
                      <a:lnTo>
                        <a:pt x="20" y="76"/>
                      </a:lnTo>
                      <a:lnTo>
                        <a:pt x="18" y="73"/>
                      </a:lnTo>
                      <a:lnTo>
                        <a:pt x="13" y="71"/>
                      </a:lnTo>
                      <a:lnTo>
                        <a:pt x="10" y="73"/>
                      </a:lnTo>
                      <a:lnTo>
                        <a:pt x="8" y="73"/>
                      </a:lnTo>
                      <a:lnTo>
                        <a:pt x="5" y="73"/>
                      </a:lnTo>
                      <a:lnTo>
                        <a:pt x="3" y="68"/>
                      </a:lnTo>
                      <a:lnTo>
                        <a:pt x="0" y="68"/>
                      </a:lnTo>
                      <a:lnTo>
                        <a:pt x="3" y="63"/>
                      </a:lnTo>
                      <a:lnTo>
                        <a:pt x="5" y="58"/>
                      </a:lnTo>
                      <a:lnTo>
                        <a:pt x="10" y="56"/>
                      </a:lnTo>
                      <a:lnTo>
                        <a:pt x="20" y="48"/>
                      </a:lnTo>
                      <a:lnTo>
                        <a:pt x="28" y="43"/>
                      </a:lnTo>
                      <a:lnTo>
                        <a:pt x="33" y="38"/>
                      </a:lnTo>
                      <a:lnTo>
                        <a:pt x="38" y="31"/>
                      </a:lnTo>
                      <a:lnTo>
                        <a:pt x="41" y="28"/>
                      </a:lnTo>
                      <a:lnTo>
                        <a:pt x="43" y="28"/>
                      </a:lnTo>
                      <a:lnTo>
                        <a:pt x="46" y="31"/>
                      </a:lnTo>
                      <a:lnTo>
                        <a:pt x="48" y="33"/>
                      </a:lnTo>
                      <a:lnTo>
                        <a:pt x="53" y="36"/>
                      </a:lnTo>
                      <a:lnTo>
                        <a:pt x="61" y="36"/>
                      </a:lnTo>
                      <a:lnTo>
                        <a:pt x="63" y="33"/>
                      </a:lnTo>
                      <a:lnTo>
                        <a:pt x="61" y="25"/>
                      </a:lnTo>
                      <a:lnTo>
                        <a:pt x="61" y="23"/>
                      </a:lnTo>
                      <a:lnTo>
                        <a:pt x="61" y="20"/>
                      </a:lnTo>
                      <a:lnTo>
                        <a:pt x="66" y="18"/>
                      </a:lnTo>
                      <a:lnTo>
                        <a:pt x="66" y="20"/>
                      </a:lnTo>
                      <a:lnTo>
                        <a:pt x="71" y="20"/>
                      </a:lnTo>
                      <a:lnTo>
                        <a:pt x="73" y="20"/>
                      </a:lnTo>
                      <a:lnTo>
                        <a:pt x="79" y="18"/>
                      </a:lnTo>
                      <a:lnTo>
                        <a:pt x="86" y="13"/>
                      </a:lnTo>
                      <a:lnTo>
                        <a:pt x="86" y="5"/>
                      </a:lnTo>
                      <a:lnTo>
                        <a:pt x="91" y="3"/>
                      </a:lnTo>
                      <a:lnTo>
                        <a:pt x="91" y="0"/>
                      </a:lnTo>
                      <a:lnTo>
                        <a:pt x="94" y="0"/>
                      </a:lnTo>
                      <a:lnTo>
                        <a:pt x="99" y="8"/>
                      </a:lnTo>
                      <a:lnTo>
                        <a:pt x="99" y="13"/>
                      </a:lnTo>
                      <a:lnTo>
                        <a:pt x="101" y="15"/>
                      </a:lnTo>
                      <a:lnTo>
                        <a:pt x="91" y="25"/>
                      </a:lnTo>
                      <a:lnTo>
                        <a:pt x="89" y="28"/>
                      </a:lnTo>
                      <a:lnTo>
                        <a:pt x="89" y="33"/>
                      </a:lnTo>
                      <a:lnTo>
                        <a:pt x="89" y="38"/>
                      </a:lnTo>
                      <a:lnTo>
                        <a:pt x="86" y="41"/>
                      </a:lnTo>
                      <a:lnTo>
                        <a:pt x="86" y="51"/>
                      </a:lnTo>
                      <a:lnTo>
                        <a:pt x="81" y="51"/>
                      </a:lnTo>
                      <a:lnTo>
                        <a:pt x="79" y="53"/>
                      </a:lnTo>
                      <a:lnTo>
                        <a:pt x="76" y="56"/>
                      </a:lnTo>
                      <a:lnTo>
                        <a:pt x="68" y="63"/>
                      </a:lnTo>
                      <a:lnTo>
                        <a:pt x="66" y="66"/>
                      </a:lnTo>
                      <a:lnTo>
                        <a:pt x="61" y="66"/>
                      </a:lnTo>
                      <a:lnTo>
                        <a:pt x="56" y="66"/>
                      </a:lnTo>
                      <a:lnTo>
                        <a:pt x="56" y="68"/>
                      </a:lnTo>
                      <a:lnTo>
                        <a:pt x="53" y="71"/>
                      </a:lnTo>
                      <a:lnTo>
                        <a:pt x="51" y="81"/>
                      </a:lnTo>
                      <a:lnTo>
                        <a:pt x="53" y="84"/>
                      </a:lnTo>
                      <a:lnTo>
                        <a:pt x="61" y="91"/>
                      </a:lnTo>
                      <a:lnTo>
                        <a:pt x="63" y="94"/>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206" name="Freeform 162"/>
                <p:cNvSpPr>
                  <a:spLocks/>
                </p:cNvSpPr>
                <p:nvPr/>
              </p:nvSpPr>
              <p:spPr bwMode="auto">
                <a:xfrm>
                  <a:off x="7239000" y="3835400"/>
                  <a:ext cx="69850" cy="107950"/>
                </a:xfrm>
                <a:custGeom>
                  <a:avLst/>
                  <a:gdLst>
                    <a:gd name="T0" fmla="*/ 2147483647 w 55"/>
                    <a:gd name="T1" fmla="*/ 2147483647 h 85"/>
                    <a:gd name="T2" fmla="*/ 2147483647 w 55"/>
                    <a:gd name="T3" fmla="*/ 2147483647 h 85"/>
                    <a:gd name="T4" fmla="*/ 2147483647 w 55"/>
                    <a:gd name="T5" fmla="*/ 2147483647 h 85"/>
                    <a:gd name="T6" fmla="*/ 2147483647 w 55"/>
                    <a:gd name="T7" fmla="*/ 2147483647 h 85"/>
                    <a:gd name="T8" fmla="*/ 2147483647 w 55"/>
                    <a:gd name="T9" fmla="*/ 2147483647 h 85"/>
                    <a:gd name="T10" fmla="*/ 2147483647 w 55"/>
                    <a:gd name="T11" fmla="*/ 2147483647 h 85"/>
                    <a:gd name="T12" fmla="*/ 2147483647 w 55"/>
                    <a:gd name="T13" fmla="*/ 2147483647 h 85"/>
                    <a:gd name="T14" fmla="*/ 2147483647 w 55"/>
                    <a:gd name="T15" fmla="*/ 2147483647 h 85"/>
                    <a:gd name="T16" fmla="*/ 2147483647 w 55"/>
                    <a:gd name="T17" fmla="*/ 2147483647 h 85"/>
                    <a:gd name="T18" fmla="*/ 2147483647 w 55"/>
                    <a:gd name="T19" fmla="*/ 0 h 85"/>
                    <a:gd name="T20" fmla="*/ 2147483647 w 55"/>
                    <a:gd name="T21" fmla="*/ 2147483647 h 85"/>
                    <a:gd name="T22" fmla="*/ 2147483647 w 55"/>
                    <a:gd name="T23" fmla="*/ 2147483647 h 85"/>
                    <a:gd name="T24" fmla="*/ 2147483647 w 55"/>
                    <a:gd name="T25" fmla="*/ 2147483647 h 85"/>
                    <a:gd name="T26" fmla="*/ 2147483647 w 55"/>
                    <a:gd name="T27" fmla="*/ 2147483647 h 85"/>
                    <a:gd name="T28" fmla="*/ 2147483647 w 55"/>
                    <a:gd name="T29" fmla="*/ 2147483647 h 85"/>
                    <a:gd name="T30" fmla="*/ 2147483647 w 55"/>
                    <a:gd name="T31" fmla="*/ 2147483647 h 85"/>
                    <a:gd name="T32" fmla="*/ 2147483647 w 55"/>
                    <a:gd name="T33" fmla="*/ 2147483647 h 85"/>
                    <a:gd name="T34" fmla="*/ 2147483647 w 55"/>
                    <a:gd name="T35" fmla="*/ 2147483647 h 85"/>
                    <a:gd name="T36" fmla="*/ 2147483647 w 55"/>
                    <a:gd name="T37" fmla="*/ 2147483647 h 85"/>
                    <a:gd name="T38" fmla="*/ 2147483647 w 55"/>
                    <a:gd name="T39" fmla="*/ 2147483647 h 85"/>
                    <a:gd name="T40" fmla="*/ 2147483647 w 55"/>
                    <a:gd name="T41" fmla="*/ 2147483647 h 85"/>
                    <a:gd name="T42" fmla="*/ 2147483647 w 55"/>
                    <a:gd name="T43" fmla="*/ 2147483647 h 85"/>
                    <a:gd name="T44" fmla="*/ 2147483647 w 55"/>
                    <a:gd name="T45" fmla="*/ 2147483647 h 85"/>
                    <a:gd name="T46" fmla="*/ 2147483647 w 55"/>
                    <a:gd name="T47" fmla="*/ 2147483647 h 85"/>
                    <a:gd name="T48" fmla="*/ 2147483647 w 55"/>
                    <a:gd name="T49" fmla="*/ 2147483647 h 85"/>
                    <a:gd name="T50" fmla="*/ 2147483647 w 55"/>
                    <a:gd name="T51" fmla="*/ 2147483647 h 85"/>
                    <a:gd name="T52" fmla="*/ 2147483647 w 55"/>
                    <a:gd name="T53" fmla="*/ 2147483647 h 85"/>
                    <a:gd name="T54" fmla="*/ 2147483647 w 55"/>
                    <a:gd name="T55" fmla="*/ 2147483647 h 85"/>
                    <a:gd name="T56" fmla="*/ 2147483647 w 55"/>
                    <a:gd name="T57" fmla="*/ 2147483647 h 85"/>
                    <a:gd name="T58" fmla="*/ 2147483647 w 55"/>
                    <a:gd name="T59" fmla="*/ 2147483647 h 85"/>
                    <a:gd name="T60" fmla="*/ 2147483647 w 55"/>
                    <a:gd name="T61" fmla="*/ 2147483647 h 85"/>
                    <a:gd name="T62" fmla="*/ 2147483647 w 55"/>
                    <a:gd name="T63" fmla="*/ 2147483647 h 85"/>
                    <a:gd name="T64" fmla="*/ 2147483647 w 55"/>
                    <a:gd name="T65" fmla="*/ 2147483647 h 85"/>
                    <a:gd name="T66" fmla="*/ 2147483647 w 55"/>
                    <a:gd name="T67" fmla="*/ 2147483647 h 85"/>
                    <a:gd name="T68" fmla="*/ 2147483647 w 55"/>
                    <a:gd name="T69" fmla="*/ 2147483647 h 85"/>
                    <a:gd name="T70" fmla="*/ 2147483647 w 55"/>
                    <a:gd name="T71" fmla="*/ 2147483647 h 85"/>
                    <a:gd name="T72" fmla="*/ 2147483647 w 55"/>
                    <a:gd name="T73" fmla="*/ 2147483647 h 85"/>
                    <a:gd name="T74" fmla="*/ 2147483647 w 55"/>
                    <a:gd name="T75" fmla="*/ 2147483647 h 85"/>
                    <a:gd name="T76" fmla="*/ 2147483647 w 55"/>
                    <a:gd name="T77" fmla="*/ 2147483647 h 85"/>
                    <a:gd name="T78" fmla="*/ 2147483647 w 55"/>
                    <a:gd name="T79" fmla="*/ 2147483647 h 85"/>
                    <a:gd name="T80" fmla="*/ 2147483647 w 55"/>
                    <a:gd name="T81" fmla="*/ 2147483647 h 85"/>
                    <a:gd name="T82" fmla="*/ 2147483647 w 55"/>
                    <a:gd name="T83" fmla="*/ 2147483647 h 85"/>
                    <a:gd name="T84" fmla="*/ 2147483647 w 55"/>
                    <a:gd name="T85" fmla="*/ 2147483647 h 85"/>
                    <a:gd name="T86" fmla="*/ 2147483647 w 55"/>
                    <a:gd name="T87" fmla="*/ 2147483647 h 85"/>
                    <a:gd name="T88" fmla="*/ 2147483647 w 55"/>
                    <a:gd name="T89" fmla="*/ 2147483647 h 85"/>
                    <a:gd name="T90" fmla="*/ 2147483647 w 55"/>
                    <a:gd name="T91" fmla="*/ 2147483647 h 85"/>
                    <a:gd name="T92" fmla="*/ 2147483647 w 55"/>
                    <a:gd name="T93" fmla="*/ 2147483647 h 85"/>
                    <a:gd name="T94" fmla="*/ 2147483647 w 55"/>
                    <a:gd name="T95" fmla="*/ 2147483647 h 85"/>
                    <a:gd name="T96" fmla="*/ 0 w 55"/>
                    <a:gd name="T97" fmla="*/ 2147483647 h 85"/>
                    <a:gd name="T98" fmla="*/ 2147483647 w 55"/>
                    <a:gd name="T99" fmla="*/ 2147483647 h 85"/>
                    <a:gd name="T100" fmla="*/ 2147483647 w 55"/>
                    <a:gd name="T101" fmla="*/ 2147483647 h 85"/>
                    <a:gd name="T102" fmla="*/ 2147483647 w 55"/>
                    <a:gd name="T103" fmla="*/ 2147483647 h 85"/>
                    <a:gd name="T104" fmla="*/ 2147483647 w 55"/>
                    <a:gd name="T105" fmla="*/ 2147483647 h 85"/>
                    <a:gd name="T106" fmla="*/ 2147483647 w 55"/>
                    <a:gd name="T107" fmla="*/ 2147483647 h 85"/>
                    <a:gd name="T108" fmla="*/ 2147483647 w 55"/>
                    <a:gd name="T109" fmla="*/ 2147483647 h 85"/>
                    <a:gd name="T110" fmla="*/ 2147483647 w 55"/>
                    <a:gd name="T111" fmla="*/ 2147483647 h 85"/>
                    <a:gd name="T112" fmla="*/ 2147483647 w 55"/>
                    <a:gd name="T113" fmla="*/ 2147483647 h 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
                    <a:gd name="T172" fmla="*/ 0 h 85"/>
                    <a:gd name="T173" fmla="*/ 55 w 55"/>
                    <a:gd name="T174" fmla="*/ 85 h 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 h="85">
                      <a:moveTo>
                        <a:pt x="5" y="17"/>
                      </a:moveTo>
                      <a:lnTo>
                        <a:pt x="7" y="17"/>
                      </a:lnTo>
                      <a:lnTo>
                        <a:pt x="7" y="15"/>
                      </a:lnTo>
                      <a:lnTo>
                        <a:pt x="12" y="7"/>
                      </a:lnTo>
                      <a:lnTo>
                        <a:pt x="15" y="5"/>
                      </a:lnTo>
                      <a:lnTo>
                        <a:pt x="20" y="5"/>
                      </a:lnTo>
                      <a:lnTo>
                        <a:pt x="25" y="7"/>
                      </a:lnTo>
                      <a:lnTo>
                        <a:pt x="27" y="7"/>
                      </a:lnTo>
                      <a:lnTo>
                        <a:pt x="30" y="7"/>
                      </a:lnTo>
                      <a:lnTo>
                        <a:pt x="32" y="0"/>
                      </a:lnTo>
                      <a:lnTo>
                        <a:pt x="37" y="5"/>
                      </a:lnTo>
                      <a:lnTo>
                        <a:pt x="48" y="20"/>
                      </a:lnTo>
                      <a:lnTo>
                        <a:pt x="50" y="25"/>
                      </a:lnTo>
                      <a:lnTo>
                        <a:pt x="50" y="30"/>
                      </a:lnTo>
                      <a:lnTo>
                        <a:pt x="50" y="37"/>
                      </a:lnTo>
                      <a:lnTo>
                        <a:pt x="50" y="45"/>
                      </a:lnTo>
                      <a:lnTo>
                        <a:pt x="50" y="53"/>
                      </a:lnTo>
                      <a:lnTo>
                        <a:pt x="55" y="53"/>
                      </a:lnTo>
                      <a:lnTo>
                        <a:pt x="53" y="55"/>
                      </a:lnTo>
                      <a:lnTo>
                        <a:pt x="53" y="60"/>
                      </a:lnTo>
                      <a:lnTo>
                        <a:pt x="48" y="68"/>
                      </a:lnTo>
                      <a:lnTo>
                        <a:pt x="45" y="70"/>
                      </a:lnTo>
                      <a:lnTo>
                        <a:pt x="40" y="68"/>
                      </a:lnTo>
                      <a:lnTo>
                        <a:pt x="37" y="70"/>
                      </a:lnTo>
                      <a:lnTo>
                        <a:pt x="35" y="75"/>
                      </a:lnTo>
                      <a:lnTo>
                        <a:pt x="30" y="73"/>
                      </a:lnTo>
                      <a:lnTo>
                        <a:pt x="30" y="70"/>
                      </a:lnTo>
                      <a:lnTo>
                        <a:pt x="25" y="73"/>
                      </a:lnTo>
                      <a:lnTo>
                        <a:pt x="22" y="75"/>
                      </a:lnTo>
                      <a:lnTo>
                        <a:pt x="12" y="80"/>
                      </a:lnTo>
                      <a:lnTo>
                        <a:pt x="10" y="83"/>
                      </a:lnTo>
                      <a:lnTo>
                        <a:pt x="7" y="85"/>
                      </a:lnTo>
                      <a:lnTo>
                        <a:pt x="5" y="80"/>
                      </a:lnTo>
                      <a:lnTo>
                        <a:pt x="5" y="78"/>
                      </a:lnTo>
                      <a:lnTo>
                        <a:pt x="5" y="70"/>
                      </a:lnTo>
                      <a:lnTo>
                        <a:pt x="2" y="68"/>
                      </a:lnTo>
                      <a:lnTo>
                        <a:pt x="5" y="63"/>
                      </a:lnTo>
                      <a:lnTo>
                        <a:pt x="7" y="60"/>
                      </a:lnTo>
                      <a:lnTo>
                        <a:pt x="7" y="55"/>
                      </a:lnTo>
                      <a:lnTo>
                        <a:pt x="10" y="53"/>
                      </a:lnTo>
                      <a:lnTo>
                        <a:pt x="10" y="50"/>
                      </a:lnTo>
                      <a:lnTo>
                        <a:pt x="7" y="48"/>
                      </a:lnTo>
                      <a:lnTo>
                        <a:pt x="5" y="45"/>
                      </a:lnTo>
                      <a:lnTo>
                        <a:pt x="5" y="43"/>
                      </a:lnTo>
                      <a:lnTo>
                        <a:pt x="5" y="37"/>
                      </a:lnTo>
                      <a:lnTo>
                        <a:pt x="2" y="37"/>
                      </a:lnTo>
                      <a:lnTo>
                        <a:pt x="0" y="37"/>
                      </a:lnTo>
                      <a:lnTo>
                        <a:pt x="5" y="32"/>
                      </a:lnTo>
                      <a:lnTo>
                        <a:pt x="10" y="35"/>
                      </a:lnTo>
                      <a:lnTo>
                        <a:pt x="12" y="32"/>
                      </a:lnTo>
                      <a:lnTo>
                        <a:pt x="12" y="30"/>
                      </a:lnTo>
                      <a:lnTo>
                        <a:pt x="7" y="22"/>
                      </a:lnTo>
                      <a:lnTo>
                        <a:pt x="5" y="20"/>
                      </a:lnTo>
                      <a:lnTo>
                        <a:pt x="5" y="17"/>
                      </a:lnTo>
                      <a:close/>
                    </a:path>
                  </a:pathLst>
                </a:custGeom>
                <a:solidFill>
                  <a:srgbClr val="8000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207" name="Freeform 163"/>
                <p:cNvSpPr>
                  <a:spLocks/>
                </p:cNvSpPr>
                <p:nvPr/>
              </p:nvSpPr>
              <p:spPr bwMode="auto">
                <a:xfrm>
                  <a:off x="7116763" y="4156075"/>
                  <a:ext cx="34925" cy="71438"/>
                </a:xfrm>
                <a:custGeom>
                  <a:avLst/>
                  <a:gdLst>
                    <a:gd name="T0" fmla="*/ 2147483647 w 28"/>
                    <a:gd name="T1" fmla="*/ 2147483647 h 56"/>
                    <a:gd name="T2" fmla="*/ 2147483647 w 28"/>
                    <a:gd name="T3" fmla="*/ 2147483647 h 56"/>
                    <a:gd name="T4" fmla="*/ 2147483647 w 28"/>
                    <a:gd name="T5" fmla="*/ 2147483647 h 56"/>
                    <a:gd name="T6" fmla="*/ 2147483647 w 28"/>
                    <a:gd name="T7" fmla="*/ 2147483647 h 56"/>
                    <a:gd name="T8" fmla="*/ 0 w 28"/>
                    <a:gd name="T9" fmla="*/ 2147483647 h 56"/>
                    <a:gd name="T10" fmla="*/ 0 w 28"/>
                    <a:gd name="T11" fmla="*/ 2147483647 h 56"/>
                    <a:gd name="T12" fmla="*/ 0 w 28"/>
                    <a:gd name="T13" fmla="*/ 2147483647 h 56"/>
                    <a:gd name="T14" fmla="*/ 2147483647 w 28"/>
                    <a:gd name="T15" fmla="*/ 2147483647 h 56"/>
                    <a:gd name="T16" fmla="*/ 2147483647 w 28"/>
                    <a:gd name="T17" fmla="*/ 2147483647 h 56"/>
                    <a:gd name="T18" fmla="*/ 2147483647 w 28"/>
                    <a:gd name="T19" fmla="*/ 2147483647 h 56"/>
                    <a:gd name="T20" fmla="*/ 2147483647 w 28"/>
                    <a:gd name="T21" fmla="*/ 2147483647 h 56"/>
                    <a:gd name="T22" fmla="*/ 2147483647 w 28"/>
                    <a:gd name="T23" fmla="*/ 2147483647 h 56"/>
                    <a:gd name="T24" fmla="*/ 2147483647 w 28"/>
                    <a:gd name="T25" fmla="*/ 0 h 56"/>
                    <a:gd name="T26" fmla="*/ 2147483647 w 28"/>
                    <a:gd name="T27" fmla="*/ 0 h 56"/>
                    <a:gd name="T28" fmla="*/ 2147483647 w 28"/>
                    <a:gd name="T29" fmla="*/ 2147483647 h 56"/>
                    <a:gd name="T30" fmla="*/ 2147483647 w 28"/>
                    <a:gd name="T31" fmla="*/ 2147483647 h 56"/>
                    <a:gd name="T32" fmla="*/ 2147483647 w 28"/>
                    <a:gd name="T33" fmla="*/ 2147483647 h 56"/>
                    <a:gd name="T34" fmla="*/ 2147483647 w 28"/>
                    <a:gd name="T35" fmla="*/ 2147483647 h 56"/>
                    <a:gd name="T36" fmla="*/ 2147483647 w 28"/>
                    <a:gd name="T37" fmla="*/ 2147483647 h 56"/>
                    <a:gd name="T38" fmla="*/ 2147483647 w 28"/>
                    <a:gd name="T39" fmla="*/ 2147483647 h 56"/>
                    <a:gd name="T40" fmla="*/ 2147483647 w 28"/>
                    <a:gd name="T41" fmla="*/ 2147483647 h 56"/>
                    <a:gd name="T42" fmla="*/ 2147483647 w 28"/>
                    <a:gd name="T43" fmla="*/ 2147483647 h 56"/>
                    <a:gd name="T44" fmla="*/ 2147483647 w 28"/>
                    <a:gd name="T45" fmla="*/ 2147483647 h 56"/>
                    <a:gd name="T46" fmla="*/ 2147483647 w 28"/>
                    <a:gd name="T47" fmla="*/ 2147483647 h 56"/>
                    <a:gd name="T48" fmla="*/ 2147483647 w 28"/>
                    <a:gd name="T49" fmla="*/ 2147483647 h 56"/>
                    <a:gd name="T50" fmla="*/ 2147483647 w 28"/>
                    <a:gd name="T51" fmla="*/ 2147483647 h 56"/>
                    <a:gd name="T52" fmla="*/ 2147483647 w 28"/>
                    <a:gd name="T53" fmla="*/ 2147483647 h 56"/>
                    <a:gd name="T54" fmla="*/ 2147483647 w 28"/>
                    <a:gd name="T55" fmla="*/ 2147483647 h 56"/>
                    <a:gd name="T56" fmla="*/ 2147483647 w 28"/>
                    <a:gd name="T57" fmla="*/ 2147483647 h 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8"/>
                    <a:gd name="T88" fmla="*/ 0 h 56"/>
                    <a:gd name="T89" fmla="*/ 28 w 28"/>
                    <a:gd name="T90" fmla="*/ 56 h 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8" h="56">
                      <a:moveTo>
                        <a:pt x="11" y="56"/>
                      </a:moveTo>
                      <a:lnTo>
                        <a:pt x="11" y="56"/>
                      </a:lnTo>
                      <a:lnTo>
                        <a:pt x="8" y="53"/>
                      </a:lnTo>
                      <a:lnTo>
                        <a:pt x="3" y="43"/>
                      </a:lnTo>
                      <a:lnTo>
                        <a:pt x="0" y="35"/>
                      </a:lnTo>
                      <a:lnTo>
                        <a:pt x="0" y="33"/>
                      </a:lnTo>
                      <a:lnTo>
                        <a:pt x="0" y="25"/>
                      </a:lnTo>
                      <a:lnTo>
                        <a:pt x="6" y="20"/>
                      </a:lnTo>
                      <a:lnTo>
                        <a:pt x="16" y="5"/>
                      </a:lnTo>
                      <a:lnTo>
                        <a:pt x="18" y="3"/>
                      </a:lnTo>
                      <a:lnTo>
                        <a:pt x="21" y="3"/>
                      </a:lnTo>
                      <a:lnTo>
                        <a:pt x="23" y="0"/>
                      </a:lnTo>
                      <a:lnTo>
                        <a:pt x="26" y="0"/>
                      </a:lnTo>
                      <a:lnTo>
                        <a:pt x="28" y="5"/>
                      </a:lnTo>
                      <a:lnTo>
                        <a:pt x="26" y="8"/>
                      </a:lnTo>
                      <a:lnTo>
                        <a:pt x="26" y="10"/>
                      </a:lnTo>
                      <a:lnTo>
                        <a:pt x="26" y="15"/>
                      </a:lnTo>
                      <a:lnTo>
                        <a:pt x="23" y="18"/>
                      </a:lnTo>
                      <a:lnTo>
                        <a:pt x="23" y="20"/>
                      </a:lnTo>
                      <a:lnTo>
                        <a:pt x="23" y="25"/>
                      </a:lnTo>
                      <a:lnTo>
                        <a:pt x="21" y="30"/>
                      </a:lnTo>
                      <a:lnTo>
                        <a:pt x="21" y="35"/>
                      </a:lnTo>
                      <a:lnTo>
                        <a:pt x="16" y="43"/>
                      </a:lnTo>
                      <a:lnTo>
                        <a:pt x="13" y="48"/>
                      </a:lnTo>
                      <a:lnTo>
                        <a:pt x="13" y="51"/>
                      </a:lnTo>
                      <a:lnTo>
                        <a:pt x="13" y="56"/>
                      </a:lnTo>
                      <a:lnTo>
                        <a:pt x="11" y="56"/>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208" name="Freeform 164"/>
                <p:cNvSpPr>
                  <a:spLocks/>
                </p:cNvSpPr>
                <p:nvPr/>
              </p:nvSpPr>
              <p:spPr bwMode="auto">
                <a:xfrm>
                  <a:off x="6997700" y="4579938"/>
                  <a:ext cx="23813" cy="19050"/>
                </a:xfrm>
                <a:custGeom>
                  <a:avLst/>
                  <a:gdLst>
                    <a:gd name="T0" fmla="*/ 0 w 18"/>
                    <a:gd name="T1" fmla="*/ 2147483647 h 15"/>
                    <a:gd name="T2" fmla="*/ 0 w 18"/>
                    <a:gd name="T3" fmla="*/ 2147483647 h 15"/>
                    <a:gd name="T4" fmla="*/ 2147483647 w 18"/>
                    <a:gd name="T5" fmla="*/ 2147483647 h 15"/>
                    <a:gd name="T6" fmla="*/ 2147483647 w 18"/>
                    <a:gd name="T7" fmla="*/ 0 h 15"/>
                    <a:gd name="T8" fmla="*/ 2147483647 w 18"/>
                    <a:gd name="T9" fmla="*/ 0 h 15"/>
                    <a:gd name="T10" fmla="*/ 2147483647 w 18"/>
                    <a:gd name="T11" fmla="*/ 2147483647 h 15"/>
                    <a:gd name="T12" fmla="*/ 2147483647 w 18"/>
                    <a:gd name="T13" fmla="*/ 2147483647 h 15"/>
                    <a:gd name="T14" fmla="*/ 2147483647 w 18"/>
                    <a:gd name="T15" fmla="*/ 2147483647 h 15"/>
                    <a:gd name="T16" fmla="*/ 2147483647 w 18"/>
                    <a:gd name="T17" fmla="*/ 2147483647 h 15"/>
                    <a:gd name="T18" fmla="*/ 2147483647 w 18"/>
                    <a:gd name="T19" fmla="*/ 2147483647 h 15"/>
                    <a:gd name="T20" fmla="*/ 2147483647 w 18"/>
                    <a:gd name="T21" fmla="*/ 2147483647 h 15"/>
                    <a:gd name="T22" fmla="*/ 2147483647 w 18"/>
                    <a:gd name="T23" fmla="*/ 2147483647 h 15"/>
                    <a:gd name="T24" fmla="*/ 2147483647 w 18"/>
                    <a:gd name="T25" fmla="*/ 2147483647 h 15"/>
                    <a:gd name="T26" fmla="*/ 2147483647 w 18"/>
                    <a:gd name="T27" fmla="*/ 2147483647 h 15"/>
                    <a:gd name="T28" fmla="*/ 2147483647 w 18"/>
                    <a:gd name="T29" fmla="*/ 2147483647 h 15"/>
                    <a:gd name="T30" fmla="*/ 2147483647 w 18"/>
                    <a:gd name="T31" fmla="*/ 2147483647 h 15"/>
                    <a:gd name="T32" fmla="*/ 2147483647 w 18"/>
                    <a:gd name="T33" fmla="*/ 2147483647 h 15"/>
                    <a:gd name="T34" fmla="*/ 2147483647 w 18"/>
                    <a:gd name="T35" fmla="*/ 2147483647 h 15"/>
                    <a:gd name="T36" fmla="*/ 0 w 18"/>
                    <a:gd name="T37" fmla="*/ 2147483647 h 15"/>
                    <a:gd name="T38" fmla="*/ 0 w 18"/>
                    <a:gd name="T39" fmla="*/ 2147483647 h 15"/>
                    <a:gd name="T40" fmla="*/ 0 w 18"/>
                    <a:gd name="T41" fmla="*/ 2147483647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15"/>
                    <a:gd name="T65" fmla="*/ 18 w 18"/>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15">
                      <a:moveTo>
                        <a:pt x="0" y="10"/>
                      </a:moveTo>
                      <a:lnTo>
                        <a:pt x="0" y="8"/>
                      </a:lnTo>
                      <a:lnTo>
                        <a:pt x="5" y="8"/>
                      </a:lnTo>
                      <a:lnTo>
                        <a:pt x="10" y="0"/>
                      </a:lnTo>
                      <a:lnTo>
                        <a:pt x="13" y="0"/>
                      </a:lnTo>
                      <a:lnTo>
                        <a:pt x="13" y="3"/>
                      </a:lnTo>
                      <a:lnTo>
                        <a:pt x="15" y="3"/>
                      </a:lnTo>
                      <a:lnTo>
                        <a:pt x="15" y="8"/>
                      </a:lnTo>
                      <a:lnTo>
                        <a:pt x="15" y="10"/>
                      </a:lnTo>
                      <a:lnTo>
                        <a:pt x="18" y="10"/>
                      </a:lnTo>
                      <a:lnTo>
                        <a:pt x="8" y="15"/>
                      </a:lnTo>
                      <a:lnTo>
                        <a:pt x="5" y="15"/>
                      </a:lnTo>
                      <a:lnTo>
                        <a:pt x="2" y="15"/>
                      </a:lnTo>
                      <a:lnTo>
                        <a:pt x="2" y="13"/>
                      </a:lnTo>
                      <a:lnTo>
                        <a:pt x="0" y="13"/>
                      </a:lnTo>
                      <a:lnTo>
                        <a:pt x="0" y="10"/>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209" name="Freeform 165"/>
                <p:cNvSpPr>
                  <a:spLocks noEditPoints="1"/>
                </p:cNvSpPr>
                <p:nvPr/>
              </p:nvSpPr>
              <p:spPr bwMode="auto">
                <a:xfrm>
                  <a:off x="7307263" y="3649663"/>
                  <a:ext cx="323850" cy="376237"/>
                </a:xfrm>
                <a:custGeom>
                  <a:avLst/>
                  <a:gdLst>
                    <a:gd name="T0" fmla="*/ 2147483647 w 255"/>
                    <a:gd name="T1" fmla="*/ 2147483647 h 296"/>
                    <a:gd name="T2" fmla="*/ 2147483647 w 255"/>
                    <a:gd name="T3" fmla="*/ 2147483647 h 296"/>
                    <a:gd name="T4" fmla="*/ 2147483647 w 255"/>
                    <a:gd name="T5" fmla="*/ 2147483647 h 296"/>
                    <a:gd name="T6" fmla="*/ 2147483647 w 255"/>
                    <a:gd name="T7" fmla="*/ 2147483647 h 296"/>
                    <a:gd name="T8" fmla="*/ 2147483647 w 255"/>
                    <a:gd name="T9" fmla="*/ 2147483647 h 296"/>
                    <a:gd name="T10" fmla="*/ 2147483647 w 255"/>
                    <a:gd name="T11" fmla="*/ 2147483647 h 296"/>
                    <a:gd name="T12" fmla="*/ 2147483647 w 255"/>
                    <a:gd name="T13" fmla="*/ 2147483647 h 296"/>
                    <a:gd name="T14" fmla="*/ 2147483647 w 255"/>
                    <a:gd name="T15" fmla="*/ 2147483647 h 296"/>
                    <a:gd name="T16" fmla="*/ 2147483647 w 255"/>
                    <a:gd name="T17" fmla="*/ 2147483647 h 296"/>
                    <a:gd name="T18" fmla="*/ 2147483647 w 255"/>
                    <a:gd name="T19" fmla="*/ 2147483647 h 296"/>
                    <a:gd name="T20" fmla="*/ 2147483647 w 255"/>
                    <a:gd name="T21" fmla="*/ 2147483647 h 296"/>
                    <a:gd name="T22" fmla="*/ 2147483647 w 255"/>
                    <a:gd name="T23" fmla="*/ 2147483647 h 296"/>
                    <a:gd name="T24" fmla="*/ 2147483647 w 255"/>
                    <a:gd name="T25" fmla="*/ 2147483647 h 296"/>
                    <a:gd name="T26" fmla="*/ 2147483647 w 255"/>
                    <a:gd name="T27" fmla="*/ 2147483647 h 296"/>
                    <a:gd name="T28" fmla="*/ 2147483647 w 255"/>
                    <a:gd name="T29" fmla="*/ 2147483647 h 296"/>
                    <a:gd name="T30" fmla="*/ 2147483647 w 255"/>
                    <a:gd name="T31" fmla="*/ 2147483647 h 296"/>
                    <a:gd name="T32" fmla="*/ 2147483647 w 255"/>
                    <a:gd name="T33" fmla="*/ 2147483647 h 296"/>
                    <a:gd name="T34" fmla="*/ 2147483647 w 255"/>
                    <a:gd name="T35" fmla="*/ 2147483647 h 296"/>
                    <a:gd name="T36" fmla="*/ 2147483647 w 255"/>
                    <a:gd name="T37" fmla="*/ 2147483647 h 296"/>
                    <a:gd name="T38" fmla="*/ 2147483647 w 255"/>
                    <a:gd name="T39" fmla="*/ 2147483647 h 296"/>
                    <a:gd name="T40" fmla="*/ 2147483647 w 255"/>
                    <a:gd name="T41" fmla="*/ 2147483647 h 296"/>
                    <a:gd name="T42" fmla="*/ 2147483647 w 255"/>
                    <a:gd name="T43" fmla="*/ 2147483647 h 296"/>
                    <a:gd name="T44" fmla="*/ 2147483647 w 255"/>
                    <a:gd name="T45" fmla="*/ 2147483647 h 296"/>
                    <a:gd name="T46" fmla="*/ 2147483647 w 255"/>
                    <a:gd name="T47" fmla="*/ 2147483647 h 296"/>
                    <a:gd name="T48" fmla="*/ 2147483647 w 255"/>
                    <a:gd name="T49" fmla="*/ 2147483647 h 296"/>
                    <a:gd name="T50" fmla="*/ 2147483647 w 255"/>
                    <a:gd name="T51" fmla="*/ 2147483647 h 296"/>
                    <a:gd name="T52" fmla="*/ 2147483647 w 255"/>
                    <a:gd name="T53" fmla="*/ 2147483647 h 296"/>
                    <a:gd name="T54" fmla="*/ 2147483647 w 255"/>
                    <a:gd name="T55" fmla="*/ 2147483647 h 296"/>
                    <a:gd name="T56" fmla="*/ 2147483647 w 255"/>
                    <a:gd name="T57" fmla="*/ 2147483647 h 296"/>
                    <a:gd name="T58" fmla="*/ 2147483647 w 255"/>
                    <a:gd name="T59" fmla="*/ 2147483647 h 296"/>
                    <a:gd name="T60" fmla="*/ 2147483647 w 255"/>
                    <a:gd name="T61" fmla="*/ 2147483647 h 296"/>
                    <a:gd name="T62" fmla="*/ 2147483647 w 255"/>
                    <a:gd name="T63" fmla="*/ 2147483647 h 296"/>
                    <a:gd name="T64" fmla="*/ 2147483647 w 255"/>
                    <a:gd name="T65" fmla="*/ 2147483647 h 296"/>
                    <a:gd name="T66" fmla="*/ 2147483647 w 255"/>
                    <a:gd name="T67" fmla="*/ 2147483647 h 296"/>
                    <a:gd name="T68" fmla="*/ 2147483647 w 255"/>
                    <a:gd name="T69" fmla="*/ 2147483647 h 296"/>
                    <a:gd name="T70" fmla="*/ 2147483647 w 255"/>
                    <a:gd name="T71" fmla="*/ 2147483647 h 296"/>
                    <a:gd name="T72" fmla="*/ 2147483647 w 255"/>
                    <a:gd name="T73" fmla="*/ 2147483647 h 296"/>
                    <a:gd name="T74" fmla="*/ 2147483647 w 255"/>
                    <a:gd name="T75" fmla="*/ 2147483647 h 296"/>
                    <a:gd name="T76" fmla="*/ 2147483647 w 255"/>
                    <a:gd name="T77" fmla="*/ 2147483647 h 296"/>
                    <a:gd name="T78" fmla="*/ 2147483647 w 255"/>
                    <a:gd name="T79" fmla="*/ 2147483647 h 296"/>
                    <a:gd name="T80" fmla="*/ 2147483647 w 255"/>
                    <a:gd name="T81" fmla="*/ 2147483647 h 296"/>
                    <a:gd name="T82" fmla="*/ 2147483647 w 255"/>
                    <a:gd name="T83" fmla="*/ 2147483647 h 296"/>
                    <a:gd name="T84" fmla="*/ 2147483647 w 255"/>
                    <a:gd name="T85" fmla="*/ 2147483647 h 296"/>
                    <a:gd name="T86" fmla="*/ 2147483647 w 255"/>
                    <a:gd name="T87" fmla="*/ 2147483647 h 296"/>
                    <a:gd name="T88" fmla="*/ 2147483647 w 255"/>
                    <a:gd name="T89" fmla="*/ 2147483647 h 296"/>
                    <a:gd name="T90" fmla="*/ 2147483647 w 255"/>
                    <a:gd name="T91" fmla="*/ 2147483647 h 296"/>
                    <a:gd name="T92" fmla="*/ 2147483647 w 255"/>
                    <a:gd name="T93" fmla="*/ 2147483647 h 296"/>
                    <a:gd name="T94" fmla="*/ 2147483647 w 255"/>
                    <a:gd name="T95" fmla="*/ 2147483647 h 296"/>
                    <a:gd name="T96" fmla="*/ 2147483647 w 255"/>
                    <a:gd name="T97" fmla="*/ 2147483647 h 296"/>
                    <a:gd name="T98" fmla="*/ 2147483647 w 255"/>
                    <a:gd name="T99" fmla="*/ 2147483647 h 296"/>
                    <a:gd name="T100" fmla="*/ 2147483647 w 255"/>
                    <a:gd name="T101" fmla="*/ 2147483647 h 296"/>
                    <a:gd name="T102" fmla="*/ 2147483647 w 255"/>
                    <a:gd name="T103" fmla="*/ 2147483647 h 296"/>
                    <a:gd name="T104" fmla="*/ 2147483647 w 255"/>
                    <a:gd name="T105" fmla="*/ 2147483647 h 296"/>
                    <a:gd name="T106" fmla="*/ 2147483647 w 255"/>
                    <a:gd name="T107" fmla="*/ 2147483647 h 2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5"/>
                    <a:gd name="T163" fmla="*/ 0 h 296"/>
                    <a:gd name="T164" fmla="*/ 255 w 255"/>
                    <a:gd name="T165" fmla="*/ 296 h 2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5" h="296">
                      <a:moveTo>
                        <a:pt x="116" y="172"/>
                      </a:moveTo>
                      <a:lnTo>
                        <a:pt x="118" y="172"/>
                      </a:lnTo>
                      <a:lnTo>
                        <a:pt x="126" y="169"/>
                      </a:lnTo>
                      <a:lnTo>
                        <a:pt x="126" y="172"/>
                      </a:lnTo>
                      <a:lnTo>
                        <a:pt x="123" y="174"/>
                      </a:lnTo>
                      <a:lnTo>
                        <a:pt x="121" y="177"/>
                      </a:lnTo>
                      <a:lnTo>
                        <a:pt x="121" y="182"/>
                      </a:lnTo>
                      <a:lnTo>
                        <a:pt x="123" y="184"/>
                      </a:lnTo>
                      <a:lnTo>
                        <a:pt x="126" y="184"/>
                      </a:lnTo>
                      <a:lnTo>
                        <a:pt x="128" y="182"/>
                      </a:lnTo>
                      <a:lnTo>
                        <a:pt x="131" y="179"/>
                      </a:lnTo>
                      <a:lnTo>
                        <a:pt x="144" y="174"/>
                      </a:lnTo>
                      <a:lnTo>
                        <a:pt x="146" y="172"/>
                      </a:lnTo>
                      <a:lnTo>
                        <a:pt x="149" y="169"/>
                      </a:lnTo>
                      <a:lnTo>
                        <a:pt x="151" y="164"/>
                      </a:lnTo>
                      <a:lnTo>
                        <a:pt x="156" y="159"/>
                      </a:lnTo>
                      <a:lnTo>
                        <a:pt x="159" y="157"/>
                      </a:lnTo>
                      <a:lnTo>
                        <a:pt x="161" y="154"/>
                      </a:lnTo>
                      <a:lnTo>
                        <a:pt x="161" y="149"/>
                      </a:lnTo>
                      <a:lnTo>
                        <a:pt x="166" y="144"/>
                      </a:lnTo>
                      <a:lnTo>
                        <a:pt x="164" y="144"/>
                      </a:lnTo>
                      <a:lnTo>
                        <a:pt x="166" y="137"/>
                      </a:lnTo>
                      <a:lnTo>
                        <a:pt x="169" y="134"/>
                      </a:lnTo>
                      <a:lnTo>
                        <a:pt x="169" y="129"/>
                      </a:lnTo>
                      <a:lnTo>
                        <a:pt x="169" y="124"/>
                      </a:lnTo>
                      <a:lnTo>
                        <a:pt x="166" y="121"/>
                      </a:lnTo>
                      <a:lnTo>
                        <a:pt x="166" y="119"/>
                      </a:lnTo>
                      <a:lnTo>
                        <a:pt x="169" y="116"/>
                      </a:lnTo>
                      <a:lnTo>
                        <a:pt x="169" y="114"/>
                      </a:lnTo>
                      <a:lnTo>
                        <a:pt x="169" y="106"/>
                      </a:lnTo>
                      <a:lnTo>
                        <a:pt x="171" y="101"/>
                      </a:lnTo>
                      <a:lnTo>
                        <a:pt x="174" y="99"/>
                      </a:lnTo>
                      <a:lnTo>
                        <a:pt x="177" y="96"/>
                      </a:lnTo>
                      <a:lnTo>
                        <a:pt x="179" y="99"/>
                      </a:lnTo>
                      <a:lnTo>
                        <a:pt x="179" y="101"/>
                      </a:lnTo>
                      <a:lnTo>
                        <a:pt x="182" y="101"/>
                      </a:lnTo>
                      <a:lnTo>
                        <a:pt x="187" y="99"/>
                      </a:lnTo>
                      <a:lnTo>
                        <a:pt x="187" y="94"/>
                      </a:lnTo>
                      <a:lnTo>
                        <a:pt x="184" y="94"/>
                      </a:lnTo>
                      <a:lnTo>
                        <a:pt x="182" y="91"/>
                      </a:lnTo>
                      <a:lnTo>
                        <a:pt x="187" y="86"/>
                      </a:lnTo>
                      <a:lnTo>
                        <a:pt x="189" y="89"/>
                      </a:lnTo>
                      <a:lnTo>
                        <a:pt x="192" y="91"/>
                      </a:lnTo>
                      <a:lnTo>
                        <a:pt x="192" y="101"/>
                      </a:lnTo>
                      <a:lnTo>
                        <a:pt x="192" y="106"/>
                      </a:lnTo>
                      <a:lnTo>
                        <a:pt x="194" y="106"/>
                      </a:lnTo>
                      <a:lnTo>
                        <a:pt x="197" y="111"/>
                      </a:lnTo>
                      <a:lnTo>
                        <a:pt x="202" y="124"/>
                      </a:lnTo>
                      <a:lnTo>
                        <a:pt x="202" y="129"/>
                      </a:lnTo>
                      <a:lnTo>
                        <a:pt x="199" y="134"/>
                      </a:lnTo>
                      <a:lnTo>
                        <a:pt x="194" y="142"/>
                      </a:lnTo>
                      <a:lnTo>
                        <a:pt x="192" y="147"/>
                      </a:lnTo>
                      <a:lnTo>
                        <a:pt x="194" y="149"/>
                      </a:lnTo>
                      <a:lnTo>
                        <a:pt x="192" y="149"/>
                      </a:lnTo>
                      <a:lnTo>
                        <a:pt x="187" y="152"/>
                      </a:lnTo>
                      <a:lnTo>
                        <a:pt x="187" y="154"/>
                      </a:lnTo>
                      <a:lnTo>
                        <a:pt x="184" y="157"/>
                      </a:lnTo>
                      <a:lnTo>
                        <a:pt x="184" y="159"/>
                      </a:lnTo>
                      <a:lnTo>
                        <a:pt x="184" y="164"/>
                      </a:lnTo>
                      <a:lnTo>
                        <a:pt x="184" y="172"/>
                      </a:lnTo>
                      <a:lnTo>
                        <a:pt x="184" y="179"/>
                      </a:lnTo>
                      <a:lnTo>
                        <a:pt x="179" y="184"/>
                      </a:lnTo>
                      <a:lnTo>
                        <a:pt x="179" y="192"/>
                      </a:lnTo>
                      <a:lnTo>
                        <a:pt x="179" y="200"/>
                      </a:lnTo>
                      <a:lnTo>
                        <a:pt x="179" y="202"/>
                      </a:lnTo>
                      <a:lnTo>
                        <a:pt x="182" y="205"/>
                      </a:lnTo>
                      <a:lnTo>
                        <a:pt x="179" y="207"/>
                      </a:lnTo>
                      <a:lnTo>
                        <a:pt x="177" y="207"/>
                      </a:lnTo>
                      <a:lnTo>
                        <a:pt x="177" y="210"/>
                      </a:lnTo>
                      <a:lnTo>
                        <a:pt x="174" y="217"/>
                      </a:lnTo>
                      <a:lnTo>
                        <a:pt x="166" y="220"/>
                      </a:lnTo>
                      <a:lnTo>
                        <a:pt x="166" y="217"/>
                      </a:lnTo>
                      <a:lnTo>
                        <a:pt x="169" y="212"/>
                      </a:lnTo>
                      <a:lnTo>
                        <a:pt x="169" y="207"/>
                      </a:lnTo>
                      <a:lnTo>
                        <a:pt x="164" y="210"/>
                      </a:lnTo>
                      <a:lnTo>
                        <a:pt x="159" y="215"/>
                      </a:lnTo>
                      <a:lnTo>
                        <a:pt x="156" y="215"/>
                      </a:lnTo>
                      <a:lnTo>
                        <a:pt x="154" y="217"/>
                      </a:lnTo>
                      <a:lnTo>
                        <a:pt x="154" y="222"/>
                      </a:lnTo>
                      <a:lnTo>
                        <a:pt x="151" y="225"/>
                      </a:lnTo>
                      <a:lnTo>
                        <a:pt x="149" y="225"/>
                      </a:lnTo>
                      <a:lnTo>
                        <a:pt x="149" y="220"/>
                      </a:lnTo>
                      <a:lnTo>
                        <a:pt x="149" y="217"/>
                      </a:lnTo>
                      <a:lnTo>
                        <a:pt x="146" y="217"/>
                      </a:lnTo>
                      <a:lnTo>
                        <a:pt x="144" y="220"/>
                      </a:lnTo>
                      <a:lnTo>
                        <a:pt x="141" y="222"/>
                      </a:lnTo>
                      <a:lnTo>
                        <a:pt x="139" y="227"/>
                      </a:lnTo>
                      <a:lnTo>
                        <a:pt x="134" y="225"/>
                      </a:lnTo>
                      <a:lnTo>
                        <a:pt x="131" y="227"/>
                      </a:lnTo>
                      <a:lnTo>
                        <a:pt x="126" y="227"/>
                      </a:lnTo>
                      <a:lnTo>
                        <a:pt x="121" y="222"/>
                      </a:lnTo>
                      <a:lnTo>
                        <a:pt x="118" y="220"/>
                      </a:lnTo>
                      <a:lnTo>
                        <a:pt x="116" y="222"/>
                      </a:lnTo>
                      <a:lnTo>
                        <a:pt x="113" y="227"/>
                      </a:lnTo>
                      <a:lnTo>
                        <a:pt x="116" y="230"/>
                      </a:lnTo>
                      <a:lnTo>
                        <a:pt x="121" y="232"/>
                      </a:lnTo>
                      <a:lnTo>
                        <a:pt x="118" y="232"/>
                      </a:lnTo>
                      <a:lnTo>
                        <a:pt x="111" y="235"/>
                      </a:lnTo>
                      <a:lnTo>
                        <a:pt x="108" y="238"/>
                      </a:lnTo>
                      <a:lnTo>
                        <a:pt x="106" y="243"/>
                      </a:lnTo>
                      <a:lnTo>
                        <a:pt x="101" y="250"/>
                      </a:lnTo>
                      <a:lnTo>
                        <a:pt x="96" y="245"/>
                      </a:lnTo>
                      <a:lnTo>
                        <a:pt x="93" y="245"/>
                      </a:lnTo>
                      <a:lnTo>
                        <a:pt x="91" y="243"/>
                      </a:lnTo>
                      <a:lnTo>
                        <a:pt x="91" y="240"/>
                      </a:lnTo>
                      <a:lnTo>
                        <a:pt x="88" y="235"/>
                      </a:lnTo>
                      <a:lnTo>
                        <a:pt x="91" y="232"/>
                      </a:lnTo>
                      <a:lnTo>
                        <a:pt x="93" y="230"/>
                      </a:lnTo>
                      <a:lnTo>
                        <a:pt x="96" y="227"/>
                      </a:lnTo>
                      <a:lnTo>
                        <a:pt x="93" y="225"/>
                      </a:lnTo>
                      <a:lnTo>
                        <a:pt x="88" y="227"/>
                      </a:lnTo>
                      <a:lnTo>
                        <a:pt x="86" y="225"/>
                      </a:lnTo>
                      <a:lnTo>
                        <a:pt x="80" y="225"/>
                      </a:lnTo>
                      <a:lnTo>
                        <a:pt x="78" y="225"/>
                      </a:lnTo>
                      <a:lnTo>
                        <a:pt x="73" y="227"/>
                      </a:lnTo>
                      <a:lnTo>
                        <a:pt x="70" y="230"/>
                      </a:lnTo>
                      <a:lnTo>
                        <a:pt x="68" y="227"/>
                      </a:lnTo>
                      <a:lnTo>
                        <a:pt x="55" y="232"/>
                      </a:lnTo>
                      <a:lnTo>
                        <a:pt x="50" y="235"/>
                      </a:lnTo>
                      <a:lnTo>
                        <a:pt x="48" y="232"/>
                      </a:lnTo>
                      <a:lnTo>
                        <a:pt x="45" y="230"/>
                      </a:lnTo>
                      <a:lnTo>
                        <a:pt x="43" y="235"/>
                      </a:lnTo>
                      <a:lnTo>
                        <a:pt x="43" y="240"/>
                      </a:lnTo>
                      <a:lnTo>
                        <a:pt x="37" y="238"/>
                      </a:lnTo>
                      <a:lnTo>
                        <a:pt x="32" y="238"/>
                      </a:lnTo>
                      <a:lnTo>
                        <a:pt x="25" y="238"/>
                      </a:lnTo>
                      <a:lnTo>
                        <a:pt x="22" y="238"/>
                      </a:lnTo>
                      <a:lnTo>
                        <a:pt x="22" y="235"/>
                      </a:lnTo>
                      <a:lnTo>
                        <a:pt x="25" y="232"/>
                      </a:lnTo>
                      <a:lnTo>
                        <a:pt x="27" y="232"/>
                      </a:lnTo>
                      <a:lnTo>
                        <a:pt x="32" y="230"/>
                      </a:lnTo>
                      <a:lnTo>
                        <a:pt x="37" y="227"/>
                      </a:lnTo>
                      <a:lnTo>
                        <a:pt x="53" y="210"/>
                      </a:lnTo>
                      <a:lnTo>
                        <a:pt x="55" y="210"/>
                      </a:lnTo>
                      <a:lnTo>
                        <a:pt x="58" y="210"/>
                      </a:lnTo>
                      <a:lnTo>
                        <a:pt x="58" y="212"/>
                      </a:lnTo>
                      <a:lnTo>
                        <a:pt x="60" y="212"/>
                      </a:lnTo>
                      <a:lnTo>
                        <a:pt x="70" y="210"/>
                      </a:lnTo>
                      <a:lnTo>
                        <a:pt x="78" y="210"/>
                      </a:lnTo>
                      <a:lnTo>
                        <a:pt x="86" y="207"/>
                      </a:lnTo>
                      <a:lnTo>
                        <a:pt x="93" y="205"/>
                      </a:lnTo>
                      <a:lnTo>
                        <a:pt x="93" y="210"/>
                      </a:lnTo>
                      <a:lnTo>
                        <a:pt x="96" y="212"/>
                      </a:lnTo>
                      <a:lnTo>
                        <a:pt x="96" y="210"/>
                      </a:lnTo>
                      <a:lnTo>
                        <a:pt x="101" y="210"/>
                      </a:lnTo>
                      <a:lnTo>
                        <a:pt x="103" y="205"/>
                      </a:lnTo>
                      <a:lnTo>
                        <a:pt x="103" y="202"/>
                      </a:lnTo>
                      <a:lnTo>
                        <a:pt x="106" y="197"/>
                      </a:lnTo>
                      <a:lnTo>
                        <a:pt x="108" y="195"/>
                      </a:lnTo>
                      <a:lnTo>
                        <a:pt x="113" y="190"/>
                      </a:lnTo>
                      <a:lnTo>
                        <a:pt x="116" y="184"/>
                      </a:lnTo>
                      <a:lnTo>
                        <a:pt x="116" y="174"/>
                      </a:lnTo>
                      <a:lnTo>
                        <a:pt x="116" y="172"/>
                      </a:lnTo>
                      <a:close/>
                      <a:moveTo>
                        <a:pt x="171" y="91"/>
                      </a:moveTo>
                      <a:lnTo>
                        <a:pt x="169" y="89"/>
                      </a:lnTo>
                      <a:lnTo>
                        <a:pt x="169" y="86"/>
                      </a:lnTo>
                      <a:lnTo>
                        <a:pt x="171" y="78"/>
                      </a:lnTo>
                      <a:lnTo>
                        <a:pt x="171" y="76"/>
                      </a:lnTo>
                      <a:lnTo>
                        <a:pt x="166" y="73"/>
                      </a:lnTo>
                      <a:lnTo>
                        <a:pt x="164" y="66"/>
                      </a:lnTo>
                      <a:lnTo>
                        <a:pt x="169" y="61"/>
                      </a:lnTo>
                      <a:lnTo>
                        <a:pt x="171" y="58"/>
                      </a:lnTo>
                      <a:lnTo>
                        <a:pt x="177" y="56"/>
                      </a:lnTo>
                      <a:lnTo>
                        <a:pt x="177" y="53"/>
                      </a:lnTo>
                      <a:lnTo>
                        <a:pt x="174" y="48"/>
                      </a:lnTo>
                      <a:lnTo>
                        <a:pt x="177" y="46"/>
                      </a:lnTo>
                      <a:lnTo>
                        <a:pt x="179" y="46"/>
                      </a:lnTo>
                      <a:lnTo>
                        <a:pt x="184" y="51"/>
                      </a:lnTo>
                      <a:lnTo>
                        <a:pt x="187" y="51"/>
                      </a:lnTo>
                      <a:lnTo>
                        <a:pt x="189" y="48"/>
                      </a:lnTo>
                      <a:lnTo>
                        <a:pt x="189" y="38"/>
                      </a:lnTo>
                      <a:lnTo>
                        <a:pt x="194" y="36"/>
                      </a:lnTo>
                      <a:lnTo>
                        <a:pt x="197" y="33"/>
                      </a:lnTo>
                      <a:lnTo>
                        <a:pt x="197" y="25"/>
                      </a:lnTo>
                      <a:lnTo>
                        <a:pt x="197" y="18"/>
                      </a:lnTo>
                      <a:lnTo>
                        <a:pt x="194" y="10"/>
                      </a:lnTo>
                      <a:lnTo>
                        <a:pt x="194" y="5"/>
                      </a:lnTo>
                      <a:lnTo>
                        <a:pt x="194" y="3"/>
                      </a:lnTo>
                      <a:lnTo>
                        <a:pt x="199" y="0"/>
                      </a:lnTo>
                      <a:lnTo>
                        <a:pt x="204" y="5"/>
                      </a:lnTo>
                      <a:lnTo>
                        <a:pt x="209" y="13"/>
                      </a:lnTo>
                      <a:lnTo>
                        <a:pt x="217" y="20"/>
                      </a:lnTo>
                      <a:lnTo>
                        <a:pt x="225" y="28"/>
                      </a:lnTo>
                      <a:lnTo>
                        <a:pt x="230" y="31"/>
                      </a:lnTo>
                      <a:lnTo>
                        <a:pt x="232" y="33"/>
                      </a:lnTo>
                      <a:lnTo>
                        <a:pt x="240" y="36"/>
                      </a:lnTo>
                      <a:lnTo>
                        <a:pt x="242" y="36"/>
                      </a:lnTo>
                      <a:lnTo>
                        <a:pt x="245" y="33"/>
                      </a:lnTo>
                      <a:lnTo>
                        <a:pt x="252" y="28"/>
                      </a:lnTo>
                      <a:lnTo>
                        <a:pt x="255" y="25"/>
                      </a:lnTo>
                      <a:lnTo>
                        <a:pt x="255" y="28"/>
                      </a:lnTo>
                      <a:lnTo>
                        <a:pt x="252" y="31"/>
                      </a:lnTo>
                      <a:lnTo>
                        <a:pt x="250" y="36"/>
                      </a:lnTo>
                      <a:lnTo>
                        <a:pt x="252" y="41"/>
                      </a:lnTo>
                      <a:lnTo>
                        <a:pt x="255" y="46"/>
                      </a:lnTo>
                      <a:lnTo>
                        <a:pt x="255" y="51"/>
                      </a:lnTo>
                      <a:lnTo>
                        <a:pt x="252" y="53"/>
                      </a:lnTo>
                      <a:lnTo>
                        <a:pt x="250" y="56"/>
                      </a:lnTo>
                      <a:lnTo>
                        <a:pt x="245" y="56"/>
                      </a:lnTo>
                      <a:lnTo>
                        <a:pt x="242" y="56"/>
                      </a:lnTo>
                      <a:lnTo>
                        <a:pt x="240" y="53"/>
                      </a:lnTo>
                      <a:lnTo>
                        <a:pt x="235" y="56"/>
                      </a:lnTo>
                      <a:lnTo>
                        <a:pt x="232" y="56"/>
                      </a:lnTo>
                      <a:lnTo>
                        <a:pt x="230" y="58"/>
                      </a:lnTo>
                      <a:lnTo>
                        <a:pt x="225" y="66"/>
                      </a:lnTo>
                      <a:lnTo>
                        <a:pt x="222" y="71"/>
                      </a:lnTo>
                      <a:lnTo>
                        <a:pt x="219" y="76"/>
                      </a:lnTo>
                      <a:lnTo>
                        <a:pt x="217" y="76"/>
                      </a:lnTo>
                      <a:lnTo>
                        <a:pt x="214" y="73"/>
                      </a:lnTo>
                      <a:lnTo>
                        <a:pt x="199" y="63"/>
                      </a:lnTo>
                      <a:lnTo>
                        <a:pt x="197" y="63"/>
                      </a:lnTo>
                      <a:lnTo>
                        <a:pt x="192" y="63"/>
                      </a:lnTo>
                      <a:lnTo>
                        <a:pt x="184" y="68"/>
                      </a:lnTo>
                      <a:lnTo>
                        <a:pt x="184" y="66"/>
                      </a:lnTo>
                      <a:lnTo>
                        <a:pt x="179" y="63"/>
                      </a:lnTo>
                      <a:lnTo>
                        <a:pt x="177" y="63"/>
                      </a:lnTo>
                      <a:lnTo>
                        <a:pt x="174" y="66"/>
                      </a:lnTo>
                      <a:lnTo>
                        <a:pt x="174" y="71"/>
                      </a:lnTo>
                      <a:lnTo>
                        <a:pt x="182" y="76"/>
                      </a:lnTo>
                      <a:lnTo>
                        <a:pt x="187" y="78"/>
                      </a:lnTo>
                      <a:lnTo>
                        <a:pt x="187" y="81"/>
                      </a:lnTo>
                      <a:lnTo>
                        <a:pt x="184" y="84"/>
                      </a:lnTo>
                      <a:lnTo>
                        <a:pt x="182" y="84"/>
                      </a:lnTo>
                      <a:lnTo>
                        <a:pt x="182" y="81"/>
                      </a:lnTo>
                      <a:lnTo>
                        <a:pt x="179" y="81"/>
                      </a:lnTo>
                      <a:lnTo>
                        <a:pt x="177" y="84"/>
                      </a:lnTo>
                      <a:lnTo>
                        <a:pt x="174" y="89"/>
                      </a:lnTo>
                      <a:lnTo>
                        <a:pt x="171" y="91"/>
                      </a:lnTo>
                      <a:close/>
                      <a:moveTo>
                        <a:pt x="22" y="296"/>
                      </a:moveTo>
                      <a:lnTo>
                        <a:pt x="20" y="296"/>
                      </a:lnTo>
                      <a:lnTo>
                        <a:pt x="20" y="293"/>
                      </a:lnTo>
                      <a:lnTo>
                        <a:pt x="20" y="291"/>
                      </a:lnTo>
                      <a:lnTo>
                        <a:pt x="22" y="285"/>
                      </a:lnTo>
                      <a:lnTo>
                        <a:pt x="20" y="283"/>
                      </a:lnTo>
                      <a:lnTo>
                        <a:pt x="17" y="285"/>
                      </a:lnTo>
                      <a:lnTo>
                        <a:pt x="17" y="288"/>
                      </a:lnTo>
                      <a:lnTo>
                        <a:pt x="15" y="293"/>
                      </a:lnTo>
                      <a:lnTo>
                        <a:pt x="12" y="291"/>
                      </a:lnTo>
                      <a:lnTo>
                        <a:pt x="12" y="288"/>
                      </a:lnTo>
                      <a:lnTo>
                        <a:pt x="12" y="285"/>
                      </a:lnTo>
                      <a:lnTo>
                        <a:pt x="15" y="283"/>
                      </a:lnTo>
                      <a:lnTo>
                        <a:pt x="12" y="275"/>
                      </a:lnTo>
                      <a:lnTo>
                        <a:pt x="17" y="270"/>
                      </a:lnTo>
                      <a:lnTo>
                        <a:pt x="17" y="268"/>
                      </a:lnTo>
                      <a:lnTo>
                        <a:pt x="17" y="265"/>
                      </a:lnTo>
                      <a:lnTo>
                        <a:pt x="15" y="258"/>
                      </a:lnTo>
                      <a:lnTo>
                        <a:pt x="12" y="258"/>
                      </a:lnTo>
                      <a:lnTo>
                        <a:pt x="10" y="260"/>
                      </a:lnTo>
                      <a:lnTo>
                        <a:pt x="7" y="263"/>
                      </a:lnTo>
                      <a:lnTo>
                        <a:pt x="5" y="263"/>
                      </a:lnTo>
                      <a:lnTo>
                        <a:pt x="5" y="258"/>
                      </a:lnTo>
                      <a:lnTo>
                        <a:pt x="2" y="255"/>
                      </a:lnTo>
                      <a:lnTo>
                        <a:pt x="0" y="253"/>
                      </a:lnTo>
                      <a:lnTo>
                        <a:pt x="2" y="250"/>
                      </a:lnTo>
                      <a:lnTo>
                        <a:pt x="7" y="250"/>
                      </a:lnTo>
                      <a:lnTo>
                        <a:pt x="12" y="250"/>
                      </a:lnTo>
                      <a:lnTo>
                        <a:pt x="15" y="245"/>
                      </a:lnTo>
                      <a:lnTo>
                        <a:pt x="17" y="243"/>
                      </a:lnTo>
                      <a:lnTo>
                        <a:pt x="20" y="243"/>
                      </a:lnTo>
                      <a:lnTo>
                        <a:pt x="25" y="243"/>
                      </a:lnTo>
                      <a:lnTo>
                        <a:pt x="25" y="245"/>
                      </a:lnTo>
                      <a:lnTo>
                        <a:pt x="27" y="248"/>
                      </a:lnTo>
                      <a:lnTo>
                        <a:pt x="30" y="248"/>
                      </a:lnTo>
                      <a:lnTo>
                        <a:pt x="35" y="248"/>
                      </a:lnTo>
                      <a:lnTo>
                        <a:pt x="37" y="250"/>
                      </a:lnTo>
                      <a:lnTo>
                        <a:pt x="32" y="253"/>
                      </a:lnTo>
                      <a:lnTo>
                        <a:pt x="35" y="255"/>
                      </a:lnTo>
                      <a:lnTo>
                        <a:pt x="37" y="260"/>
                      </a:lnTo>
                      <a:lnTo>
                        <a:pt x="40" y="263"/>
                      </a:lnTo>
                      <a:lnTo>
                        <a:pt x="35" y="265"/>
                      </a:lnTo>
                      <a:lnTo>
                        <a:pt x="32" y="270"/>
                      </a:lnTo>
                      <a:lnTo>
                        <a:pt x="32" y="273"/>
                      </a:lnTo>
                      <a:lnTo>
                        <a:pt x="32" y="278"/>
                      </a:lnTo>
                      <a:lnTo>
                        <a:pt x="30" y="283"/>
                      </a:lnTo>
                      <a:lnTo>
                        <a:pt x="30" y="285"/>
                      </a:lnTo>
                      <a:lnTo>
                        <a:pt x="27" y="288"/>
                      </a:lnTo>
                      <a:lnTo>
                        <a:pt x="25" y="291"/>
                      </a:lnTo>
                      <a:lnTo>
                        <a:pt x="22" y="296"/>
                      </a:lnTo>
                      <a:close/>
                      <a:moveTo>
                        <a:pt x="53" y="265"/>
                      </a:moveTo>
                      <a:lnTo>
                        <a:pt x="50" y="263"/>
                      </a:lnTo>
                      <a:lnTo>
                        <a:pt x="50" y="260"/>
                      </a:lnTo>
                      <a:lnTo>
                        <a:pt x="48" y="258"/>
                      </a:lnTo>
                      <a:lnTo>
                        <a:pt x="48" y="253"/>
                      </a:lnTo>
                      <a:lnTo>
                        <a:pt x="43" y="250"/>
                      </a:lnTo>
                      <a:lnTo>
                        <a:pt x="50" y="245"/>
                      </a:lnTo>
                      <a:lnTo>
                        <a:pt x="50" y="243"/>
                      </a:lnTo>
                      <a:lnTo>
                        <a:pt x="55" y="238"/>
                      </a:lnTo>
                      <a:lnTo>
                        <a:pt x="58" y="240"/>
                      </a:lnTo>
                      <a:lnTo>
                        <a:pt x="63" y="240"/>
                      </a:lnTo>
                      <a:lnTo>
                        <a:pt x="65" y="240"/>
                      </a:lnTo>
                      <a:lnTo>
                        <a:pt x="68" y="235"/>
                      </a:lnTo>
                      <a:lnTo>
                        <a:pt x="70" y="232"/>
                      </a:lnTo>
                      <a:lnTo>
                        <a:pt x="73" y="232"/>
                      </a:lnTo>
                      <a:lnTo>
                        <a:pt x="75" y="235"/>
                      </a:lnTo>
                      <a:lnTo>
                        <a:pt x="83" y="238"/>
                      </a:lnTo>
                      <a:lnTo>
                        <a:pt x="83" y="240"/>
                      </a:lnTo>
                      <a:lnTo>
                        <a:pt x="83" y="243"/>
                      </a:lnTo>
                      <a:lnTo>
                        <a:pt x="80" y="245"/>
                      </a:lnTo>
                      <a:lnTo>
                        <a:pt x="73" y="253"/>
                      </a:lnTo>
                      <a:lnTo>
                        <a:pt x="73" y="250"/>
                      </a:lnTo>
                      <a:lnTo>
                        <a:pt x="70" y="248"/>
                      </a:lnTo>
                      <a:lnTo>
                        <a:pt x="65" y="248"/>
                      </a:lnTo>
                      <a:lnTo>
                        <a:pt x="63" y="250"/>
                      </a:lnTo>
                      <a:lnTo>
                        <a:pt x="60" y="253"/>
                      </a:lnTo>
                      <a:lnTo>
                        <a:pt x="58" y="255"/>
                      </a:lnTo>
                      <a:lnTo>
                        <a:pt x="58" y="260"/>
                      </a:lnTo>
                      <a:lnTo>
                        <a:pt x="55" y="263"/>
                      </a:lnTo>
                      <a:lnTo>
                        <a:pt x="53" y="265"/>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210" name="Freeform 166"/>
                <p:cNvSpPr>
                  <a:spLocks noEditPoints="1"/>
                </p:cNvSpPr>
                <p:nvPr/>
              </p:nvSpPr>
              <p:spPr bwMode="auto">
                <a:xfrm>
                  <a:off x="7059613" y="4300538"/>
                  <a:ext cx="185737" cy="269875"/>
                </a:xfrm>
                <a:custGeom>
                  <a:avLst/>
                  <a:gdLst>
                    <a:gd name="T0" fmla="*/ 2147483647 w 147"/>
                    <a:gd name="T1" fmla="*/ 2147483647 h 212"/>
                    <a:gd name="T2" fmla="*/ 2147483647 w 147"/>
                    <a:gd name="T3" fmla="*/ 2147483647 h 212"/>
                    <a:gd name="T4" fmla="*/ 2147483647 w 147"/>
                    <a:gd name="T5" fmla="*/ 2147483647 h 212"/>
                    <a:gd name="T6" fmla="*/ 2147483647 w 147"/>
                    <a:gd name="T7" fmla="*/ 0 h 212"/>
                    <a:gd name="T8" fmla="*/ 2147483647 w 147"/>
                    <a:gd name="T9" fmla="*/ 0 h 212"/>
                    <a:gd name="T10" fmla="*/ 2147483647 w 147"/>
                    <a:gd name="T11" fmla="*/ 2147483647 h 212"/>
                    <a:gd name="T12" fmla="*/ 2147483647 w 147"/>
                    <a:gd name="T13" fmla="*/ 2147483647 h 212"/>
                    <a:gd name="T14" fmla="*/ 2147483647 w 147"/>
                    <a:gd name="T15" fmla="*/ 2147483647 h 212"/>
                    <a:gd name="T16" fmla="*/ 2147483647 w 147"/>
                    <a:gd name="T17" fmla="*/ 2147483647 h 212"/>
                    <a:gd name="T18" fmla="*/ 2147483647 w 147"/>
                    <a:gd name="T19" fmla="*/ 2147483647 h 212"/>
                    <a:gd name="T20" fmla="*/ 2147483647 w 147"/>
                    <a:gd name="T21" fmla="*/ 2147483647 h 212"/>
                    <a:gd name="T22" fmla="*/ 2147483647 w 147"/>
                    <a:gd name="T23" fmla="*/ 2147483647 h 212"/>
                    <a:gd name="T24" fmla="*/ 2147483647 w 147"/>
                    <a:gd name="T25" fmla="*/ 2147483647 h 212"/>
                    <a:gd name="T26" fmla="*/ 2147483647 w 147"/>
                    <a:gd name="T27" fmla="*/ 2147483647 h 212"/>
                    <a:gd name="T28" fmla="*/ 2147483647 w 147"/>
                    <a:gd name="T29" fmla="*/ 2147483647 h 212"/>
                    <a:gd name="T30" fmla="*/ 2147483647 w 147"/>
                    <a:gd name="T31" fmla="*/ 2147483647 h 212"/>
                    <a:gd name="T32" fmla="*/ 2147483647 w 147"/>
                    <a:gd name="T33" fmla="*/ 2147483647 h 212"/>
                    <a:gd name="T34" fmla="*/ 2147483647 w 147"/>
                    <a:gd name="T35" fmla="*/ 2147483647 h 212"/>
                    <a:gd name="T36" fmla="*/ 2147483647 w 147"/>
                    <a:gd name="T37" fmla="*/ 2147483647 h 212"/>
                    <a:gd name="T38" fmla="*/ 2147483647 w 147"/>
                    <a:gd name="T39" fmla="*/ 2147483647 h 212"/>
                    <a:gd name="T40" fmla="*/ 2147483647 w 147"/>
                    <a:gd name="T41" fmla="*/ 2147483647 h 212"/>
                    <a:gd name="T42" fmla="*/ 2147483647 w 147"/>
                    <a:gd name="T43" fmla="*/ 2147483647 h 212"/>
                    <a:gd name="T44" fmla="*/ 2147483647 w 147"/>
                    <a:gd name="T45" fmla="*/ 2147483647 h 212"/>
                    <a:gd name="T46" fmla="*/ 2147483647 w 147"/>
                    <a:gd name="T47" fmla="*/ 2147483647 h 212"/>
                    <a:gd name="T48" fmla="*/ 2147483647 w 147"/>
                    <a:gd name="T49" fmla="*/ 2147483647 h 212"/>
                    <a:gd name="T50" fmla="*/ 2147483647 w 147"/>
                    <a:gd name="T51" fmla="*/ 2147483647 h 212"/>
                    <a:gd name="T52" fmla="*/ 2147483647 w 147"/>
                    <a:gd name="T53" fmla="*/ 2147483647 h 212"/>
                    <a:gd name="T54" fmla="*/ 2147483647 w 147"/>
                    <a:gd name="T55" fmla="*/ 2147483647 h 212"/>
                    <a:gd name="T56" fmla="*/ 2147483647 w 147"/>
                    <a:gd name="T57" fmla="*/ 2147483647 h 212"/>
                    <a:gd name="T58" fmla="*/ 2147483647 w 147"/>
                    <a:gd name="T59" fmla="*/ 2147483647 h 212"/>
                    <a:gd name="T60" fmla="*/ 2147483647 w 147"/>
                    <a:gd name="T61" fmla="*/ 2147483647 h 212"/>
                    <a:gd name="T62" fmla="*/ 2147483647 w 147"/>
                    <a:gd name="T63" fmla="*/ 2147483647 h 212"/>
                    <a:gd name="T64" fmla="*/ 2147483647 w 147"/>
                    <a:gd name="T65" fmla="*/ 2147483647 h 212"/>
                    <a:gd name="T66" fmla="*/ 2147483647 w 147"/>
                    <a:gd name="T67" fmla="*/ 2147483647 h 212"/>
                    <a:gd name="T68" fmla="*/ 2147483647 w 147"/>
                    <a:gd name="T69" fmla="*/ 2147483647 h 212"/>
                    <a:gd name="T70" fmla="*/ 0 w 147"/>
                    <a:gd name="T71" fmla="*/ 2147483647 h 212"/>
                    <a:gd name="T72" fmla="*/ 2147483647 w 147"/>
                    <a:gd name="T73" fmla="*/ 2147483647 h 212"/>
                    <a:gd name="T74" fmla="*/ 2147483647 w 147"/>
                    <a:gd name="T75" fmla="*/ 2147483647 h 212"/>
                    <a:gd name="T76" fmla="*/ 2147483647 w 147"/>
                    <a:gd name="T77" fmla="*/ 2147483647 h 212"/>
                    <a:gd name="T78" fmla="*/ 2147483647 w 147"/>
                    <a:gd name="T79" fmla="*/ 2147483647 h 212"/>
                    <a:gd name="T80" fmla="*/ 2147483647 w 147"/>
                    <a:gd name="T81" fmla="*/ 2147483647 h 212"/>
                    <a:gd name="T82" fmla="*/ 2147483647 w 147"/>
                    <a:gd name="T83" fmla="*/ 2147483647 h 212"/>
                    <a:gd name="T84" fmla="*/ 2147483647 w 147"/>
                    <a:gd name="T85" fmla="*/ 2147483647 h 212"/>
                    <a:gd name="T86" fmla="*/ 2147483647 w 147"/>
                    <a:gd name="T87" fmla="*/ 2147483647 h 212"/>
                    <a:gd name="T88" fmla="*/ 2147483647 w 147"/>
                    <a:gd name="T89" fmla="*/ 2147483647 h 212"/>
                    <a:gd name="T90" fmla="*/ 2147483647 w 147"/>
                    <a:gd name="T91" fmla="*/ 2147483647 h 212"/>
                    <a:gd name="T92" fmla="*/ 2147483647 w 147"/>
                    <a:gd name="T93" fmla="*/ 2147483647 h 212"/>
                    <a:gd name="T94" fmla="*/ 2147483647 w 147"/>
                    <a:gd name="T95" fmla="*/ 2147483647 h 212"/>
                    <a:gd name="T96" fmla="*/ 2147483647 w 147"/>
                    <a:gd name="T97" fmla="*/ 2147483647 h 212"/>
                    <a:gd name="T98" fmla="*/ 2147483647 w 147"/>
                    <a:gd name="T99" fmla="*/ 2147483647 h 212"/>
                    <a:gd name="T100" fmla="*/ 2147483647 w 147"/>
                    <a:gd name="T101" fmla="*/ 2147483647 h 212"/>
                    <a:gd name="T102" fmla="*/ 2147483647 w 147"/>
                    <a:gd name="T103" fmla="*/ 2147483647 h 212"/>
                    <a:gd name="T104" fmla="*/ 2147483647 w 147"/>
                    <a:gd name="T105" fmla="*/ 2147483647 h 212"/>
                    <a:gd name="T106" fmla="*/ 2147483647 w 147"/>
                    <a:gd name="T107" fmla="*/ 2147483647 h 212"/>
                    <a:gd name="T108" fmla="*/ 2147483647 w 147"/>
                    <a:gd name="T109" fmla="*/ 2147483647 h 21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7"/>
                    <a:gd name="T166" fmla="*/ 0 h 212"/>
                    <a:gd name="T167" fmla="*/ 147 w 147"/>
                    <a:gd name="T168" fmla="*/ 212 h 21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7" h="212">
                      <a:moveTo>
                        <a:pt x="51" y="65"/>
                      </a:moveTo>
                      <a:lnTo>
                        <a:pt x="51" y="65"/>
                      </a:lnTo>
                      <a:lnTo>
                        <a:pt x="45" y="60"/>
                      </a:lnTo>
                      <a:lnTo>
                        <a:pt x="43" y="50"/>
                      </a:lnTo>
                      <a:lnTo>
                        <a:pt x="43" y="48"/>
                      </a:lnTo>
                      <a:lnTo>
                        <a:pt x="43" y="43"/>
                      </a:lnTo>
                      <a:lnTo>
                        <a:pt x="40" y="38"/>
                      </a:lnTo>
                      <a:lnTo>
                        <a:pt x="43" y="35"/>
                      </a:lnTo>
                      <a:lnTo>
                        <a:pt x="48" y="40"/>
                      </a:lnTo>
                      <a:lnTo>
                        <a:pt x="51" y="38"/>
                      </a:lnTo>
                      <a:lnTo>
                        <a:pt x="51" y="35"/>
                      </a:lnTo>
                      <a:lnTo>
                        <a:pt x="51" y="30"/>
                      </a:lnTo>
                      <a:lnTo>
                        <a:pt x="51" y="27"/>
                      </a:lnTo>
                      <a:lnTo>
                        <a:pt x="51" y="22"/>
                      </a:lnTo>
                      <a:lnTo>
                        <a:pt x="51" y="17"/>
                      </a:lnTo>
                      <a:lnTo>
                        <a:pt x="51" y="12"/>
                      </a:lnTo>
                      <a:lnTo>
                        <a:pt x="53" y="7"/>
                      </a:lnTo>
                      <a:lnTo>
                        <a:pt x="56" y="0"/>
                      </a:lnTo>
                      <a:lnTo>
                        <a:pt x="58" y="0"/>
                      </a:lnTo>
                      <a:lnTo>
                        <a:pt x="63" y="0"/>
                      </a:lnTo>
                      <a:lnTo>
                        <a:pt x="71" y="2"/>
                      </a:lnTo>
                      <a:lnTo>
                        <a:pt x="76" y="5"/>
                      </a:lnTo>
                      <a:lnTo>
                        <a:pt x="76" y="2"/>
                      </a:lnTo>
                      <a:lnTo>
                        <a:pt x="78" y="0"/>
                      </a:lnTo>
                      <a:lnTo>
                        <a:pt x="81" y="2"/>
                      </a:lnTo>
                      <a:lnTo>
                        <a:pt x="81" y="5"/>
                      </a:lnTo>
                      <a:lnTo>
                        <a:pt x="78" y="7"/>
                      </a:lnTo>
                      <a:lnTo>
                        <a:pt x="78" y="12"/>
                      </a:lnTo>
                      <a:lnTo>
                        <a:pt x="78" y="17"/>
                      </a:lnTo>
                      <a:lnTo>
                        <a:pt x="83" y="20"/>
                      </a:lnTo>
                      <a:lnTo>
                        <a:pt x="83" y="22"/>
                      </a:lnTo>
                      <a:lnTo>
                        <a:pt x="81" y="32"/>
                      </a:lnTo>
                      <a:lnTo>
                        <a:pt x="78" y="35"/>
                      </a:lnTo>
                      <a:lnTo>
                        <a:pt x="73" y="40"/>
                      </a:lnTo>
                      <a:lnTo>
                        <a:pt x="68" y="43"/>
                      </a:lnTo>
                      <a:lnTo>
                        <a:pt x="68" y="45"/>
                      </a:lnTo>
                      <a:lnTo>
                        <a:pt x="68" y="50"/>
                      </a:lnTo>
                      <a:lnTo>
                        <a:pt x="66" y="53"/>
                      </a:lnTo>
                      <a:lnTo>
                        <a:pt x="66" y="55"/>
                      </a:lnTo>
                      <a:lnTo>
                        <a:pt x="68" y="60"/>
                      </a:lnTo>
                      <a:lnTo>
                        <a:pt x="71" y="68"/>
                      </a:lnTo>
                      <a:lnTo>
                        <a:pt x="73" y="73"/>
                      </a:lnTo>
                      <a:lnTo>
                        <a:pt x="78" y="75"/>
                      </a:lnTo>
                      <a:lnTo>
                        <a:pt x="81" y="73"/>
                      </a:lnTo>
                      <a:lnTo>
                        <a:pt x="83" y="70"/>
                      </a:lnTo>
                      <a:lnTo>
                        <a:pt x="86" y="68"/>
                      </a:lnTo>
                      <a:lnTo>
                        <a:pt x="88" y="70"/>
                      </a:lnTo>
                      <a:lnTo>
                        <a:pt x="91" y="70"/>
                      </a:lnTo>
                      <a:lnTo>
                        <a:pt x="91" y="75"/>
                      </a:lnTo>
                      <a:lnTo>
                        <a:pt x="93" y="78"/>
                      </a:lnTo>
                      <a:lnTo>
                        <a:pt x="96" y="80"/>
                      </a:lnTo>
                      <a:lnTo>
                        <a:pt x="99" y="75"/>
                      </a:lnTo>
                      <a:lnTo>
                        <a:pt x="104" y="78"/>
                      </a:lnTo>
                      <a:lnTo>
                        <a:pt x="106" y="78"/>
                      </a:lnTo>
                      <a:lnTo>
                        <a:pt x="104" y="80"/>
                      </a:lnTo>
                      <a:lnTo>
                        <a:pt x="101" y="80"/>
                      </a:lnTo>
                      <a:lnTo>
                        <a:pt x="101" y="83"/>
                      </a:lnTo>
                      <a:lnTo>
                        <a:pt x="106" y="91"/>
                      </a:lnTo>
                      <a:lnTo>
                        <a:pt x="104" y="93"/>
                      </a:lnTo>
                      <a:lnTo>
                        <a:pt x="101" y="91"/>
                      </a:lnTo>
                      <a:lnTo>
                        <a:pt x="99" y="91"/>
                      </a:lnTo>
                      <a:lnTo>
                        <a:pt x="96" y="86"/>
                      </a:lnTo>
                      <a:lnTo>
                        <a:pt x="91" y="80"/>
                      </a:lnTo>
                      <a:lnTo>
                        <a:pt x="86" y="75"/>
                      </a:lnTo>
                      <a:lnTo>
                        <a:pt x="83" y="75"/>
                      </a:lnTo>
                      <a:lnTo>
                        <a:pt x="83" y="78"/>
                      </a:lnTo>
                      <a:lnTo>
                        <a:pt x="86" y="83"/>
                      </a:lnTo>
                      <a:lnTo>
                        <a:pt x="83" y="86"/>
                      </a:lnTo>
                      <a:lnTo>
                        <a:pt x="78" y="80"/>
                      </a:lnTo>
                      <a:lnTo>
                        <a:pt x="71" y="75"/>
                      </a:lnTo>
                      <a:lnTo>
                        <a:pt x="68" y="78"/>
                      </a:lnTo>
                      <a:lnTo>
                        <a:pt x="66" y="78"/>
                      </a:lnTo>
                      <a:lnTo>
                        <a:pt x="66" y="80"/>
                      </a:lnTo>
                      <a:lnTo>
                        <a:pt x="63" y="80"/>
                      </a:lnTo>
                      <a:lnTo>
                        <a:pt x="61" y="78"/>
                      </a:lnTo>
                      <a:lnTo>
                        <a:pt x="56" y="75"/>
                      </a:lnTo>
                      <a:lnTo>
                        <a:pt x="53" y="73"/>
                      </a:lnTo>
                      <a:lnTo>
                        <a:pt x="58" y="68"/>
                      </a:lnTo>
                      <a:lnTo>
                        <a:pt x="61" y="70"/>
                      </a:lnTo>
                      <a:lnTo>
                        <a:pt x="63" y="70"/>
                      </a:lnTo>
                      <a:lnTo>
                        <a:pt x="66" y="68"/>
                      </a:lnTo>
                      <a:lnTo>
                        <a:pt x="61" y="65"/>
                      </a:lnTo>
                      <a:lnTo>
                        <a:pt x="58" y="63"/>
                      </a:lnTo>
                      <a:lnTo>
                        <a:pt x="53" y="60"/>
                      </a:lnTo>
                      <a:lnTo>
                        <a:pt x="51" y="65"/>
                      </a:lnTo>
                      <a:close/>
                      <a:moveTo>
                        <a:pt x="142" y="194"/>
                      </a:moveTo>
                      <a:lnTo>
                        <a:pt x="142" y="194"/>
                      </a:lnTo>
                      <a:lnTo>
                        <a:pt x="139" y="189"/>
                      </a:lnTo>
                      <a:lnTo>
                        <a:pt x="136" y="184"/>
                      </a:lnTo>
                      <a:lnTo>
                        <a:pt x="131" y="189"/>
                      </a:lnTo>
                      <a:lnTo>
                        <a:pt x="129" y="194"/>
                      </a:lnTo>
                      <a:lnTo>
                        <a:pt x="131" y="197"/>
                      </a:lnTo>
                      <a:lnTo>
                        <a:pt x="134" y="199"/>
                      </a:lnTo>
                      <a:lnTo>
                        <a:pt x="134" y="204"/>
                      </a:lnTo>
                      <a:lnTo>
                        <a:pt x="134" y="209"/>
                      </a:lnTo>
                      <a:lnTo>
                        <a:pt x="129" y="212"/>
                      </a:lnTo>
                      <a:lnTo>
                        <a:pt x="129" y="209"/>
                      </a:lnTo>
                      <a:lnTo>
                        <a:pt x="126" y="209"/>
                      </a:lnTo>
                      <a:lnTo>
                        <a:pt x="129" y="204"/>
                      </a:lnTo>
                      <a:lnTo>
                        <a:pt x="126" y="202"/>
                      </a:lnTo>
                      <a:lnTo>
                        <a:pt x="124" y="202"/>
                      </a:lnTo>
                      <a:lnTo>
                        <a:pt x="121" y="207"/>
                      </a:lnTo>
                      <a:lnTo>
                        <a:pt x="114" y="202"/>
                      </a:lnTo>
                      <a:lnTo>
                        <a:pt x="109" y="199"/>
                      </a:lnTo>
                      <a:lnTo>
                        <a:pt x="109" y="194"/>
                      </a:lnTo>
                      <a:lnTo>
                        <a:pt x="106" y="189"/>
                      </a:lnTo>
                      <a:lnTo>
                        <a:pt x="111" y="184"/>
                      </a:lnTo>
                      <a:lnTo>
                        <a:pt x="109" y="179"/>
                      </a:lnTo>
                      <a:lnTo>
                        <a:pt x="106" y="176"/>
                      </a:lnTo>
                      <a:lnTo>
                        <a:pt x="101" y="174"/>
                      </a:lnTo>
                      <a:lnTo>
                        <a:pt x="99" y="176"/>
                      </a:lnTo>
                      <a:lnTo>
                        <a:pt x="99" y="179"/>
                      </a:lnTo>
                      <a:lnTo>
                        <a:pt x="93" y="179"/>
                      </a:lnTo>
                      <a:lnTo>
                        <a:pt x="88" y="181"/>
                      </a:lnTo>
                      <a:lnTo>
                        <a:pt x="88" y="176"/>
                      </a:lnTo>
                      <a:lnTo>
                        <a:pt x="88" y="174"/>
                      </a:lnTo>
                      <a:lnTo>
                        <a:pt x="86" y="176"/>
                      </a:lnTo>
                      <a:lnTo>
                        <a:pt x="81" y="184"/>
                      </a:lnTo>
                      <a:lnTo>
                        <a:pt x="78" y="189"/>
                      </a:lnTo>
                      <a:lnTo>
                        <a:pt x="76" y="189"/>
                      </a:lnTo>
                      <a:lnTo>
                        <a:pt x="76" y="186"/>
                      </a:lnTo>
                      <a:lnTo>
                        <a:pt x="76" y="184"/>
                      </a:lnTo>
                      <a:lnTo>
                        <a:pt x="78" y="179"/>
                      </a:lnTo>
                      <a:lnTo>
                        <a:pt x="78" y="176"/>
                      </a:lnTo>
                      <a:lnTo>
                        <a:pt x="81" y="174"/>
                      </a:lnTo>
                      <a:lnTo>
                        <a:pt x="83" y="171"/>
                      </a:lnTo>
                      <a:lnTo>
                        <a:pt x="88" y="171"/>
                      </a:lnTo>
                      <a:lnTo>
                        <a:pt x="91" y="166"/>
                      </a:lnTo>
                      <a:lnTo>
                        <a:pt x="96" y="164"/>
                      </a:lnTo>
                      <a:lnTo>
                        <a:pt x="101" y="164"/>
                      </a:lnTo>
                      <a:lnTo>
                        <a:pt x="104" y="166"/>
                      </a:lnTo>
                      <a:lnTo>
                        <a:pt x="104" y="171"/>
                      </a:lnTo>
                      <a:lnTo>
                        <a:pt x="106" y="171"/>
                      </a:lnTo>
                      <a:lnTo>
                        <a:pt x="109" y="169"/>
                      </a:lnTo>
                      <a:lnTo>
                        <a:pt x="111" y="169"/>
                      </a:lnTo>
                      <a:lnTo>
                        <a:pt x="114" y="164"/>
                      </a:lnTo>
                      <a:lnTo>
                        <a:pt x="116" y="164"/>
                      </a:lnTo>
                      <a:lnTo>
                        <a:pt x="119" y="164"/>
                      </a:lnTo>
                      <a:lnTo>
                        <a:pt x="121" y="164"/>
                      </a:lnTo>
                      <a:lnTo>
                        <a:pt x="121" y="156"/>
                      </a:lnTo>
                      <a:lnTo>
                        <a:pt x="124" y="156"/>
                      </a:lnTo>
                      <a:lnTo>
                        <a:pt x="126" y="161"/>
                      </a:lnTo>
                      <a:lnTo>
                        <a:pt x="126" y="156"/>
                      </a:lnTo>
                      <a:lnTo>
                        <a:pt x="129" y="156"/>
                      </a:lnTo>
                      <a:lnTo>
                        <a:pt x="131" y="156"/>
                      </a:lnTo>
                      <a:lnTo>
                        <a:pt x="134" y="154"/>
                      </a:lnTo>
                      <a:lnTo>
                        <a:pt x="131" y="149"/>
                      </a:lnTo>
                      <a:lnTo>
                        <a:pt x="131" y="146"/>
                      </a:lnTo>
                      <a:lnTo>
                        <a:pt x="131" y="144"/>
                      </a:lnTo>
                      <a:lnTo>
                        <a:pt x="136" y="146"/>
                      </a:lnTo>
                      <a:lnTo>
                        <a:pt x="142" y="154"/>
                      </a:lnTo>
                      <a:lnTo>
                        <a:pt x="142" y="156"/>
                      </a:lnTo>
                      <a:lnTo>
                        <a:pt x="142" y="159"/>
                      </a:lnTo>
                      <a:lnTo>
                        <a:pt x="139" y="164"/>
                      </a:lnTo>
                      <a:lnTo>
                        <a:pt x="142" y="166"/>
                      </a:lnTo>
                      <a:lnTo>
                        <a:pt x="147" y="164"/>
                      </a:lnTo>
                      <a:lnTo>
                        <a:pt x="147" y="169"/>
                      </a:lnTo>
                      <a:lnTo>
                        <a:pt x="147" y="171"/>
                      </a:lnTo>
                      <a:lnTo>
                        <a:pt x="147" y="176"/>
                      </a:lnTo>
                      <a:lnTo>
                        <a:pt x="147" y="179"/>
                      </a:lnTo>
                      <a:lnTo>
                        <a:pt x="147" y="181"/>
                      </a:lnTo>
                      <a:lnTo>
                        <a:pt x="147" y="184"/>
                      </a:lnTo>
                      <a:lnTo>
                        <a:pt x="144" y="189"/>
                      </a:lnTo>
                      <a:lnTo>
                        <a:pt x="142" y="194"/>
                      </a:lnTo>
                      <a:close/>
                      <a:moveTo>
                        <a:pt x="3" y="164"/>
                      </a:moveTo>
                      <a:lnTo>
                        <a:pt x="0" y="164"/>
                      </a:lnTo>
                      <a:lnTo>
                        <a:pt x="3" y="161"/>
                      </a:lnTo>
                      <a:lnTo>
                        <a:pt x="5" y="156"/>
                      </a:lnTo>
                      <a:lnTo>
                        <a:pt x="8" y="154"/>
                      </a:lnTo>
                      <a:lnTo>
                        <a:pt x="10" y="151"/>
                      </a:lnTo>
                      <a:lnTo>
                        <a:pt x="15" y="149"/>
                      </a:lnTo>
                      <a:lnTo>
                        <a:pt x="23" y="141"/>
                      </a:lnTo>
                      <a:lnTo>
                        <a:pt x="23" y="144"/>
                      </a:lnTo>
                      <a:lnTo>
                        <a:pt x="23" y="149"/>
                      </a:lnTo>
                      <a:lnTo>
                        <a:pt x="20" y="149"/>
                      </a:lnTo>
                      <a:lnTo>
                        <a:pt x="18" y="151"/>
                      </a:lnTo>
                      <a:lnTo>
                        <a:pt x="15" y="154"/>
                      </a:lnTo>
                      <a:lnTo>
                        <a:pt x="13" y="154"/>
                      </a:lnTo>
                      <a:lnTo>
                        <a:pt x="13" y="159"/>
                      </a:lnTo>
                      <a:lnTo>
                        <a:pt x="10" y="161"/>
                      </a:lnTo>
                      <a:lnTo>
                        <a:pt x="5" y="161"/>
                      </a:lnTo>
                      <a:lnTo>
                        <a:pt x="3" y="164"/>
                      </a:lnTo>
                      <a:close/>
                      <a:moveTo>
                        <a:pt x="93" y="154"/>
                      </a:moveTo>
                      <a:lnTo>
                        <a:pt x="91" y="151"/>
                      </a:lnTo>
                      <a:lnTo>
                        <a:pt x="83" y="149"/>
                      </a:lnTo>
                      <a:lnTo>
                        <a:pt x="83" y="146"/>
                      </a:lnTo>
                      <a:lnTo>
                        <a:pt x="83" y="144"/>
                      </a:lnTo>
                      <a:lnTo>
                        <a:pt x="88" y="141"/>
                      </a:lnTo>
                      <a:lnTo>
                        <a:pt x="88" y="139"/>
                      </a:lnTo>
                      <a:lnTo>
                        <a:pt x="93" y="126"/>
                      </a:lnTo>
                      <a:lnTo>
                        <a:pt x="96" y="123"/>
                      </a:lnTo>
                      <a:lnTo>
                        <a:pt x="99" y="123"/>
                      </a:lnTo>
                      <a:lnTo>
                        <a:pt x="99" y="126"/>
                      </a:lnTo>
                      <a:lnTo>
                        <a:pt x="99" y="128"/>
                      </a:lnTo>
                      <a:lnTo>
                        <a:pt x="96" y="133"/>
                      </a:lnTo>
                      <a:lnTo>
                        <a:pt x="96" y="136"/>
                      </a:lnTo>
                      <a:lnTo>
                        <a:pt x="93" y="146"/>
                      </a:lnTo>
                      <a:lnTo>
                        <a:pt x="93" y="149"/>
                      </a:lnTo>
                      <a:lnTo>
                        <a:pt x="96" y="151"/>
                      </a:lnTo>
                      <a:lnTo>
                        <a:pt x="93" y="154"/>
                      </a:lnTo>
                      <a:close/>
                      <a:moveTo>
                        <a:pt x="28" y="139"/>
                      </a:moveTo>
                      <a:lnTo>
                        <a:pt x="25" y="139"/>
                      </a:lnTo>
                      <a:lnTo>
                        <a:pt x="25" y="136"/>
                      </a:lnTo>
                      <a:lnTo>
                        <a:pt x="28" y="136"/>
                      </a:lnTo>
                      <a:lnTo>
                        <a:pt x="30" y="133"/>
                      </a:lnTo>
                      <a:lnTo>
                        <a:pt x="33" y="128"/>
                      </a:lnTo>
                      <a:lnTo>
                        <a:pt x="33" y="126"/>
                      </a:lnTo>
                      <a:lnTo>
                        <a:pt x="33" y="121"/>
                      </a:lnTo>
                      <a:lnTo>
                        <a:pt x="35" y="121"/>
                      </a:lnTo>
                      <a:lnTo>
                        <a:pt x="35" y="123"/>
                      </a:lnTo>
                      <a:lnTo>
                        <a:pt x="38" y="126"/>
                      </a:lnTo>
                      <a:lnTo>
                        <a:pt x="38" y="131"/>
                      </a:lnTo>
                      <a:lnTo>
                        <a:pt x="33" y="133"/>
                      </a:lnTo>
                      <a:lnTo>
                        <a:pt x="30" y="139"/>
                      </a:lnTo>
                      <a:lnTo>
                        <a:pt x="28" y="139"/>
                      </a:lnTo>
                      <a:close/>
                      <a:moveTo>
                        <a:pt x="76" y="131"/>
                      </a:moveTo>
                      <a:lnTo>
                        <a:pt x="76" y="128"/>
                      </a:lnTo>
                      <a:lnTo>
                        <a:pt x="78" y="118"/>
                      </a:lnTo>
                      <a:lnTo>
                        <a:pt x="78" y="111"/>
                      </a:lnTo>
                      <a:lnTo>
                        <a:pt x="81" y="113"/>
                      </a:lnTo>
                      <a:lnTo>
                        <a:pt x="86" y="116"/>
                      </a:lnTo>
                      <a:lnTo>
                        <a:pt x="88" y="116"/>
                      </a:lnTo>
                      <a:lnTo>
                        <a:pt x="93" y="116"/>
                      </a:lnTo>
                      <a:lnTo>
                        <a:pt x="93" y="118"/>
                      </a:lnTo>
                      <a:lnTo>
                        <a:pt x="91" y="121"/>
                      </a:lnTo>
                      <a:lnTo>
                        <a:pt x="91" y="123"/>
                      </a:lnTo>
                      <a:lnTo>
                        <a:pt x="88" y="123"/>
                      </a:lnTo>
                      <a:lnTo>
                        <a:pt x="83" y="128"/>
                      </a:lnTo>
                      <a:lnTo>
                        <a:pt x="76" y="131"/>
                      </a:lnTo>
                      <a:close/>
                      <a:moveTo>
                        <a:pt x="131" y="121"/>
                      </a:moveTo>
                      <a:lnTo>
                        <a:pt x="126" y="118"/>
                      </a:lnTo>
                      <a:lnTo>
                        <a:pt x="124" y="116"/>
                      </a:lnTo>
                      <a:lnTo>
                        <a:pt x="124" y="113"/>
                      </a:lnTo>
                      <a:lnTo>
                        <a:pt x="124" y="111"/>
                      </a:lnTo>
                      <a:lnTo>
                        <a:pt x="119" y="108"/>
                      </a:lnTo>
                      <a:lnTo>
                        <a:pt x="114" y="103"/>
                      </a:lnTo>
                      <a:lnTo>
                        <a:pt x="114" y="101"/>
                      </a:lnTo>
                      <a:lnTo>
                        <a:pt x="116" y="101"/>
                      </a:lnTo>
                      <a:lnTo>
                        <a:pt x="124" y="98"/>
                      </a:lnTo>
                      <a:lnTo>
                        <a:pt x="126" y="98"/>
                      </a:lnTo>
                      <a:lnTo>
                        <a:pt x="129" y="103"/>
                      </a:lnTo>
                      <a:lnTo>
                        <a:pt x="129" y="108"/>
                      </a:lnTo>
                      <a:lnTo>
                        <a:pt x="131" y="113"/>
                      </a:lnTo>
                      <a:lnTo>
                        <a:pt x="131" y="121"/>
                      </a:lnTo>
                      <a:close/>
                      <a:moveTo>
                        <a:pt x="63" y="103"/>
                      </a:moveTo>
                      <a:lnTo>
                        <a:pt x="61" y="101"/>
                      </a:lnTo>
                      <a:lnTo>
                        <a:pt x="58" y="98"/>
                      </a:lnTo>
                      <a:lnTo>
                        <a:pt x="58" y="96"/>
                      </a:lnTo>
                      <a:lnTo>
                        <a:pt x="56" y="88"/>
                      </a:lnTo>
                      <a:lnTo>
                        <a:pt x="51" y="86"/>
                      </a:lnTo>
                      <a:lnTo>
                        <a:pt x="56" y="83"/>
                      </a:lnTo>
                      <a:lnTo>
                        <a:pt x="63" y="83"/>
                      </a:lnTo>
                      <a:lnTo>
                        <a:pt x="66" y="86"/>
                      </a:lnTo>
                      <a:lnTo>
                        <a:pt x="66" y="88"/>
                      </a:lnTo>
                      <a:lnTo>
                        <a:pt x="66" y="96"/>
                      </a:lnTo>
                      <a:lnTo>
                        <a:pt x="66" y="98"/>
                      </a:lnTo>
                      <a:lnTo>
                        <a:pt x="66" y="101"/>
                      </a:lnTo>
                      <a:lnTo>
                        <a:pt x="63" y="103"/>
                      </a:lnTo>
                      <a:close/>
                    </a:path>
                  </a:pathLst>
                </a:custGeom>
                <a:solidFill>
                  <a:srgbClr val="FFCC00"/>
                </a:solidFill>
                <a:ln w="9525">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211" name="Freeform 167"/>
                <p:cNvSpPr>
                  <a:spLocks noEditPoints="1"/>
                </p:cNvSpPr>
                <p:nvPr/>
              </p:nvSpPr>
              <p:spPr bwMode="auto">
                <a:xfrm>
                  <a:off x="6988112" y="4919663"/>
                  <a:ext cx="819150" cy="762000"/>
                </a:xfrm>
                <a:custGeom>
                  <a:avLst/>
                  <a:gdLst>
                    <a:gd name="T0" fmla="*/ 2147483647 w 645"/>
                    <a:gd name="T1" fmla="*/ 2147483647 h 599"/>
                    <a:gd name="T2" fmla="*/ 2147483647 w 645"/>
                    <a:gd name="T3" fmla="*/ 2147483647 h 599"/>
                    <a:gd name="T4" fmla="*/ 2147483647 w 645"/>
                    <a:gd name="T5" fmla="*/ 2147483647 h 599"/>
                    <a:gd name="T6" fmla="*/ 2147483647 w 645"/>
                    <a:gd name="T7" fmla="*/ 2147483647 h 599"/>
                    <a:gd name="T8" fmla="*/ 2147483647 w 645"/>
                    <a:gd name="T9" fmla="*/ 2147483647 h 599"/>
                    <a:gd name="T10" fmla="*/ 2147483647 w 645"/>
                    <a:gd name="T11" fmla="*/ 2147483647 h 599"/>
                    <a:gd name="T12" fmla="*/ 2147483647 w 645"/>
                    <a:gd name="T13" fmla="*/ 2147483647 h 599"/>
                    <a:gd name="T14" fmla="*/ 2147483647 w 645"/>
                    <a:gd name="T15" fmla="*/ 2147483647 h 599"/>
                    <a:gd name="T16" fmla="*/ 2147483647 w 645"/>
                    <a:gd name="T17" fmla="*/ 2147483647 h 599"/>
                    <a:gd name="T18" fmla="*/ 2147483647 w 645"/>
                    <a:gd name="T19" fmla="*/ 2147483647 h 599"/>
                    <a:gd name="T20" fmla="*/ 2147483647 w 645"/>
                    <a:gd name="T21" fmla="*/ 2147483647 h 599"/>
                    <a:gd name="T22" fmla="*/ 2147483647 w 645"/>
                    <a:gd name="T23" fmla="*/ 2147483647 h 599"/>
                    <a:gd name="T24" fmla="*/ 2147483647 w 645"/>
                    <a:gd name="T25" fmla="*/ 2147483647 h 599"/>
                    <a:gd name="T26" fmla="*/ 2147483647 w 645"/>
                    <a:gd name="T27" fmla="*/ 2147483647 h 599"/>
                    <a:gd name="T28" fmla="*/ 2147483647 w 645"/>
                    <a:gd name="T29" fmla="*/ 2147483647 h 599"/>
                    <a:gd name="T30" fmla="*/ 2147483647 w 645"/>
                    <a:gd name="T31" fmla="*/ 2147483647 h 599"/>
                    <a:gd name="T32" fmla="*/ 2147483647 w 645"/>
                    <a:gd name="T33" fmla="*/ 2147483647 h 599"/>
                    <a:gd name="T34" fmla="*/ 2147483647 w 645"/>
                    <a:gd name="T35" fmla="*/ 2147483647 h 599"/>
                    <a:gd name="T36" fmla="*/ 2147483647 w 645"/>
                    <a:gd name="T37" fmla="*/ 2147483647 h 599"/>
                    <a:gd name="T38" fmla="*/ 2147483647 w 645"/>
                    <a:gd name="T39" fmla="*/ 2147483647 h 599"/>
                    <a:gd name="T40" fmla="*/ 2147483647 w 645"/>
                    <a:gd name="T41" fmla="*/ 2147483647 h 599"/>
                    <a:gd name="T42" fmla="*/ 2147483647 w 645"/>
                    <a:gd name="T43" fmla="*/ 2147483647 h 599"/>
                    <a:gd name="T44" fmla="*/ 2147483647 w 645"/>
                    <a:gd name="T45" fmla="*/ 2147483647 h 599"/>
                    <a:gd name="T46" fmla="*/ 2147483647 w 645"/>
                    <a:gd name="T47" fmla="*/ 2147483647 h 599"/>
                    <a:gd name="T48" fmla="*/ 2147483647 w 645"/>
                    <a:gd name="T49" fmla="*/ 2147483647 h 599"/>
                    <a:gd name="T50" fmla="*/ 2147483647 w 645"/>
                    <a:gd name="T51" fmla="*/ 2147483647 h 599"/>
                    <a:gd name="T52" fmla="*/ 2147483647 w 645"/>
                    <a:gd name="T53" fmla="*/ 2147483647 h 599"/>
                    <a:gd name="T54" fmla="*/ 2147483647 w 645"/>
                    <a:gd name="T55" fmla="*/ 2147483647 h 599"/>
                    <a:gd name="T56" fmla="*/ 2147483647 w 645"/>
                    <a:gd name="T57" fmla="*/ 2147483647 h 599"/>
                    <a:gd name="T58" fmla="*/ 2147483647 w 645"/>
                    <a:gd name="T59" fmla="*/ 2147483647 h 599"/>
                    <a:gd name="T60" fmla="*/ 2147483647 w 645"/>
                    <a:gd name="T61" fmla="*/ 2147483647 h 599"/>
                    <a:gd name="T62" fmla="*/ 2147483647 w 645"/>
                    <a:gd name="T63" fmla="*/ 2147483647 h 599"/>
                    <a:gd name="T64" fmla="*/ 2147483647 w 645"/>
                    <a:gd name="T65" fmla="*/ 2147483647 h 599"/>
                    <a:gd name="T66" fmla="*/ 2147483647 w 645"/>
                    <a:gd name="T67" fmla="*/ 2147483647 h 599"/>
                    <a:gd name="T68" fmla="*/ 2147483647 w 645"/>
                    <a:gd name="T69" fmla="*/ 2147483647 h 599"/>
                    <a:gd name="T70" fmla="*/ 2147483647 w 645"/>
                    <a:gd name="T71" fmla="*/ 2147483647 h 599"/>
                    <a:gd name="T72" fmla="*/ 2147483647 w 645"/>
                    <a:gd name="T73" fmla="*/ 2147483647 h 599"/>
                    <a:gd name="T74" fmla="*/ 2147483647 w 645"/>
                    <a:gd name="T75" fmla="*/ 2147483647 h 599"/>
                    <a:gd name="T76" fmla="*/ 2147483647 w 645"/>
                    <a:gd name="T77" fmla="*/ 2147483647 h 599"/>
                    <a:gd name="T78" fmla="*/ 2147483647 w 645"/>
                    <a:gd name="T79" fmla="*/ 2147483647 h 599"/>
                    <a:gd name="T80" fmla="*/ 2147483647 w 645"/>
                    <a:gd name="T81" fmla="*/ 2147483647 h 599"/>
                    <a:gd name="T82" fmla="*/ 2147483647 w 645"/>
                    <a:gd name="T83" fmla="*/ 2147483647 h 599"/>
                    <a:gd name="T84" fmla="*/ 2147483647 w 645"/>
                    <a:gd name="T85" fmla="*/ 2147483647 h 599"/>
                    <a:gd name="T86" fmla="*/ 2147483647 w 645"/>
                    <a:gd name="T87" fmla="*/ 2147483647 h 599"/>
                    <a:gd name="T88" fmla="*/ 2147483647 w 645"/>
                    <a:gd name="T89" fmla="*/ 2147483647 h 599"/>
                    <a:gd name="T90" fmla="*/ 2147483647 w 645"/>
                    <a:gd name="T91" fmla="*/ 2147483647 h 599"/>
                    <a:gd name="T92" fmla="*/ 2147483647 w 645"/>
                    <a:gd name="T93" fmla="*/ 2147483647 h 599"/>
                    <a:gd name="T94" fmla="*/ 2147483647 w 645"/>
                    <a:gd name="T95" fmla="*/ 2147483647 h 599"/>
                    <a:gd name="T96" fmla="*/ 2147483647 w 645"/>
                    <a:gd name="T97" fmla="*/ 2147483647 h 599"/>
                    <a:gd name="T98" fmla="*/ 2147483647 w 645"/>
                    <a:gd name="T99" fmla="*/ 2147483647 h 599"/>
                    <a:gd name="T100" fmla="*/ 2147483647 w 645"/>
                    <a:gd name="T101" fmla="*/ 2147483647 h 599"/>
                    <a:gd name="T102" fmla="*/ 2147483647 w 645"/>
                    <a:gd name="T103" fmla="*/ 2147483647 h 599"/>
                    <a:gd name="T104" fmla="*/ 2147483647 w 645"/>
                    <a:gd name="T105" fmla="*/ 2147483647 h 599"/>
                    <a:gd name="T106" fmla="*/ 2147483647 w 645"/>
                    <a:gd name="T107" fmla="*/ 2147483647 h 599"/>
                    <a:gd name="T108" fmla="*/ 2147483647 w 645"/>
                    <a:gd name="T109" fmla="*/ 2147483647 h 599"/>
                    <a:gd name="T110" fmla="*/ 2147483647 w 645"/>
                    <a:gd name="T111" fmla="*/ 2147483647 h 599"/>
                    <a:gd name="T112" fmla="*/ 2147483647 w 645"/>
                    <a:gd name="T113" fmla="*/ 2147483647 h 599"/>
                    <a:gd name="T114" fmla="*/ 2147483647 w 645"/>
                    <a:gd name="T115" fmla="*/ 2147483647 h 599"/>
                    <a:gd name="T116" fmla="*/ 2147483647 w 645"/>
                    <a:gd name="T117" fmla="*/ 2147483647 h 599"/>
                    <a:gd name="T118" fmla="*/ 2147483647 w 645"/>
                    <a:gd name="T119" fmla="*/ 0 h 5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45"/>
                    <a:gd name="T181" fmla="*/ 0 h 599"/>
                    <a:gd name="T182" fmla="*/ 645 w 645"/>
                    <a:gd name="T183" fmla="*/ 599 h 59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45" h="599">
                      <a:moveTo>
                        <a:pt x="536" y="599"/>
                      </a:moveTo>
                      <a:lnTo>
                        <a:pt x="534" y="599"/>
                      </a:lnTo>
                      <a:lnTo>
                        <a:pt x="526" y="594"/>
                      </a:lnTo>
                      <a:lnTo>
                        <a:pt x="521" y="588"/>
                      </a:lnTo>
                      <a:lnTo>
                        <a:pt x="518" y="581"/>
                      </a:lnTo>
                      <a:lnTo>
                        <a:pt x="513" y="576"/>
                      </a:lnTo>
                      <a:lnTo>
                        <a:pt x="513" y="573"/>
                      </a:lnTo>
                      <a:lnTo>
                        <a:pt x="516" y="573"/>
                      </a:lnTo>
                      <a:lnTo>
                        <a:pt x="518" y="576"/>
                      </a:lnTo>
                      <a:lnTo>
                        <a:pt x="521" y="573"/>
                      </a:lnTo>
                      <a:lnTo>
                        <a:pt x="518" y="571"/>
                      </a:lnTo>
                      <a:lnTo>
                        <a:pt x="513" y="563"/>
                      </a:lnTo>
                      <a:lnTo>
                        <a:pt x="508" y="556"/>
                      </a:lnTo>
                      <a:lnTo>
                        <a:pt x="508" y="553"/>
                      </a:lnTo>
                      <a:lnTo>
                        <a:pt x="506" y="546"/>
                      </a:lnTo>
                      <a:lnTo>
                        <a:pt x="506" y="538"/>
                      </a:lnTo>
                      <a:lnTo>
                        <a:pt x="513" y="541"/>
                      </a:lnTo>
                      <a:lnTo>
                        <a:pt x="523" y="543"/>
                      </a:lnTo>
                      <a:lnTo>
                        <a:pt x="531" y="548"/>
                      </a:lnTo>
                      <a:lnTo>
                        <a:pt x="539" y="548"/>
                      </a:lnTo>
                      <a:lnTo>
                        <a:pt x="541" y="546"/>
                      </a:lnTo>
                      <a:lnTo>
                        <a:pt x="544" y="546"/>
                      </a:lnTo>
                      <a:lnTo>
                        <a:pt x="546" y="543"/>
                      </a:lnTo>
                      <a:lnTo>
                        <a:pt x="551" y="546"/>
                      </a:lnTo>
                      <a:lnTo>
                        <a:pt x="554" y="541"/>
                      </a:lnTo>
                      <a:lnTo>
                        <a:pt x="559" y="541"/>
                      </a:lnTo>
                      <a:lnTo>
                        <a:pt x="561" y="543"/>
                      </a:lnTo>
                      <a:lnTo>
                        <a:pt x="564" y="551"/>
                      </a:lnTo>
                      <a:lnTo>
                        <a:pt x="564" y="558"/>
                      </a:lnTo>
                      <a:lnTo>
                        <a:pt x="556" y="573"/>
                      </a:lnTo>
                      <a:lnTo>
                        <a:pt x="556" y="581"/>
                      </a:lnTo>
                      <a:lnTo>
                        <a:pt x="554" y="583"/>
                      </a:lnTo>
                      <a:lnTo>
                        <a:pt x="549" y="586"/>
                      </a:lnTo>
                      <a:lnTo>
                        <a:pt x="544" y="588"/>
                      </a:lnTo>
                      <a:lnTo>
                        <a:pt x="541" y="596"/>
                      </a:lnTo>
                      <a:lnTo>
                        <a:pt x="539" y="599"/>
                      </a:lnTo>
                      <a:lnTo>
                        <a:pt x="536" y="599"/>
                      </a:lnTo>
                      <a:close/>
                      <a:moveTo>
                        <a:pt x="468" y="0"/>
                      </a:moveTo>
                      <a:lnTo>
                        <a:pt x="473" y="3"/>
                      </a:lnTo>
                      <a:lnTo>
                        <a:pt x="473" y="5"/>
                      </a:lnTo>
                      <a:lnTo>
                        <a:pt x="475" y="10"/>
                      </a:lnTo>
                      <a:lnTo>
                        <a:pt x="475" y="15"/>
                      </a:lnTo>
                      <a:lnTo>
                        <a:pt x="478" y="18"/>
                      </a:lnTo>
                      <a:lnTo>
                        <a:pt x="480" y="18"/>
                      </a:lnTo>
                      <a:lnTo>
                        <a:pt x="480" y="20"/>
                      </a:lnTo>
                      <a:lnTo>
                        <a:pt x="478" y="26"/>
                      </a:lnTo>
                      <a:lnTo>
                        <a:pt x="483" y="28"/>
                      </a:lnTo>
                      <a:lnTo>
                        <a:pt x="483" y="31"/>
                      </a:lnTo>
                      <a:lnTo>
                        <a:pt x="486" y="36"/>
                      </a:lnTo>
                      <a:lnTo>
                        <a:pt x="486" y="46"/>
                      </a:lnTo>
                      <a:lnTo>
                        <a:pt x="486" y="48"/>
                      </a:lnTo>
                      <a:lnTo>
                        <a:pt x="491" y="58"/>
                      </a:lnTo>
                      <a:lnTo>
                        <a:pt x="493" y="61"/>
                      </a:lnTo>
                      <a:lnTo>
                        <a:pt x="496" y="61"/>
                      </a:lnTo>
                      <a:lnTo>
                        <a:pt x="498" y="58"/>
                      </a:lnTo>
                      <a:lnTo>
                        <a:pt x="501" y="56"/>
                      </a:lnTo>
                      <a:lnTo>
                        <a:pt x="503" y="61"/>
                      </a:lnTo>
                      <a:lnTo>
                        <a:pt x="506" y="61"/>
                      </a:lnTo>
                      <a:lnTo>
                        <a:pt x="508" y="66"/>
                      </a:lnTo>
                      <a:lnTo>
                        <a:pt x="511" y="66"/>
                      </a:lnTo>
                      <a:lnTo>
                        <a:pt x="513" y="68"/>
                      </a:lnTo>
                      <a:lnTo>
                        <a:pt x="513" y="71"/>
                      </a:lnTo>
                      <a:lnTo>
                        <a:pt x="513" y="79"/>
                      </a:lnTo>
                      <a:lnTo>
                        <a:pt x="516" y="84"/>
                      </a:lnTo>
                      <a:lnTo>
                        <a:pt x="516" y="91"/>
                      </a:lnTo>
                      <a:lnTo>
                        <a:pt x="516" y="94"/>
                      </a:lnTo>
                      <a:lnTo>
                        <a:pt x="523" y="104"/>
                      </a:lnTo>
                      <a:lnTo>
                        <a:pt x="526" y="109"/>
                      </a:lnTo>
                      <a:lnTo>
                        <a:pt x="526" y="114"/>
                      </a:lnTo>
                      <a:lnTo>
                        <a:pt x="523" y="121"/>
                      </a:lnTo>
                      <a:lnTo>
                        <a:pt x="528" y="127"/>
                      </a:lnTo>
                      <a:lnTo>
                        <a:pt x="528" y="132"/>
                      </a:lnTo>
                      <a:lnTo>
                        <a:pt x="531" y="134"/>
                      </a:lnTo>
                      <a:lnTo>
                        <a:pt x="541" y="142"/>
                      </a:lnTo>
                      <a:lnTo>
                        <a:pt x="544" y="142"/>
                      </a:lnTo>
                      <a:lnTo>
                        <a:pt x="549" y="142"/>
                      </a:lnTo>
                      <a:lnTo>
                        <a:pt x="551" y="147"/>
                      </a:lnTo>
                      <a:lnTo>
                        <a:pt x="556" y="152"/>
                      </a:lnTo>
                      <a:lnTo>
                        <a:pt x="561" y="152"/>
                      </a:lnTo>
                      <a:lnTo>
                        <a:pt x="569" y="154"/>
                      </a:lnTo>
                      <a:lnTo>
                        <a:pt x="569" y="157"/>
                      </a:lnTo>
                      <a:lnTo>
                        <a:pt x="566" y="162"/>
                      </a:lnTo>
                      <a:lnTo>
                        <a:pt x="569" y="164"/>
                      </a:lnTo>
                      <a:lnTo>
                        <a:pt x="574" y="167"/>
                      </a:lnTo>
                      <a:lnTo>
                        <a:pt x="577" y="172"/>
                      </a:lnTo>
                      <a:lnTo>
                        <a:pt x="579" y="182"/>
                      </a:lnTo>
                      <a:lnTo>
                        <a:pt x="582" y="187"/>
                      </a:lnTo>
                      <a:lnTo>
                        <a:pt x="582" y="192"/>
                      </a:lnTo>
                      <a:lnTo>
                        <a:pt x="584" y="195"/>
                      </a:lnTo>
                      <a:lnTo>
                        <a:pt x="589" y="197"/>
                      </a:lnTo>
                      <a:lnTo>
                        <a:pt x="589" y="195"/>
                      </a:lnTo>
                      <a:lnTo>
                        <a:pt x="589" y="190"/>
                      </a:lnTo>
                      <a:lnTo>
                        <a:pt x="594" y="192"/>
                      </a:lnTo>
                      <a:lnTo>
                        <a:pt x="599" y="195"/>
                      </a:lnTo>
                      <a:lnTo>
                        <a:pt x="602" y="197"/>
                      </a:lnTo>
                      <a:lnTo>
                        <a:pt x="602" y="212"/>
                      </a:lnTo>
                      <a:lnTo>
                        <a:pt x="609" y="217"/>
                      </a:lnTo>
                      <a:lnTo>
                        <a:pt x="612" y="220"/>
                      </a:lnTo>
                      <a:lnTo>
                        <a:pt x="617" y="222"/>
                      </a:lnTo>
                      <a:lnTo>
                        <a:pt x="619" y="222"/>
                      </a:lnTo>
                      <a:lnTo>
                        <a:pt x="622" y="227"/>
                      </a:lnTo>
                      <a:lnTo>
                        <a:pt x="622" y="233"/>
                      </a:lnTo>
                      <a:lnTo>
                        <a:pt x="627" y="233"/>
                      </a:lnTo>
                      <a:lnTo>
                        <a:pt x="627" y="235"/>
                      </a:lnTo>
                      <a:lnTo>
                        <a:pt x="627" y="238"/>
                      </a:lnTo>
                      <a:lnTo>
                        <a:pt x="630" y="243"/>
                      </a:lnTo>
                      <a:lnTo>
                        <a:pt x="635" y="243"/>
                      </a:lnTo>
                      <a:lnTo>
                        <a:pt x="635" y="245"/>
                      </a:lnTo>
                      <a:lnTo>
                        <a:pt x="635" y="248"/>
                      </a:lnTo>
                      <a:lnTo>
                        <a:pt x="637" y="258"/>
                      </a:lnTo>
                      <a:lnTo>
                        <a:pt x="640" y="265"/>
                      </a:lnTo>
                      <a:lnTo>
                        <a:pt x="640" y="270"/>
                      </a:lnTo>
                      <a:lnTo>
                        <a:pt x="637" y="275"/>
                      </a:lnTo>
                      <a:lnTo>
                        <a:pt x="637" y="278"/>
                      </a:lnTo>
                      <a:lnTo>
                        <a:pt x="642" y="288"/>
                      </a:lnTo>
                      <a:lnTo>
                        <a:pt x="645" y="291"/>
                      </a:lnTo>
                      <a:lnTo>
                        <a:pt x="645" y="298"/>
                      </a:lnTo>
                      <a:lnTo>
                        <a:pt x="645" y="303"/>
                      </a:lnTo>
                      <a:lnTo>
                        <a:pt x="642" y="311"/>
                      </a:lnTo>
                      <a:lnTo>
                        <a:pt x="640" y="323"/>
                      </a:lnTo>
                      <a:lnTo>
                        <a:pt x="637" y="339"/>
                      </a:lnTo>
                      <a:lnTo>
                        <a:pt x="637" y="346"/>
                      </a:lnTo>
                      <a:lnTo>
                        <a:pt x="637" y="351"/>
                      </a:lnTo>
                      <a:lnTo>
                        <a:pt x="635" y="359"/>
                      </a:lnTo>
                      <a:lnTo>
                        <a:pt x="630" y="366"/>
                      </a:lnTo>
                      <a:lnTo>
                        <a:pt x="630" y="371"/>
                      </a:lnTo>
                      <a:lnTo>
                        <a:pt x="625" y="379"/>
                      </a:lnTo>
                      <a:lnTo>
                        <a:pt x="622" y="381"/>
                      </a:lnTo>
                      <a:lnTo>
                        <a:pt x="617" y="381"/>
                      </a:lnTo>
                      <a:lnTo>
                        <a:pt x="614" y="387"/>
                      </a:lnTo>
                      <a:lnTo>
                        <a:pt x="612" y="392"/>
                      </a:lnTo>
                      <a:lnTo>
                        <a:pt x="609" y="404"/>
                      </a:lnTo>
                      <a:lnTo>
                        <a:pt x="604" y="409"/>
                      </a:lnTo>
                      <a:lnTo>
                        <a:pt x="602" y="414"/>
                      </a:lnTo>
                      <a:lnTo>
                        <a:pt x="604" y="419"/>
                      </a:lnTo>
                      <a:lnTo>
                        <a:pt x="602" y="424"/>
                      </a:lnTo>
                      <a:lnTo>
                        <a:pt x="599" y="427"/>
                      </a:lnTo>
                      <a:lnTo>
                        <a:pt x="594" y="429"/>
                      </a:lnTo>
                      <a:lnTo>
                        <a:pt x="594" y="434"/>
                      </a:lnTo>
                      <a:lnTo>
                        <a:pt x="592" y="442"/>
                      </a:lnTo>
                      <a:lnTo>
                        <a:pt x="589" y="452"/>
                      </a:lnTo>
                      <a:lnTo>
                        <a:pt x="589" y="460"/>
                      </a:lnTo>
                      <a:lnTo>
                        <a:pt x="589" y="467"/>
                      </a:lnTo>
                      <a:lnTo>
                        <a:pt x="587" y="472"/>
                      </a:lnTo>
                      <a:lnTo>
                        <a:pt x="584" y="475"/>
                      </a:lnTo>
                      <a:lnTo>
                        <a:pt x="582" y="477"/>
                      </a:lnTo>
                      <a:lnTo>
                        <a:pt x="577" y="480"/>
                      </a:lnTo>
                      <a:lnTo>
                        <a:pt x="569" y="480"/>
                      </a:lnTo>
                      <a:lnTo>
                        <a:pt x="561" y="480"/>
                      </a:lnTo>
                      <a:lnTo>
                        <a:pt x="559" y="482"/>
                      </a:lnTo>
                      <a:lnTo>
                        <a:pt x="554" y="485"/>
                      </a:lnTo>
                      <a:lnTo>
                        <a:pt x="544" y="493"/>
                      </a:lnTo>
                      <a:lnTo>
                        <a:pt x="541" y="493"/>
                      </a:lnTo>
                      <a:lnTo>
                        <a:pt x="539" y="495"/>
                      </a:lnTo>
                      <a:lnTo>
                        <a:pt x="536" y="498"/>
                      </a:lnTo>
                      <a:lnTo>
                        <a:pt x="534" y="498"/>
                      </a:lnTo>
                      <a:lnTo>
                        <a:pt x="531" y="498"/>
                      </a:lnTo>
                      <a:lnTo>
                        <a:pt x="534" y="500"/>
                      </a:lnTo>
                      <a:lnTo>
                        <a:pt x="534" y="503"/>
                      </a:lnTo>
                      <a:lnTo>
                        <a:pt x="526" y="498"/>
                      </a:lnTo>
                      <a:lnTo>
                        <a:pt x="518" y="495"/>
                      </a:lnTo>
                      <a:lnTo>
                        <a:pt x="518" y="490"/>
                      </a:lnTo>
                      <a:lnTo>
                        <a:pt x="518" y="488"/>
                      </a:lnTo>
                      <a:lnTo>
                        <a:pt x="513" y="485"/>
                      </a:lnTo>
                      <a:lnTo>
                        <a:pt x="508" y="480"/>
                      </a:lnTo>
                      <a:lnTo>
                        <a:pt x="506" y="480"/>
                      </a:lnTo>
                      <a:lnTo>
                        <a:pt x="503" y="482"/>
                      </a:lnTo>
                      <a:lnTo>
                        <a:pt x="501" y="485"/>
                      </a:lnTo>
                      <a:lnTo>
                        <a:pt x="506" y="488"/>
                      </a:lnTo>
                      <a:lnTo>
                        <a:pt x="498" y="490"/>
                      </a:lnTo>
                      <a:lnTo>
                        <a:pt x="493" y="495"/>
                      </a:lnTo>
                      <a:lnTo>
                        <a:pt x="486" y="498"/>
                      </a:lnTo>
                      <a:lnTo>
                        <a:pt x="483" y="500"/>
                      </a:lnTo>
                      <a:lnTo>
                        <a:pt x="480" y="498"/>
                      </a:lnTo>
                      <a:lnTo>
                        <a:pt x="473" y="493"/>
                      </a:lnTo>
                      <a:lnTo>
                        <a:pt x="468" y="490"/>
                      </a:lnTo>
                      <a:lnTo>
                        <a:pt x="460" y="488"/>
                      </a:lnTo>
                      <a:lnTo>
                        <a:pt x="458" y="488"/>
                      </a:lnTo>
                      <a:lnTo>
                        <a:pt x="455" y="490"/>
                      </a:lnTo>
                      <a:lnTo>
                        <a:pt x="450" y="488"/>
                      </a:lnTo>
                      <a:lnTo>
                        <a:pt x="445" y="485"/>
                      </a:lnTo>
                      <a:lnTo>
                        <a:pt x="440" y="482"/>
                      </a:lnTo>
                      <a:lnTo>
                        <a:pt x="435" y="475"/>
                      </a:lnTo>
                      <a:lnTo>
                        <a:pt x="430" y="472"/>
                      </a:lnTo>
                      <a:lnTo>
                        <a:pt x="427" y="465"/>
                      </a:lnTo>
                      <a:lnTo>
                        <a:pt x="427" y="455"/>
                      </a:lnTo>
                      <a:lnTo>
                        <a:pt x="427" y="452"/>
                      </a:lnTo>
                      <a:lnTo>
                        <a:pt x="427" y="447"/>
                      </a:lnTo>
                      <a:lnTo>
                        <a:pt x="422" y="440"/>
                      </a:lnTo>
                      <a:lnTo>
                        <a:pt x="420" y="434"/>
                      </a:lnTo>
                      <a:lnTo>
                        <a:pt x="420" y="432"/>
                      </a:lnTo>
                      <a:lnTo>
                        <a:pt x="417" y="432"/>
                      </a:lnTo>
                      <a:lnTo>
                        <a:pt x="410" y="434"/>
                      </a:lnTo>
                      <a:lnTo>
                        <a:pt x="407" y="437"/>
                      </a:lnTo>
                      <a:lnTo>
                        <a:pt x="405" y="437"/>
                      </a:lnTo>
                      <a:lnTo>
                        <a:pt x="402" y="437"/>
                      </a:lnTo>
                      <a:lnTo>
                        <a:pt x="402" y="434"/>
                      </a:lnTo>
                      <a:lnTo>
                        <a:pt x="405" y="429"/>
                      </a:lnTo>
                      <a:lnTo>
                        <a:pt x="407" y="427"/>
                      </a:lnTo>
                      <a:lnTo>
                        <a:pt x="407" y="419"/>
                      </a:lnTo>
                      <a:lnTo>
                        <a:pt x="405" y="417"/>
                      </a:lnTo>
                      <a:lnTo>
                        <a:pt x="402" y="412"/>
                      </a:lnTo>
                      <a:lnTo>
                        <a:pt x="400" y="407"/>
                      </a:lnTo>
                      <a:lnTo>
                        <a:pt x="397" y="414"/>
                      </a:lnTo>
                      <a:lnTo>
                        <a:pt x="395" y="427"/>
                      </a:lnTo>
                      <a:lnTo>
                        <a:pt x="392" y="427"/>
                      </a:lnTo>
                      <a:lnTo>
                        <a:pt x="387" y="427"/>
                      </a:lnTo>
                      <a:lnTo>
                        <a:pt x="384" y="429"/>
                      </a:lnTo>
                      <a:lnTo>
                        <a:pt x="382" y="429"/>
                      </a:lnTo>
                      <a:lnTo>
                        <a:pt x="382" y="424"/>
                      </a:lnTo>
                      <a:lnTo>
                        <a:pt x="384" y="422"/>
                      </a:lnTo>
                      <a:lnTo>
                        <a:pt x="389" y="422"/>
                      </a:lnTo>
                      <a:lnTo>
                        <a:pt x="389" y="419"/>
                      </a:lnTo>
                      <a:lnTo>
                        <a:pt x="392" y="419"/>
                      </a:lnTo>
                      <a:lnTo>
                        <a:pt x="389" y="409"/>
                      </a:lnTo>
                      <a:lnTo>
                        <a:pt x="395" y="402"/>
                      </a:lnTo>
                      <a:lnTo>
                        <a:pt x="397" y="399"/>
                      </a:lnTo>
                      <a:lnTo>
                        <a:pt x="397" y="394"/>
                      </a:lnTo>
                      <a:lnTo>
                        <a:pt x="397" y="392"/>
                      </a:lnTo>
                      <a:lnTo>
                        <a:pt x="397" y="389"/>
                      </a:lnTo>
                      <a:lnTo>
                        <a:pt x="400" y="389"/>
                      </a:lnTo>
                      <a:lnTo>
                        <a:pt x="402" y="387"/>
                      </a:lnTo>
                      <a:lnTo>
                        <a:pt x="402" y="384"/>
                      </a:lnTo>
                      <a:lnTo>
                        <a:pt x="400" y="381"/>
                      </a:lnTo>
                      <a:lnTo>
                        <a:pt x="397" y="376"/>
                      </a:lnTo>
                      <a:lnTo>
                        <a:pt x="395" y="384"/>
                      </a:lnTo>
                      <a:lnTo>
                        <a:pt x="389" y="387"/>
                      </a:lnTo>
                      <a:lnTo>
                        <a:pt x="387" y="392"/>
                      </a:lnTo>
                      <a:lnTo>
                        <a:pt x="387" y="394"/>
                      </a:lnTo>
                      <a:lnTo>
                        <a:pt x="384" y="397"/>
                      </a:lnTo>
                      <a:lnTo>
                        <a:pt x="384" y="399"/>
                      </a:lnTo>
                      <a:lnTo>
                        <a:pt x="379" y="402"/>
                      </a:lnTo>
                      <a:lnTo>
                        <a:pt x="372" y="407"/>
                      </a:lnTo>
                      <a:lnTo>
                        <a:pt x="369" y="412"/>
                      </a:lnTo>
                      <a:lnTo>
                        <a:pt x="367" y="417"/>
                      </a:lnTo>
                      <a:lnTo>
                        <a:pt x="362" y="424"/>
                      </a:lnTo>
                      <a:lnTo>
                        <a:pt x="359" y="422"/>
                      </a:lnTo>
                      <a:lnTo>
                        <a:pt x="357" y="409"/>
                      </a:lnTo>
                      <a:lnTo>
                        <a:pt x="354" y="404"/>
                      </a:lnTo>
                      <a:lnTo>
                        <a:pt x="354" y="402"/>
                      </a:lnTo>
                      <a:lnTo>
                        <a:pt x="349" y="394"/>
                      </a:lnTo>
                      <a:lnTo>
                        <a:pt x="347" y="389"/>
                      </a:lnTo>
                      <a:lnTo>
                        <a:pt x="344" y="387"/>
                      </a:lnTo>
                      <a:lnTo>
                        <a:pt x="339" y="387"/>
                      </a:lnTo>
                      <a:lnTo>
                        <a:pt x="336" y="384"/>
                      </a:lnTo>
                      <a:lnTo>
                        <a:pt x="336" y="381"/>
                      </a:lnTo>
                      <a:lnTo>
                        <a:pt x="339" y="379"/>
                      </a:lnTo>
                      <a:lnTo>
                        <a:pt x="339" y="376"/>
                      </a:lnTo>
                      <a:lnTo>
                        <a:pt x="336" y="374"/>
                      </a:lnTo>
                      <a:lnTo>
                        <a:pt x="331" y="369"/>
                      </a:lnTo>
                      <a:lnTo>
                        <a:pt x="324" y="369"/>
                      </a:lnTo>
                      <a:lnTo>
                        <a:pt x="321" y="369"/>
                      </a:lnTo>
                      <a:lnTo>
                        <a:pt x="314" y="364"/>
                      </a:lnTo>
                      <a:lnTo>
                        <a:pt x="311" y="364"/>
                      </a:lnTo>
                      <a:lnTo>
                        <a:pt x="309" y="366"/>
                      </a:lnTo>
                      <a:lnTo>
                        <a:pt x="306" y="366"/>
                      </a:lnTo>
                      <a:lnTo>
                        <a:pt x="304" y="364"/>
                      </a:lnTo>
                      <a:lnTo>
                        <a:pt x="298" y="359"/>
                      </a:lnTo>
                      <a:lnTo>
                        <a:pt x="291" y="356"/>
                      </a:lnTo>
                      <a:lnTo>
                        <a:pt x="286" y="359"/>
                      </a:lnTo>
                      <a:lnTo>
                        <a:pt x="276" y="359"/>
                      </a:lnTo>
                      <a:lnTo>
                        <a:pt x="271" y="359"/>
                      </a:lnTo>
                      <a:lnTo>
                        <a:pt x="258" y="359"/>
                      </a:lnTo>
                      <a:lnTo>
                        <a:pt x="253" y="359"/>
                      </a:lnTo>
                      <a:lnTo>
                        <a:pt x="248" y="361"/>
                      </a:lnTo>
                      <a:lnTo>
                        <a:pt x="243" y="366"/>
                      </a:lnTo>
                      <a:lnTo>
                        <a:pt x="235" y="369"/>
                      </a:lnTo>
                      <a:lnTo>
                        <a:pt x="228" y="369"/>
                      </a:lnTo>
                      <a:lnTo>
                        <a:pt x="218" y="371"/>
                      </a:lnTo>
                      <a:lnTo>
                        <a:pt x="210" y="371"/>
                      </a:lnTo>
                      <a:lnTo>
                        <a:pt x="208" y="371"/>
                      </a:lnTo>
                      <a:lnTo>
                        <a:pt x="202" y="374"/>
                      </a:lnTo>
                      <a:lnTo>
                        <a:pt x="195" y="376"/>
                      </a:lnTo>
                      <a:lnTo>
                        <a:pt x="190" y="381"/>
                      </a:lnTo>
                      <a:lnTo>
                        <a:pt x="185" y="381"/>
                      </a:lnTo>
                      <a:lnTo>
                        <a:pt x="182" y="381"/>
                      </a:lnTo>
                      <a:lnTo>
                        <a:pt x="180" y="384"/>
                      </a:lnTo>
                      <a:lnTo>
                        <a:pt x="175" y="389"/>
                      </a:lnTo>
                      <a:lnTo>
                        <a:pt x="170" y="399"/>
                      </a:lnTo>
                      <a:lnTo>
                        <a:pt x="165" y="402"/>
                      </a:lnTo>
                      <a:lnTo>
                        <a:pt x="159" y="402"/>
                      </a:lnTo>
                      <a:lnTo>
                        <a:pt x="157" y="402"/>
                      </a:lnTo>
                      <a:lnTo>
                        <a:pt x="149" y="402"/>
                      </a:lnTo>
                      <a:lnTo>
                        <a:pt x="147" y="404"/>
                      </a:lnTo>
                      <a:lnTo>
                        <a:pt x="142" y="402"/>
                      </a:lnTo>
                      <a:lnTo>
                        <a:pt x="139" y="399"/>
                      </a:lnTo>
                      <a:lnTo>
                        <a:pt x="134" y="399"/>
                      </a:lnTo>
                      <a:lnTo>
                        <a:pt x="124" y="402"/>
                      </a:lnTo>
                      <a:lnTo>
                        <a:pt x="117" y="402"/>
                      </a:lnTo>
                      <a:lnTo>
                        <a:pt x="114" y="402"/>
                      </a:lnTo>
                      <a:lnTo>
                        <a:pt x="109" y="402"/>
                      </a:lnTo>
                      <a:lnTo>
                        <a:pt x="106" y="404"/>
                      </a:lnTo>
                      <a:lnTo>
                        <a:pt x="101" y="412"/>
                      </a:lnTo>
                      <a:lnTo>
                        <a:pt x="99" y="412"/>
                      </a:lnTo>
                      <a:lnTo>
                        <a:pt x="91" y="412"/>
                      </a:lnTo>
                      <a:lnTo>
                        <a:pt x="86" y="419"/>
                      </a:lnTo>
                      <a:lnTo>
                        <a:pt x="84" y="422"/>
                      </a:lnTo>
                      <a:lnTo>
                        <a:pt x="76" y="424"/>
                      </a:lnTo>
                      <a:lnTo>
                        <a:pt x="74" y="424"/>
                      </a:lnTo>
                      <a:lnTo>
                        <a:pt x="61" y="424"/>
                      </a:lnTo>
                      <a:lnTo>
                        <a:pt x="56" y="424"/>
                      </a:lnTo>
                      <a:lnTo>
                        <a:pt x="53" y="422"/>
                      </a:lnTo>
                      <a:lnTo>
                        <a:pt x="48" y="419"/>
                      </a:lnTo>
                      <a:lnTo>
                        <a:pt x="43" y="412"/>
                      </a:lnTo>
                      <a:lnTo>
                        <a:pt x="36" y="409"/>
                      </a:lnTo>
                      <a:lnTo>
                        <a:pt x="33" y="409"/>
                      </a:lnTo>
                      <a:lnTo>
                        <a:pt x="31" y="399"/>
                      </a:lnTo>
                      <a:lnTo>
                        <a:pt x="33" y="397"/>
                      </a:lnTo>
                      <a:lnTo>
                        <a:pt x="36" y="397"/>
                      </a:lnTo>
                      <a:lnTo>
                        <a:pt x="38" y="397"/>
                      </a:lnTo>
                      <a:lnTo>
                        <a:pt x="41" y="392"/>
                      </a:lnTo>
                      <a:lnTo>
                        <a:pt x="43" y="389"/>
                      </a:lnTo>
                      <a:lnTo>
                        <a:pt x="43" y="376"/>
                      </a:lnTo>
                      <a:lnTo>
                        <a:pt x="43" y="366"/>
                      </a:lnTo>
                      <a:lnTo>
                        <a:pt x="43" y="361"/>
                      </a:lnTo>
                      <a:lnTo>
                        <a:pt x="41" y="356"/>
                      </a:lnTo>
                      <a:lnTo>
                        <a:pt x="33" y="341"/>
                      </a:lnTo>
                      <a:lnTo>
                        <a:pt x="31" y="336"/>
                      </a:lnTo>
                      <a:lnTo>
                        <a:pt x="31" y="328"/>
                      </a:lnTo>
                      <a:lnTo>
                        <a:pt x="31" y="321"/>
                      </a:lnTo>
                      <a:lnTo>
                        <a:pt x="31" y="313"/>
                      </a:lnTo>
                      <a:lnTo>
                        <a:pt x="26" y="306"/>
                      </a:lnTo>
                      <a:lnTo>
                        <a:pt x="20" y="298"/>
                      </a:lnTo>
                      <a:lnTo>
                        <a:pt x="18" y="293"/>
                      </a:lnTo>
                      <a:lnTo>
                        <a:pt x="15" y="291"/>
                      </a:lnTo>
                      <a:lnTo>
                        <a:pt x="15" y="283"/>
                      </a:lnTo>
                      <a:lnTo>
                        <a:pt x="15" y="278"/>
                      </a:lnTo>
                      <a:lnTo>
                        <a:pt x="10" y="270"/>
                      </a:lnTo>
                      <a:lnTo>
                        <a:pt x="3" y="260"/>
                      </a:lnTo>
                      <a:lnTo>
                        <a:pt x="0" y="255"/>
                      </a:lnTo>
                      <a:lnTo>
                        <a:pt x="3" y="255"/>
                      </a:lnTo>
                      <a:lnTo>
                        <a:pt x="5" y="260"/>
                      </a:lnTo>
                      <a:lnTo>
                        <a:pt x="8" y="263"/>
                      </a:lnTo>
                      <a:lnTo>
                        <a:pt x="10" y="265"/>
                      </a:lnTo>
                      <a:lnTo>
                        <a:pt x="13" y="265"/>
                      </a:lnTo>
                      <a:lnTo>
                        <a:pt x="10" y="255"/>
                      </a:lnTo>
                      <a:lnTo>
                        <a:pt x="5" y="253"/>
                      </a:lnTo>
                      <a:lnTo>
                        <a:pt x="5" y="250"/>
                      </a:lnTo>
                      <a:lnTo>
                        <a:pt x="5" y="248"/>
                      </a:lnTo>
                      <a:lnTo>
                        <a:pt x="10" y="255"/>
                      </a:lnTo>
                      <a:lnTo>
                        <a:pt x="15" y="263"/>
                      </a:lnTo>
                      <a:lnTo>
                        <a:pt x="18" y="263"/>
                      </a:lnTo>
                      <a:lnTo>
                        <a:pt x="18" y="258"/>
                      </a:lnTo>
                      <a:lnTo>
                        <a:pt x="20" y="253"/>
                      </a:lnTo>
                      <a:lnTo>
                        <a:pt x="18" y="250"/>
                      </a:lnTo>
                      <a:lnTo>
                        <a:pt x="10" y="240"/>
                      </a:lnTo>
                      <a:lnTo>
                        <a:pt x="8" y="233"/>
                      </a:lnTo>
                      <a:lnTo>
                        <a:pt x="5" y="230"/>
                      </a:lnTo>
                      <a:lnTo>
                        <a:pt x="5" y="222"/>
                      </a:lnTo>
                      <a:lnTo>
                        <a:pt x="8" y="220"/>
                      </a:lnTo>
                      <a:lnTo>
                        <a:pt x="10" y="215"/>
                      </a:lnTo>
                      <a:lnTo>
                        <a:pt x="13" y="210"/>
                      </a:lnTo>
                      <a:lnTo>
                        <a:pt x="13" y="202"/>
                      </a:lnTo>
                      <a:lnTo>
                        <a:pt x="10" y="197"/>
                      </a:lnTo>
                      <a:lnTo>
                        <a:pt x="10" y="195"/>
                      </a:lnTo>
                      <a:lnTo>
                        <a:pt x="13" y="187"/>
                      </a:lnTo>
                      <a:lnTo>
                        <a:pt x="15" y="185"/>
                      </a:lnTo>
                      <a:lnTo>
                        <a:pt x="15" y="190"/>
                      </a:lnTo>
                      <a:lnTo>
                        <a:pt x="18" y="192"/>
                      </a:lnTo>
                      <a:lnTo>
                        <a:pt x="18" y="195"/>
                      </a:lnTo>
                      <a:lnTo>
                        <a:pt x="20" y="195"/>
                      </a:lnTo>
                      <a:lnTo>
                        <a:pt x="23" y="190"/>
                      </a:lnTo>
                      <a:lnTo>
                        <a:pt x="23" y="185"/>
                      </a:lnTo>
                      <a:lnTo>
                        <a:pt x="28" y="182"/>
                      </a:lnTo>
                      <a:lnTo>
                        <a:pt x="38" y="177"/>
                      </a:lnTo>
                      <a:lnTo>
                        <a:pt x="41" y="174"/>
                      </a:lnTo>
                      <a:lnTo>
                        <a:pt x="46" y="169"/>
                      </a:lnTo>
                      <a:lnTo>
                        <a:pt x="51" y="167"/>
                      </a:lnTo>
                      <a:lnTo>
                        <a:pt x="56" y="164"/>
                      </a:lnTo>
                      <a:lnTo>
                        <a:pt x="61" y="164"/>
                      </a:lnTo>
                      <a:lnTo>
                        <a:pt x="66" y="162"/>
                      </a:lnTo>
                      <a:lnTo>
                        <a:pt x="71" y="162"/>
                      </a:lnTo>
                      <a:lnTo>
                        <a:pt x="74" y="162"/>
                      </a:lnTo>
                      <a:lnTo>
                        <a:pt x="76" y="162"/>
                      </a:lnTo>
                      <a:lnTo>
                        <a:pt x="79" y="157"/>
                      </a:lnTo>
                      <a:lnTo>
                        <a:pt x="84" y="157"/>
                      </a:lnTo>
                      <a:lnTo>
                        <a:pt x="89" y="157"/>
                      </a:lnTo>
                      <a:lnTo>
                        <a:pt x="91" y="154"/>
                      </a:lnTo>
                      <a:lnTo>
                        <a:pt x="94" y="152"/>
                      </a:lnTo>
                      <a:lnTo>
                        <a:pt x="94" y="149"/>
                      </a:lnTo>
                      <a:lnTo>
                        <a:pt x="99" y="149"/>
                      </a:lnTo>
                      <a:lnTo>
                        <a:pt x="104" y="152"/>
                      </a:lnTo>
                      <a:lnTo>
                        <a:pt x="109" y="152"/>
                      </a:lnTo>
                      <a:lnTo>
                        <a:pt x="117" y="149"/>
                      </a:lnTo>
                      <a:lnTo>
                        <a:pt x="124" y="147"/>
                      </a:lnTo>
                      <a:lnTo>
                        <a:pt x="127" y="144"/>
                      </a:lnTo>
                      <a:lnTo>
                        <a:pt x="132" y="139"/>
                      </a:lnTo>
                      <a:lnTo>
                        <a:pt x="134" y="134"/>
                      </a:lnTo>
                      <a:lnTo>
                        <a:pt x="137" y="129"/>
                      </a:lnTo>
                      <a:lnTo>
                        <a:pt x="139" y="124"/>
                      </a:lnTo>
                      <a:lnTo>
                        <a:pt x="147" y="121"/>
                      </a:lnTo>
                      <a:lnTo>
                        <a:pt x="147" y="119"/>
                      </a:lnTo>
                      <a:lnTo>
                        <a:pt x="147" y="116"/>
                      </a:lnTo>
                      <a:lnTo>
                        <a:pt x="144" y="109"/>
                      </a:lnTo>
                      <a:lnTo>
                        <a:pt x="144" y="106"/>
                      </a:lnTo>
                      <a:lnTo>
                        <a:pt x="152" y="99"/>
                      </a:lnTo>
                      <a:lnTo>
                        <a:pt x="154" y="94"/>
                      </a:lnTo>
                      <a:lnTo>
                        <a:pt x="157" y="94"/>
                      </a:lnTo>
                      <a:lnTo>
                        <a:pt x="159" y="96"/>
                      </a:lnTo>
                      <a:lnTo>
                        <a:pt x="165" y="106"/>
                      </a:lnTo>
                      <a:lnTo>
                        <a:pt x="167" y="109"/>
                      </a:lnTo>
                      <a:lnTo>
                        <a:pt x="167" y="104"/>
                      </a:lnTo>
                      <a:lnTo>
                        <a:pt x="167" y="101"/>
                      </a:lnTo>
                      <a:lnTo>
                        <a:pt x="170" y="104"/>
                      </a:lnTo>
                      <a:lnTo>
                        <a:pt x="172" y="104"/>
                      </a:lnTo>
                      <a:lnTo>
                        <a:pt x="175" y="99"/>
                      </a:lnTo>
                      <a:lnTo>
                        <a:pt x="170" y="96"/>
                      </a:lnTo>
                      <a:lnTo>
                        <a:pt x="170" y="94"/>
                      </a:lnTo>
                      <a:lnTo>
                        <a:pt x="170" y="91"/>
                      </a:lnTo>
                      <a:lnTo>
                        <a:pt x="170" y="89"/>
                      </a:lnTo>
                      <a:lnTo>
                        <a:pt x="175" y="89"/>
                      </a:lnTo>
                      <a:lnTo>
                        <a:pt x="180" y="91"/>
                      </a:lnTo>
                      <a:lnTo>
                        <a:pt x="185" y="91"/>
                      </a:lnTo>
                      <a:lnTo>
                        <a:pt x="187" y="91"/>
                      </a:lnTo>
                      <a:lnTo>
                        <a:pt x="190" y="91"/>
                      </a:lnTo>
                      <a:lnTo>
                        <a:pt x="185" y="89"/>
                      </a:lnTo>
                      <a:lnTo>
                        <a:pt x="180" y="86"/>
                      </a:lnTo>
                      <a:lnTo>
                        <a:pt x="182" y="84"/>
                      </a:lnTo>
                      <a:lnTo>
                        <a:pt x="182" y="81"/>
                      </a:lnTo>
                      <a:lnTo>
                        <a:pt x="182" y="79"/>
                      </a:lnTo>
                      <a:lnTo>
                        <a:pt x="185" y="73"/>
                      </a:lnTo>
                      <a:lnTo>
                        <a:pt x="187" y="73"/>
                      </a:lnTo>
                      <a:lnTo>
                        <a:pt x="192" y="76"/>
                      </a:lnTo>
                      <a:lnTo>
                        <a:pt x="192" y="73"/>
                      </a:lnTo>
                      <a:lnTo>
                        <a:pt x="192" y="71"/>
                      </a:lnTo>
                      <a:lnTo>
                        <a:pt x="195" y="66"/>
                      </a:lnTo>
                      <a:lnTo>
                        <a:pt x="195" y="63"/>
                      </a:lnTo>
                      <a:lnTo>
                        <a:pt x="197" y="61"/>
                      </a:lnTo>
                      <a:lnTo>
                        <a:pt x="200" y="61"/>
                      </a:lnTo>
                      <a:lnTo>
                        <a:pt x="205" y="61"/>
                      </a:lnTo>
                      <a:lnTo>
                        <a:pt x="210" y="53"/>
                      </a:lnTo>
                      <a:lnTo>
                        <a:pt x="213" y="51"/>
                      </a:lnTo>
                      <a:lnTo>
                        <a:pt x="215" y="53"/>
                      </a:lnTo>
                      <a:lnTo>
                        <a:pt x="215" y="56"/>
                      </a:lnTo>
                      <a:lnTo>
                        <a:pt x="218" y="51"/>
                      </a:lnTo>
                      <a:lnTo>
                        <a:pt x="220" y="51"/>
                      </a:lnTo>
                      <a:lnTo>
                        <a:pt x="220" y="46"/>
                      </a:lnTo>
                      <a:lnTo>
                        <a:pt x="225" y="51"/>
                      </a:lnTo>
                      <a:lnTo>
                        <a:pt x="230" y="51"/>
                      </a:lnTo>
                      <a:lnTo>
                        <a:pt x="233" y="53"/>
                      </a:lnTo>
                      <a:lnTo>
                        <a:pt x="235" y="58"/>
                      </a:lnTo>
                      <a:lnTo>
                        <a:pt x="238" y="61"/>
                      </a:lnTo>
                      <a:lnTo>
                        <a:pt x="240" y="66"/>
                      </a:lnTo>
                      <a:lnTo>
                        <a:pt x="238" y="71"/>
                      </a:lnTo>
                      <a:lnTo>
                        <a:pt x="240" y="73"/>
                      </a:lnTo>
                      <a:lnTo>
                        <a:pt x="243" y="71"/>
                      </a:lnTo>
                      <a:lnTo>
                        <a:pt x="245" y="66"/>
                      </a:lnTo>
                      <a:lnTo>
                        <a:pt x="245" y="63"/>
                      </a:lnTo>
                      <a:lnTo>
                        <a:pt x="256" y="66"/>
                      </a:lnTo>
                      <a:lnTo>
                        <a:pt x="258" y="66"/>
                      </a:lnTo>
                      <a:lnTo>
                        <a:pt x="263" y="71"/>
                      </a:lnTo>
                      <a:lnTo>
                        <a:pt x="266" y="71"/>
                      </a:lnTo>
                      <a:lnTo>
                        <a:pt x="266" y="68"/>
                      </a:lnTo>
                      <a:lnTo>
                        <a:pt x="268" y="66"/>
                      </a:lnTo>
                      <a:lnTo>
                        <a:pt x="268" y="63"/>
                      </a:lnTo>
                      <a:lnTo>
                        <a:pt x="266" y="61"/>
                      </a:lnTo>
                      <a:lnTo>
                        <a:pt x="263" y="58"/>
                      </a:lnTo>
                      <a:lnTo>
                        <a:pt x="263" y="56"/>
                      </a:lnTo>
                      <a:lnTo>
                        <a:pt x="263" y="53"/>
                      </a:lnTo>
                      <a:lnTo>
                        <a:pt x="268" y="51"/>
                      </a:lnTo>
                      <a:lnTo>
                        <a:pt x="268" y="48"/>
                      </a:lnTo>
                      <a:lnTo>
                        <a:pt x="268" y="46"/>
                      </a:lnTo>
                      <a:lnTo>
                        <a:pt x="273" y="43"/>
                      </a:lnTo>
                      <a:lnTo>
                        <a:pt x="273" y="41"/>
                      </a:lnTo>
                      <a:lnTo>
                        <a:pt x="276" y="41"/>
                      </a:lnTo>
                      <a:lnTo>
                        <a:pt x="276" y="38"/>
                      </a:lnTo>
                      <a:lnTo>
                        <a:pt x="276" y="36"/>
                      </a:lnTo>
                      <a:lnTo>
                        <a:pt x="278" y="31"/>
                      </a:lnTo>
                      <a:lnTo>
                        <a:pt x="281" y="28"/>
                      </a:lnTo>
                      <a:lnTo>
                        <a:pt x="283" y="28"/>
                      </a:lnTo>
                      <a:lnTo>
                        <a:pt x="286" y="28"/>
                      </a:lnTo>
                      <a:lnTo>
                        <a:pt x="286" y="26"/>
                      </a:lnTo>
                      <a:lnTo>
                        <a:pt x="288" y="23"/>
                      </a:lnTo>
                      <a:lnTo>
                        <a:pt x="291" y="20"/>
                      </a:lnTo>
                      <a:lnTo>
                        <a:pt x="296" y="23"/>
                      </a:lnTo>
                      <a:lnTo>
                        <a:pt x="301" y="23"/>
                      </a:lnTo>
                      <a:lnTo>
                        <a:pt x="309" y="23"/>
                      </a:lnTo>
                      <a:lnTo>
                        <a:pt x="314" y="23"/>
                      </a:lnTo>
                      <a:lnTo>
                        <a:pt x="314" y="20"/>
                      </a:lnTo>
                      <a:lnTo>
                        <a:pt x="314" y="18"/>
                      </a:lnTo>
                      <a:lnTo>
                        <a:pt x="314" y="13"/>
                      </a:lnTo>
                      <a:lnTo>
                        <a:pt x="311" y="10"/>
                      </a:lnTo>
                      <a:lnTo>
                        <a:pt x="309" y="10"/>
                      </a:lnTo>
                      <a:lnTo>
                        <a:pt x="306" y="10"/>
                      </a:lnTo>
                      <a:lnTo>
                        <a:pt x="304" y="8"/>
                      </a:lnTo>
                      <a:lnTo>
                        <a:pt x="306" y="5"/>
                      </a:lnTo>
                      <a:lnTo>
                        <a:pt x="309" y="5"/>
                      </a:lnTo>
                      <a:lnTo>
                        <a:pt x="314" y="10"/>
                      </a:lnTo>
                      <a:lnTo>
                        <a:pt x="316" y="10"/>
                      </a:lnTo>
                      <a:lnTo>
                        <a:pt x="319" y="10"/>
                      </a:lnTo>
                      <a:lnTo>
                        <a:pt x="321" y="13"/>
                      </a:lnTo>
                      <a:lnTo>
                        <a:pt x="326" y="15"/>
                      </a:lnTo>
                      <a:lnTo>
                        <a:pt x="329" y="15"/>
                      </a:lnTo>
                      <a:lnTo>
                        <a:pt x="336" y="18"/>
                      </a:lnTo>
                      <a:lnTo>
                        <a:pt x="341" y="20"/>
                      </a:lnTo>
                      <a:lnTo>
                        <a:pt x="344" y="18"/>
                      </a:lnTo>
                      <a:lnTo>
                        <a:pt x="347" y="18"/>
                      </a:lnTo>
                      <a:lnTo>
                        <a:pt x="349" y="23"/>
                      </a:lnTo>
                      <a:lnTo>
                        <a:pt x="352" y="23"/>
                      </a:lnTo>
                      <a:lnTo>
                        <a:pt x="354" y="23"/>
                      </a:lnTo>
                      <a:lnTo>
                        <a:pt x="357" y="20"/>
                      </a:lnTo>
                      <a:lnTo>
                        <a:pt x="362" y="20"/>
                      </a:lnTo>
                      <a:lnTo>
                        <a:pt x="367" y="23"/>
                      </a:lnTo>
                      <a:lnTo>
                        <a:pt x="369" y="26"/>
                      </a:lnTo>
                      <a:lnTo>
                        <a:pt x="372" y="26"/>
                      </a:lnTo>
                      <a:lnTo>
                        <a:pt x="372" y="20"/>
                      </a:lnTo>
                      <a:lnTo>
                        <a:pt x="374" y="20"/>
                      </a:lnTo>
                      <a:lnTo>
                        <a:pt x="377" y="23"/>
                      </a:lnTo>
                      <a:lnTo>
                        <a:pt x="379" y="23"/>
                      </a:lnTo>
                      <a:lnTo>
                        <a:pt x="379" y="26"/>
                      </a:lnTo>
                      <a:lnTo>
                        <a:pt x="377" y="28"/>
                      </a:lnTo>
                      <a:lnTo>
                        <a:pt x="377" y="31"/>
                      </a:lnTo>
                      <a:lnTo>
                        <a:pt x="374" y="33"/>
                      </a:lnTo>
                      <a:lnTo>
                        <a:pt x="374" y="36"/>
                      </a:lnTo>
                      <a:lnTo>
                        <a:pt x="374" y="38"/>
                      </a:lnTo>
                      <a:lnTo>
                        <a:pt x="369" y="38"/>
                      </a:lnTo>
                      <a:lnTo>
                        <a:pt x="367" y="38"/>
                      </a:lnTo>
                      <a:lnTo>
                        <a:pt x="364" y="41"/>
                      </a:lnTo>
                      <a:lnTo>
                        <a:pt x="364" y="46"/>
                      </a:lnTo>
                      <a:lnTo>
                        <a:pt x="367" y="48"/>
                      </a:lnTo>
                      <a:lnTo>
                        <a:pt x="364" y="53"/>
                      </a:lnTo>
                      <a:lnTo>
                        <a:pt x="362" y="58"/>
                      </a:lnTo>
                      <a:lnTo>
                        <a:pt x="359" y="61"/>
                      </a:lnTo>
                      <a:lnTo>
                        <a:pt x="357" y="66"/>
                      </a:lnTo>
                      <a:lnTo>
                        <a:pt x="362" y="68"/>
                      </a:lnTo>
                      <a:lnTo>
                        <a:pt x="369" y="73"/>
                      </a:lnTo>
                      <a:lnTo>
                        <a:pt x="374" y="79"/>
                      </a:lnTo>
                      <a:lnTo>
                        <a:pt x="377" y="84"/>
                      </a:lnTo>
                      <a:lnTo>
                        <a:pt x="379" y="84"/>
                      </a:lnTo>
                      <a:lnTo>
                        <a:pt x="382" y="84"/>
                      </a:lnTo>
                      <a:lnTo>
                        <a:pt x="384" y="84"/>
                      </a:lnTo>
                      <a:lnTo>
                        <a:pt x="389" y="86"/>
                      </a:lnTo>
                      <a:lnTo>
                        <a:pt x="395" y="89"/>
                      </a:lnTo>
                      <a:lnTo>
                        <a:pt x="397" y="94"/>
                      </a:lnTo>
                      <a:lnTo>
                        <a:pt x="402" y="96"/>
                      </a:lnTo>
                      <a:lnTo>
                        <a:pt x="405" y="99"/>
                      </a:lnTo>
                      <a:lnTo>
                        <a:pt x="407" y="99"/>
                      </a:lnTo>
                      <a:lnTo>
                        <a:pt x="415" y="99"/>
                      </a:lnTo>
                      <a:lnTo>
                        <a:pt x="415" y="101"/>
                      </a:lnTo>
                      <a:lnTo>
                        <a:pt x="417" y="106"/>
                      </a:lnTo>
                      <a:lnTo>
                        <a:pt x="422" y="109"/>
                      </a:lnTo>
                      <a:lnTo>
                        <a:pt x="427" y="111"/>
                      </a:lnTo>
                      <a:lnTo>
                        <a:pt x="432" y="114"/>
                      </a:lnTo>
                      <a:lnTo>
                        <a:pt x="435" y="114"/>
                      </a:lnTo>
                      <a:lnTo>
                        <a:pt x="438" y="111"/>
                      </a:lnTo>
                      <a:lnTo>
                        <a:pt x="443" y="109"/>
                      </a:lnTo>
                      <a:lnTo>
                        <a:pt x="448" y="99"/>
                      </a:lnTo>
                      <a:lnTo>
                        <a:pt x="450" y="91"/>
                      </a:lnTo>
                      <a:lnTo>
                        <a:pt x="453" y="81"/>
                      </a:lnTo>
                      <a:lnTo>
                        <a:pt x="455" y="76"/>
                      </a:lnTo>
                      <a:lnTo>
                        <a:pt x="458" y="71"/>
                      </a:lnTo>
                      <a:lnTo>
                        <a:pt x="458" y="66"/>
                      </a:lnTo>
                      <a:lnTo>
                        <a:pt x="453" y="63"/>
                      </a:lnTo>
                      <a:lnTo>
                        <a:pt x="453" y="61"/>
                      </a:lnTo>
                      <a:lnTo>
                        <a:pt x="455" y="56"/>
                      </a:lnTo>
                      <a:lnTo>
                        <a:pt x="458" y="51"/>
                      </a:lnTo>
                      <a:lnTo>
                        <a:pt x="455" y="51"/>
                      </a:lnTo>
                      <a:lnTo>
                        <a:pt x="455" y="46"/>
                      </a:lnTo>
                      <a:lnTo>
                        <a:pt x="455" y="41"/>
                      </a:lnTo>
                      <a:lnTo>
                        <a:pt x="455" y="36"/>
                      </a:lnTo>
                      <a:lnTo>
                        <a:pt x="458" y="33"/>
                      </a:lnTo>
                      <a:lnTo>
                        <a:pt x="460" y="31"/>
                      </a:lnTo>
                      <a:lnTo>
                        <a:pt x="460" y="28"/>
                      </a:lnTo>
                      <a:lnTo>
                        <a:pt x="458" y="26"/>
                      </a:lnTo>
                      <a:lnTo>
                        <a:pt x="458" y="23"/>
                      </a:lnTo>
                      <a:lnTo>
                        <a:pt x="460" y="15"/>
                      </a:lnTo>
                      <a:lnTo>
                        <a:pt x="463" y="10"/>
                      </a:lnTo>
                      <a:lnTo>
                        <a:pt x="465" y="3"/>
                      </a:lnTo>
                      <a:lnTo>
                        <a:pt x="468" y="0"/>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sp>
              <p:nvSpPr>
                <p:cNvPr id="212" name="Freeform 168"/>
                <p:cNvSpPr>
                  <a:spLocks noEditPoints="1"/>
                </p:cNvSpPr>
                <p:nvPr/>
              </p:nvSpPr>
              <p:spPr bwMode="auto">
                <a:xfrm>
                  <a:off x="7539038" y="4737100"/>
                  <a:ext cx="230187" cy="163513"/>
                </a:xfrm>
                <a:custGeom>
                  <a:avLst/>
                  <a:gdLst>
                    <a:gd name="T0" fmla="*/ 2147483647 w 182"/>
                    <a:gd name="T1" fmla="*/ 2147483647 h 129"/>
                    <a:gd name="T2" fmla="*/ 2147483647 w 182"/>
                    <a:gd name="T3" fmla="*/ 2147483647 h 129"/>
                    <a:gd name="T4" fmla="*/ 2147483647 w 182"/>
                    <a:gd name="T5" fmla="*/ 2147483647 h 129"/>
                    <a:gd name="T6" fmla="*/ 2147483647 w 182"/>
                    <a:gd name="T7" fmla="*/ 2147483647 h 129"/>
                    <a:gd name="T8" fmla="*/ 2147483647 w 182"/>
                    <a:gd name="T9" fmla="*/ 2147483647 h 129"/>
                    <a:gd name="T10" fmla="*/ 2147483647 w 182"/>
                    <a:gd name="T11" fmla="*/ 2147483647 h 129"/>
                    <a:gd name="T12" fmla="*/ 2147483647 w 182"/>
                    <a:gd name="T13" fmla="*/ 2147483647 h 129"/>
                    <a:gd name="T14" fmla="*/ 2147483647 w 182"/>
                    <a:gd name="T15" fmla="*/ 2147483647 h 129"/>
                    <a:gd name="T16" fmla="*/ 2147483647 w 182"/>
                    <a:gd name="T17" fmla="*/ 2147483647 h 129"/>
                    <a:gd name="T18" fmla="*/ 2147483647 w 182"/>
                    <a:gd name="T19" fmla="*/ 2147483647 h 129"/>
                    <a:gd name="T20" fmla="*/ 2147483647 w 182"/>
                    <a:gd name="T21" fmla="*/ 2147483647 h 129"/>
                    <a:gd name="T22" fmla="*/ 2147483647 w 182"/>
                    <a:gd name="T23" fmla="*/ 2147483647 h 129"/>
                    <a:gd name="T24" fmla="*/ 2147483647 w 182"/>
                    <a:gd name="T25" fmla="*/ 2147483647 h 129"/>
                    <a:gd name="T26" fmla="*/ 2147483647 w 182"/>
                    <a:gd name="T27" fmla="*/ 2147483647 h 129"/>
                    <a:gd name="T28" fmla="*/ 2147483647 w 182"/>
                    <a:gd name="T29" fmla="*/ 2147483647 h 129"/>
                    <a:gd name="T30" fmla="*/ 2147483647 w 182"/>
                    <a:gd name="T31" fmla="*/ 2147483647 h 129"/>
                    <a:gd name="T32" fmla="*/ 2147483647 w 182"/>
                    <a:gd name="T33" fmla="*/ 2147483647 h 129"/>
                    <a:gd name="T34" fmla="*/ 2147483647 w 182"/>
                    <a:gd name="T35" fmla="*/ 2147483647 h 129"/>
                    <a:gd name="T36" fmla="*/ 2147483647 w 182"/>
                    <a:gd name="T37" fmla="*/ 2147483647 h 129"/>
                    <a:gd name="T38" fmla="*/ 2147483647 w 182"/>
                    <a:gd name="T39" fmla="*/ 2147483647 h 129"/>
                    <a:gd name="T40" fmla="*/ 2147483647 w 182"/>
                    <a:gd name="T41" fmla="*/ 2147483647 h 129"/>
                    <a:gd name="T42" fmla="*/ 2147483647 w 182"/>
                    <a:gd name="T43" fmla="*/ 2147483647 h 129"/>
                    <a:gd name="T44" fmla="*/ 2147483647 w 182"/>
                    <a:gd name="T45" fmla="*/ 2147483647 h 129"/>
                    <a:gd name="T46" fmla="*/ 2147483647 w 182"/>
                    <a:gd name="T47" fmla="*/ 2147483647 h 129"/>
                    <a:gd name="T48" fmla="*/ 2147483647 w 182"/>
                    <a:gd name="T49" fmla="*/ 2147483647 h 129"/>
                    <a:gd name="T50" fmla="*/ 2147483647 w 182"/>
                    <a:gd name="T51" fmla="*/ 2147483647 h 129"/>
                    <a:gd name="T52" fmla="*/ 2147483647 w 182"/>
                    <a:gd name="T53" fmla="*/ 2147483647 h 129"/>
                    <a:gd name="T54" fmla="*/ 2147483647 w 182"/>
                    <a:gd name="T55" fmla="*/ 2147483647 h 129"/>
                    <a:gd name="T56" fmla="*/ 2147483647 w 182"/>
                    <a:gd name="T57" fmla="*/ 2147483647 h 129"/>
                    <a:gd name="T58" fmla="*/ 2147483647 w 182"/>
                    <a:gd name="T59" fmla="*/ 2147483647 h 129"/>
                    <a:gd name="T60" fmla="*/ 2147483647 w 182"/>
                    <a:gd name="T61" fmla="*/ 2147483647 h 129"/>
                    <a:gd name="T62" fmla="*/ 2147483647 w 182"/>
                    <a:gd name="T63" fmla="*/ 2147483647 h 129"/>
                    <a:gd name="T64" fmla="*/ 2147483647 w 182"/>
                    <a:gd name="T65" fmla="*/ 2147483647 h 129"/>
                    <a:gd name="T66" fmla="*/ 2147483647 w 182"/>
                    <a:gd name="T67" fmla="*/ 2147483647 h 129"/>
                    <a:gd name="T68" fmla="*/ 2147483647 w 182"/>
                    <a:gd name="T69" fmla="*/ 2147483647 h 129"/>
                    <a:gd name="T70" fmla="*/ 2147483647 w 182"/>
                    <a:gd name="T71" fmla="*/ 2147483647 h 129"/>
                    <a:gd name="T72" fmla="*/ 2147483647 w 182"/>
                    <a:gd name="T73" fmla="*/ 2147483647 h 129"/>
                    <a:gd name="T74" fmla="*/ 2147483647 w 182"/>
                    <a:gd name="T75" fmla="*/ 2147483647 h 129"/>
                    <a:gd name="T76" fmla="*/ 2147483647 w 182"/>
                    <a:gd name="T77" fmla="*/ 2147483647 h 129"/>
                    <a:gd name="T78" fmla="*/ 2147483647 w 182"/>
                    <a:gd name="T79" fmla="*/ 2147483647 h 129"/>
                    <a:gd name="T80" fmla="*/ 2147483647 w 182"/>
                    <a:gd name="T81" fmla="*/ 2147483647 h 129"/>
                    <a:gd name="T82" fmla="*/ 2147483647 w 182"/>
                    <a:gd name="T83" fmla="*/ 2147483647 h 129"/>
                    <a:gd name="T84" fmla="*/ 2147483647 w 182"/>
                    <a:gd name="T85" fmla="*/ 2147483647 h 129"/>
                    <a:gd name="T86" fmla="*/ 2147483647 w 182"/>
                    <a:gd name="T87" fmla="*/ 2147483647 h 129"/>
                    <a:gd name="T88" fmla="*/ 2147483647 w 182"/>
                    <a:gd name="T89" fmla="*/ 2147483647 h 129"/>
                    <a:gd name="T90" fmla="*/ 2147483647 w 182"/>
                    <a:gd name="T91" fmla="*/ 2147483647 h 129"/>
                    <a:gd name="T92" fmla="*/ 2147483647 w 182"/>
                    <a:gd name="T93" fmla="*/ 2147483647 h 129"/>
                    <a:gd name="T94" fmla="*/ 2147483647 w 182"/>
                    <a:gd name="T95" fmla="*/ 2147483647 h 129"/>
                    <a:gd name="T96" fmla="*/ 2147483647 w 182"/>
                    <a:gd name="T97" fmla="*/ 2147483647 h 129"/>
                    <a:gd name="T98" fmla="*/ 2147483647 w 182"/>
                    <a:gd name="T99" fmla="*/ 2147483647 h 129"/>
                    <a:gd name="T100" fmla="*/ 2147483647 w 182"/>
                    <a:gd name="T101" fmla="*/ 2147483647 h 129"/>
                    <a:gd name="T102" fmla="*/ 2147483647 w 182"/>
                    <a:gd name="T103" fmla="*/ 2147483647 h 12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2"/>
                    <a:gd name="T157" fmla="*/ 0 h 129"/>
                    <a:gd name="T158" fmla="*/ 182 w 182"/>
                    <a:gd name="T159" fmla="*/ 129 h 12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2" h="129">
                      <a:moveTo>
                        <a:pt x="139" y="58"/>
                      </a:moveTo>
                      <a:lnTo>
                        <a:pt x="139" y="56"/>
                      </a:lnTo>
                      <a:lnTo>
                        <a:pt x="136" y="56"/>
                      </a:lnTo>
                      <a:lnTo>
                        <a:pt x="134" y="53"/>
                      </a:lnTo>
                      <a:lnTo>
                        <a:pt x="131" y="56"/>
                      </a:lnTo>
                      <a:lnTo>
                        <a:pt x="128" y="53"/>
                      </a:lnTo>
                      <a:lnTo>
                        <a:pt x="126" y="50"/>
                      </a:lnTo>
                      <a:lnTo>
                        <a:pt x="121" y="50"/>
                      </a:lnTo>
                      <a:lnTo>
                        <a:pt x="118" y="48"/>
                      </a:lnTo>
                      <a:lnTo>
                        <a:pt x="121" y="45"/>
                      </a:lnTo>
                      <a:lnTo>
                        <a:pt x="123" y="45"/>
                      </a:lnTo>
                      <a:lnTo>
                        <a:pt x="128" y="45"/>
                      </a:lnTo>
                      <a:lnTo>
                        <a:pt x="131" y="48"/>
                      </a:lnTo>
                      <a:lnTo>
                        <a:pt x="136" y="48"/>
                      </a:lnTo>
                      <a:lnTo>
                        <a:pt x="141" y="48"/>
                      </a:lnTo>
                      <a:lnTo>
                        <a:pt x="144" y="45"/>
                      </a:lnTo>
                      <a:lnTo>
                        <a:pt x="144" y="43"/>
                      </a:lnTo>
                      <a:lnTo>
                        <a:pt x="146" y="45"/>
                      </a:lnTo>
                      <a:lnTo>
                        <a:pt x="149" y="48"/>
                      </a:lnTo>
                      <a:lnTo>
                        <a:pt x="151" y="48"/>
                      </a:lnTo>
                      <a:lnTo>
                        <a:pt x="159" y="45"/>
                      </a:lnTo>
                      <a:lnTo>
                        <a:pt x="161" y="43"/>
                      </a:lnTo>
                      <a:lnTo>
                        <a:pt x="164" y="38"/>
                      </a:lnTo>
                      <a:lnTo>
                        <a:pt x="169" y="38"/>
                      </a:lnTo>
                      <a:lnTo>
                        <a:pt x="171" y="35"/>
                      </a:lnTo>
                      <a:lnTo>
                        <a:pt x="171" y="30"/>
                      </a:lnTo>
                      <a:lnTo>
                        <a:pt x="171" y="25"/>
                      </a:lnTo>
                      <a:lnTo>
                        <a:pt x="174" y="28"/>
                      </a:lnTo>
                      <a:lnTo>
                        <a:pt x="176" y="28"/>
                      </a:lnTo>
                      <a:lnTo>
                        <a:pt x="179" y="25"/>
                      </a:lnTo>
                      <a:lnTo>
                        <a:pt x="182" y="30"/>
                      </a:lnTo>
                      <a:lnTo>
                        <a:pt x="182" y="33"/>
                      </a:lnTo>
                      <a:lnTo>
                        <a:pt x="182" y="35"/>
                      </a:lnTo>
                      <a:lnTo>
                        <a:pt x="182" y="38"/>
                      </a:lnTo>
                      <a:lnTo>
                        <a:pt x="176" y="38"/>
                      </a:lnTo>
                      <a:lnTo>
                        <a:pt x="176" y="40"/>
                      </a:lnTo>
                      <a:lnTo>
                        <a:pt x="179" y="43"/>
                      </a:lnTo>
                      <a:lnTo>
                        <a:pt x="176" y="45"/>
                      </a:lnTo>
                      <a:lnTo>
                        <a:pt x="174" y="48"/>
                      </a:lnTo>
                      <a:lnTo>
                        <a:pt x="169" y="45"/>
                      </a:lnTo>
                      <a:lnTo>
                        <a:pt x="166" y="45"/>
                      </a:lnTo>
                      <a:lnTo>
                        <a:pt x="166" y="48"/>
                      </a:lnTo>
                      <a:lnTo>
                        <a:pt x="164" y="53"/>
                      </a:lnTo>
                      <a:lnTo>
                        <a:pt x="161" y="53"/>
                      </a:lnTo>
                      <a:lnTo>
                        <a:pt x="154" y="56"/>
                      </a:lnTo>
                      <a:lnTo>
                        <a:pt x="151" y="58"/>
                      </a:lnTo>
                      <a:lnTo>
                        <a:pt x="146" y="58"/>
                      </a:lnTo>
                      <a:lnTo>
                        <a:pt x="139" y="58"/>
                      </a:lnTo>
                      <a:close/>
                      <a:moveTo>
                        <a:pt x="2" y="104"/>
                      </a:moveTo>
                      <a:lnTo>
                        <a:pt x="2" y="78"/>
                      </a:lnTo>
                      <a:lnTo>
                        <a:pt x="2" y="73"/>
                      </a:lnTo>
                      <a:lnTo>
                        <a:pt x="0" y="63"/>
                      </a:lnTo>
                      <a:lnTo>
                        <a:pt x="2" y="58"/>
                      </a:lnTo>
                      <a:lnTo>
                        <a:pt x="2" y="0"/>
                      </a:lnTo>
                      <a:lnTo>
                        <a:pt x="20" y="8"/>
                      </a:lnTo>
                      <a:lnTo>
                        <a:pt x="25" y="8"/>
                      </a:lnTo>
                      <a:lnTo>
                        <a:pt x="32" y="10"/>
                      </a:lnTo>
                      <a:lnTo>
                        <a:pt x="43" y="13"/>
                      </a:lnTo>
                      <a:lnTo>
                        <a:pt x="48" y="18"/>
                      </a:lnTo>
                      <a:lnTo>
                        <a:pt x="53" y="20"/>
                      </a:lnTo>
                      <a:lnTo>
                        <a:pt x="58" y="20"/>
                      </a:lnTo>
                      <a:lnTo>
                        <a:pt x="60" y="20"/>
                      </a:lnTo>
                      <a:lnTo>
                        <a:pt x="60" y="23"/>
                      </a:lnTo>
                      <a:lnTo>
                        <a:pt x="63" y="25"/>
                      </a:lnTo>
                      <a:lnTo>
                        <a:pt x="68" y="28"/>
                      </a:lnTo>
                      <a:lnTo>
                        <a:pt x="73" y="30"/>
                      </a:lnTo>
                      <a:lnTo>
                        <a:pt x="78" y="35"/>
                      </a:lnTo>
                      <a:lnTo>
                        <a:pt x="75" y="43"/>
                      </a:lnTo>
                      <a:lnTo>
                        <a:pt x="78" y="45"/>
                      </a:lnTo>
                      <a:lnTo>
                        <a:pt x="83" y="45"/>
                      </a:lnTo>
                      <a:lnTo>
                        <a:pt x="98" y="53"/>
                      </a:lnTo>
                      <a:lnTo>
                        <a:pt x="101" y="53"/>
                      </a:lnTo>
                      <a:lnTo>
                        <a:pt x="106" y="53"/>
                      </a:lnTo>
                      <a:lnTo>
                        <a:pt x="106" y="56"/>
                      </a:lnTo>
                      <a:lnTo>
                        <a:pt x="108" y="61"/>
                      </a:lnTo>
                      <a:lnTo>
                        <a:pt x="111" y="63"/>
                      </a:lnTo>
                      <a:lnTo>
                        <a:pt x="108" y="66"/>
                      </a:lnTo>
                      <a:lnTo>
                        <a:pt x="101" y="66"/>
                      </a:lnTo>
                      <a:lnTo>
                        <a:pt x="98" y="66"/>
                      </a:lnTo>
                      <a:lnTo>
                        <a:pt x="96" y="68"/>
                      </a:lnTo>
                      <a:lnTo>
                        <a:pt x="96" y="71"/>
                      </a:lnTo>
                      <a:lnTo>
                        <a:pt x="101" y="76"/>
                      </a:lnTo>
                      <a:lnTo>
                        <a:pt x="106" y="81"/>
                      </a:lnTo>
                      <a:lnTo>
                        <a:pt x="116" y="88"/>
                      </a:lnTo>
                      <a:lnTo>
                        <a:pt x="116" y="93"/>
                      </a:lnTo>
                      <a:lnTo>
                        <a:pt x="121" y="101"/>
                      </a:lnTo>
                      <a:lnTo>
                        <a:pt x="123" y="104"/>
                      </a:lnTo>
                      <a:lnTo>
                        <a:pt x="126" y="104"/>
                      </a:lnTo>
                      <a:lnTo>
                        <a:pt x="131" y="101"/>
                      </a:lnTo>
                      <a:lnTo>
                        <a:pt x="134" y="101"/>
                      </a:lnTo>
                      <a:lnTo>
                        <a:pt x="134" y="104"/>
                      </a:lnTo>
                      <a:lnTo>
                        <a:pt x="131" y="106"/>
                      </a:lnTo>
                      <a:lnTo>
                        <a:pt x="134" y="109"/>
                      </a:lnTo>
                      <a:lnTo>
                        <a:pt x="136" y="109"/>
                      </a:lnTo>
                      <a:lnTo>
                        <a:pt x="139" y="111"/>
                      </a:lnTo>
                      <a:lnTo>
                        <a:pt x="144" y="111"/>
                      </a:lnTo>
                      <a:lnTo>
                        <a:pt x="144" y="114"/>
                      </a:lnTo>
                      <a:lnTo>
                        <a:pt x="139" y="114"/>
                      </a:lnTo>
                      <a:lnTo>
                        <a:pt x="141" y="116"/>
                      </a:lnTo>
                      <a:lnTo>
                        <a:pt x="149" y="119"/>
                      </a:lnTo>
                      <a:lnTo>
                        <a:pt x="154" y="121"/>
                      </a:lnTo>
                      <a:lnTo>
                        <a:pt x="154" y="126"/>
                      </a:lnTo>
                      <a:lnTo>
                        <a:pt x="154" y="129"/>
                      </a:lnTo>
                      <a:lnTo>
                        <a:pt x="146" y="129"/>
                      </a:lnTo>
                      <a:lnTo>
                        <a:pt x="146" y="126"/>
                      </a:lnTo>
                      <a:lnTo>
                        <a:pt x="144" y="124"/>
                      </a:lnTo>
                      <a:lnTo>
                        <a:pt x="136" y="121"/>
                      </a:lnTo>
                      <a:lnTo>
                        <a:pt x="128" y="119"/>
                      </a:lnTo>
                      <a:lnTo>
                        <a:pt x="123" y="119"/>
                      </a:lnTo>
                      <a:lnTo>
                        <a:pt x="118" y="119"/>
                      </a:lnTo>
                      <a:lnTo>
                        <a:pt x="113" y="119"/>
                      </a:lnTo>
                      <a:lnTo>
                        <a:pt x="108" y="116"/>
                      </a:lnTo>
                      <a:lnTo>
                        <a:pt x="106" y="114"/>
                      </a:lnTo>
                      <a:lnTo>
                        <a:pt x="103" y="111"/>
                      </a:lnTo>
                      <a:lnTo>
                        <a:pt x="101" y="109"/>
                      </a:lnTo>
                      <a:lnTo>
                        <a:pt x="96" y="106"/>
                      </a:lnTo>
                      <a:lnTo>
                        <a:pt x="93" y="104"/>
                      </a:lnTo>
                      <a:lnTo>
                        <a:pt x="85" y="91"/>
                      </a:lnTo>
                      <a:lnTo>
                        <a:pt x="80" y="86"/>
                      </a:lnTo>
                      <a:lnTo>
                        <a:pt x="75" y="86"/>
                      </a:lnTo>
                      <a:lnTo>
                        <a:pt x="65" y="83"/>
                      </a:lnTo>
                      <a:lnTo>
                        <a:pt x="60" y="81"/>
                      </a:lnTo>
                      <a:lnTo>
                        <a:pt x="58" y="81"/>
                      </a:lnTo>
                      <a:lnTo>
                        <a:pt x="55" y="81"/>
                      </a:lnTo>
                      <a:lnTo>
                        <a:pt x="50" y="81"/>
                      </a:lnTo>
                      <a:lnTo>
                        <a:pt x="45" y="78"/>
                      </a:lnTo>
                      <a:lnTo>
                        <a:pt x="48" y="83"/>
                      </a:lnTo>
                      <a:lnTo>
                        <a:pt x="48" y="86"/>
                      </a:lnTo>
                      <a:lnTo>
                        <a:pt x="45" y="86"/>
                      </a:lnTo>
                      <a:lnTo>
                        <a:pt x="43" y="86"/>
                      </a:lnTo>
                      <a:lnTo>
                        <a:pt x="40" y="86"/>
                      </a:lnTo>
                      <a:lnTo>
                        <a:pt x="43" y="88"/>
                      </a:lnTo>
                      <a:lnTo>
                        <a:pt x="35" y="91"/>
                      </a:lnTo>
                      <a:lnTo>
                        <a:pt x="27" y="88"/>
                      </a:lnTo>
                      <a:lnTo>
                        <a:pt x="22" y="88"/>
                      </a:lnTo>
                      <a:lnTo>
                        <a:pt x="25" y="91"/>
                      </a:lnTo>
                      <a:lnTo>
                        <a:pt x="27" y="91"/>
                      </a:lnTo>
                      <a:lnTo>
                        <a:pt x="30" y="91"/>
                      </a:lnTo>
                      <a:lnTo>
                        <a:pt x="35" y="93"/>
                      </a:lnTo>
                      <a:lnTo>
                        <a:pt x="37" y="96"/>
                      </a:lnTo>
                      <a:lnTo>
                        <a:pt x="40" y="101"/>
                      </a:lnTo>
                      <a:lnTo>
                        <a:pt x="37" y="101"/>
                      </a:lnTo>
                      <a:lnTo>
                        <a:pt x="32" y="104"/>
                      </a:lnTo>
                      <a:lnTo>
                        <a:pt x="30" y="106"/>
                      </a:lnTo>
                      <a:lnTo>
                        <a:pt x="25" y="106"/>
                      </a:lnTo>
                      <a:lnTo>
                        <a:pt x="12" y="106"/>
                      </a:lnTo>
                      <a:lnTo>
                        <a:pt x="2" y="104"/>
                      </a:lnTo>
                      <a:close/>
                    </a:path>
                  </a:pathLst>
                </a:custGeom>
                <a:pattFill prst="wdUpDiag">
                  <a:fgClr>
                    <a:srgbClr val="FFFF00"/>
                  </a:fgClr>
                  <a:bgClr>
                    <a:srgbClr val="FFFFFF"/>
                  </a:bgClr>
                </a:pattFill>
                <a:ln w="6350">
                  <a:solidFill>
                    <a:srgbClr val="3F3F3F"/>
                  </a:solidFill>
                  <a:round/>
                  <a:headEnd/>
                  <a:tailEnd/>
                </a:ln>
              </p:spPr>
              <p:txBody>
                <a:bodyPr/>
                <a:lstStyle/>
                <a:p>
                  <a:pPr defTabSz="609585">
                    <a:defRPr/>
                  </a:pPr>
                  <a:endParaRPr lang="en-US" sz="900">
                    <a:solidFill>
                      <a:srgbClr val="FFFFFF"/>
                    </a:solidFill>
                    <a:latin typeface="Arial" panose="020B0604020202020204"/>
                    <a:cs typeface="Arial" charset="0"/>
                  </a:endParaRPr>
                </a:p>
              </p:txBody>
            </p:sp>
            <p:sp>
              <p:nvSpPr>
                <p:cNvPr id="213" name="Freeform 169"/>
                <p:cNvSpPr>
                  <a:spLocks noEditPoints="1"/>
                </p:cNvSpPr>
                <p:nvPr/>
              </p:nvSpPr>
              <p:spPr bwMode="auto">
                <a:xfrm>
                  <a:off x="8058150" y="5427663"/>
                  <a:ext cx="244475" cy="323850"/>
                </a:xfrm>
                <a:custGeom>
                  <a:avLst/>
                  <a:gdLst>
                    <a:gd name="T0" fmla="*/ 2147483647 w 192"/>
                    <a:gd name="T1" fmla="*/ 2147483647 h 255"/>
                    <a:gd name="T2" fmla="*/ 2147483647 w 192"/>
                    <a:gd name="T3" fmla="*/ 2147483647 h 255"/>
                    <a:gd name="T4" fmla="*/ 2147483647 w 192"/>
                    <a:gd name="T5" fmla="*/ 2147483647 h 255"/>
                    <a:gd name="T6" fmla="*/ 2147483647 w 192"/>
                    <a:gd name="T7" fmla="*/ 2147483647 h 255"/>
                    <a:gd name="T8" fmla="*/ 2147483647 w 192"/>
                    <a:gd name="T9" fmla="*/ 2147483647 h 255"/>
                    <a:gd name="T10" fmla="*/ 2147483647 w 192"/>
                    <a:gd name="T11" fmla="*/ 2147483647 h 255"/>
                    <a:gd name="T12" fmla="*/ 2147483647 w 192"/>
                    <a:gd name="T13" fmla="*/ 2147483647 h 255"/>
                    <a:gd name="T14" fmla="*/ 2147483647 w 192"/>
                    <a:gd name="T15" fmla="*/ 2147483647 h 255"/>
                    <a:gd name="T16" fmla="*/ 2147483647 w 192"/>
                    <a:gd name="T17" fmla="*/ 2147483647 h 255"/>
                    <a:gd name="T18" fmla="*/ 2147483647 w 192"/>
                    <a:gd name="T19" fmla="*/ 2147483647 h 255"/>
                    <a:gd name="T20" fmla="*/ 2147483647 w 192"/>
                    <a:gd name="T21" fmla="*/ 2147483647 h 255"/>
                    <a:gd name="T22" fmla="*/ 2147483647 w 192"/>
                    <a:gd name="T23" fmla="*/ 2147483647 h 255"/>
                    <a:gd name="T24" fmla="*/ 2147483647 w 192"/>
                    <a:gd name="T25" fmla="*/ 2147483647 h 255"/>
                    <a:gd name="T26" fmla="*/ 2147483647 w 192"/>
                    <a:gd name="T27" fmla="*/ 2147483647 h 255"/>
                    <a:gd name="T28" fmla="*/ 2147483647 w 192"/>
                    <a:gd name="T29" fmla="*/ 2147483647 h 255"/>
                    <a:gd name="T30" fmla="*/ 2147483647 w 192"/>
                    <a:gd name="T31" fmla="*/ 2147483647 h 255"/>
                    <a:gd name="T32" fmla="*/ 2147483647 w 192"/>
                    <a:gd name="T33" fmla="*/ 2147483647 h 255"/>
                    <a:gd name="T34" fmla="*/ 2147483647 w 192"/>
                    <a:gd name="T35" fmla="*/ 2147483647 h 255"/>
                    <a:gd name="T36" fmla="*/ 2147483647 w 192"/>
                    <a:gd name="T37" fmla="*/ 2147483647 h 255"/>
                    <a:gd name="T38" fmla="*/ 2147483647 w 192"/>
                    <a:gd name="T39" fmla="*/ 2147483647 h 255"/>
                    <a:gd name="T40" fmla="*/ 2147483647 w 192"/>
                    <a:gd name="T41" fmla="*/ 2147483647 h 255"/>
                    <a:gd name="T42" fmla="*/ 2147483647 w 192"/>
                    <a:gd name="T43" fmla="*/ 0 h 255"/>
                    <a:gd name="T44" fmla="*/ 2147483647 w 192"/>
                    <a:gd name="T45" fmla="*/ 2147483647 h 255"/>
                    <a:gd name="T46" fmla="*/ 2147483647 w 192"/>
                    <a:gd name="T47" fmla="*/ 2147483647 h 255"/>
                    <a:gd name="T48" fmla="*/ 2147483647 w 192"/>
                    <a:gd name="T49" fmla="*/ 2147483647 h 255"/>
                    <a:gd name="T50" fmla="*/ 2147483647 w 192"/>
                    <a:gd name="T51" fmla="*/ 2147483647 h 255"/>
                    <a:gd name="T52" fmla="*/ 2147483647 w 192"/>
                    <a:gd name="T53" fmla="*/ 2147483647 h 255"/>
                    <a:gd name="T54" fmla="*/ 2147483647 w 192"/>
                    <a:gd name="T55" fmla="*/ 2147483647 h 255"/>
                    <a:gd name="T56" fmla="*/ 2147483647 w 192"/>
                    <a:gd name="T57" fmla="*/ 2147483647 h 255"/>
                    <a:gd name="T58" fmla="*/ 2147483647 w 192"/>
                    <a:gd name="T59" fmla="*/ 2147483647 h 255"/>
                    <a:gd name="T60" fmla="*/ 2147483647 w 192"/>
                    <a:gd name="T61" fmla="*/ 2147483647 h 255"/>
                    <a:gd name="T62" fmla="*/ 2147483647 w 192"/>
                    <a:gd name="T63" fmla="*/ 2147483647 h 255"/>
                    <a:gd name="T64" fmla="*/ 2147483647 w 192"/>
                    <a:gd name="T65" fmla="*/ 2147483647 h 255"/>
                    <a:gd name="T66" fmla="*/ 2147483647 w 192"/>
                    <a:gd name="T67" fmla="*/ 2147483647 h 255"/>
                    <a:gd name="T68" fmla="*/ 2147483647 w 192"/>
                    <a:gd name="T69" fmla="*/ 2147483647 h 255"/>
                    <a:gd name="T70" fmla="*/ 2147483647 w 192"/>
                    <a:gd name="T71" fmla="*/ 2147483647 h 255"/>
                    <a:gd name="T72" fmla="*/ 2147483647 w 192"/>
                    <a:gd name="T73" fmla="*/ 2147483647 h 255"/>
                    <a:gd name="T74" fmla="*/ 2147483647 w 192"/>
                    <a:gd name="T75" fmla="*/ 2147483647 h 255"/>
                    <a:gd name="T76" fmla="*/ 2147483647 w 192"/>
                    <a:gd name="T77" fmla="*/ 2147483647 h 255"/>
                    <a:gd name="T78" fmla="*/ 2147483647 w 192"/>
                    <a:gd name="T79" fmla="*/ 2147483647 h 255"/>
                    <a:gd name="T80" fmla="*/ 2147483647 w 192"/>
                    <a:gd name="T81" fmla="*/ 2147483647 h 255"/>
                    <a:gd name="T82" fmla="*/ 2147483647 w 192"/>
                    <a:gd name="T83" fmla="*/ 2147483647 h 255"/>
                    <a:gd name="T84" fmla="*/ 2147483647 w 192"/>
                    <a:gd name="T85" fmla="*/ 2147483647 h 255"/>
                    <a:gd name="T86" fmla="*/ 2147483647 w 192"/>
                    <a:gd name="T87" fmla="*/ 2147483647 h 255"/>
                    <a:gd name="T88" fmla="*/ 0 w 192"/>
                    <a:gd name="T89" fmla="*/ 2147483647 h 255"/>
                    <a:gd name="T90" fmla="*/ 2147483647 w 192"/>
                    <a:gd name="T91" fmla="*/ 2147483647 h 255"/>
                    <a:gd name="T92" fmla="*/ 2147483647 w 192"/>
                    <a:gd name="T93" fmla="*/ 2147483647 h 255"/>
                    <a:gd name="T94" fmla="*/ 2147483647 w 192"/>
                    <a:gd name="T95" fmla="*/ 2147483647 h 255"/>
                    <a:gd name="T96" fmla="*/ 2147483647 w 192"/>
                    <a:gd name="T97" fmla="*/ 2147483647 h 255"/>
                    <a:gd name="T98" fmla="*/ 2147483647 w 192"/>
                    <a:gd name="T99" fmla="*/ 2147483647 h 255"/>
                    <a:gd name="T100" fmla="*/ 2147483647 w 192"/>
                    <a:gd name="T101" fmla="*/ 2147483647 h 255"/>
                    <a:gd name="T102" fmla="*/ 2147483647 w 192"/>
                    <a:gd name="T103" fmla="*/ 2147483647 h 255"/>
                    <a:gd name="T104" fmla="*/ 2147483647 w 192"/>
                    <a:gd name="T105" fmla="*/ 2147483647 h 255"/>
                    <a:gd name="T106" fmla="*/ 2147483647 w 192"/>
                    <a:gd name="T107" fmla="*/ 2147483647 h 255"/>
                    <a:gd name="T108" fmla="*/ 2147483647 w 192"/>
                    <a:gd name="T109" fmla="*/ 2147483647 h 255"/>
                    <a:gd name="T110" fmla="*/ 2147483647 w 192"/>
                    <a:gd name="T111" fmla="*/ 2147483647 h 255"/>
                    <a:gd name="T112" fmla="*/ 2147483647 w 192"/>
                    <a:gd name="T113" fmla="*/ 2147483647 h 255"/>
                    <a:gd name="T114" fmla="*/ 2147483647 w 192"/>
                    <a:gd name="T115" fmla="*/ 2147483647 h 255"/>
                    <a:gd name="T116" fmla="*/ 2147483647 w 192"/>
                    <a:gd name="T117" fmla="*/ 2147483647 h 255"/>
                    <a:gd name="T118" fmla="*/ 2147483647 w 192"/>
                    <a:gd name="T119" fmla="*/ 2147483647 h 255"/>
                    <a:gd name="T120" fmla="*/ 2147483647 w 192"/>
                    <a:gd name="T121" fmla="*/ 2147483647 h 255"/>
                    <a:gd name="T122" fmla="*/ 2147483647 w 192"/>
                    <a:gd name="T123" fmla="*/ 2147483647 h 255"/>
                    <a:gd name="T124" fmla="*/ 2147483647 w 192"/>
                    <a:gd name="T125" fmla="*/ 2147483647 h 2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2"/>
                    <a:gd name="T190" fmla="*/ 0 h 255"/>
                    <a:gd name="T191" fmla="*/ 192 w 192"/>
                    <a:gd name="T192" fmla="*/ 255 h 25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2" h="255">
                      <a:moveTo>
                        <a:pt x="142" y="53"/>
                      </a:moveTo>
                      <a:lnTo>
                        <a:pt x="147" y="55"/>
                      </a:lnTo>
                      <a:lnTo>
                        <a:pt x="147" y="53"/>
                      </a:lnTo>
                      <a:lnTo>
                        <a:pt x="144" y="48"/>
                      </a:lnTo>
                      <a:lnTo>
                        <a:pt x="144" y="45"/>
                      </a:lnTo>
                      <a:lnTo>
                        <a:pt x="147" y="45"/>
                      </a:lnTo>
                      <a:lnTo>
                        <a:pt x="149" y="48"/>
                      </a:lnTo>
                      <a:lnTo>
                        <a:pt x="152" y="55"/>
                      </a:lnTo>
                      <a:lnTo>
                        <a:pt x="154" y="63"/>
                      </a:lnTo>
                      <a:lnTo>
                        <a:pt x="157" y="65"/>
                      </a:lnTo>
                      <a:lnTo>
                        <a:pt x="169" y="70"/>
                      </a:lnTo>
                      <a:lnTo>
                        <a:pt x="172" y="73"/>
                      </a:lnTo>
                      <a:lnTo>
                        <a:pt x="177" y="70"/>
                      </a:lnTo>
                      <a:lnTo>
                        <a:pt x="179" y="68"/>
                      </a:lnTo>
                      <a:lnTo>
                        <a:pt x="187" y="63"/>
                      </a:lnTo>
                      <a:lnTo>
                        <a:pt x="190" y="63"/>
                      </a:lnTo>
                      <a:lnTo>
                        <a:pt x="192" y="65"/>
                      </a:lnTo>
                      <a:lnTo>
                        <a:pt x="192" y="70"/>
                      </a:lnTo>
                      <a:lnTo>
                        <a:pt x="190" y="83"/>
                      </a:lnTo>
                      <a:lnTo>
                        <a:pt x="187" y="83"/>
                      </a:lnTo>
                      <a:lnTo>
                        <a:pt x="182" y="83"/>
                      </a:lnTo>
                      <a:lnTo>
                        <a:pt x="182" y="91"/>
                      </a:lnTo>
                      <a:lnTo>
                        <a:pt x="177" y="93"/>
                      </a:lnTo>
                      <a:lnTo>
                        <a:pt x="172" y="93"/>
                      </a:lnTo>
                      <a:lnTo>
                        <a:pt x="169" y="93"/>
                      </a:lnTo>
                      <a:lnTo>
                        <a:pt x="167" y="96"/>
                      </a:lnTo>
                      <a:lnTo>
                        <a:pt x="167" y="101"/>
                      </a:lnTo>
                      <a:lnTo>
                        <a:pt x="169" y="106"/>
                      </a:lnTo>
                      <a:lnTo>
                        <a:pt x="169" y="108"/>
                      </a:lnTo>
                      <a:lnTo>
                        <a:pt x="164" y="113"/>
                      </a:lnTo>
                      <a:lnTo>
                        <a:pt x="157" y="123"/>
                      </a:lnTo>
                      <a:lnTo>
                        <a:pt x="152" y="134"/>
                      </a:lnTo>
                      <a:lnTo>
                        <a:pt x="147" y="141"/>
                      </a:lnTo>
                      <a:lnTo>
                        <a:pt x="142" y="144"/>
                      </a:lnTo>
                      <a:lnTo>
                        <a:pt x="139" y="141"/>
                      </a:lnTo>
                      <a:lnTo>
                        <a:pt x="136" y="139"/>
                      </a:lnTo>
                      <a:lnTo>
                        <a:pt x="134" y="136"/>
                      </a:lnTo>
                      <a:lnTo>
                        <a:pt x="134" y="134"/>
                      </a:lnTo>
                      <a:lnTo>
                        <a:pt x="136" y="129"/>
                      </a:lnTo>
                      <a:lnTo>
                        <a:pt x="139" y="123"/>
                      </a:lnTo>
                      <a:lnTo>
                        <a:pt x="142" y="118"/>
                      </a:lnTo>
                      <a:lnTo>
                        <a:pt x="142" y="113"/>
                      </a:lnTo>
                      <a:lnTo>
                        <a:pt x="139" y="113"/>
                      </a:lnTo>
                      <a:lnTo>
                        <a:pt x="134" y="108"/>
                      </a:lnTo>
                      <a:lnTo>
                        <a:pt x="131" y="106"/>
                      </a:lnTo>
                      <a:lnTo>
                        <a:pt x="126" y="103"/>
                      </a:lnTo>
                      <a:lnTo>
                        <a:pt x="119" y="101"/>
                      </a:lnTo>
                      <a:lnTo>
                        <a:pt x="116" y="98"/>
                      </a:lnTo>
                      <a:lnTo>
                        <a:pt x="116" y="96"/>
                      </a:lnTo>
                      <a:lnTo>
                        <a:pt x="119" y="93"/>
                      </a:lnTo>
                      <a:lnTo>
                        <a:pt x="129" y="88"/>
                      </a:lnTo>
                      <a:lnTo>
                        <a:pt x="131" y="83"/>
                      </a:lnTo>
                      <a:lnTo>
                        <a:pt x="131" y="76"/>
                      </a:lnTo>
                      <a:lnTo>
                        <a:pt x="131" y="73"/>
                      </a:lnTo>
                      <a:lnTo>
                        <a:pt x="134" y="70"/>
                      </a:lnTo>
                      <a:lnTo>
                        <a:pt x="134" y="65"/>
                      </a:lnTo>
                      <a:lnTo>
                        <a:pt x="131" y="58"/>
                      </a:lnTo>
                      <a:lnTo>
                        <a:pt x="131" y="53"/>
                      </a:lnTo>
                      <a:lnTo>
                        <a:pt x="131" y="50"/>
                      </a:lnTo>
                      <a:lnTo>
                        <a:pt x="126" y="45"/>
                      </a:lnTo>
                      <a:lnTo>
                        <a:pt x="124" y="38"/>
                      </a:lnTo>
                      <a:lnTo>
                        <a:pt x="124" y="35"/>
                      </a:lnTo>
                      <a:lnTo>
                        <a:pt x="121" y="30"/>
                      </a:lnTo>
                      <a:lnTo>
                        <a:pt x="119" y="30"/>
                      </a:lnTo>
                      <a:lnTo>
                        <a:pt x="116" y="28"/>
                      </a:lnTo>
                      <a:lnTo>
                        <a:pt x="116" y="30"/>
                      </a:lnTo>
                      <a:lnTo>
                        <a:pt x="121" y="35"/>
                      </a:lnTo>
                      <a:lnTo>
                        <a:pt x="119" y="35"/>
                      </a:lnTo>
                      <a:lnTo>
                        <a:pt x="119" y="33"/>
                      </a:lnTo>
                      <a:lnTo>
                        <a:pt x="114" y="28"/>
                      </a:lnTo>
                      <a:lnTo>
                        <a:pt x="111" y="20"/>
                      </a:lnTo>
                      <a:lnTo>
                        <a:pt x="106" y="15"/>
                      </a:lnTo>
                      <a:lnTo>
                        <a:pt x="104" y="12"/>
                      </a:lnTo>
                      <a:lnTo>
                        <a:pt x="104" y="10"/>
                      </a:lnTo>
                      <a:lnTo>
                        <a:pt x="104" y="5"/>
                      </a:lnTo>
                      <a:lnTo>
                        <a:pt x="101" y="2"/>
                      </a:lnTo>
                      <a:lnTo>
                        <a:pt x="99" y="0"/>
                      </a:lnTo>
                      <a:lnTo>
                        <a:pt x="101" y="0"/>
                      </a:lnTo>
                      <a:lnTo>
                        <a:pt x="104" y="0"/>
                      </a:lnTo>
                      <a:lnTo>
                        <a:pt x="104" y="2"/>
                      </a:lnTo>
                      <a:lnTo>
                        <a:pt x="104" y="5"/>
                      </a:lnTo>
                      <a:lnTo>
                        <a:pt x="106" y="7"/>
                      </a:lnTo>
                      <a:lnTo>
                        <a:pt x="109" y="10"/>
                      </a:lnTo>
                      <a:lnTo>
                        <a:pt x="109" y="7"/>
                      </a:lnTo>
                      <a:lnTo>
                        <a:pt x="111" y="7"/>
                      </a:lnTo>
                      <a:lnTo>
                        <a:pt x="114" y="10"/>
                      </a:lnTo>
                      <a:lnTo>
                        <a:pt x="119" y="12"/>
                      </a:lnTo>
                      <a:lnTo>
                        <a:pt x="121" y="15"/>
                      </a:lnTo>
                      <a:lnTo>
                        <a:pt x="124" y="15"/>
                      </a:lnTo>
                      <a:lnTo>
                        <a:pt x="126" y="20"/>
                      </a:lnTo>
                      <a:lnTo>
                        <a:pt x="129" y="22"/>
                      </a:lnTo>
                      <a:lnTo>
                        <a:pt x="126" y="25"/>
                      </a:lnTo>
                      <a:lnTo>
                        <a:pt x="129" y="28"/>
                      </a:lnTo>
                      <a:lnTo>
                        <a:pt x="126" y="25"/>
                      </a:lnTo>
                      <a:lnTo>
                        <a:pt x="124" y="25"/>
                      </a:lnTo>
                      <a:lnTo>
                        <a:pt x="126" y="28"/>
                      </a:lnTo>
                      <a:lnTo>
                        <a:pt x="129" y="28"/>
                      </a:lnTo>
                      <a:lnTo>
                        <a:pt x="129" y="30"/>
                      </a:lnTo>
                      <a:lnTo>
                        <a:pt x="131" y="33"/>
                      </a:lnTo>
                      <a:lnTo>
                        <a:pt x="131" y="35"/>
                      </a:lnTo>
                      <a:lnTo>
                        <a:pt x="131" y="38"/>
                      </a:lnTo>
                      <a:lnTo>
                        <a:pt x="134" y="40"/>
                      </a:lnTo>
                      <a:lnTo>
                        <a:pt x="134" y="43"/>
                      </a:lnTo>
                      <a:lnTo>
                        <a:pt x="131" y="43"/>
                      </a:lnTo>
                      <a:lnTo>
                        <a:pt x="129" y="43"/>
                      </a:lnTo>
                      <a:lnTo>
                        <a:pt x="131" y="45"/>
                      </a:lnTo>
                      <a:lnTo>
                        <a:pt x="134" y="48"/>
                      </a:lnTo>
                      <a:lnTo>
                        <a:pt x="136" y="48"/>
                      </a:lnTo>
                      <a:lnTo>
                        <a:pt x="139" y="48"/>
                      </a:lnTo>
                      <a:lnTo>
                        <a:pt x="139" y="50"/>
                      </a:lnTo>
                      <a:lnTo>
                        <a:pt x="139" y="53"/>
                      </a:lnTo>
                      <a:lnTo>
                        <a:pt x="142" y="53"/>
                      </a:lnTo>
                      <a:close/>
                      <a:moveTo>
                        <a:pt x="88" y="192"/>
                      </a:moveTo>
                      <a:lnTo>
                        <a:pt x="88" y="194"/>
                      </a:lnTo>
                      <a:lnTo>
                        <a:pt x="83" y="194"/>
                      </a:lnTo>
                      <a:lnTo>
                        <a:pt x="81" y="197"/>
                      </a:lnTo>
                      <a:lnTo>
                        <a:pt x="78" y="199"/>
                      </a:lnTo>
                      <a:lnTo>
                        <a:pt x="78" y="202"/>
                      </a:lnTo>
                      <a:lnTo>
                        <a:pt x="73" y="199"/>
                      </a:lnTo>
                      <a:lnTo>
                        <a:pt x="71" y="199"/>
                      </a:lnTo>
                      <a:lnTo>
                        <a:pt x="73" y="202"/>
                      </a:lnTo>
                      <a:lnTo>
                        <a:pt x="76" y="207"/>
                      </a:lnTo>
                      <a:lnTo>
                        <a:pt x="76" y="209"/>
                      </a:lnTo>
                      <a:lnTo>
                        <a:pt x="73" y="214"/>
                      </a:lnTo>
                      <a:lnTo>
                        <a:pt x="66" y="212"/>
                      </a:lnTo>
                      <a:lnTo>
                        <a:pt x="68" y="214"/>
                      </a:lnTo>
                      <a:lnTo>
                        <a:pt x="73" y="217"/>
                      </a:lnTo>
                      <a:lnTo>
                        <a:pt x="71" y="222"/>
                      </a:lnTo>
                      <a:lnTo>
                        <a:pt x="68" y="232"/>
                      </a:lnTo>
                      <a:lnTo>
                        <a:pt x="66" y="237"/>
                      </a:lnTo>
                      <a:lnTo>
                        <a:pt x="63" y="240"/>
                      </a:lnTo>
                      <a:lnTo>
                        <a:pt x="58" y="245"/>
                      </a:lnTo>
                      <a:lnTo>
                        <a:pt x="56" y="247"/>
                      </a:lnTo>
                      <a:lnTo>
                        <a:pt x="56" y="250"/>
                      </a:lnTo>
                      <a:lnTo>
                        <a:pt x="51" y="250"/>
                      </a:lnTo>
                      <a:lnTo>
                        <a:pt x="45" y="255"/>
                      </a:lnTo>
                      <a:lnTo>
                        <a:pt x="43" y="255"/>
                      </a:lnTo>
                      <a:lnTo>
                        <a:pt x="35" y="252"/>
                      </a:lnTo>
                      <a:lnTo>
                        <a:pt x="30" y="255"/>
                      </a:lnTo>
                      <a:lnTo>
                        <a:pt x="25" y="250"/>
                      </a:lnTo>
                      <a:lnTo>
                        <a:pt x="20" y="247"/>
                      </a:lnTo>
                      <a:lnTo>
                        <a:pt x="18" y="247"/>
                      </a:lnTo>
                      <a:lnTo>
                        <a:pt x="18" y="245"/>
                      </a:lnTo>
                      <a:lnTo>
                        <a:pt x="13" y="242"/>
                      </a:lnTo>
                      <a:lnTo>
                        <a:pt x="13" y="245"/>
                      </a:lnTo>
                      <a:lnTo>
                        <a:pt x="10" y="245"/>
                      </a:lnTo>
                      <a:lnTo>
                        <a:pt x="5" y="247"/>
                      </a:lnTo>
                      <a:lnTo>
                        <a:pt x="5" y="245"/>
                      </a:lnTo>
                      <a:lnTo>
                        <a:pt x="0" y="245"/>
                      </a:lnTo>
                      <a:lnTo>
                        <a:pt x="0" y="242"/>
                      </a:lnTo>
                      <a:lnTo>
                        <a:pt x="3" y="240"/>
                      </a:lnTo>
                      <a:lnTo>
                        <a:pt x="0" y="237"/>
                      </a:lnTo>
                      <a:lnTo>
                        <a:pt x="3" y="237"/>
                      </a:lnTo>
                      <a:lnTo>
                        <a:pt x="5" y="237"/>
                      </a:lnTo>
                      <a:lnTo>
                        <a:pt x="3" y="232"/>
                      </a:lnTo>
                      <a:lnTo>
                        <a:pt x="8" y="235"/>
                      </a:lnTo>
                      <a:lnTo>
                        <a:pt x="5" y="230"/>
                      </a:lnTo>
                      <a:lnTo>
                        <a:pt x="5" y="227"/>
                      </a:lnTo>
                      <a:lnTo>
                        <a:pt x="13" y="230"/>
                      </a:lnTo>
                      <a:lnTo>
                        <a:pt x="13" y="227"/>
                      </a:lnTo>
                      <a:lnTo>
                        <a:pt x="13" y="224"/>
                      </a:lnTo>
                      <a:lnTo>
                        <a:pt x="10" y="224"/>
                      </a:lnTo>
                      <a:lnTo>
                        <a:pt x="10" y="219"/>
                      </a:lnTo>
                      <a:lnTo>
                        <a:pt x="13" y="217"/>
                      </a:lnTo>
                      <a:lnTo>
                        <a:pt x="15" y="214"/>
                      </a:lnTo>
                      <a:lnTo>
                        <a:pt x="18" y="212"/>
                      </a:lnTo>
                      <a:lnTo>
                        <a:pt x="23" y="207"/>
                      </a:lnTo>
                      <a:lnTo>
                        <a:pt x="23" y="204"/>
                      </a:lnTo>
                      <a:lnTo>
                        <a:pt x="30" y="199"/>
                      </a:lnTo>
                      <a:lnTo>
                        <a:pt x="38" y="197"/>
                      </a:lnTo>
                      <a:lnTo>
                        <a:pt x="43" y="192"/>
                      </a:lnTo>
                      <a:lnTo>
                        <a:pt x="48" y="189"/>
                      </a:lnTo>
                      <a:lnTo>
                        <a:pt x="51" y="189"/>
                      </a:lnTo>
                      <a:lnTo>
                        <a:pt x="56" y="182"/>
                      </a:lnTo>
                      <a:lnTo>
                        <a:pt x="56" y="179"/>
                      </a:lnTo>
                      <a:lnTo>
                        <a:pt x="58" y="176"/>
                      </a:lnTo>
                      <a:lnTo>
                        <a:pt x="61" y="176"/>
                      </a:lnTo>
                      <a:lnTo>
                        <a:pt x="68" y="174"/>
                      </a:lnTo>
                      <a:lnTo>
                        <a:pt x="73" y="169"/>
                      </a:lnTo>
                      <a:lnTo>
                        <a:pt x="73" y="166"/>
                      </a:lnTo>
                      <a:lnTo>
                        <a:pt x="76" y="164"/>
                      </a:lnTo>
                      <a:lnTo>
                        <a:pt x="78" y="161"/>
                      </a:lnTo>
                      <a:lnTo>
                        <a:pt x="78" y="156"/>
                      </a:lnTo>
                      <a:lnTo>
                        <a:pt x="78" y="154"/>
                      </a:lnTo>
                      <a:lnTo>
                        <a:pt x="78" y="151"/>
                      </a:lnTo>
                      <a:lnTo>
                        <a:pt x="81" y="151"/>
                      </a:lnTo>
                      <a:lnTo>
                        <a:pt x="81" y="149"/>
                      </a:lnTo>
                      <a:lnTo>
                        <a:pt x="86" y="146"/>
                      </a:lnTo>
                      <a:lnTo>
                        <a:pt x="88" y="144"/>
                      </a:lnTo>
                      <a:lnTo>
                        <a:pt x="91" y="141"/>
                      </a:lnTo>
                      <a:lnTo>
                        <a:pt x="91" y="131"/>
                      </a:lnTo>
                      <a:lnTo>
                        <a:pt x="94" y="123"/>
                      </a:lnTo>
                      <a:lnTo>
                        <a:pt x="96" y="123"/>
                      </a:lnTo>
                      <a:lnTo>
                        <a:pt x="101" y="126"/>
                      </a:lnTo>
                      <a:lnTo>
                        <a:pt x="101" y="129"/>
                      </a:lnTo>
                      <a:lnTo>
                        <a:pt x="104" y="129"/>
                      </a:lnTo>
                      <a:lnTo>
                        <a:pt x="104" y="131"/>
                      </a:lnTo>
                      <a:lnTo>
                        <a:pt x="106" y="139"/>
                      </a:lnTo>
                      <a:lnTo>
                        <a:pt x="109" y="141"/>
                      </a:lnTo>
                      <a:lnTo>
                        <a:pt x="114" y="134"/>
                      </a:lnTo>
                      <a:lnTo>
                        <a:pt x="119" y="134"/>
                      </a:lnTo>
                      <a:lnTo>
                        <a:pt x="121" y="136"/>
                      </a:lnTo>
                      <a:lnTo>
                        <a:pt x="121" y="141"/>
                      </a:lnTo>
                      <a:lnTo>
                        <a:pt x="121" y="144"/>
                      </a:lnTo>
                      <a:lnTo>
                        <a:pt x="124" y="149"/>
                      </a:lnTo>
                      <a:lnTo>
                        <a:pt x="124" y="151"/>
                      </a:lnTo>
                      <a:lnTo>
                        <a:pt x="119" y="156"/>
                      </a:lnTo>
                      <a:lnTo>
                        <a:pt x="116" y="161"/>
                      </a:lnTo>
                      <a:lnTo>
                        <a:pt x="114" y="164"/>
                      </a:lnTo>
                      <a:lnTo>
                        <a:pt x="106" y="171"/>
                      </a:lnTo>
                      <a:lnTo>
                        <a:pt x="104" y="174"/>
                      </a:lnTo>
                      <a:lnTo>
                        <a:pt x="101" y="176"/>
                      </a:lnTo>
                      <a:lnTo>
                        <a:pt x="99" y="179"/>
                      </a:lnTo>
                      <a:lnTo>
                        <a:pt x="96" y="182"/>
                      </a:lnTo>
                      <a:lnTo>
                        <a:pt x="94" y="184"/>
                      </a:lnTo>
                      <a:lnTo>
                        <a:pt x="99" y="187"/>
                      </a:lnTo>
                      <a:lnTo>
                        <a:pt x="101" y="187"/>
                      </a:lnTo>
                      <a:lnTo>
                        <a:pt x="104" y="189"/>
                      </a:lnTo>
                      <a:lnTo>
                        <a:pt x="101" y="192"/>
                      </a:lnTo>
                      <a:lnTo>
                        <a:pt x="99" y="192"/>
                      </a:lnTo>
                      <a:lnTo>
                        <a:pt x="94" y="189"/>
                      </a:lnTo>
                      <a:lnTo>
                        <a:pt x="91" y="192"/>
                      </a:lnTo>
                      <a:lnTo>
                        <a:pt x="88" y="192"/>
                      </a:lnTo>
                      <a:close/>
                    </a:path>
                  </a:pathLst>
                </a:custGeom>
                <a:solidFill>
                  <a:srgbClr val="FF6600"/>
                </a:solidFill>
                <a:ln w="9525" algn="ctr">
                  <a:solidFill>
                    <a:schemeClr val="bg2"/>
                  </a:solidFill>
                  <a:round/>
                  <a:headEnd/>
                  <a:tailEnd/>
                </a:ln>
              </p:spPr>
              <p:txBody>
                <a:bodyPr wrap="none" lIns="0" tIns="0" rIns="0" bIns="0" anchor="ctr"/>
                <a:lstStyle/>
                <a:p>
                  <a:pPr defTabSz="609585">
                    <a:defRPr/>
                  </a:pPr>
                  <a:endParaRPr lang="en-US" sz="900">
                    <a:solidFill>
                      <a:srgbClr val="FFFFFF"/>
                    </a:solidFill>
                    <a:latin typeface="Arial" panose="020B0604020202020204"/>
                    <a:cs typeface="Arial" charset="0"/>
                  </a:endParaRPr>
                </a:p>
              </p:txBody>
            </p:sp>
          </p:grpSp>
        </p:grpSp>
        <p:sp>
          <p:nvSpPr>
            <p:cNvPr id="11" name="Rectangle 10"/>
            <p:cNvSpPr/>
            <p:nvPr/>
          </p:nvSpPr>
          <p:spPr>
            <a:xfrm>
              <a:off x="12475528" y="5430143"/>
              <a:ext cx="10626261" cy="697237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en-US" sz="900">
                <a:solidFill>
                  <a:srgbClr val="FFFFFF"/>
                </a:solidFill>
                <a:latin typeface="Arial" panose="020B0604020202020204"/>
              </a:endParaRPr>
            </a:p>
          </p:txBody>
        </p:sp>
        <p:sp>
          <p:nvSpPr>
            <p:cNvPr id="17" name="TextBox 16"/>
            <p:cNvSpPr txBox="1"/>
            <p:nvPr/>
          </p:nvSpPr>
          <p:spPr>
            <a:xfrm>
              <a:off x="17918573" y="5602373"/>
              <a:ext cx="4935404" cy="461664"/>
            </a:xfrm>
            <a:prstGeom prst="rect">
              <a:avLst/>
            </a:prstGeom>
            <a:noFill/>
          </p:spPr>
          <p:txBody>
            <a:bodyPr wrap="square" rtlCol="0">
              <a:spAutoFit/>
            </a:bodyPr>
            <a:lstStyle/>
            <a:p>
              <a:pPr algn="r" defTabSz="609585">
                <a:defRPr/>
              </a:pPr>
              <a:r>
                <a:rPr lang="en-US" sz="900">
                  <a:solidFill>
                    <a:srgbClr val="000000"/>
                  </a:solidFill>
                  <a:latin typeface="Arial" panose="020B0604020202020204"/>
                </a:rPr>
                <a:t>Market maturity for electronic invoices/bills</a:t>
              </a:r>
            </a:p>
          </p:txBody>
        </p:sp>
      </p:grpSp>
      <p:pic>
        <p:nvPicPr>
          <p:cNvPr id="2" name="Picture 1">
            <a:extLst>
              <a:ext uri="{FF2B5EF4-FFF2-40B4-BE49-F238E27FC236}">
                <a16:creationId xmlns:a16="http://schemas.microsoft.com/office/drawing/2014/main" id="{06720FE6-8DB3-D34A-83D8-4E3D1032B2F4}"/>
              </a:ext>
            </a:extLst>
          </p:cNvPr>
          <p:cNvPicPr>
            <a:picLocks noChangeAspect="1"/>
          </p:cNvPicPr>
          <p:nvPr/>
        </p:nvPicPr>
        <p:blipFill>
          <a:blip r:embed="rId3"/>
          <a:stretch>
            <a:fillRect/>
          </a:stretch>
        </p:blipFill>
        <p:spPr>
          <a:xfrm>
            <a:off x="3427292" y="2234858"/>
            <a:ext cx="679828" cy="492289"/>
          </a:xfrm>
          <a:prstGeom prst="rect">
            <a:avLst/>
          </a:prstGeom>
        </p:spPr>
      </p:pic>
    </p:spTree>
    <p:extLst>
      <p:ext uri="{BB962C8B-B14F-4D97-AF65-F5344CB8AC3E}">
        <p14:creationId xmlns:p14="http://schemas.microsoft.com/office/powerpoint/2010/main" val="308933944"/>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EC89DE-748F-DC49-BA77-A266B4F4621F}"/>
              </a:ext>
            </a:extLst>
          </p:cNvPr>
          <p:cNvSpPr>
            <a:spLocks noGrp="1"/>
          </p:cNvSpPr>
          <p:nvPr>
            <p:ph type="body" sz="quarter" idx="12"/>
          </p:nvPr>
        </p:nvSpPr>
        <p:spPr/>
        <p:txBody>
          <a:bodyPr>
            <a:normAutofit/>
          </a:bodyPr>
          <a:lstStyle/>
          <a:p>
            <a:r>
              <a:rPr lang="en-US" dirty="0"/>
              <a:t>How RPA is Used</a:t>
            </a:r>
          </a:p>
        </p:txBody>
      </p:sp>
      <p:pic>
        <p:nvPicPr>
          <p:cNvPr id="6" name="Picture Placeholder 5" descr="A person and person looking at a computer&#10;&#10;AI-generated content may be incorrect.">
            <a:extLst>
              <a:ext uri="{FF2B5EF4-FFF2-40B4-BE49-F238E27FC236}">
                <a16:creationId xmlns:a16="http://schemas.microsoft.com/office/drawing/2014/main" id="{A530C9B6-43A3-D17C-A57B-9D0F53A5241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
        <p:nvSpPr>
          <p:cNvPr id="7" name="TextBox 6">
            <a:extLst>
              <a:ext uri="{FF2B5EF4-FFF2-40B4-BE49-F238E27FC236}">
                <a16:creationId xmlns:a16="http://schemas.microsoft.com/office/drawing/2014/main" id="{DBD23982-74A4-4E24-2872-E9C0DD6F9937}"/>
              </a:ext>
            </a:extLst>
          </p:cNvPr>
          <p:cNvSpPr txBox="1"/>
          <p:nvPr/>
        </p:nvSpPr>
        <p:spPr>
          <a:xfrm>
            <a:off x="6370027" y="3219156"/>
            <a:ext cx="57754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Enrich missing information</a:t>
            </a:r>
          </a:p>
        </p:txBody>
      </p:sp>
      <p:sp>
        <p:nvSpPr>
          <p:cNvPr id="8" name="TextBox 7">
            <a:extLst>
              <a:ext uri="{FF2B5EF4-FFF2-40B4-BE49-F238E27FC236}">
                <a16:creationId xmlns:a16="http://schemas.microsoft.com/office/drawing/2014/main" id="{2CA311F0-9E45-1A9F-F4BE-8CE6263817D0}"/>
              </a:ext>
            </a:extLst>
          </p:cNvPr>
          <p:cNvSpPr txBox="1"/>
          <p:nvPr/>
        </p:nvSpPr>
        <p:spPr>
          <a:xfrm>
            <a:off x="6370028" y="4203057"/>
            <a:ext cx="57754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Match in real-time</a:t>
            </a:r>
          </a:p>
        </p:txBody>
      </p:sp>
      <p:sp>
        <p:nvSpPr>
          <p:cNvPr id="9" name="TextBox 8">
            <a:extLst>
              <a:ext uri="{FF2B5EF4-FFF2-40B4-BE49-F238E27FC236}">
                <a16:creationId xmlns:a16="http://schemas.microsoft.com/office/drawing/2014/main" id="{B812F16D-5AB6-C7A6-57BD-3922493FDC14}"/>
              </a:ext>
            </a:extLst>
          </p:cNvPr>
          <p:cNvSpPr txBox="1"/>
          <p:nvPr/>
        </p:nvSpPr>
        <p:spPr>
          <a:xfrm>
            <a:off x="6370027" y="6170860"/>
            <a:ext cx="57754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React to business events: PO Change, GR Creation</a:t>
            </a:r>
          </a:p>
        </p:txBody>
      </p:sp>
      <p:sp>
        <p:nvSpPr>
          <p:cNvPr id="10" name="TextBox 9">
            <a:extLst>
              <a:ext uri="{FF2B5EF4-FFF2-40B4-BE49-F238E27FC236}">
                <a16:creationId xmlns:a16="http://schemas.microsoft.com/office/drawing/2014/main" id="{8CA62D22-E87E-F74E-6639-1B3B93E10D11}"/>
              </a:ext>
            </a:extLst>
          </p:cNvPr>
          <p:cNvSpPr txBox="1"/>
          <p:nvPr/>
        </p:nvSpPr>
        <p:spPr>
          <a:xfrm>
            <a:off x="6370027" y="2235255"/>
            <a:ext cx="5775478"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Document Classification, Invoice Intake and Rejections</a:t>
            </a:r>
          </a:p>
        </p:txBody>
      </p:sp>
      <p:sp>
        <p:nvSpPr>
          <p:cNvPr id="11" name="TextBox 10">
            <a:extLst>
              <a:ext uri="{FF2B5EF4-FFF2-40B4-BE49-F238E27FC236}">
                <a16:creationId xmlns:a16="http://schemas.microsoft.com/office/drawing/2014/main" id="{00B83C7F-216F-D054-A6CD-7B2C68DEEB03}"/>
              </a:ext>
            </a:extLst>
          </p:cNvPr>
          <p:cNvSpPr txBox="1"/>
          <p:nvPr/>
        </p:nvSpPr>
        <p:spPr>
          <a:xfrm>
            <a:off x="6370027" y="5186958"/>
            <a:ext cx="5775478"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Apply the right set of business rules </a:t>
            </a:r>
          </a:p>
        </p:txBody>
      </p:sp>
      <p:pic>
        <p:nvPicPr>
          <p:cNvPr id="12" name="Graphic 11">
            <a:extLst>
              <a:ext uri="{FF2B5EF4-FFF2-40B4-BE49-F238E27FC236}">
                <a16:creationId xmlns:a16="http://schemas.microsoft.com/office/drawing/2014/main" id="{6D43CC3D-CEFE-D1B8-9B9A-865567F6029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478515" y="1688578"/>
            <a:ext cx="435946" cy="435946"/>
          </a:xfrm>
          <a:prstGeom prst="rect">
            <a:avLst/>
          </a:prstGeom>
        </p:spPr>
      </p:pic>
      <p:sp>
        <p:nvSpPr>
          <p:cNvPr id="13" name="Freeform: Shape 12">
            <a:extLst>
              <a:ext uri="{FF2B5EF4-FFF2-40B4-BE49-F238E27FC236}">
                <a16:creationId xmlns:a16="http://schemas.microsoft.com/office/drawing/2014/main" id="{A0C15580-8CBA-01AB-1996-4295FC62E261}"/>
              </a:ext>
            </a:extLst>
          </p:cNvPr>
          <p:cNvSpPr/>
          <p:nvPr/>
        </p:nvSpPr>
        <p:spPr>
          <a:xfrm>
            <a:off x="6478515" y="2757787"/>
            <a:ext cx="564529" cy="210188"/>
          </a:xfrm>
          <a:custGeom>
            <a:avLst/>
            <a:gdLst/>
            <a:ahLst/>
            <a:cxnLst>
              <a:cxn ang="3cd4">
                <a:pos x="hc" y="t"/>
              </a:cxn>
              <a:cxn ang="cd2">
                <a:pos x="l" y="vc"/>
              </a:cxn>
              <a:cxn ang="cd4">
                <a:pos x="hc" y="b"/>
              </a:cxn>
              <a:cxn ang="0">
                <a:pos x="r" y="vc"/>
              </a:cxn>
            </a:cxnLst>
            <a:rect l="l" t="t" r="r" b="b"/>
            <a:pathLst>
              <a:path w="5934" h="2210">
                <a:moveTo>
                  <a:pt x="4899" y="0"/>
                </a:moveTo>
                <a:lnTo>
                  <a:pt x="4882" y="0"/>
                </a:lnTo>
                <a:lnTo>
                  <a:pt x="2036" y="16"/>
                </a:lnTo>
                <a:lnTo>
                  <a:pt x="1033" y="16"/>
                </a:lnTo>
                <a:cubicBezTo>
                  <a:pt x="763" y="16"/>
                  <a:pt x="492" y="143"/>
                  <a:pt x="302" y="350"/>
                </a:cubicBezTo>
                <a:cubicBezTo>
                  <a:pt x="111" y="556"/>
                  <a:pt x="0" y="827"/>
                  <a:pt x="0" y="1129"/>
                </a:cubicBezTo>
                <a:cubicBezTo>
                  <a:pt x="15" y="1718"/>
                  <a:pt x="477" y="2210"/>
                  <a:pt x="1049" y="2210"/>
                </a:cubicBezTo>
                <a:lnTo>
                  <a:pt x="3864" y="2195"/>
                </a:lnTo>
                <a:cubicBezTo>
                  <a:pt x="3881" y="2195"/>
                  <a:pt x="3896" y="2210"/>
                  <a:pt x="3912" y="2210"/>
                </a:cubicBezTo>
                <a:cubicBezTo>
                  <a:pt x="3928" y="2210"/>
                  <a:pt x="3944" y="2195"/>
                  <a:pt x="3960" y="2195"/>
                </a:cubicBezTo>
                <a:lnTo>
                  <a:pt x="4899" y="2179"/>
                </a:lnTo>
                <a:cubicBezTo>
                  <a:pt x="5185" y="2179"/>
                  <a:pt x="5439" y="2067"/>
                  <a:pt x="5646" y="1861"/>
                </a:cubicBezTo>
                <a:cubicBezTo>
                  <a:pt x="5837" y="1654"/>
                  <a:pt x="5948" y="1367"/>
                  <a:pt x="5932" y="1081"/>
                </a:cubicBezTo>
                <a:cubicBezTo>
                  <a:pt x="5932" y="795"/>
                  <a:pt x="5821" y="509"/>
                  <a:pt x="5630" y="318"/>
                </a:cubicBezTo>
                <a:cubicBezTo>
                  <a:pt x="5439" y="111"/>
                  <a:pt x="5169" y="0"/>
                  <a:pt x="4899" y="0"/>
                </a:cubicBezTo>
                <a:close/>
                <a:moveTo>
                  <a:pt x="3833" y="159"/>
                </a:moveTo>
                <a:lnTo>
                  <a:pt x="3833" y="2036"/>
                </a:lnTo>
                <a:lnTo>
                  <a:pt x="2115" y="2052"/>
                </a:lnTo>
                <a:lnTo>
                  <a:pt x="2115" y="174"/>
                </a:lnTo>
                <a:close/>
                <a:moveTo>
                  <a:pt x="1049" y="2052"/>
                </a:moveTo>
                <a:cubicBezTo>
                  <a:pt x="556" y="2052"/>
                  <a:pt x="158" y="1638"/>
                  <a:pt x="158" y="1129"/>
                </a:cubicBezTo>
                <a:cubicBezTo>
                  <a:pt x="158" y="874"/>
                  <a:pt x="254" y="636"/>
                  <a:pt x="413" y="461"/>
                </a:cubicBezTo>
                <a:cubicBezTo>
                  <a:pt x="588" y="286"/>
                  <a:pt x="810" y="174"/>
                  <a:pt x="1033" y="174"/>
                </a:cubicBezTo>
                <a:lnTo>
                  <a:pt x="1956" y="174"/>
                </a:lnTo>
                <a:lnTo>
                  <a:pt x="1956" y="2052"/>
                </a:lnTo>
                <a:close/>
                <a:moveTo>
                  <a:pt x="5519" y="1749"/>
                </a:moveTo>
                <a:cubicBezTo>
                  <a:pt x="5360" y="1924"/>
                  <a:pt x="5137" y="2019"/>
                  <a:pt x="4899" y="2019"/>
                </a:cubicBezTo>
                <a:lnTo>
                  <a:pt x="3992" y="2036"/>
                </a:lnTo>
                <a:lnTo>
                  <a:pt x="3992" y="159"/>
                </a:lnTo>
                <a:lnTo>
                  <a:pt x="4899" y="143"/>
                </a:lnTo>
                <a:cubicBezTo>
                  <a:pt x="5121" y="143"/>
                  <a:pt x="5344" y="254"/>
                  <a:pt x="5519" y="413"/>
                </a:cubicBezTo>
                <a:cubicBezTo>
                  <a:pt x="5678" y="604"/>
                  <a:pt x="5773" y="827"/>
                  <a:pt x="5773" y="1081"/>
                </a:cubicBezTo>
                <a:cubicBezTo>
                  <a:pt x="5789" y="1336"/>
                  <a:pt x="5694" y="1574"/>
                  <a:pt x="5519" y="1749"/>
                </a:cubicBezTo>
                <a:close/>
                <a:moveTo>
                  <a:pt x="2974" y="1224"/>
                </a:moveTo>
                <a:cubicBezTo>
                  <a:pt x="3037" y="1224"/>
                  <a:pt x="3085" y="1177"/>
                  <a:pt x="3085" y="1113"/>
                </a:cubicBezTo>
                <a:cubicBezTo>
                  <a:pt x="3085" y="1049"/>
                  <a:pt x="3037" y="1002"/>
                  <a:pt x="2974" y="1002"/>
                </a:cubicBezTo>
                <a:cubicBezTo>
                  <a:pt x="2910" y="1002"/>
                  <a:pt x="2863" y="1049"/>
                  <a:pt x="2863" y="1113"/>
                </a:cubicBezTo>
                <a:cubicBezTo>
                  <a:pt x="2863" y="1177"/>
                  <a:pt x="2910" y="1224"/>
                  <a:pt x="2974" y="1224"/>
                </a:cubicBezTo>
                <a:close/>
                <a:moveTo>
                  <a:pt x="2497" y="1224"/>
                </a:moveTo>
                <a:cubicBezTo>
                  <a:pt x="2560" y="1224"/>
                  <a:pt x="2608" y="1177"/>
                  <a:pt x="2608" y="1113"/>
                </a:cubicBezTo>
                <a:cubicBezTo>
                  <a:pt x="2608" y="1049"/>
                  <a:pt x="2560" y="1002"/>
                  <a:pt x="2497" y="1002"/>
                </a:cubicBezTo>
                <a:cubicBezTo>
                  <a:pt x="2433" y="1002"/>
                  <a:pt x="2385" y="1049"/>
                  <a:pt x="2385" y="1113"/>
                </a:cubicBezTo>
                <a:cubicBezTo>
                  <a:pt x="2385" y="1177"/>
                  <a:pt x="2433" y="1224"/>
                  <a:pt x="2497" y="1224"/>
                </a:cubicBezTo>
                <a:close/>
                <a:moveTo>
                  <a:pt x="3451" y="1224"/>
                </a:moveTo>
                <a:cubicBezTo>
                  <a:pt x="3499" y="1224"/>
                  <a:pt x="3563" y="1177"/>
                  <a:pt x="3563" y="1113"/>
                </a:cubicBezTo>
                <a:cubicBezTo>
                  <a:pt x="3563" y="1049"/>
                  <a:pt x="3499" y="1002"/>
                  <a:pt x="3451" y="1002"/>
                </a:cubicBezTo>
                <a:cubicBezTo>
                  <a:pt x="3387" y="1002"/>
                  <a:pt x="3340" y="1049"/>
                  <a:pt x="3340" y="1113"/>
                </a:cubicBezTo>
                <a:cubicBezTo>
                  <a:pt x="3340" y="1177"/>
                  <a:pt x="3387" y="1224"/>
                  <a:pt x="3451" y="1224"/>
                </a:cubicBezTo>
                <a:close/>
                <a:moveTo>
                  <a:pt x="2974" y="700"/>
                </a:moveTo>
                <a:cubicBezTo>
                  <a:pt x="3037" y="700"/>
                  <a:pt x="3085" y="652"/>
                  <a:pt x="3085" y="588"/>
                </a:cubicBezTo>
                <a:cubicBezTo>
                  <a:pt x="3085" y="525"/>
                  <a:pt x="3037" y="477"/>
                  <a:pt x="2974" y="477"/>
                </a:cubicBezTo>
                <a:cubicBezTo>
                  <a:pt x="2910" y="477"/>
                  <a:pt x="2863" y="525"/>
                  <a:pt x="2863" y="588"/>
                </a:cubicBezTo>
                <a:cubicBezTo>
                  <a:pt x="2863" y="652"/>
                  <a:pt x="2910" y="700"/>
                  <a:pt x="2974" y="700"/>
                </a:cubicBezTo>
                <a:close/>
                <a:moveTo>
                  <a:pt x="2497" y="700"/>
                </a:moveTo>
                <a:cubicBezTo>
                  <a:pt x="2560" y="700"/>
                  <a:pt x="2608" y="652"/>
                  <a:pt x="2608" y="588"/>
                </a:cubicBezTo>
                <a:cubicBezTo>
                  <a:pt x="2608" y="525"/>
                  <a:pt x="2560" y="477"/>
                  <a:pt x="2497" y="477"/>
                </a:cubicBezTo>
                <a:cubicBezTo>
                  <a:pt x="2433" y="477"/>
                  <a:pt x="2385" y="525"/>
                  <a:pt x="2385" y="588"/>
                </a:cubicBezTo>
                <a:cubicBezTo>
                  <a:pt x="2385" y="652"/>
                  <a:pt x="2433" y="700"/>
                  <a:pt x="2497" y="700"/>
                </a:cubicBezTo>
                <a:close/>
                <a:moveTo>
                  <a:pt x="3451" y="700"/>
                </a:moveTo>
                <a:cubicBezTo>
                  <a:pt x="3499" y="700"/>
                  <a:pt x="3563" y="652"/>
                  <a:pt x="3563" y="588"/>
                </a:cubicBezTo>
                <a:cubicBezTo>
                  <a:pt x="3563" y="525"/>
                  <a:pt x="3499" y="477"/>
                  <a:pt x="3451" y="477"/>
                </a:cubicBezTo>
                <a:cubicBezTo>
                  <a:pt x="3387" y="477"/>
                  <a:pt x="3340" y="525"/>
                  <a:pt x="3340" y="588"/>
                </a:cubicBezTo>
                <a:cubicBezTo>
                  <a:pt x="3340" y="652"/>
                  <a:pt x="3387" y="700"/>
                  <a:pt x="3451" y="700"/>
                </a:cubicBezTo>
                <a:close/>
                <a:moveTo>
                  <a:pt x="2974" y="1718"/>
                </a:moveTo>
                <a:cubicBezTo>
                  <a:pt x="3037" y="1718"/>
                  <a:pt x="3085" y="1670"/>
                  <a:pt x="3085" y="1622"/>
                </a:cubicBezTo>
                <a:cubicBezTo>
                  <a:pt x="3085" y="1558"/>
                  <a:pt x="3037" y="1511"/>
                  <a:pt x="2974" y="1511"/>
                </a:cubicBezTo>
                <a:cubicBezTo>
                  <a:pt x="2910" y="1511"/>
                  <a:pt x="2863" y="1558"/>
                  <a:pt x="2863" y="1622"/>
                </a:cubicBezTo>
                <a:cubicBezTo>
                  <a:pt x="2863" y="1670"/>
                  <a:pt x="2910" y="1718"/>
                  <a:pt x="2974" y="1718"/>
                </a:cubicBezTo>
                <a:close/>
                <a:moveTo>
                  <a:pt x="2497" y="1511"/>
                </a:moveTo>
                <a:cubicBezTo>
                  <a:pt x="2433" y="1511"/>
                  <a:pt x="2385" y="1558"/>
                  <a:pt x="2385" y="1622"/>
                </a:cubicBezTo>
                <a:cubicBezTo>
                  <a:pt x="2385" y="1670"/>
                  <a:pt x="2433" y="1718"/>
                  <a:pt x="2497" y="1718"/>
                </a:cubicBezTo>
                <a:cubicBezTo>
                  <a:pt x="2560" y="1718"/>
                  <a:pt x="2608" y="1670"/>
                  <a:pt x="2608" y="1622"/>
                </a:cubicBezTo>
                <a:cubicBezTo>
                  <a:pt x="2608" y="1558"/>
                  <a:pt x="2560" y="1511"/>
                  <a:pt x="2497" y="1511"/>
                </a:cubicBezTo>
                <a:close/>
                <a:moveTo>
                  <a:pt x="3451" y="1718"/>
                </a:moveTo>
                <a:cubicBezTo>
                  <a:pt x="3499" y="1718"/>
                  <a:pt x="3563" y="1670"/>
                  <a:pt x="3563" y="1622"/>
                </a:cubicBezTo>
                <a:cubicBezTo>
                  <a:pt x="3563" y="1558"/>
                  <a:pt x="3499" y="1511"/>
                  <a:pt x="3451" y="1511"/>
                </a:cubicBezTo>
                <a:cubicBezTo>
                  <a:pt x="3387" y="1511"/>
                  <a:pt x="3340" y="1558"/>
                  <a:pt x="3340" y="1622"/>
                </a:cubicBezTo>
                <a:cubicBezTo>
                  <a:pt x="3340" y="1670"/>
                  <a:pt x="3387" y="1718"/>
                  <a:pt x="3451" y="1718"/>
                </a:cubicBezTo>
                <a:close/>
              </a:path>
            </a:pathLst>
          </a:custGeom>
          <a:solidFill>
            <a:schemeClr val="accent2"/>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sp>
        <p:nvSpPr>
          <p:cNvPr id="14" name="Freeform: Shape 16">
            <a:extLst>
              <a:ext uri="{FF2B5EF4-FFF2-40B4-BE49-F238E27FC236}">
                <a16:creationId xmlns:a16="http://schemas.microsoft.com/office/drawing/2014/main" id="{FF3F4A93-2395-31BC-59AC-2C945CCBD620}"/>
              </a:ext>
            </a:extLst>
          </p:cNvPr>
          <p:cNvSpPr/>
          <p:nvPr/>
        </p:nvSpPr>
        <p:spPr>
          <a:xfrm>
            <a:off x="6478515" y="3601238"/>
            <a:ext cx="334915" cy="456667"/>
          </a:xfrm>
          <a:custGeom>
            <a:avLst/>
            <a:gdLst/>
            <a:ahLst/>
            <a:cxnLst>
              <a:cxn ang="3cd4">
                <a:pos x="hc" y="t"/>
              </a:cxn>
              <a:cxn ang="cd2">
                <a:pos x="l" y="vc"/>
              </a:cxn>
              <a:cxn ang="cd4">
                <a:pos x="hc" y="b"/>
              </a:cxn>
              <a:cxn ang="0">
                <a:pos x="r" y="vc"/>
              </a:cxn>
            </a:cxnLst>
            <a:rect l="l" t="t" r="r" b="b"/>
            <a:pathLst>
              <a:path w="3434" h="4682">
                <a:moveTo>
                  <a:pt x="550" y="4642"/>
                </a:moveTo>
                <a:cubicBezTo>
                  <a:pt x="979" y="4434"/>
                  <a:pt x="1441" y="4148"/>
                  <a:pt x="1727" y="3958"/>
                </a:cubicBezTo>
                <a:cubicBezTo>
                  <a:pt x="2029" y="4196"/>
                  <a:pt x="2427" y="4419"/>
                  <a:pt x="2888" y="4642"/>
                </a:cubicBezTo>
                <a:cubicBezTo>
                  <a:pt x="2935" y="4673"/>
                  <a:pt x="2999" y="4673"/>
                  <a:pt x="3047" y="4673"/>
                </a:cubicBezTo>
                <a:cubicBezTo>
                  <a:pt x="3190" y="4673"/>
                  <a:pt x="3334" y="4594"/>
                  <a:pt x="3397" y="4467"/>
                </a:cubicBezTo>
                <a:cubicBezTo>
                  <a:pt x="3444" y="4371"/>
                  <a:pt x="3444" y="4276"/>
                  <a:pt x="3413" y="4180"/>
                </a:cubicBezTo>
                <a:cubicBezTo>
                  <a:pt x="3381" y="4069"/>
                  <a:pt x="3317" y="4005"/>
                  <a:pt x="3222" y="3958"/>
                </a:cubicBezTo>
                <a:cubicBezTo>
                  <a:pt x="2856" y="3767"/>
                  <a:pt x="2538" y="3592"/>
                  <a:pt x="2283" y="3417"/>
                </a:cubicBezTo>
                <a:cubicBezTo>
                  <a:pt x="2363" y="3337"/>
                  <a:pt x="2443" y="3210"/>
                  <a:pt x="2459" y="3162"/>
                </a:cubicBezTo>
                <a:cubicBezTo>
                  <a:pt x="2538" y="3051"/>
                  <a:pt x="2602" y="2924"/>
                  <a:pt x="2634" y="2797"/>
                </a:cubicBezTo>
                <a:cubicBezTo>
                  <a:pt x="2713" y="2542"/>
                  <a:pt x="2713" y="2288"/>
                  <a:pt x="2649" y="2049"/>
                </a:cubicBezTo>
                <a:cubicBezTo>
                  <a:pt x="2570" y="1762"/>
                  <a:pt x="2427" y="1524"/>
                  <a:pt x="2268" y="1333"/>
                </a:cubicBezTo>
                <a:cubicBezTo>
                  <a:pt x="2522" y="1126"/>
                  <a:pt x="2888" y="856"/>
                  <a:pt x="3111" y="697"/>
                </a:cubicBezTo>
                <a:cubicBezTo>
                  <a:pt x="3301" y="586"/>
                  <a:pt x="3349" y="347"/>
                  <a:pt x="3222" y="172"/>
                </a:cubicBezTo>
                <a:cubicBezTo>
                  <a:pt x="3174" y="92"/>
                  <a:pt x="3079" y="29"/>
                  <a:pt x="2983" y="13"/>
                </a:cubicBezTo>
                <a:cubicBezTo>
                  <a:pt x="2888" y="-19"/>
                  <a:pt x="2777" y="13"/>
                  <a:pt x="2697" y="61"/>
                </a:cubicBezTo>
                <a:cubicBezTo>
                  <a:pt x="2363" y="283"/>
                  <a:pt x="2077" y="490"/>
                  <a:pt x="1838" y="681"/>
                </a:cubicBezTo>
                <a:cubicBezTo>
                  <a:pt x="1790" y="729"/>
                  <a:pt x="1790" y="729"/>
                  <a:pt x="1790" y="729"/>
                </a:cubicBezTo>
                <a:cubicBezTo>
                  <a:pt x="1759" y="744"/>
                  <a:pt x="1743" y="761"/>
                  <a:pt x="1711" y="776"/>
                </a:cubicBezTo>
                <a:cubicBezTo>
                  <a:pt x="1393" y="506"/>
                  <a:pt x="1043" y="267"/>
                  <a:pt x="741" y="61"/>
                </a:cubicBezTo>
                <a:cubicBezTo>
                  <a:pt x="566" y="-51"/>
                  <a:pt x="327" y="-3"/>
                  <a:pt x="216" y="172"/>
                </a:cubicBezTo>
                <a:cubicBezTo>
                  <a:pt x="89" y="347"/>
                  <a:pt x="152" y="586"/>
                  <a:pt x="327" y="697"/>
                </a:cubicBezTo>
                <a:cubicBezTo>
                  <a:pt x="598" y="888"/>
                  <a:pt x="900" y="1095"/>
                  <a:pt x="1186" y="1333"/>
                </a:cubicBezTo>
                <a:lnTo>
                  <a:pt x="1170" y="1349"/>
                </a:lnTo>
                <a:cubicBezTo>
                  <a:pt x="1122" y="1397"/>
                  <a:pt x="1090" y="1444"/>
                  <a:pt x="1090" y="1444"/>
                </a:cubicBezTo>
                <a:cubicBezTo>
                  <a:pt x="836" y="1794"/>
                  <a:pt x="709" y="2144"/>
                  <a:pt x="741" y="2510"/>
                </a:cubicBezTo>
                <a:cubicBezTo>
                  <a:pt x="757" y="2828"/>
                  <a:pt x="884" y="3130"/>
                  <a:pt x="1138" y="3433"/>
                </a:cubicBezTo>
                <a:cubicBezTo>
                  <a:pt x="916" y="3576"/>
                  <a:pt x="518" y="3798"/>
                  <a:pt x="216" y="3958"/>
                </a:cubicBezTo>
                <a:cubicBezTo>
                  <a:pt x="25" y="4053"/>
                  <a:pt x="-55" y="4276"/>
                  <a:pt x="41" y="4467"/>
                </a:cubicBezTo>
                <a:cubicBezTo>
                  <a:pt x="136" y="4657"/>
                  <a:pt x="359" y="4737"/>
                  <a:pt x="550" y="4642"/>
                </a:cubicBezTo>
                <a:close/>
                <a:moveTo>
                  <a:pt x="1886" y="856"/>
                </a:moveTo>
                <a:cubicBezTo>
                  <a:pt x="1950" y="808"/>
                  <a:pt x="1950" y="808"/>
                  <a:pt x="1950" y="808"/>
                </a:cubicBezTo>
                <a:cubicBezTo>
                  <a:pt x="2172" y="617"/>
                  <a:pt x="2443" y="410"/>
                  <a:pt x="2792" y="204"/>
                </a:cubicBezTo>
                <a:cubicBezTo>
                  <a:pt x="2840" y="156"/>
                  <a:pt x="2888" y="156"/>
                  <a:pt x="2952" y="172"/>
                </a:cubicBezTo>
                <a:cubicBezTo>
                  <a:pt x="3015" y="172"/>
                  <a:pt x="3063" y="204"/>
                  <a:pt x="3095" y="267"/>
                </a:cubicBezTo>
                <a:cubicBezTo>
                  <a:pt x="3158" y="363"/>
                  <a:pt x="3126" y="506"/>
                  <a:pt x="3031" y="570"/>
                </a:cubicBezTo>
                <a:cubicBezTo>
                  <a:pt x="2792" y="729"/>
                  <a:pt x="2427" y="999"/>
                  <a:pt x="2156" y="1206"/>
                </a:cubicBezTo>
                <a:cubicBezTo>
                  <a:pt x="2061" y="1095"/>
                  <a:pt x="1950" y="983"/>
                  <a:pt x="1838" y="888"/>
                </a:cubicBezTo>
                <a:cubicBezTo>
                  <a:pt x="1854" y="872"/>
                  <a:pt x="1870" y="856"/>
                  <a:pt x="1886" y="856"/>
                </a:cubicBezTo>
                <a:close/>
                <a:moveTo>
                  <a:pt x="407" y="570"/>
                </a:moveTo>
                <a:cubicBezTo>
                  <a:pt x="359" y="538"/>
                  <a:pt x="327" y="490"/>
                  <a:pt x="311" y="426"/>
                </a:cubicBezTo>
                <a:cubicBezTo>
                  <a:pt x="295" y="363"/>
                  <a:pt x="311" y="315"/>
                  <a:pt x="343" y="267"/>
                </a:cubicBezTo>
                <a:cubicBezTo>
                  <a:pt x="407" y="156"/>
                  <a:pt x="550" y="124"/>
                  <a:pt x="661" y="204"/>
                </a:cubicBezTo>
                <a:cubicBezTo>
                  <a:pt x="995" y="426"/>
                  <a:pt x="1393" y="697"/>
                  <a:pt x="1727" y="999"/>
                </a:cubicBezTo>
                <a:cubicBezTo>
                  <a:pt x="1997" y="1238"/>
                  <a:pt x="2363" y="1619"/>
                  <a:pt x="2490" y="2080"/>
                </a:cubicBezTo>
                <a:cubicBezTo>
                  <a:pt x="2554" y="2303"/>
                  <a:pt x="2554" y="2526"/>
                  <a:pt x="2490" y="2749"/>
                </a:cubicBezTo>
                <a:cubicBezTo>
                  <a:pt x="2443" y="2860"/>
                  <a:pt x="2395" y="2971"/>
                  <a:pt x="2331" y="3083"/>
                </a:cubicBezTo>
                <a:cubicBezTo>
                  <a:pt x="2316" y="3115"/>
                  <a:pt x="2220" y="3258"/>
                  <a:pt x="2156" y="3337"/>
                </a:cubicBezTo>
                <a:cubicBezTo>
                  <a:pt x="2029" y="3226"/>
                  <a:pt x="1918" y="3130"/>
                  <a:pt x="1822" y="3035"/>
                </a:cubicBezTo>
                <a:cubicBezTo>
                  <a:pt x="1838" y="3003"/>
                  <a:pt x="1870" y="2955"/>
                  <a:pt x="1902" y="2908"/>
                </a:cubicBezTo>
                <a:cubicBezTo>
                  <a:pt x="1950" y="2828"/>
                  <a:pt x="1997" y="2764"/>
                  <a:pt x="2029" y="2685"/>
                </a:cubicBezTo>
                <a:cubicBezTo>
                  <a:pt x="2108" y="2510"/>
                  <a:pt x="2108" y="2351"/>
                  <a:pt x="2045" y="2160"/>
                </a:cubicBezTo>
                <a:cubicBezTo>
                  <a:pt x="1981" y="1937"/>
                  <a:pt x="1838" y="1747"/>
                  <a:pt x="1679" y="1588"/>
                </a:cubicBezTo>
                <a:cubicBezTo>
                  <a:pt x="1584" y="1460"/>
                  <a:pt x="1472" y="1365"/>
                  <a:pt x="1345" y="1270"/>
                </a:cubicBezTo>
                <a:cubicBezTo>
                  <a:pt x="1043" y="999"/>
                  <a:pt x="725" y="776"/>
                  <a:pt x="407" y="570"/>
                </a:cubicBezTo>
                <a:close/>
                <a:moveTo>
                  <a:pt x="1774" y="2812"/>
                </a:moveTo>
                <a:cubicBezTo>
                  <a:pt x="1774" y="2828"/>
                  <a:pt x="1743" y="2876"/>
                  <a:pt x="1711" y="2908"/>
                </a:cubicBezTo>
                <a:cubicBezTo>
                  <a:pt x="1584" y="2749"/>
                  <a:pt x="1504" y="2606"/>
                  <a:pt x="1504" y="2446"/>
                </a:cubicBezTo>
                <a:cubicBezTo>
                  <a:pt x="1488" y="2303"/>
                  <a:pt x="1536" y="2144"/>
                  <a:pt x="1647" y="1969"/>
                </a:cubicBezTo>
                <a:cubicBezTo>
                  <a:pt x="1663" y="1969"/>
                  <a:pt x="1695" y="1922"/>
                  <a:pt x="1727" y="1890"/>
                </a:cubicBezTo>
                <a:cubicBezTo>
                  <a:pt x="1807" y="1985"/>
                  <a:pt x="1854" y="2097"/>
                  <a:pt x="1902" y="2208"/>
                </a:cubicBezTo>
                <a:cubicBezTo>
                  <a:pt x="1950" y="2367"/>
                  <a:pt x="1950" y="2494"/>
                  <a:pt x="1886" y="2621"/>
                </a:cubicBezTo>
                <a:cubicBezTo>
                  <a:pt x="1854" y="2685"/>
                  <a:pt x="1822" y="2749"/>
                  <a:pt x="1774" y="2812"/>
                </a:cubicBezTo>
                <a:close/>
                <a:moveTo>
                  <a:pt x="900" y="2494"/>
                </a:moveTo>
                <a:cubicBezTo>
                  <a:pt x="884" y="2176"/>
                  <a:pt x="979" y="1858"/>
                  <a:pt x="1218" y="1540"/>
                </a:cubicBezTo>
                <a:cubicBezTo>
                  <a:pt x="1218" y="1524"/>
                  <a:pt x="1250" y="1492"/>
                  <a:pt x="1281" y="1444"/>
                </a:cubicBezTo>
                <a:cubicBezTo>
                  <a:pt x="1298" y="1444"/>
                  <a:pt x="1298" y="1444"/>
                  <a:pt x="1298" y="1428"/>
                </a:cubicBezTo>
                <a:cubicBezTo>
                  <a:pt x="1393" y="1508"/>
                  <a:pt x="1488" y="1604"/>
                  <a:pt x="1568" y="1683"/>
                </a:cubicBezTo>
                <a:cubicBezTo>
                  <a:pt x="1584" y="1715"/>
                  <a:pt x="1599" y="1731"/>
                  <a:pt x="1631" y="1762"/>
                </a:cubicBezTo>
                <a:cubicBezTo>
                  <a:pt x="1616" y="1762"/>
                  <a:pt x="1616" y="1779"/>
                  <a:pt x="1599" y="1794"/>
                </a:cubicBezTo>
                <a:cubicBezTo>
                  <a:pt x="1568" y="1826"/>
                  <a:pt x="1520" y="1874"/>
                  <a:pt x="1520" y="1890"/>
                </a:cubicBezTo>
                <a:cubicBezTo>
                  <a:pt x="1393" y="2080"/>
                  <a:pt x="1329" y="2288"/>
                  <a:pt x="1345" y="2462"/>
                </a:cubicBezTo>
                <a:cubicBezTo>
                  <a:pt x="1361" y="2685"/>
                  <a:pt x="1472" y="2908"/>
                  <a:pt x="1695" y="3130"/>
                </a:cubicBezTo>
                <a:cubicBezTo>
                  <a:pt x="1807" y="3258"/>
                  <a:pt x="1918" y="3353"/>
                  <a:pt x="2077" y="3464"/>
                </a:cubicBezTo>
                <a:cubicBezTo>
                  <a:pt x="2347" y="3671"/>
                  <a:pt x="2713" y="3878"/>
                  <a:pt x="3158" y="4101"/>
                </a:cubicBezTo>
                <a:cubicBezTo>
                  <a:pt x="3270" y="4148"/>
                  <a:pt x="3301" y="4291"/>
                  <a:pt x="3254" y="4387"/>
                </a:cubicBezTo>
                <a:cubicBezTo>
                  <a:pt x="3206" y="4498"/>
                  <a:pt x="3063" y="4546"/>
                  <a:pt x="2952" y="4498"/>
                </a:cubicBezTo>
                <a:cubicBezTo>
                  <a:pt x="1599" y="3830"/>
                  <a:pt x="947" y="3194"/>
                  <a:pt x="900" y="2494"/>
                </a:cubicBezTo>
                <a:close/>
                <a:moveTo>
                  <a:pt x="295" y="4101"/>
                </a:moveTo>
                <a:cubicBezTo>
                  <a:pt x="598" y="3942"/>
                  <a:pt x="1011" y="3703"/>
                  <a:pt x="1234" y="3560"/>
                </a:cubicBezTo>
                <a:cubicBezTo>
                  <a:pt x="1329" y="3655"/>
                  <a:pt x="1441" y="3767"/>
                  <a:pt x="1584" y="3862"/>
                </a:cubicBezTo>
                <a:cubicBezTo>
                  <a:pt x="1298" y="4053"/>
                  <a:pt x="868" y="4307"/>
                  <a:pt x="486" y="4498"/>
                </a:cubicBezTo>
                <a:cubicBezTo>
                  <a:pt x="375" y="4546"/>
                  <a:pt x="232" y="4498"/>
                  <a:pt x="184" y="4403"/>
                </a:cubicBezTo>
                <a:cubicBezTo>
                  <a:pt x="136" y="4291"/>
                  <a:pt x="184" y="4148"/>
                  <a:pt x="295" y="4101"/>
                </a:cubicBezTo>
                <a:close/>
              </a:path>
            </a:pathLst>
          </a:custGeom>
          <a:solidFill>
            <a:schemeClr val="accent2"/>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sp>
        <p:nvSpPr>
          <p:cNvPr id="15" name="Freeform: Shape 2">
            <a:extLst>
              <a:ext uri="{FF2B5EF4-FFF2-40B4-BE49-F238E27FC236}">
                <a16:creationId xmlns:a16="http://schemas.microsoft.com/office/drawing/2014/main" id="{9E431F68-F09A-5E5B-0440-D5DF888DFC8F}"/>
              </a:ext>
            </a:extLst>
          </p:cNvPr>
          <p:cNvSpPr/>
          <p:nvPr/>
        </p:nvSpPr>
        <p:spPr>
          <a:xfrm>
            <a:off x="6478515" y="5748890"/>
            <a:ext cx="409797" cy="421969"/>
          </a:xfrm>
          <a:custGeom>
            <a:avLst/>
            <a:gdLst/>
            <a:ahLst/>
            <a:cxnLst>
              <a:cxn ang="3cd4">
                <a:pos x="hc" y="t"/>
              </a:cxn>
              <a:cxn ang="cd2">
                <a:pos x="l" y="vc"/>
              </a:cxn>
              <a:cxn ang="cd4">
                <a:pos x="hc" y="b"/>
              </a:cxn>
              <a:cxn ang="0">
                <a:pos x="r" y="vc"/>
              </a:cxn>
            </a:cxnLst>
            <a:rect l="l" t="t" r="r" b="b"/>
            <a:pathLst>
              <a:path w="4310" h="4438">
                <a:moveTo>
                  <a:pt x="333" y="2529"/>
                </a:moveTo>
                <a:cubicBezTo>
                  <a:pt x="1956" y="2529"/>
                  <a:pt x="1956" y="2529"/>
                  <a:pt x="1956" y="2529"/>
                </a:cubicBezTo>
                <a:cubicBezTo>
                  <a:pt x="3213" y="3801"/>
                  <a:pt x="3213" y="3801"/>
                  <a:pt x="3213" y="3801"/>
                </a:cubicBezTo>
                <a:cubicBezTo>
                  <a:pt x="2783" y="3801"/>
                  <a:pt x="2783" y="3801"/>
                  <a:pt x="2783" y="3801"/>
                </a:cubicBezTo>
                <a:cubicBezTo>
                  <a:pt x="2608" y="3801"/>
                  <a:pt x="2465" y="3945"/>
                  <a:pt x="2465" y="4120"/>
                </a:cubicBezTo>
                <a:cubicBezTo>
                  <a:pt x="2465" y="4295"/>
                  <a:pt x="2608" y="4438"/>
                  <a:pt x="2783" y="4438"/>
                </a:cubicBezTo>
                <a:cubicBezTo>
                  <a:pt x="3992" y="4438"/>
                  <a:pt x="3992" y="4438"/>
                  <a:pt x="3992" y="4438"/>
                </a:cubicBezTo>
                <a:cubicBezTo>
                  <a:pt x="4040" y="4438"/>
                  <a:pt x="4071" y="4438"/>
                  <a:pt x="4119" y="4422"/>
                </a:cubicBezTo>
                <a:cubicBezTo>
                  <a:pt x="4199" y="4374"/>
                  <a:pt x="4262" y="4310"/>
                  <a:pt x="4294" y="4247"/>
                </a:cubicBezTo>
                <a:cubicBezTo>
                  <a:pt x="4310" y="4200"/>
                  <a:pt x="4310" y="4152"/>
                  <a:pt x="4310" y="4120"/>
                </a:cubicBezTo>
                <a:cubicBezTo>
                  <a:pt x="4310" y="2911"/>
                  <a:pt x="4310" y="2911"/>
                  <a:pt x="4310" y="2911"/>
                </a:cubicBezTo>
                <a:cubicBezTo>
                  <a:pt x="4310" y="2736"/>
                  <a:pt x="4167" y="2593"/>
                  <a:pt x="3992" y="2593"/>
                </a:cubicBezTo>
                <a:cubicBezTo>
                  <a:pt x="3817" y="2593"/>
                  <a:pt x="3674" y="2736"/>
                  <a:pt x="3674" y="2911"/>
                </a:cubicBezTo>
                <a:cubicBezTo>
                  <a:pt x="3674" y="3340"/>
                  <a:pt x="3674" y="3340"/>
                  <a:pt x="3674" y="3340"/>
                </a:cubicBezTo>
                <a:cubicBezTo>
                  <a:pt x="2544" y="2211"/>
                  <a:pt x="2544" y="2211"/>
                  <a:pt x="2544" y="2211"/>
                </a:cubicBezTo>
                <a:cubicBezTo>
                  <a:pt x="3674" y="1098"/>
                  <a:pt x="3674" y="1098"/>
                  <a:pt x="3674" y="1098"/>
                </a:cubicBezTo>
                <a:cubicBezTo>
                  <a:pt x="3674" y="1527"/>
                  <a:pt x="3674" y="1527"/>
                  <a:pt x="3674" y="1527"/>
                </a:cubicBezTo>
                <a:cubicBezTo>
                  <a:pt x="3674" y="1702"/>
                  <a:pt x="3817" y="1845"/>
                  <a:pt x="3992" y="1845"/>
                </a:cubicBezTo>
                <a:cubicBezTo>
                  <a:pt x="4167" y="1845"/>
                  <a:pt x="4310" y="1702"/>
                  <a:pt x="4310" y="1527"/>
                </a:cubicBezTo>
                <a:cubicBezTo>
                  <a:pt x="4310" y="319"/>
                  <a:pt x="4310" y="319"/>
                  <a:pt x="4310" y="319"/>
                </a:cubicBezTo>
                <a:cubicBezTo>
                  <a:pt x="4310" y="271"/>
                  <a:pt x="4310" y="239"/>
                  <a:pt x="4294" y="191"/>
                </a:cubicBezTo>
                <a:cubicBezTo>
                  <a:pt x="4262" y="111"/>
                  <a:pt x="4199" y="48"/>
                  <a:pt x="4119" y="16"/>
                </a:cubicBezTo>
                <a:cubicBezTo>
                  <a:pt x="4071" y="0"/>
                  <a:pt x="4040" y="0"/>
                  <a:pt x="3992" y="0"/>
                </a:cubicBezTo>
                <a:cubicBezTo>
                  <a:pt x="2783" y="0"/>
                  <a:pt x="2783" y="0"/>
                  <a:pt x="2783" y="0"/>
                </a:cubicBezTo>
                <a:cubicBezTo>
                  <a:pt x="2608" y="0"/>
                  <a:pt x="2465" y="143"/>
                  <a:pt x="2465" y="319"/>
                </a:cubicBezTo>
                <a:cubicBezTo>
                  <a:pt x="2465" y="493"/>
                  <a:pt x="2608" y="637"/>
                  <a:pt x="2783" y="637"/>
                </a:cubicBezTo>
                <a:cubicBezTo>
                  <a:pt x="3213" y="637"/>
                  <a:pt x="3213" y="637"/>
                  <a:pt x="3213" y="637"/>
                </a:cubicBezTo>
                <a:cubicBezTo>
                  <a:pt x="1972" y="1893"/>
                  <a:pt x="1972" y="1893"/>
                  <a:pt x="1972" y="1893"/>
                </a:cubicBezTo>
                <a:cubicBezTo>
                  <a:pt x="333" y="1893"/>
                  <a:pt x="333" y="1893"/>
                  <a:pt x="333" y="1893"/>
                </a:cubicBezTo>
                <a:cubicBezTo>
                  <a:pt x="143" y="1893"/>
                  <a:pt x="0" y="2036"/>
                  <a:pt x="0" y="2211"/>
                </a:cubicBezTo>
                <a:cubicBezTo>
                  <a:pt x="0" y="2386"/>
                  <a:pt x="143" y="2529"/>
                  <a:pt x="333" y="2529"/>
                </a:cubicBezTo>
                <a:close/>
                <a:moveTo>
                  <a:pt x="333" y="2052"/>
                </a:moveTo>
                <a:cubicBezTo>
                  <a:pt x="2004" y="2052"/>
                  <a:pt x="2004" y="2052"/>
                  <a:pt x="2004" y="2052"/>
                </a:cubicBezTo>
                <a:cubicBezTo>
                  <a:pt x="2020" y="2052"/>
                  <a:pt x="2035" y="2036"/>
                  <a:pt x="2051" y="2020"/>
                </a:cubicBezTo>
                <a:cubicBezTo>
                  <a:pt x="3467" y="620"/>
                  <a:pt x="3467" y="620"/>
                  <a:pt x="3467" y="620"/>
                </a:cubicBezTo>
                <a:cubicBezTo>
                  <a:pt x="3483" y="589"/>
                  <a:pt x="3499" y="557"/>
                  <a:pt x="3483" y="525"/>
                </a:cubicBezTo>
                <a:cubicBezTo>
                  <a:pt x="3467" y="493"/>
                  <a:pt x="3435" y="477"/>
                  <a:pt x="3404" y="477"/>
                </a:cubicBezTo>
                <a:cubicBezTo>
                  <a:pt x="2783" y="477"/>
                  <a:pt x="2783" y="477"/>
                  <a:pt x="2783" y="477"/>
                </a:cubicBezTo>
                <a:cubicBezTo>
                  <a:pt x="2704" y="477"/>
                  <a:pt x="2624" y="398"/>
                  <a:pt x="2624" y="319"/>
                </a:cubicBezTo>
                <a:cubicBezTo>
                  <a:pt x="2624" y="223"/>
                  <a:pt x="2704" y="159"/>
                  <a:pt x="2783" y="159"/>
                </a:cubicBezTo>
                <a:cubicBezTo>
                  <a:pt x="3992" y="159"/>
                  <a:pt x="3992" y="159"/>
                  <a:pt x="3992" y="159"/>
                </a:cubicBezTo>
                <a:cubicBezTo>
                  <a:pt x="4008" y="159"/>
                  <a:pt x="4040" y="159"/>
                  <a:pt x="4056" y="159"/>
                </a:cubicBezTo>
                <a:cubicBezTo>
                  <a:pt x="4103" y="175"/>
                  <a:pt x="4119" y="207"/>
                  <a:pt x="4151" y="255"/>
                </a:cubicBezTo>
                <a:cubicBezTo>
                  <a:pt x="4151" y="271"/>
                  <a:pt x="4151" y="302"/>
                  <a:pt x="4151" y="319"/>
                </a:cubicBezTo>
                <a:cubicBezTo>
                  <a:pt x="4151" y="1527"/>
                  <a:pt x="4151" y="1527"/>
                  <a:pt x="4151" y="1527"/>
                </a:cubicBezTo>
                <a:cubicBezTo>
                  <a:pt x="4151" y="1607"/>
                  <a:pt x="4087" y="1686"/>
                  <a:pt x="3992" y="1686"/>
                </a:cubicBezTo>
                <a:cubicBezTo>
                  <a:pt x="3896" y="1686"/>
                  <a:pt x="3833" y="1607"/>
                  <a:pt x="3833" y="1527"/>
                </a:cubicBezTo>
                <a:cubicBezTo>
                  <a:pt x="3833" y="907"/>
                  <a:pt x="3833" y="907"/>
                  <a:pt x="3833" y="907"/>
                </a:cubicBezTo>
                <a:cubicBezTo>
                  <a:pt x="3833" y="875"/>
                  <a:pt x="3817" y="843"/>
                  <a:pt x="3785" y="827"/>
                </a:cubicBezTo>
                <a:cubicBezTo>
                  <a:pt x="3753" y="811"/>
                  <a:pt x="3722" y="827"/>
                  <a:pt x="3690" y="843"/>
                </a:cubicBezTo>
                <a:cubicBezTo>
                  <a:pt x="2386" y="2164"/>
                  <a:pt x="2386" y="2164"/>
                  <a:pt x="2386" y="2164"/>
                </a:cubicBezTo>
                <a:cubicBezTo>
                  <a:pt x="2369" y="2179"/>
                  <a:pt x="2354" y="2195"/>
                  <a:pt x="2354" y="2211"/>
                </a:cubicBezTo>
                <a:cubicBezTo>
                  <a:pt x="2354" y="2243"/>
                  <a:pt x="2369" y="2259"/>
                  <a:pt x="2386" y="2275"/>
                </a:cubicBezTo>
                <a:cubicBezTo>
                  <a:pt x="3690" y="3595"/>
                  <a:pt x="3690" y="3595"/>
                  <a:pt x="3690" y="3595"/>
                </a:cubicBezTo>
                <a:cubicBezTo>
                  <a:pt x="3722" y="3611"/>
                  <a:pt x="3753" y="3611"/>
                  <a:pt x="3785" y="3611"/>
                </a:cubicBezTo>
                <a:cubicBezTo>
                  <a:pt x="3817" y="3595"/>
                  <a:pt x="3833" y="3563"/>
                  <a:pt x="3833" y="3531"/>
                </a:cubicBezTo>
                <a:cubicBezTo>
                  <a:pt x="3833" y="2911"/>
                  <a:pt x="3833" y="2911"/>
                  <a:pt x="3833" y="2911"/>
                </a:cubicBezTo>
                <a:cubicBezTo>
                  <a:pt x="3833" y="2816"/>
                  <a:pt x="3896" y="2752"/>
                  <a:pt x="3992" y="2752"/>
                </a:cubicBezTo>
                <a:cubicBezTo>
                  <a:pt x="4087" y="2752"/>
                  <a:pt x="4151" y="2816"/>
                  <a:pt x="4151" y="2911"/>
                </a:cubicBezTo>
                <a:cubicBezTo>
                  <a:pt x="4151" y="4120"/>
                  <a:pt x="4151" y="4120"/>
                  <a:pt x="4151" y="4120"/>
                </a:cubicBezTo>
                <a:cubicBezTo>
                  <a:pt x="4151" y="4136"/>
                  <a:pt x="4151" y="4152"/>
                  <a:pt x="4151" y="4183"/>
                </a:cubicBezTo>
                <a:cubicBezTo>
                  <a:pt x="4119" y="4215"/>
                  <a:pt x="4087" y="4247"/>
                  <a:pt x="4056" y="4263"/>
                </a:cubicBezTo>
                <a:cubicBezTo>
                  <a:pt x="4040" y="4279"/>
                  <a:pt x="4008" y="4279"/>
                  <a:pt x="3992" y="4279"/>
                </a:cubicBezTo>
                <a:cubicBezTo>
                  <a:pt x="2783" y="4279"/>
                  <a:pt x="2783" y="4279"/>
                  <a:pt x="2783" y="4279"/>
                </a:cubicBezTo>
                <a:cubicBezTo>
                  <a:pt x="2704" y="4279"/>
                  <a:pt x="2624" y="4200"/>
                  <a:pt x="2624" y="4120"/>
                </a:cubicBezTo>
                <a:cubicBezTo>
                  <a:pt x="2624" y="4024"/>
                  <a:pt x="2704" y="3961"/>
                  <a:pt x="2783" y="3961"/>
                </a:cubicBezTo>
                <a:cubicBezTo>
                  <a:pt x="3404" y="3961"/>
                  <a:pt x="3404" y="3961"/>
                  <a:pt x="3404" y="3961"/>
                </a:cubicBezTo>
                <a:cubicBezTo>
                  <a:pt x="3435" y="3961"/>
                  <a:pt x="3467" y="3929"/>
                  <a:pt x="3483" y="3913"/>
                </a:cubicBezTo>
                <a:cubicBezTo>
                  <a:pt x="3499" y="3881"/>
                  <a:pt x="3483" y="3849"/>
                  <a:pt x="3467" y="3818"/>
                </a:cubicBezTo>
                <a:cubicBezTo>
                  <a:pt x="2035" y="2386"/>
                  <a:pt x="2035" y="2386"/>
                  <a:pt x="2035" y="2386"/>
                </a:cubicBezTo>
                <a:cubicBezTo>
                  <a:pt x="2020" y="2386"/>
                  <a:pt x="2004" y="2370"/>
                  <a:pt x="1988" y="2370"/>
                </a:cubicBezTo>
                <a:cubicBezTo>
                  <a:pt x="333" y="2370"/>
                  <a:pt x="333" y="2370"/>
                  <a:pt x="333" y="2370"/>
                </a:cubicBezTo>
                <a:cubicBezTo>
                  <a:pt x="238" y="2370"/>
                  <a:pt x="159" y="2291"/>
                  <a:pt x="159" y="2211"/>
                </a:cubicBezTo>
                <a:cubicBezTo>
                  <a:pt x="159" y="2116"/>
                  <a:pt x="238" y="2052"/>
                  <a:pt x="333" y="2052"/>
                </a:cubicBezTo>
                <a:close/>
              </a:path>
            </a:pathLst>
          </a:custGeom>
          <a:solidFill>
            <a:schemeClr val="accent2"/>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pic>
        <p:nvPicPr>
          <p:cNvPr id="16" name="Graphic 15">
            <a:extLst>
              <a:ext uri="{FF2B5EF4-FFF2-40B4-BE49-F238E27FC236}">
                <a16:creationId xmlns:a16="http://schemas.microsoft.com/office/drawing/2014/main" id="{8053E7A3-8EF4-BE8B-593E-1B9AE25C57E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78515" y="4691168"/>
            <a:ext cx="424460" cy="424460"/>
          </a:xfrm>
          <a:prstGeom prst="rect">
            <a:avLst/>
          </a:prstGeom>
        </p:spPr>
      </p:pic>
    </p:spTree>
    <p:extLst>
      <p:ext uri="{BB962C8B-B14F-4D97-AF65-F5344CB8AC3E}">
        <p14:creationId xmlns:p14="http://schemas.microsoft.com/office/powerpoint/2010/main" val="1488112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1B43212-F21B-0FDE-7BDE-F31AA8D4C145}"/>
              </a:ext>
            </a:extLst>
          </p:cNvPr>
          <p:cNvSpPr>
            <a:spLocks noGrp="1"/>
          </p:cNvSpPr>
          <p:nvPr>
            <p:ph type="body" sz="quarter" idx="12"/>
          </p:nvPr>
        </p:nvSpPr>
        <p:spPr>
          <a:xfrm>
            <a:off x="514184" y="588432"/>
            <a:ext cx="4960927" cy="1195212"/>
          </a:xfrm>
        </p:spPr>
        <p:txBody>
          <a:bodyPr>
            <a:normAutofit/>
          </a:bodyPr>
          <a:lstStyle/>
          <a:p>
            <a:r>
              <a:rPr lang="en-US" dirty="0"/>
              <a:t>How Machine Learning is Used</a:t>
            </a:r>
          </a:p>
        </p:txBody>
      </p:sp>
      <p:sp>
        <p:nvSpPr>
          <p:cNvPr id="2" name="Text Placeholder 1">
            <a:extLst>
              <a:ext uri="{FF2B5EF4-FFF2-40B4-BE49-F238E27FC236}">
                <a16:creationId xmlns:a16="http://schemas.microsoft.com/office/drawing/2014/main" id="{ABC23EC6-D156-417A-A5AC-B0154A6907BB}"/>
              </a:ext>
            </a:extLst>
          </p:cNvPr>
          <p:cNvSpPr>
            <a:spLocks noGrp="1"/>
          </p:cNvSpPr>
          <p:nvPr>
            <p:ph type="body" sz="quarter" idx="11"/>
          </p:nvPr>
        </p:nvSpPr>
        <p:spPr>
          <a:xfrm>
            <a:off x="527354" y="2551289"/>
            <a:ext cx="5245544" cy="3612139"/>
          </a:xfrm>
        </p:spPr>
        <p:txBody>
          <a:bodyPr>
            <a:normAutofit/>
          </a:bodyPr>
          <a:lstStyle/>
          <a:p>
            <a:r>
              <a:rPr lang="en-US" sz="2000" dirty="0"/>
              <a:t>Machine Reading </a:t>
            </a:r>
            <a:r>
              <a:rPr lang="en-US" sz="2000" b="1" dirty="0">
                <a:solidFill>
                  <a:schemeClr val="accent2"/>
                </a:solidFill>
              </a:rPr>
              <a:t>+</a:t>
            </a:r>
            <a:r>
              <a:rPr lang="en-US" sz="2000" dirty="0">
                <a:solidFill>
                  <a:schemeClr val="accent2"/>
                </a:solidFill>
              </a:rPr>
              <a:t> </a:t>
            </a:r>
            <a:br>
              <a:rPr lang="en-US" sz="2000" dirty="0">
                <a:solidFill>
                  <a:schemeClr val="accent2"/>
                </a:solidFill>
              </a:rPr>
            </a:br>
            <a:r>
              <a:rPr lang="en-US" sz="2000" dirty="0"/>
              <a:t>Machine Learning</a:t>
            </a:r>
          </a:p>
          <a:p>
            <a:endParaRPr lang="en-US" sz="1400" dirty="0">
              <a:solidFill>
                <a:srgbClr val="F0AB00"/>
              </a:solidFill>
            </a:endParaRPr>
          </a:p>
        </p:txBody>
      </p:sp>
      <p:pic>
        <p:nvPicPr>
          <p:cNvPr id="13" name="Picture Placeholder 12" descr="A picture containing sitting, indoor, computer, automaton&#10;&#10;Description automatically generated">
            <a:extLst>
              <a:ext uri="{FF2B5EF4-FFF2-40B4-BE49-F238E27FC236}">
                <a16:creationId xmlns:a16="http://schemas.microsoft.com/office/drawing/2014/main" id="{C3A9DC46-5A5D-D6D3-EDD5-E63405A022A8}"/>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2759743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D340495E-C6C9-1E43-DF9F-46518D1564C8}"/>
              </a:ext>
            </a:extLst>
          </p:cNvPr>
          <p:cNvSpPr/>
          <p:nvPr/>
        </p:nvSpPr>
        <p:spPr>
          <a:xfrm>
            <a:off x="338379" y="1470038"/>
            <a:ext cx="11515241" cy="1202164"/>
          </a:xfrm>
          <a:prstGeom prst="round1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Single Corner Rectangle 10">
            <a:extLst>
              <a:ext uri="{FF2B5EF4-FFF2-40B4-BE49-F238E27FC236}">
                <a16:creationId xmlns:a16="http://schemas.microsoft.com/office/drawing/2014/main" id="{BD7E639F-32FC-C4A4-2124-EB8FC90D3262}"/>
              </a:ext>
            </a:extLst>
          </p:cNvPr>
          <p:cNvSpPr/>
          <p:nvPr/>
        </p:nvSpPr>
        <p:spPr>
          <a:xfrm>
            <a:off x="338379" y="2764901"/>
            <a:ext cx="11515241" cy="1202164"/>
          </a:xfrm>
          <a:prstGeom prst="round1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 Single Corner Rectangle 11">
            <a:extLst>
              <a:ext uri="{FF2B5EF4-FFF2-40B4-BE49-F238E27FC236}">
                <a16:creationId xmlns:a16="http://schemas.microsoft.com/office/drawing/2014/main" id="{0391B2E5-245F-EF8D-11AE-6BE3E7C14134}"/>
              </a:ext>
            </a:extLst>
          </p:cNvPr>
          <p:cNvSpPr/>
          <p:nvPr/>
        </p:nvSpPr>
        <p:spPr>
          <a:xfrm>
            <a:off x="338379" y="4059764"/>
            <a:ext cx="11515241" cy="1202164"/>
          </a:xfrm>
          <a:prstGeom prst="round1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 Single Corner Rectangle 13">
            <a:extLst>
              <a:ext uri="{FF2B5EF4-FFF2-40B4-BE49-F238E27FC236}">
                <a16:creationId xmlns:a16="http://schemas.microsoft.com/office/drawing/2014/main" id="{F5428B30-159C-A865-FB20-0AB819809697}"/>
              </a:ext>
            </a:extLst>
          </p:cNvPr>
          <p:cNvSpPr/>
          <p:nvPr/>
        </p:nvSpPr>
        <p:spPr>
          <a:xfrm>
            <a:off x="338379" y="5354628"/>
            <a:ext cx="11515241" cy="1202164"/>
          </a:xfrm>
          <a:prstGeom prst="round1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0B6D9C4-90FF-E6AF-5C27-59DD3130F717}"/>
              </a:ext>
            </a:extLst>
          </p:cNvPr>
          <p:cNvSpPr>
            <a:spLocks noGrp="1"/>
          </p:cNvSpPr>
          <p:nvPr>
            <p:ph type="body" sz="quarter" idx="12"/>
          </p:nvPr>
        </p:nvSpPr>
        <p:spPr>
          <a:noFill/>
        </p:spPr>
        <p:txBody>
          <a:bodyPr/>
          <a:lstStyle/>
          <a:p>
            <a:r>
              <a:rPr lang="en-US" dirty="0"/>
              <a:t>Add Intelligence to Invoice Processing</a:t>
            </a:r>
          </a:p>
        </p:txBody>
      </p:sp>
      <p:sp>
        <p:nvSpPr>
          <p:cNvPr id="67" name="Inhaltsplatzhalter 2"/>
          <p:cNvSpPr txBox="1">
            <a:spLocks/>
          </p:cNvSpPr>
          <p:nvPr/>
        </p:nvSpPr>
        <p:spPr bwMode="auto">
          <a:xfrm>
            <a:off x="537499" y="5568459"/>
            <a:ext cx="2947749" cy="73866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1" indent="0" algn="l" defTabSz="914400" rtl="0" eaLnBrk="1" fontAlgn="auto" latinLnBrk="0" hangingPunct="1">
              <a:lnSpc>
                <a:spcPct val="100000"/>
              </a:lnSpc>
              <a:spcBef>
                <a:spcPts val="600"/>
              </a:spcBef>
              <a:spcAft>
                <a:spcPct val="40000"/>
              </a:spcAft>
              <a:buClr>
                <a:srgbClr val="000000"/>
              </a:buClr>
              <a:buSzPct val="80000"/>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Interpretation </a:t>
            </a:r>
            <a:br>
              <a:rPr kumimoji="0" lang="en-US" sz="1600" b="0" i="0" u="none" strike="noStrike" kern="0" cap="none" spc="0" normalizeH="0" baseline="0" noProof="0" dirty="0">
                <a:ln>
                  <a:noFill/>
                </a:ln>
                <a:solidFill>
                  <a:prstClr val="black"/>
                </a:solidFill>
                <a:effectLst/>
                <a:uLnTx/>
                <a:uFillTx/>
                <a:latin typeface="Helvetica" pitchFamily="2" charset="0"/>
                <a:ea typeface="ＭＳ Ｐゴシック" pitchFamily="34" charset="-128"/>
              </a:rPr>
            </a:br>
            <a:r>
              <a:rPr kumimoji="0" lang="en-US" sz="1600" b="0" i="0" u="none" strike="noStrike" kern="1200" cap="none" spc="0" normalizeH="0" baseline="0" noProof="0" dirty="0">
                <a:ln>
                  <a:noFill/>
                </a:ln>
                <a:solidFill>
                  <a:prstClr val="black"/>
                </a:solidFill>
                <a:effectLst/>
                <a:uLnTx/>
                <a:uFillTx/>
                <a:latin typeface="Helvetica" pitchFamily="2" charset="0"/>
              </a:rPr>
              <a:t>Enhance extracted data with context information</a:t>
            </a:r>
          </a:p>
        </p:txBody>
      </p:sp>
      <p:sp>
        <p:nvSpPr>
          <p:cNvPr id="68" name="Rectangle 114"/>
          <p:cNvSpPr>
            <a:spLocks noChangeArrowheads="1"/>
          </p:cNvSpPr>
          <p:nvPr/>
        </p:nvSpPr>
        <p:spPr bwMode="auto">
          <a:xfrm>
            <a:off x="9026528" y="5485053"/>
            <a:ext cx="1025861" cy="905476"/>
          </a:xfrm>
          <a:prstGeom prst="rect">
            <a:avLst/>
          </a:prstGeom>
          <a:noFill/>
          <a:ln w="12700">
            <a:noFill/>
            <a:miter lim="800000"/>
            <a:headEnd/>
            <a:tailEnd/>
          </a:ln>
        </p:spPr>
        <p:txBody>
          <a:bodyPr wrap="none" lIns="92045" tIns="46023" rIns="92045" bIns="46023">
            <a:spAutoFit/>
          </a:bodyPr>
          <a:lstStyle/>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21012019</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332.29 USD</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X-44277</a:t>
            </a:r>
            <a:b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b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K441258-3</a:t>
            </a:r>
          </a:p>
        </p:txBody>
      </p:sp>
      <p:sp>
        <p:nvSpPr>
          <p:cNvPr id="69" name="Line 60"/>
          <p:cNvSpPr>
            <a:spLocks noChangeShapeType="1"/>
          </p:cNvSpPr>
          <p:nvPr/>
        </p:nvSpPr>
        <p:spPr bwMode="auto">
          <a:xfrm>
            <a:off x="6855772" y="5606273"/>
            <a:ext cx="215929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70" name="Line 63"/>
          <p:cNvSpPr>
            <a:spLocks noChangeShapeType="1"/>
          </p:cNvSpPr>
          <p:nvPr/>
        </p:nvSpPr>
        <p:spPr bwMode="auto">
          <a:xfrm>
            <a:off x="6855772" y="5819372"/>
            <a:ext cx="215929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71" name="Line 64"/>
          <p:cNvSpPr>
            <a:spLocks noChangeShapeType="1"/>
          </p:cNvSpPr>
          <p:nvPr/>
        </p:nvSpPr>
        <p:spPr bwMode="auto">
          <a:xfrm>
            <a:off x="6855772" y="6048553"/>
            <a:ext cx="215929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72" name="Line 65"/>
          <p:cNvSpPr>
            <a:spLocks noChangeShapeType="1"/>
          </p:cNvSpPr>
          <p:nvPr/>
        </p:nvSpPr>
        <p:spPr bwMode="auto">
          <a:xfrm>
            <a:off x="6855772" y="6283096"/>
            <a:ext cx="215929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73" name="Rectangle 74"/>
          <p:cNvSpPr>
            <a:spLocks noChangeArrowheads="1"/>
          </p:cNvSpPr>
          <p:nvPr/>
        </p:nvSpPr>
        <p:spPr bwMode="auto">
          <a:xfrm>
            <a:off x="4293380" y="5484845"/>
            <a:ext cx="2313073" cy="942408"/>
          </a:xfrm>
          <a:prstGeom prst="rect">
            <a:avLst/>
          </a:prstGeom>
          <a:noFill/>
          <a:ln w="12700">
            <a:noFill/>
            <a:miter lim="800000"/>
            <a:headEnd/>
            <a:tailEnd/>
          </a:ln>
        </p:spPr>
        <p:txBody>
          <a:bodyPr wrap="none" lIns="92045" tIns="46023" rIns="92045" bIns="46023">
            <a:spAutoFit/>
          </a:bodyPr>
          <a:lstStyle/>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Date: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Jan 21. 2019</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Amount: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332,29 $</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Order-Nr: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X-44277</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Supplier: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Mueller &amp; Friends</a:t>
            </a:r>
          </a:p>
        </p:txBody>
      </p:sp>
      <p:sp>
        <p:nvSpPr>
          <p:cNvPr id="120" name="Inhaltsplatzhalter 2"/>
          <p:cNvSpPr txBox="1">
            <a:spLocks/>
          </p:cNvSpPr>
          <p:nvPr/>
        </p:nvSpPr>
        <p:spPr bwMode="auto">
          <a:xfrm>
            <a:off x="537499" y="1690471"/>
            <a:ext cx="3344411" cy="73866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1" indent="0" algn="l" defTabSz="914400" rtl="0" eaLnBrk="1" fontAlgn="auto" latinLnBrk="0" hangingPunct="1">
              <a:lnSpc>
                <a:spcPct val="100000"/>
              </a:lnSpc>
              <a:spcBef>
                <a:spcPts val="600"/>
              </a:spcBef>
              <a:spcAft>
                <a:spcPct val="40000"/>
              </a:spcAft>
              <a:buClr>
                <a:srgbClr val="000000"/>
              </a:buClr>
              <a:buSzPct val="80000"/>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Pre-processing &amp; text recognition </a:t>
            </a:r>
            <a:br>
              <a:rPr kumimoji="0" lang="en-US" sz="1600" b="0" i="0" u="none" strike="noStrike" kern="0" cap="none" spc="0" normalizeH="0" baseline="0" noProof="0" dirty="0">
                <a:ln>
                  <a:noFill/>
                </a:ln>
                <a:solidFill>
                  <a:prstClr val="black"/>
                </a:solidFill>
                <a:effectLst/>
                <a:uLnTx/>
                <a:uFillTx/>
                <a:latin typeface="Helvetica" pitchFamily="2" charset="0"/>
                <a:ea typeface="ＭＳ Ｐゴシック" pitchFamily="34" charset="-128"/>
              </a:rPr>
            </a:br>
            <a:r>
              <a:rPr kumimoji="0" lang="en-US" sz="1600" b="0" i="0" u="none" strike="noStrike" kern="1200" cap="none" spc="0" normalizeH="0" baseline="0" noProof="0" dirty="0">
                <a:ln>
                  <a:noFill/>
                </a:ln>
                <a:solidFill>
                  <a:prstClr val="black"/>
                </a:solidFill>
                <a:effectLst/>
                <a:uLnTx/>
                <a:uFillTx/>
                <a:latin typeface="Helvetica" pitchFamily="2" charset="0"/>
              </a:rPr>
              <a:t>Split an image into invoice and attachment</a:t>
            </a:r>
          </a:p>
        </p:txBody>
      </p:sp>
      <p:sp>
        <p:nvSpPr>
          <p:cNvPr id="691" name="Line 62"/>
          <p:cNvSpPr>
            <a:spLocks noChangeShapeType="1"/>
          </p:cNvSpPr>
          <p:nvPr/>
        </p:nvSpPr>
        <p:spPr bwMode="auto">
          <a:xfrm rot="10800000" flipH="1">
            <a:off x="5486099" y="2059804"/>
            <a:ext cx="79056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pic>
        <p:nvPicPr>
          <p:cNvPr id="8" name="Picture 7">
            <a:extLst>
              <a:ext uri="{FF2B5EF4-FFF2-40B4-BE49-F238E27FC236}">
                <a16:creationId xmlns:a16="http://schemas.microsoft.com/office/drawing/2014/main" id="{A6122350-5FDC-DE49-8559-9D19663648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1029" y="1512645"/>
            <a:ext cx="1117683" cy="1117683"/>
          </a:xfrm>
          <a:prstGeom prst="rect">
            <a:avLst/>
          </a:prstGeom>
          <a:noFill/>
        </p:spPr>
      </p:pic>
      <p:pic>
        <p:nvPicPr>
          <p:cNvPr id="637" name="Picture 636">
            <a:extLst>
              <a:ext uri="{FF2B5EF4-FFF2-40B4-BE49-F238E27FC236}">
                <a16:creationId xmlns:a16="http://schemas.microsoft.com/office/drawing/2014/main" id="{059CAF2B-F26A-824F-A5AE-CCE492DDF8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2696" y="1470037"/>
            <a:ext cx="1117683" cy="1117683"/>
          </a:xfrm>
          <a:prstGeom prst="rect">
            <a:avLst/>
          </a:prstGeom>
          <a:noFill/>
        </p:spPr>
      </p:pic>
      <p:sp>
        <p:nvSpPr>
          <p:cNvPr id="99" name="Line 60"/>
          <p:cNvSpPr>
            <a:spLocks noChangeShapeType="1"/>
          </p:cNvSpPr>
          <p:nvPr/>
        </p:nvSpPr>
        <p:spPr bwMode="auto">
          <a:xfrm>
            <a:off x="8078552" y="4322534"/>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92" name="Inhaltsplatzhalter 2"/>
          <p:cNvSpPr txBox="1">
            <a:spLocks/>
          </p:cNvSpPr>
          <p:nvPr/>
        </p:nvSpPr>
        <p:spPr bwMode="auto">
          <a:xfrm>
            <a:off x="537499" y="4288723"/>
            <a:ext cx="2908911" cy="73866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1" indent="0" algn="l" defTabSz="914400" rtl="0" eaLnBrk="1" fontAlgn="auto" latinLnBrk="0" hangingPunct="1">
              <a:lnSpc>
                <a:spcPct val="100000"/>
              </a:lnSpc>
              <a:spcBef>
                <a:spcPts val="600"/>
              </a:spcBef>
              <a:spcAft>
                <a:spcPct val="40000"/>
              </a:spcAft>
              <a:buClr>
                <a:srgbClr val="000000"/>
              </a:buClr>
              <a:buSzPct val="80000"/>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Extraction </a:t>
            </a:r>
            <a:br>
              <a:rPr kumimoji="0" lang="en-US" sz="1600" b="0" i="0" u="none" strike="noStrike" kern="0" cap="none" spc="0" normalizeH="0" baseline="0" noProof="0" dirty="0">
                <a:ln>
                  <a:noFill/>
                </a:ln>
                <a:solidFill>
                  <a:prstClr val="black"/>
                </a:solidFill>
                <a:effectLst/>
                <a:uLnTx/>
                <a:uFillTx/>
                <a:latin typeface="Helvetica" pitchFamily="2" charset="0"/>
                <a:ea typeface="ＭＳ Ｐゴシック" pitchFamily="34" charset="-128"/>
              </a:rPr>
            </a:br>
            <a:r>
              <a:rPr kumimoji="0" lang="en-US" sz="1600" b="0" i="0" u="none" strike="noStrike" kern="1200" cap="none" spc="0" normalizeH="0" baseline="0" noProof="0" dirty="0">
                <a:ln>
                  <a:noFill/>
                </a:ln>
                <a:solidFill>
                  <a:prstClr val="black"/>
                </a:solidFill>
                <a:effectLst/>
                <a:uLnTx/>
                <a:uFillTx/>
                <a:latin typeface="Helvetica" pitchFamily="2" charset="0"/>
              </a:rPr>
              <a:t>Search for relevant  information on the document</a:t>
            </a:r>
          </a:p>
        </p:txBody>
      </p:sp>
      <p:sp>
        <p:nvSpPr>
          <p:cNvPr id="93" name="Rectangle 74"/>
          <p:cNvSpPr>
            <a:spLocks noChangeArrowheads="1"/>
          </p:cNvSpPr>
          <p:nvPr/>
        </p:nvSpPr>
        <p:spPr bwMode="auto">
          <a:xfrm>
            <a:off x="9040809" y="4187258"/>
            <a:ext cx="2313073" cy="942408"/>
          </a:xfrm>
          <a:prstGeom prst="rect">
            <a:avLst/>
          </a:prstGeom>
          <a:noFill/>
          <a:ln w="12700">
            <a:noFill/>
            <a:miter lim="800000"/>
            <a:headEnd/>
            <a:tailEnd/>
          </a:ln>
        </p:spPr>
        <p:txBody>
          <a:bodyPr wrap="none" lIns="92045" tIns="46023" rIns="92045" bIns="46023">
            <a:spAutoFit/>
          </a:bodyPr>
          <a:lstStyle/>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Date: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Jan 21, 2019</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Amount: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332.29</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Order-Nr: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X-44277</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Supplier: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Mueller &amp; Friends</a:t>
            </a:r>
          </a:p>
        </p:txBody>
      </p:sp>
      <p:sp>
        <p:nvSpPr>
          <p:cNvPr id="100" name="Line 61"/>
          <p:cNvSpPr>
            <a:spLocks noChangeShapeType="1"/>
          </p:cNvSpPr>
          <p:nvPr/>
        </p:nvSpPr>
        <p:spPr bwMode="auto">
          <a:xfrm flipH="1">
            <a:off x="7737328" y="4646872"/>
            <a:ext cx="336462"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101" name="Line 63"/>
          <p:cNvSpPr>
            <a:spLocks noChangeShapeType="1"/>
          </p:cNvSpPr>
          <p:nvPr/>
        </p:nvSpPr>
        <p:spPr bwMode="auto">
          <a:xfrm>
            <a:off x="8085808" y="4535632"/>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102" name="Line 64"/>
          <p:cNvSpPr>
            <a:spLocks noChangeShapeType="1"/>
          </p:cNvSpPr>
          <p:nvPr/>
        </p:nvSpPr>
        <p:spPr bwMode="auto">
          <a:xfrm>
            <a:off x="8085808" y="4764814"/>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103" name="Line 65"/>
          <p:cNvSpPr>
            <a:spLocks noChangeShapeType="1"/>
          </p:cNvSpPr>
          <p:nvPr/>
        </p:nvSpPr>
        <p:spPr bwMode="auto">
          <a:xfrm>
            <a:off x="8086487" y="4999356"/>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104" name="Line 59"/>
          <p:cNvSpPr>
            <a:spLocks noChangeShapeType="1"/>
          </p:cNvSpPr>
          <p:nvPr/>
        </p:nvSpPr>
        <p:spPr bwMode="auto">
          <a:xfrm>
            <a:off x="8081726" y="4310471"/>
            <a:ext cx="4080" cy="696679"/>
          </a:xfrm>
          <a:prstGeom prst="line">
            <a:avLst/>
          </a:prstGeom>
          <a:noFill/>
          <a:ln w="38100" cap="flat" cmpd="sng" algn="ctr">
            <a:solidFill>
              <a:schemeClr val="accent2"/>
            </a:solidFill>
            <a:prstDash val="solid"/>
            <a:headEnd type="none" w="med" len="med"/>
            <a:tailEnd type="non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690" name="Line 62"/>
          <p:cNvSpPr>
            <a:spLocks noChangeShapeType="1"/>
          </p:cNvSpPr>
          <p:nvPr/>
        </p:nvSpPr>
        <p:spPr bwMode="auto">
          <a:xfrm rot="10800000" flipH="1">
            <a:off x="5482973" y="4658055"/>
            <a:ext cx="79056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pic>
        <p:nvPicPr>
          <p:cNvPr id="635" name="Picture 634">
            <a:extLst>
              <a:ext uri="{FF2B5EF4-FFF2-40B4-BE49-F238E27FC236}">
                <a16:creationId xmlns:a16="http://schemas.microsoft.com/office/drawing/2014/main" id="{DC9A7D2D-D4FF-A344-BF0B-876E888840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1029" y="4055368"/>
            <a:ext cx="1117683" cy="1117683"/>
          </a:xfrm>
          <a:prstGeom prst="rect">
            <a:avLst/>
          </a:prstGeom>
          <a:noFill/>
        </p:spPr>
      </p:pic>
      <p:pic>
        <p:nvPicPr>
          <p:cNvPr id="13" name="Picture 12">
            <a:extLst>
              <a:ext uri="{FF2B5EF4-FFF2-40B4-BE49-F238E27FC236}">
                <a16:creationId xmlns:a16="http://schemas.microsoft.com/office/drawing/2014/main" id="{CC9C8895-951F-4943-89C2-A36E976A75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01883" y="3995141"/>
            <a:ext cx="1303463" cy="1303463"/>
          </a:xfrm>
          <a:prstGeom prst="rect">
            <a:avLst/>
          </a:prstGeom>
          <a:noFill/>
        </p:spPr>
      </p:pic>
      <p:sp>
        <p:nvSpPr>
          <p:cNvPr id="76" name="Inhaltsplatzhalter 2"/>
          <p:cNvSpPr txBox="1">
            <a:spLocks/>
          </p:cNvSpPr>
          <p:nvPr/>
        </p:nvSpPr>
        <p:spPr bwMode="auto">
          <a:xfrm>
            <a:off x="537499" y="3107284"/>
            <a:ext cx="2786127" cy="49244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0" indent="0" algn="l" defTabSz="914069" rtl="0" eaLnBrk="1" fontAlgn="auto" latinLnBrk="0" hangingPunct="1">
              <a:lnSpc>
                <a:spcPct val="100000"/>
              </a:lnSpc>
              <a:spcBef>
                <a:spcPct val="25000"/>
              </a:spcBef>
              <a:spcAft>
                <a:spcPct val="40000"/>
              </a:spcAft>
              <a:buClr>
                <a:srgbClr val="0072AA"/>
              </a:buClr>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Classification </a:t>
            </a:r>
            <a:br>
              <a:rPr kumimoji="0" lang="en-US" sz="1600" b="0" i="0" u="none" strike="noStrike" kern="0" cap="none" spc="0" normalizeH="0" baseline="0" noProof="0" dirty="0">
                <a:ln>
                  <a:noFill/>
                </a:ln>
                <a:solidFill>
                  <a:prstClr val="black"/>
                </a:solidFill>
                <a:effectLst/>
                <a:uLnTx/>
                <a:uFillTx/>
                <a:latin typeface="Helvetica" pitchFamily="2" charset="0"/>
                <a:ea typeface="ＭＳ Ｐゴシック" pitchFamily="34" charset="-128"/>
              </a:rPr>
            </a:br>
            <a:r>
              <a:rPr kumimoji="0" lang="en-US" sz="1600" b="0" i="0" u="none" strike="noStrike" kern="1200" cap="none" spc="0" normalizeH="0" baseline="0" noProof="0" dirty="0">
                <a:ln>
                  <a:noFill/>
                </a:ln>
                <a:solidFill>
                  <a:prstClr val="black"/>
                </a:solidFill>
                <a:effectLst/>
                <a:uLnTx/>
                <a:uFillTx/>
                <a:latin typeface="Helvetica" pitchFamily="2" charset="0"/>
              </a:rPr>
              <a:t>Identify document type</a:t>
            </a:r>
          </a:p>
        </p:txBody>
      </p:sp>
      <p:sp>
        <p:nvSpPr>
          <p:cNvPr id="77" name="Rectangle 58"/>
          <p:cNvSpPr>
            <a:spLocks noChangeArrowheads="1"/>
          </p:cNvSpPr>
          <p:nvPr/>
        </p:nvSpPr>
        <p:spPr bwMode="auto">
          <a:xfrm>
            <a:off x="9016217" y="2903563"/>
            <a:ext cx="1742508" cy="941992"/>
          </a:xfrm>
          <a:prstGeom prst="rect">
            <a:avLst/>
          </a:prstGeom>
          <a:noFill/>
          <a:ln w="12700">
            <a:noFill/>
            <a:miter lim="800000"/>
            <a:headEnd/>
            <a:tailEnd/>
          </a:ln>
        </p:spPr>
        <p:txBody>
          <a:bodyPr lIns="92045" tIns="46023" rIns="92045" bIns="46023">
            <a:spAutoFit/>
          </a:bodyPr>
          <a:lstStyle/>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“Invoice”</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“Credit Note“</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“Down payment“</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Other</a:t>
            </a:r>
          </a:p>
        </p:txBody>
      </p:sp>
      <p:sp>
        <p:nvSpPr>
          <p:cNvPr id="78" name="Line 62"/>
          <p:cNvSpPr>
            <a:spLocks noChangeShapeType="1"/>
          </p:cNvSpPr>
          <p:nvPr/>
        </p:nvSpPr>
        <p:spPr bwMode="auto">
          <a:xfrm rot="10800000" flipH="1">
            <a:off x="5469491" y="3324254"/>
            <a:ext cx="79056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2" name="Line 60"/>
          <p:cNvSpPr>
            <a:spLocks noChangeShapeType="1"/>
          </p:cNvSpPr>
          <p:nvPr/>
        </p:nvSpPr>
        <p:spPr bwMode="auto">
          <a:xfrm>
            <a:off x="8065070" y="3055748"/>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3" name="Line 61"/>
          <p:cNvSpPr>
            <a:spLocks noChangeShapeType="1"/>
          </p:cNvSpPr>
          <p:nvPr/>
        </p:nvSpPr>
        <p:spPr bwMode="auto">
          <a:xfrm flipH="1">
            <a:off x="7723845" y="3380087"/>
            <a:ext cx="336462"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4" name="Line 63"/>
          <p:cNvSpPr>
            <a:spLocks noChangeShapeType="1"/>
          </p:cNvSpPr>
          <p:nvPr/>
        </p:nvSpPr>
        <p:spPr bwMode="auto">
          <a:xfrm>
            <a:off x="8072325" y="3268847"/>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5" name="Line 64"/>
          <p:cNvSpPr>
            <a:spLocks noChangeShapeType="1"/>
          </p:cNvSpPr>
          <p:nvPr/>
        </p:nvSpPr>
        <p:spPr bwMode="auto">
          <a:xfrm>
            <a:off x="8072325" y="3498028"/>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6" name="Line 65"/>
          <p:cNvSpPr>
            <a:spLocks noChangeShapeType="1"/>
          </p:cNvSpPr>
          <p:nvPr/>
        </p:nvSpPr>
        <p:spPr bwMode="auto">
          <a:xfrm>
            <a:off x="8073004" y="3721879"/>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7" name="Line 59"/>
          <p:cNvSpPr>
            <a:spLocks noChangeShapeType="1"/>
          </p:cNvSpPr>
          <p:nvPr/>
        </p:nvSpPr>
        <p:spPr bwMode="auto">
          <a:xfrm flipH="1">
            <a:off x="8072325" y="3055748"/>
            <a:ext cx="1" cy="672217"/>
          </a:xfrm>
          <a:prstGeom prst="line">
            <a:avLst/>
          </a:prstGeom>
          <a:noFill/>
          <a:ln w="38100" cap="flat" cmpd="sng" algn="ctr">
            <a:solidFill>
              <a:schemeClr val="accent2"/>
            </a:solidFill>
            <a:prstDash val="solid"/>
            <a:headEnd type="none" w="med" len="med"/>
            <a:tailEnd type="non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pic>
        <p:nvPicPr>
          <p:cNvPr id="634" name="Picture 633">
            <a:extLst>
              <a:ext uri="{FF2B5EF4-FFF2-40B4-BE49-F238E27FC236}">
                <a16:creationId xmlns:a16="http://schemas.microsoft.com/office/drawing/2014/main" id="{7AD38362-0F8A-B344-A88C-833967D690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1029" y="2806543"/>
            <a:ext cx="1117683" cy="1117683"/>
          </a:xfrm>
          <a:prstGeom prst="rect">
            <a:avLst/>
          </a:prstGeom>
          <a:noFill/>
        </p:spPr>
      </p:pic>
      <p:pic>
        <p:nvPicPr>
          <p:cNvPr id="641" name="Picture 640">
            <a:extLst>
              <a:ext uri="{FF2B5EF4-FFF2-40B4-BE49-F238E27FC236}">
                <a16:creationId xmlns:a16="http://schemas.microsoft.com/office/drawing/2014/main" id="{F87CD7DD-A235-CA42-B5A5-48563BAA01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91487" y="2791173"/>
            <a:ext cx="1117683" cy="1117683"/>
          </a:xfrm>
          <a:prstGeom prst="rect">
            <a:avLst/>
          </a:prstGeom>
          <a:noFill/>
        </p:spPr>
      </p:pic>
      <p:pic>
        <p:nvPicPr>
          <p:cNvPr id="45" name="Picture 44">
            <a:extLst>
              <a:ext uri="{FF2B5EF4-FFF2-40B4-BE49-F238E27FC236}">
                <a16:creationId xmlns:a16="http://schemas.microsoft.com/office/drawing/2014/main" id="{D7A8FCC7-3BC5-42B9-97B3-EFD5AD1724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9170" y="1470037"/>
            <a:ext cx="1117683" cy="1117683"/>
          </a:xfrm>
          <a:prstGeom prst="rect">
            <a:avLst/>
          </a:prstGeom>
          <a:noFill/>
        </p:spPr>
      </p:pic>
    </p:spTree>
    <p:extLst>
      <p:ext uri="{BB962C8B-B14F-4D97-AF65-F5344CB8AC3E}">
        <p14:creationId xmlns:p14="http://schemas.microsoft.com/office/powerpoint/2010/main" val="9622430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D7F0E8-DC1E-470C-9167-D78092251979}"/>
              </a:ext>
            </a:extLst>
          </p:cNvPr>
          <p:cNvSpPr>
            <a:spLocks noGrp="1"/>
          </p:cNvSpPr>
          <p:nvPr>
            <p:ph type="body" sz="quarter" idx="12"/>
          </p:nvPr>
        </p:nvSpPr>
        <p:spPr>
          <a:prstGeom prst="rect">
            <a:avLst/>
          </a:prstGeom>
        </p:spPr>
        <p:txBody>
          <a:bodyPr>
            <a:normAutofit/>
          </a:bodyPr>
          <a:lstStyle/>
          <a:p>
            <a:r>
              <a:rPr lang="de-DE" sz="1000" b="0" i="1" dirty="0">
                <a:solidFill>
                  <a:schemeClr val="bg1">
                    <a:lumMod val="50000"/>
                  </a:schemeClr>
                </a:solidFill>
              </a:rPr>
              <a:t>*out-</a:t>
            </a:r>
            <a:r>
              <a:rPr lang="de-DE" sz="1000" b="0" i="1" dirty="0" err="1">
                <a:solidFill>
                  <a:schemeClr val="bg1">
                    <a:lumMod val="50000"/>
                  </a:schemeClr>
                </a:solidFill>
              </a:rPr>
              <a:t>of</a:t>
            </a:r>
            <a:r>
              <a:rPr lang="de-DE" sz="1000" b="0" i="1" dirty="0">
                <a:solidFill>
                  <a:schemeClr val="bg1">
                    <a:lumMod val="50000"/>
                  </a:schemeClr>
                </a:solidFill>
              </a:rPr>
              <a:t>-</a:t>
            </a:r>
            <a:r>
              <a:rPr lang="de-DE" sz="1000" b="0" i="1" dirty="0" err="1">
                <a:solidFill>
                  <a:schemeClr val="bg1">
                    <a:lumMod val="50000"/>
                  </a:schemeClr>
                </a:solidFill>
              </a:rPr>
              <a:t>the</a:t>
            </a:r>
            <a:r>
              <a:rPr lang="de-DE" sz="1000" b="0" i="1" dirty="0">
                <a:solidFill>
                  <a:schemeClr val="bg1">
                    <a:lumMod val="50000"/>
                  </a:schemeClr>
                </a:solidFill>
              </a:rPr>
              <a:t>-box </a:t>
            </a:r>
            <a:r>
              <a:rPr lang="de-DE" sz="1000" b="0" i="1" dirty="0" err="1">
                <a:solidFill>
                  <a:schemeClr val="bg1">
                    <a:lumMod val="50000"/>
                  </a:schemeClr>
                </a:solidFill>
              </a:rPr>
              <a:t>field</a:t>
            </a:r>
            <a:r>
              <a:rPr lang="de-DE" sz="1000" b="0" i="1" dirty="0">
                <a:solidFill>
                  <a:schemeClr val="bg1">
                    <a:lumMod val="50000"/>
                  </a:schemeClr>
                </a:solidFill>
              </a:rPr>
              <a:t> </a:t>
            </a:r>
            <a:r>
              <a:rPr lang="de-DE" sz="1000" b="0" i="1" dirty="0" err="1">
                <a:solidFill>
                  <a:schemeClr val="bg1">
                    <a:lumMod val="50000"/>
                  </a:schemeClr>
                </a:solidFill>
              </a:rPr>
              <a:t>recognition</a:t>
            </a:r>
            <a:r>
              <a:rPr lang="de-DE" sz="1000" b="0" i="1" dirty="0">
                <a:solidFill>
                  <a:schemeClr val="bg1">
                    <a:lumMod val="50000"/>
                  </a:schemeClr>
                </a:solidFill>
              </a:rPr>
              <a:t> rate </a:t>
            </a:r>
            <a:r>
              <a:rPr lang="de-DE" sz="1000" b="0" i="1" dirty="0" err="1">
                <a:solidFill>
                  <a:schemeClr val="bg1">
                    <a:lumMod val="50000"/>
                  </a:schemeClr>
                </a:solidFill>
              </a:rPr>
              <a:t>of</a:t>
            </a:r>
            <a:r>
              <a:rPr lang="de-DE" sz="1000" b="0" i="1" dirty="0">
                <a:solidFill>
                  <a:schemeClr val="bg1">
                    <a:lumMod val="50000"/>
                  </a:schemeClr>
                </a:solidFill>
              </a:rPr>
              <a:t> </a:t>
            </a:r>
            <a:r>
              <a:rPr lang="de-DE" sz="1000" b="0" i="1" dirty="0" err="1">
                <a:solidFill>
                  <a:schemeClr val="bg1">
                    <a:lumMod val="50000"/>
                  </a:schemeClr>
                </a:solidFill>
              </a:rPr>
              <a:t>about</a:t>
            </a:r>
            <a:r>
              <a:rPr lang="de-DE" sz="1000" b="0" i="1" dirty="0">
                <a:solidFill>
                  <a:schemeClr val="bg1">
                    <a:lumMod val="50000"/>
                  </a:schemeClr>
                </a:solidFill>
              </a:rPr>
              <a:t> 75%</a:t>
            </a:r>
          </a:p>
        </p:txBody>
      </p:sp>
      <p:grpSp>
        <p:nvGrpSpPr>
          <p:cNvPr id="4" name="Group 3">
            <a:extLst>
              <a:ext uri="{FF2B5EF4-FFF2-40B4-BE49-F238E27FC236}">
                <a16:creationId xmlns:a16="http://schemas.microsoft.com/office/drawing/2014/main" id="{CCDC5EA8-8B04-40A0-B890-C791BE3FAF96}"/>
              </a:ext>
            </a:extLst>
          </p:cNvPr>
          <p:cNvGrpSpPr/>
          <p:nvPr/>
        </p:nvGrpSpPr>
        <p:grpSpPr>
          <a:xfrm>
            <a:off x="815622" y="1667047"/>
            <a:ext cx="8915559" cy="4648660"/>
            <a:chOff x="1614533" y="1414570"/>
            <a:chExt cx="8106794" cy="4226962"/>
          </a:xfrm>
        </p:grpSpPr>
        <p:pic>
          <p:nvPicPr>
            <p:cNvPr id="19" name="Picture 18">
              <a:extLst>
                <a:ext uri="{FF2B5EF4-FFF2-40B4-BE49-F238E27FC236}">
                  <a16:creationId xmlns:a16="http://schemas.microsoft.com/office/drawing/2014/main" id="{5C230D66-8B15-D54C-A9B5-F1FF698536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4469" y="1414570"/>
              <a:ext cx="1100081" cy="1100081"/>
            </a:xfrm>
            <a:prstGeom prst="rect">
              <a:avLst/>
            </a:prstGeom>
          </p:spPr>
        </p:pic>
        <p:pic>
          <p:nvPicPr>
            <p:cNvPr id="31" name="Picture 30">
              <a:extLst>
                <a:ext uri="{FF2B5EF4-FFF2-40B4-BE49-F238E27FC236}">
                  <a16:creationId xmlns:a16="http://schemas.microsoft.com/office/drawing/2014/main" id="{999DEECA-715B-4C4E-843A-9112F1419A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7887201" y="1730462"/>
              <a:ext cx="1555579" cy="1555579"/>
            </a:xfrm>
            <a:prstGeom prst="rect">
              <a:avLst/>
            </a:prstGeom>
          </p:spPr>
        </p:pic>
        <p:pic>
          <p:nvPicPr>
            <p:cNvPr id="25" name="Picture 24">
              <a:extLst>
                <a:ext uri="{FF2B5EF4-FFF2-40B4-BE49-F238E27FC236}">
                  <a16:creationId xmlns:a16="http://schemas.microsoft.com/office/drawing/2014/main" id="{DA18738B-06FF-4D4B-871B-E94A11B1CF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58456" y="2914197"/>
              <a:ext cx="820325" cy="820325"/>
            </a:xfrm>
            <a:prstGeom prst="rect">
              <a:avLst/>
            </a:prstGeom>
          </p:spPr>
        </p:pic>
        <p:pic>
          <p:nvPicPr>
            <p:cNvPr id="28" name="Picture 27">
              <a:extLst>
                <a:ext uri="{FF2B5EF4-FFF2-40B4-BE49-F238E27FC236}">
                  <a16:creationId xmlns:a16="http://schemas.microsoft.com/office/drawing/2014/main" id="{3D1196DC-BC7F-EB49-8569-78A9E55327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69196" y="2181717"/>
              <a:ext cx="816328" cy="816328"/>
            </a:xfrm>
            <a:prstGeom prst="rect">
              <a:avLst/>
            </a:prstGeom>
          </p:spPr>
        </p:pic>
        <p:pic>
          <p:nvPicPr>
            <p:cNvPr id="33" name="Picture 32">
              <a:extLst>
                <a:ext uri="{FF2B5EF4-FFF2-40B4-BE49-F238E27FC236}">
                  <a16:creationId xmlns:a16="http://schemas.microsoft.com/office/drawing/2014/main" id="{DD9125DC-6711-494B-896E-487FE910874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14533" y="2685090"/>
              <a:ext cx="1100081" cy="1100081"/>
            </a:xfrm>
            <a:prstGeom prst="rect">
              <a:avLst/>
            </a:prstGeom>
          </p:spPr>
        </p:pic>
        <p:sp>
          <p:nvSpPr>
            <p:cNvPr id="5" name="Arrow: Pentagon 4">
              <a:extLst>
                <a:ext uri="{FF2B5EF4-FFF2-40B4-BE49-F238E27FC236}">
                  <a16:creationId xmlns:a16="http://schemas.microsoft.com/office/drawing/2014/main" id="{B452AFCA-F30E-45D8-8F47-C158BBEBE3B5}"/>
                </a:ext>
              </a:extLst>
            </p:cNvPr>
            <p:cNvSpPr/>
            <p:nvPr/>
          </p:nvSpPr>
          <p:spPr>
            <a:xfrm>
              <a:off x="2648697" y="3007646"/>
              <a:ext cx="1875814" cy="473714"/>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prstClr val="black"/>
                  </a:solidFill>
                  <a:effectLst/>
                  <a:uLnTx/>
                  <a:uFillTx/>
                  <a:latin typeface="Arial"/>
                  <a:ea typeface="+mn-ea"/>
                  <a:cs typeface="+mn-cs"/>
                </a:rPr>
                <a:t>Supplier invoice </a:t>
              </a:r>
              <a:endParaRPr kumimoji="0" lang="en-US" sz="1200" b="1" i="0" u="none" strike="noStrike" kern="1200" cap="none" spc="0" normalizeH="0" baseline="0" noProof="0">
                <a:ln>
                  <a:noFill/>
                </a:ln>
                <a:solidFill>
                  <a:prstClr val="black"/>
                </a:solidFill>
                <a:effectLst/>
                <a:uLnTx/>
                <a:uFillTx/>
                <a:latin typeface="Arial"/>
                <a:ea typeface="+mn-ea"/>
                <a:cs typeface="+mn-cs"/>
              </a:endParaRPr>
            </a:p>
          </p:txBody>
        </p:sp>
        <p:sp>
          <p:nvSpPr>
            <p:cNvPr id="8" name="Arrow: Pentagon 7">
              <a:extLst>
                <a:ext uri="{FF2B5EF4-FFF2-40B4-BE49-F238E27FC236}">
                  <a16:creationId xmlns:a16="http://schemas.microsoft.com/office/drawing/2014/main" id="{0131C413-E44F-41EC-A31D-D636A8B4A96E}"/>
                </a:ext>
              </a:extLst>
            </p:cNvPr>
            <p:cNvSpPr/>
            <p:nvPr/>
          </p:nvSpPr>
          <p:spPr>
            <a:xfrm>
              <a:off x="5173147" y="2448233"/>
              <a:ext cx="1875814" cy="473715"/>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prstClr val="black"/>
                  </a:solidFill>
                  <a:effectLst/>
                  <a:uLnTx/>
                  <a:uFillTx/>
                  <a:latin typeface="Arial"/>
                  <a:ea typeface="+mn-ea"/>
                  <a:cs typeface="+mn-cs"/>
                </a:rPr>
                <a:t>Invoice knowledge base*</a:t>
              </a:r>
              <a:endParaRPr kumimoji="0" lang="en-US" sz="1200" b="1" i="0" u="none" strike="noStrike" kern="1200" cap="none" spc="0" normalizeH="0" baseline="0" noProof="0">
                <a:ln>
                  <a:noFill/>
                </a:ln>
                <a:solidFill>
                  <a:prstClr val="black"/>
                </a:solidFill>
                <a:effectLst/>
                <a:uLnTx/>
                <a:uFillTx/>
                <a:latin typeface="Arial"/>
                <a:ea typeface="+mn-ea"/>
                <a:cs typeface="+mn-cs"/>
              </a:endParaRPr>
            </a:p>
          </p:txBody>
        </p:sp>
        <p:sp>
          <p:nvSpPr>
            <p:cNvPr id="10" name="Arrow: Pentagon 9">
              <a:extLst>
                <a:ext uri="{FF2B5EF4-FFF2-40B4-BE49-F238E27FC236}">
                  <a16:creationId xmlns:a16="http://schemas.microsoft.com/office/drawing/2014/main" id="{0051AFEC-600F-4E7D-A504-C2B57B9AE231}"/>
                </a:ext>
              </a:extLst>
            </p:cNvPr>
            <p:cNvSpPr/>
            <p:nvPr/>
          </p:nvSpPr>
          <p:spPr>
            <a:xfrm>
              <a:off x="7845513" y="2946824"/>
              <a:ext cx="1875814" cy="473714"/>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90000"/>
                </a:lnSpc>
                <a:spcBef>
                  <a:spcPts val="0"/>
                </a:spcBef>
                <a:spcAft>
                  <a:spcPts val="0"/>
                </a:spcAft>
                <a:buClrTx/>
                <a:buSzTx/>
                <a:buFontTx/>
                <a:buNone/>
                <a:tabLst/>
                <a:defRPr/>
              </a:pPr>
              <a:r>
                <a:rPr kumimoji="0" lang="de-DE" sz="1200" b="1" i="0" u="none" strike="noStrike" kern="1200" cap="none" spc="0" normalizeH="0" baseline="0" noProof="0">
                  <a:ln>
                    <a:noFill/>
                  </a:ln>
                  <a:solidFill>
                    <a:prstClr val="black"/>
                  </a:solidFill>
                  <a:effectLst/>
                  <a:uLnTx/>
                  <a:uFillTx/>
                  <a:latin typeface="Arial"/>
                  <a:ea typeface="+mn-ea"/>
                  <a:cs typeface="+mn-cs"/>
                </a:rPr>
                <a:t>User Interaction or business rule (Feedback</a:t>
              </a:r>
              <a:r>
                <a:rPr kumimoji="0" lang="de-DE" sz="1200" b="0" i="0" u="none" strike="noStrike" kern="1200" cap="none" spc="0" normalizeH="0" baseline="0" noProof="0">
                  <a:ln>
                    <a:noFill/>
                  </a:ln>
                  <a:solidFill>
                    <a:prstClr val="black"/>
                  </a:solidFill>
                  <a:effectLst/>
                  <a:uLnTx/>
                  <a:uFillTx/>
                  <a:latin typeface="Arial"/>
                  <a:ea typeface="+mn-ea"/>
                  <a:cs typeface="+mn-cs"/>
                </a:rPr>
                <a:t>)</a:t>
              </a: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11" name="Arrow: Pentagon 10">
              <a:extLst>
                <a:ext uri="{FF2B5EF4-FFF2-40B4-BE49-F238E27FC236}">
                  <a16:creationId xmlns:a16="http://schemas.microsoft.com/office/drawing/2014/main" id="{9D7AAE27-091B-4AB9-938C-492BE6E51FC8}"/>
                </a:ext>
              </a:extLst>
            </p:cNvPr>
            <p:cNvSpPr/>
            <p:nvPr/>
          </p:nvSpPr>
          <p:spPr>
            <a:xfrm>
              <a:off x="5173147" y="3731312"/>
              <a:ext cx="1875814" cy="473714"/>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prstClr val="black"/>
                  </a:solidFill>
                  <a:effectLst/>
                  <a:uLnTx/>
                  <a:uFillTx/>
                  <a:latin typeface="Arial"/>
                  <a:ea typeface="+mn-ea"/>
                  <a:cs typeface="+mn-cs"/>
                </a:rPr>
                <a:t>Machine Learning</a:t>
              </a:r>
              <a:endParaRPr kumimoji="0" lang="en-US" sz="1200" b="1" i="0" u="none" strike="noStrike" kern="1200" cap="none" spc="0" normalizeH="0" baseline="0" noProof="0">
                <a:ln>
                  <a:noFill/>
                </a:ln>
                <a:solidFill>
                  <a:prstClr val="black"/>
                </a:solidFill>
                <a:effectLst/>
                <a:uLnTx/>
                <a:uFillTx/>
                <a:latin typeface="Arial"/>
                <a:ea typeface="+mn-ea"/>
                <a:cs typeface="+mn-cs"/>
              </a:endParaRPr>
            </a:p>
          </p:txBody>
        </p:sp>
        <p:cxnSp>
          <p:nvCxnSpPr>
            <p:cNvPr id="20" name="Connector: Elbow 19">
              <a:extLst>
                <a:ext uri="{FF2B5EF4-FFF2-40B4-BE49-F238E27FC236}">
                  <a16:creationId xmlns:a16="http://schemas.microsoft.com/office/drawing/2014/main" id="{B1FD275A-A828-489F-9ABD-451BDE018020}"/>
                </a:ext>
              </a:extLst>
            </p:cNvPr>
            <p:cNvCxnSpPr>
              <a:cxnSpLocks/>
              <a:stCxn id="5" idx="3"/>
              <a:endCxn id="8" idx="1"/>
            </p:cNvCxnSpPr>
            <p:nvPr/>
          </p:nvCxnSpPr>
          <p:spPr>
            <a:xfrm flipV="1">
              <a:off x="4524511" y="2685092"/>
              <a:ext cx="648637" cy="559412"/>
            </a:xfrm>
            <a:prstGeom prst="bentConnector3">
              <a:avLst>
                <a:gd name="adj1" fmla="val 88"/>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A508C768-FAE6-4729-B3BF-DC6B2947E795}"/>
                </a:ext>
              </a:extLst>
            </p:cNvPr>
            <p:cNvCxnSpPr>
              <a:cxnSpLocks/>
            </p:cNvCxnSpPr>
            <p:nvPr/>
          </p:nvCxnSpPr>
          <p:spPr>
            <a:xfrm>
              <a:off x="7048962" y="2675571"/>
              <a:ext cx="796551" cy="498591"/>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63465889-5A8C-45A5-9CC5-15A6A888BD3E}"/>
                </a:ext>
              </a:extLst>
            </p:cNvPr>
            <p:cNvCxnSpPr>
              <a:cxnSpLocks/>
              <a:stCxn id="10" idx="3"/>
              <a:endCxn id="11" idx="2"/>
            </p:cNvCxnSpPr>
            <p:nvPr/>
          </p:nvCxnSpPr>
          <p:spPr>
            <a:xfrm flipH="1">
              <a:off x="5992626" y="3183682"/>
              <a:ext cx="3728701" cy="1021344"/>
            </a:xfrm>
            <a:prstGeom prst="bentConnector4">
              <a:avLst>
                <a:gd name="adj1" fmla="val -6129"/>
                <a:gd name="adj2" fmla="val 122375"/>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3C4121E2-D6DD-4E51-AE6C-7CE500700EC0}"/>
                </a:ext>
              </a:extLst>
            </p:cNvPr>
            <p:cNvCxnSpPr>
              <a:cxnSpLocks/>
              <a:endCxn id="11" idx="1"/>
            </p:cNvCxnSpPr>
            <p:nvPr/>
          </p:nvCxnSpPr>
          <p:spPr>
            <a:xfrm rot="16200000" flipH="1">
              <a:off x="4507766" y="3302787"/>
              <a:ext cx="682127" cy="648637"/>
            </a:xfrm>
            <a:prstGeom prst="bentConnector2">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983BB9DE-C979-41EE-B79F-A861D050CDBC}"/>
                </a:ext>
              </a:extLst>
            </p:cNvPr>
            <p:cNvCxnSpPr>
              <a:cxnSpLocks/>
            </p:cNvCxnSpPr>
            <p:nvPr/>
          </p:nvCxnSpPr>
          <p:spPr>
            <a:xfrm flipV="1">
              <a:off x="7021901" y="3286042"/>
              <a:ext cx="823614" cy="652096"/>
            </a:xfrm>
            <a:prstGeom prst="bentConnector3">
              <a:avLst/>
            </a:prstGeom>
            <a:ln w="19050">
              <a:solidFill>
                <a:schemeClr val="tx2"/>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6C6CDFFC-7CA1-445E-94AF-8CE4F5B8895B}"/>
                </a:ext>
              </a:extLst>
            </p:cNvPr>
            <p:cNvSpPr/>
            <p:nvPr/>
          </p:nvSpPr>
          <p:spPr>
            <a:xfrm>
              <a:off x="7163760" y="2984048"/>
              <a:ext cx="541353" cy="473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a:ln>
                    <a:noFill/>
                  </a:ln>
                  <a:solidFill>
                    <a:prstClr val="black"/>
                  </a:solidFill>
                  <a:effectLst/>
                  <a:uLnTx/>
                  <a:uFillTx/>
                  <a:latin typeface="Arial"/>
                  <a:ea typeface="+mn-ea"/>
                  <a:cs typeface="+mn-cs"/>
                </a:rPr>
                <a:t>Voter</a:t>
              </a:r>
              <a:endParaRPr kumimoji="0" lang="en-US" sz="1050" b="0" i="0" u="none" strike="noStrike" kern="1200" cap="none" spc="0" normalizeH="0" baseline="0" noProof="0">
                <a:ln>
                  <a:noFill/>
                </a:ln>
                <a:solidFill>
                  <a:prstClr val="black"/>
                </a:solidFill>
                <a:effectLst/>
                <a:uLnTx/>
                <a:uFillTx/>
                <a:latin typeface="Arial"/>
                <a:ea typeface="+mn-ea"/>
                <a:cs typeface="+mn-cs"/>
              </a:endParaRPr>
            </a:p>
          </p:txBody>
        </p:sp>
        <p:pic>
          <p:nvPicPr>
            <p:cNvPr id="35" name="Picture 34">
              <a:extLst>
                <a:ext uri="{FF2B5EF4-FFF2-40B4-BE49-F238E27FC236}">
                  <a16:creationId xmlns:a16="http://schemas.microsoft.com/office/drawing/2014/main" id="{515F421E-71BE-134A-B5D8-59927A45402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542244" y="4541451"/>
              <a:ext cx="1100081" cy="1100081"/>
            </a:xfrm>
            <a:prstGeom prst="rect">
              <a:avLst/>
            </a:prstGeom>
          </p:spPr>
        </p:pic>
        <p:pic>
          <p:nvPicPr>
            <p:cNvPr id="37" name="Picture 36">
              <a:extLst>
                <a:ext uri="{FF2B5EF4-FFF2-40B4-BE49-F238E27FC236}">
                  <a16:creationId xmlns:a16="http://schemas.microsoft.com/office/drawing/2014/main" id="{D36F240D-DEEC-2C41-BDFE-CB61AD5F956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156245" y="2429953"/>
              <a:ext cx="481717" cy="481717"/>
            </a:xfrm>
            <a:prstGeom prst="rect">
              <a:avLst/>
            </a:prstGeom>
            <a:solidFill>
              <a:schemeClr val="bg1"/>
            </a:solidFill>
          </p:spPr>
        </p:pic>
      </p:grpSp>
      <p:sp>
        <p:nvSpPr>
          <p:cNvPr id="6" name="TextBox 5">
            <a:extLst>
              <a:ext uri="{FF2B5EF4-FFF2-40B4-BE49-F238E27FC236}">
                <a16:creationId xmlns:a16="http://schemas.microsoft.com/office/drawing/2014/main" id="{B019B776-4156-8625-34A3-72320175D583}"/>
              </a:ext>
            </a:extLst>
          </p:cNvPr>
          <p:cNvSpPr txBox="1"/>
          <p:nvPr/>
        </p:nvSpPr>
        <p:spPr>
          <a:xfrm>
            <a:off x="728069" y="523380"/>
            <a:ext cx="10178252" cy="981166"/>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3"/>
                </a:solidFill>
                <a:effectLst/>
                <a:uLnTx/>
                <a:uFillTx/>
                <a:latin typeface="Helvetica" pitchFamily="2" charset="0"/>
                <a:ea typeface="+mj-ea"/>
                <a:cs typeface="Segoe UI" panose="020B0502040204020203" pitchFamily="34" charset="0"/>
              </a:rPr>
              <a:t>Invoice Knowledge Base +  ML </a:t>
            </a:r>
            <a:br>
              <a:rPr kumimoji="0" lang="en-US" sz="3200" b="1" i="0" u="none" strike="noStrike" kern="1200" cap="none" spc="0" normalizeH="0" baseline="0" noProof="0" dirty="0">
                <a:ln>
                  <a:noFill/>
                </a:ln>
                <a:solidFill>
                  <a:schemeClr val="accent3"/>
                </a:solidFill>
                <a:effectLst/>
                <a:uLnTx/>
                <a:uFillTx/>
                <a:latin typeface="Helvetica" pitchFamily="2" charset="0"/>
                <a:ea typeface="+mj-ea"/>
                <a:cs typeface="Segoe UI" panose="020B0502040204020203" pitchFamily="34" charset="0"/>
              </a:rPr>
            </a:br>
            <a:r>
              <a:rPr kumimoji="0" lang="en-US" sz="3200" b="1" i="0" u="none" strike="noStrike" kern="1200" cap="none" spc="0" normalizeH="0" baseline="0" noProof="0" dirty="0">
                <a:ln>
                  <a:noFill/>
                </a:ln>
                <a:solidFill>
                  <a:schemeClr val="accent3"/>
                </a:solidFill>
                <a:effectLst/>
                <a:uLnTx/>
                <a:uFillTx/>
                <a:latin typeface="Helvetica" pitchFamily="2" charset="0"/>
                <a:ea typeface="+mj-ea"/>
                <a:cs typeface="Segoe UI" panose="020B0502040204020203" pitchFamily="34" charset="0"/>
              </a:rPr>
              <a:t>Boosts Recognition Rate (Built in RPA)</a:t>
            </a:r>
          </a:p>
        </p:txBody>
      </p:sp>
    </p:spTree>
    <p:extLst>
      <p:ext uri="{BB962C8B-B14F-4D97-AF65-F5344CB8AC3E}">
        <p14:creationId xmlns:p14="http://schemas.microsoft.com/office/powerpoint/2010/main" val="722362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9DF10FE-A7AE-B343-05BD-179520DFE74E}"/>
              </a:ext>
            </a:extLst>
          </p:cNvPr>
          <p:cNvSpPr>
            <a:spLocks noGrp="1"/>
          </p:cNvSpPr>
          <p:nvPr>
            <p:ph type="body" sz="quarter" idx="12"/>
          </p:nvPr>
        </p:nvSpPr>
        <p:spPr/>
        <p:txBody>
          <a:bodyPr/>
          <a:lstStyle/>
          <a:p>
            <a:r>
              <a:rPr lang="en-US" sz="3200" dirty="0">
                <a:solidFill>
                  <a:schemeClr val="accent3"/>
                </a:solidFill>
              </a:rPr>
              <a:t>Continuous Self-adapted Learning</a:t>
            </a:r>
          </a:p>
        </p:txBody>
      </p:sp>
      <p:graphicFrame>
        <p:nvGraphicFramePr>
          <p:cNvPr id="7" name="Content Placeholder 6">
            <a:extLst>
              <a:ext uri="{FF2B5EF4-FFF2-40B4-BE49-F238E27FC236}">
                <a16:creationId xmlns:a16="http://schemas.microsoft.com/office/drawing/2014/main" id="{FDD1DDAA-16F5-4607-A5B1-8387CD0F24CB}"/>
              </a:ext>
            </a:extLst>
          </p:cNvPr>
          <p:cNvGraphicFramePr>
            <a:graphicFrameLocks noGrp="1"/>
          </p:cNvGraphicFramePr>
          <p:nvPr>
            <p:ph idx="4294967295"/>
            <p:extLst>
              <p:ext uri="{D42A27DB-BD31-4B8C-83A1-F6EECF244321}">
                <p14:modId xmlns:p14="http://schemas.microsoft.com/office/powerpoint/2010/main" val="3416510836"/>
              </p:ext>
            </p:extLst>
          </p:nvPr>
        </p:nvGraphicFramePr>
        <p:xfrm>
          <a:off x="0" y="1979613"/>
          <a:ext cx="7566025" cy="4349750"/>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5A3B5F2A-52D4-49F0-A115-5EFAB833BC80}"/>
              </a:ext>
            </a:extLst>
          </p:cNvPr>
          <p:cNvSpPr txBox="1">
            <a:spLocks/>
          </p:cNvSpPr>
          <p:nvPr/>
        </p:nvSpPr>
        <p:spPr>
          <a:xfrm>
            <a:off x="8708209" y="2142444"/>
            <a:ext cx="3136906" cy="4062413"/>
          </a:xfrm>
          <a:prstGeom prst="rect">
            <a:avLst/>
          </a:prstGeom>
        </p:spPr>
        <p:txBody>
          <a:bodyPr/>
          <a:lstStyle>
            <a:lvl1pPr marL="540000" indent="-540000" algn="l" rtl="0" eaLnBrk="1" fontAlgn="base" hangingPunct="1">
              <a:spcBef>
                <a:spcPts val="3200"/>
              </a:spcBef>
              <a:spcAft>
                <a:spcPct val="0"/>
              </a:spcAft>
              <a:buClr>
                <a:schemeClr val="accent2"/>
              </a:buClr>
              <a:buFont typeface="Arial" charset="0"/>
              <a:buChar char="•"/>
              <a:defRPr sz="5000" kern="1200">
                <a:solidFill>
                  <a:schemeClr val="tx1"/>
                </a:solidFill>
                <a:latin typeface="+mj-lt"/>
                <a:ea typeface="ＭＳ Ｐゴシック" charset="0"/>
                <a:cs typeface="HelveticaNeueLT Std"/>
              </a:defRPr>
            </a:lvl1pPr>
            <a:lvl2pPr marL="1080000" indent="-504000" algn="l" rtl="0" eaLnBrk="1" fontAlgn="base" hangingPunct="1">
              <a:spcBef>
                <a:spcPts val="1067"/>
              </a:spcBef>
              <a:spcAft>
                <a:spcPct val="0"/>
              </a:spcAft>
              <a:buClr>
                <a:schemeClr val="accent2"/>
              </a:buClr>
              <a:buFont typeface="Arial" charset="0"/>
              <a:buChar char="•"/>
              <a:defRPr sz="4000" kern="1200">
                <a:solidFill>
                  <a:schemeClr val="tx1"/>
                </a:solidFill>
                <a:latin typeface="+mj-lt"/>
                <a:ea typeface="ＭＳ Ｐゴシック" charset="0"/>
                <a:cs typeface="HelveticaNeueLT Std"/>
              </a:defRPr>
            </a:lvl2pPr>
            <a:lvl3pPr marL="1620000" indent="-468000" algn="l" rtl="0" eaLnBrk="1" fontAlgn="base" hangingPunct="1">
              <a:spcBef>
                <a:spcPts val="1067"/>
              </a:spcBef>
              <a:spcAft>
                <a:spcPct val="0"/>
              </a:spcAft>
              <a:buClr>
                <a:schemeClr val="accent2"/>
              </a:buClr>
              <a:buFont typeface="Arial" charset="0"/>
              <a:buChar char="•"/>
              <a:defRPr sz="3200" kern="1200">
                <a:solidFill>
                  <a:schemeClr val="tx1"/>
                </a:solidFill>
                <a:latin typeface="+mj-lt"/>
                <a:ea typeface="ＭＳ Ｐゴシック" charset="0"/>
                <a:cs typeface="HelveticaNeueLT Std"/>
              </a:defRPr>
            </a:lvl3pPr>
            <a:lvl4pPr marL="2160000" indent="-432000" algn="l" rtl="0" eaLnBrk="1" fontAlgn="base" hangingPunct="1">
              <a:spcBef>
                <a:spcPts val="1067"/>
              </a:spcBef>
              <a:spcAft>
                <a:spcPct val="0"/>
              </a:spcAft>
              <a:buClr>
                <a:schemeClr val="accent1"/>
              </a:buClr>
              <a:buFont typeface="Wingdings" charset="2"/>
              <a:buChar char="§"/>
              <a:defRPr sz="3400" kern="1200">
                <a:solidFill>
                  <a:schemeClr val="tx1"/>
                </a:solidFill>
                <a:latin typeface="+mj-lt"/>
                <a:ea typeface="ＭＳ Ｐゴシック" charset="0"/>
                <a:cs typeface="HelveticaNeueLT Std"/>
              </a:defRPr>
            </a:lvl4pPr>
            <a:lvl5pPr marL="2700000" indent="-396000" algn="l" rtl="0" eaLnBrk="1" fontAlgn="base" hangingPunct="1">
              <a:spcBef>
                <a:spcPts val="1067"/>
              </a:spcBef>
              <a:spcAft>
                <a:spcPct val="0"/>
              </a:spcAft>
              <a:buClr>
                <a:schemeClr val="accent1"/>
              </a:buClr>
              <a:buFont typeface="Wingdings" charset="2"/>
              <a:buChar char="§"/>
              <a:defRPr sz="2800" kern="1200">
                <a:solidFill>
                  <a:schemeClr val="tx1"/>
                </a:solidFill>
                <a:latin typeface="+mj-lt"/>
                <a:ea typeface="ＭＳ Ｐゴシック" charset="0"/>
                <a:cs typeface="HelveticaNeueLT Std"/>
              </a:defRPr>
            </a:lvl5pPr>
            <a:lvl6pPr marL="3657371" indent="-609562" algn="l" defTabSz="2438248" rtl="0" eaLnBrk="1" latinLnBrk="0" hangingPunct="1">
              <a:spcBef>
                <a:spcPts val="1067"/>
              </a:spcBef>
              <a:buClr>
                <a:schemeClr val="accent1"/>
              </a:buClr>
              <a:buFont typeface="Wingdings" pitchFamily="2" charset="2"/>
              <a:buChar char="§"/>
              <a:defRPr sz="4800" kern="1200">
                <a:solidFill>
                  <a:schemeClr val="tx1"/>
                </a:solidFill>
                <a:latin typeface="Arial" pitchFamily="34" charset="0"/>
                <a:ea typeface="+mn-ea"/>
                <a:cs typeface="Arial" pitchFamily="34" charset="0"/>
              </a:defRPr>
            </a:lvl6pPr>
            <a:lvl7pPr marL="3657371" indent="-609562" algn="l" defTabSz="2438248" rtl="0" eaLnBrk="1" latinLnBrk="0" hangingPunct="1">
              <a:spcBef>
                <a:spcPts val="1067"/>
              </a:spcBef>
              <a:buClr>
                <a:schemeClr val="accent1"/>
              </a:buClr>
              <a:buFont typeface="Wingdings" pitchFamily="2" charset="2"/>
              <a:buChar char="§"/>
              <a:defRPr sz="4266" kern="1200" baseline="0">
                <a:solidFill>
                  <a:schemeClr val="tx1"/>
                </a:solidFill>
                <a:latin typeface="Arial" pitchFamily="34" charset="0"/>
                <a:ea typeface="+mn-ea"/>
                <a:cs typeface="Arial" pitchFamily="34" charset="0"/>
              </a:defRPr>
            </a:lvl7pPr>
            <a:lvl8pPr marL="3657371" indent="-609562" algn="l" defTabSz="2438248" rtl="0" eaLnBrk="1" latinLnBrk="0" hangingPunct="1">
              <a:spcBef>
                <a:spcPts val="1067"/>
              </a:spcBef>
              <a:buClr>
                <a:schemeClr val="accent1"/>
              </a:buClr>
              <a:buFont typeface="Wingdings" pitchFamily="2" charset="2"/>
              <a:buChar char="§"/>
              <a:defRPr sz="4800" kern="1200" baseline="0">
                <a:solidFill>
                  <a:schemeClr val="tx1"/>
                </a:solidFill>
                <a:latin typeface="Arial" pitchFamily="34" charset="0"/>
                <a:ea typeface="+mn-ea"/>
                <a:cs typeface="Arial" pitchFamily="34" charset="0"/>
              </a:defRPr>
            </a:lvl8pPr>
            <a:lvl9pPr marL="3657371" indent="-609562" algn="l" defTabSz="2438248" rtl="0" eaLnBrk="1" latinLnBrk="0" hangingPunct="1">
              <a:spcBef>
                <a:spcPts val="1067"/>
              </a:spcBef>
              <a:buClr>
                <a:schemeClr val="accent1"/>
              </a:buClr>
              <a:buFont typeface="Wingdings" pitchFamily="2" charset="2"/>
              <a:buChar char="§"/>
              <a:defRPr sz="4800" kern="1200" baseline="0">
                <a:solidFill>
                  <a:schemeClr val="tx1"/>
                </a:solidFill>
                <a:latin typeface="Arial" pitchFamily="34" charset="0"/>
                <a:ea typeface="+mn-ea"/>
                <a:cs typeface="Arial" pitchFamily="34" charset="0"/>
              </a:defRPr>
            </a:lvl9pPr>
          </a:lstStyle>
          <a:p>
            <a:pPr marL="0" marR="0" lvl="0" indent="0" algn="l" defTabSz="1088395" rtl="0" eaLnBrk="1" fontAlgn="base" latinLnBrk="0" hangingPunct="1">
              <a:lnSpc>
                <a:spcPct val="100000"/>
              </a:lnSpc>
              <a:spcBef>
                <a:spcPts val="3199"/>
              </a:spcBef>
              <a:spcAft>
                <a:spcPct val="0"/>
              </a:spcAft>
              <a:buClr>
                <a:srgbClr val="666666"/>
              </a:buClr>
              <a:buSzTx/>
              <a:buFont typeface="Arial" charset="0"/>
              <a:buNone/>
              <a:tabLst/>
              <a:defRPr/>
            </a:pPr>
            <a:r>
              <a:rPr kumimoji="0" lang="en-US" sz="2000" b="0" i="0" u="none" strike="noStrike" kern="1200" cap="none" spc="0" normalizeH="0" baseline="0" noProof="0" dirty="0">
                <a:ln>
                  <a:noFill/>
                </a:ln>
                <a:solidFill>
                  <a:srgbClr val="000000"/>
                </a:solidFill>
                <a:effectLst/>
                <a:uLnTx/>
                <a:uFillTx/>
                <a:latin typeface="Helvetica" pitchFamily="2" charset="0"/>
              </a:rPr>
              <a:t>Processing 20 invoices for 80 different suppliers:</a:t>
            </a:r>
          </a:p>
          <a:p>
            <a:pPr marR="0" lvl="0" algn="l" defTabSz="1088395" rtl="0" eaLnBrk="1" fontAlgn="base" latinLnBrk="0" hangingPunct="1">
              <a:lnSpc>
                <a:spcPct val="100000"/>
              </a:lnSpc>
              <a:spcBef>
                <a:spcPts val="3199"/>
              </a:spcBef>
              <a:spcAft>
                <a:spcPct val="0"/>
              </a:spcAft>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Helvetica" pitchFamily="2" charset="0"/>
              </a:rPr>
              <a:t>The machine learning algorithm just needs a few invoices from the same supplier to cross the 90% field recognition mark</a:t>
            </a:r>
          </a:p>
        </p:txBody>
      </p:sp>
      <p:sp>
        <p:nvSpPr>
          <p:cNvPr id="6" name="TextBox 5">
            <a:extLst>
              <a:ext uri="{FF2B5EF4-FFF2-40B4-BE49-F238E27FC236}">
                <a16:creationId xmlns:a16="http://schemas.microsoft.com/office/drawing/2014/main" id="{CF42CC6F-7CF2-4F63-B88B-F870D08E9E93}"/>
              </a:ext>
            </a:extLst>
          </p:cNvPr>
          <p:cNvSpPr txBox="1"/>
          <p:nvPr/>
        </p:nvSpPr>
        <p:spPr>
          <a:xfrm>
            <a:off x="1142184" y="2054822"/>
            <a:ext cx="6928770" cy="1200609"/>
          </a:xfrm>
          <a:prstGeom prst="rect">
            <a:avLst/>
          </a:prstGeom>
          <a:solidFill>
            <a:srgbClr val="CCCCCC">
              <a:alpha val="25000"/>
            </a:srgbClr>
          </a:solidFill>
        </p:spPr>
        <p:txBody>
          <a:bodyPr wrap="square" lIns="0" tIns="0" rIns="0" bIns="0" rtlCol="0" anchor="ctr">
            <a:noAutofit/>
          </a:bodyPr>
          <a:lstStyle/>
          <a:p>
            <a:pPr marL="0" marR="0" lvl="0" indent="0" algn="ctr" defTabSz="1088395" rtl="0" eaLnBrk="1" fontAlgn="auto" latinLnBrk="0" hangingPunct="1">
              <a:lnSpc>
                <a:spcPct val="100000"/>
              </a:lnSpc>
              <a:spcBef>
                <a:spcPct val="50000"/>
              </a:spcBef>
              <a:spcAft>
                <a:spcPts val="0"/>
              </a:spcAft>
              <a:buClr>
                <a:srgbClr val="F0AB00"/>
              </a:buClr>
              <a:buSzPct val="80000"/>
              <a:buFontTx/>
              <a:buNone/>
              <a:tabLst/>
              <a:defRPr/>
            </a:pPr>
            <a:r>
              <a:rPr kumimoji="0" lang="de-DE" sz="2399" b="0" i="0" u="none" strike="noStrike" kern="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The art of the </a:t>
            </a:r>
            <a:r>
              <a:rPr kumimoji="0" lang="de-DE" sz="2399" b="1" i="0" u="none" strike="noStrike" kern="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possible</a:t>
            </a:r>
            <a:endParaRPr kumimoji="0" lang="en-US" sz="2399" b="1" i="0" u="none" strike="noStrike" kern="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3" name="Callout: Line 2">
            <a:extLst>
              <a:ext uri="{FF2B5EF4-FFF2-40B4-BE49-F238E27FC236}">
                <a16:creationId xmlns:a16="http://schemas.microsoft.com/office/drawing/2014/main" id="{8D8D63EB-A8E4-4511-B336-5E7BFA167BB5}"/>
              </a:ext>
            </a:extLst>
          </p:cNvPr>
          <p:cNvSpPr/>
          <p:nvPr/>
        </p:nvSpPr>
        <p:spPr>
          <a:xfrm>
            <a:off x="3454378" y="4530543"/>
            <a:ext cx="1445980" cy="290936"/>
          </a:xfrm>
          <a:prstGeom prst="borderCallout1">
            <a:avLst>
              <a:gd name="adj1" fmla="val 48516"/>
              <a:gd name="adj2" fmla="val -6073"/>
              <a:gd name="adj3" fmla="val 46286"/>
              <a:gd name="adj4" fmla="val -67207"/>
            </a:avLst>
          </a:prstGeom>
          <a:solidFill>
            <a:schemeClr val="bg2"/>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395"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a:ln>
                  <a:noFill/>
                </a:ln>
                <a:solidFill>
                  <a:srgbClr val="999999"/>
                </a:solidFill>
                <a:effectLst/>
                <a:uLnTx/>
                <a:uFillTx/>
                <a:latin typeface="Helvetica" pitchFamily="2" charset="0"/>
              </a:rPr>
              <a:t>Knowledge Base</a:t>
            </a:r>
            <a:endParaRPr kumimoji="0" lang="en-US" sz="1050" b="0" i="0" u="none" strike="noStrike" kern="1200" cap="none" spc="0" normalizeH="0" baseline="0" noProof="0">
              <a:ln>
                <a:noFill/>
              </a:ln>
              <a:solidFill>
                <a:srgbClr val="999999"/>
              </a:solidFill>
              <a:effectLst/>
              <a:uLnTx/>
              <a:uFillTx/>
              <a:latin typeface="Helvetica" pitchFamily="2" charset="0"/>
            </a:endParaRPr>
          </a:p>
        </p:txBody>
      </p:sp>
    </p:spTree>
    <p:extLst>
      <p:ext uri="{BB962C8B-B14F-4D97-AF65-F5344CB8AC3E}">
        <p14:creationId xmlns:p14="http://schemas.microsoft.com/office/powerpoint/2010/main" val="121608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764C300-C8D7-41F3-A02B-8E26707DBC96}"/>
              </a:ext>
            </a:extLst>
          </p:cNvPr>
          <p:cNvSpPr>
            <a:spLocks noGrp="1"/>
          </p:cNvSpPr>
          <p:nvPr>
            <p:ph type="body" sz="quarter" idx="12"/>
          </p:nvPr>
        </p:nvSpPr>
        <p:spPr>
          <a:xfrm>
            <a:off x="889612" y="548640"/>
            <a:ext cx="6911010" cy="966909"/>
          </a:xfrm>
          <a:prstGeom prst="rect">
            <a:avLst/>
          </a:prstGeom>
        </p:spPr>
        <p:txBody>
          <a:bodyPr>
            <a:normAutofit fontScale="92500" lnSpcReduction="20000"/>
          </a:bodyPr>
          <a:lstStyle/>
          <a:p>
            <a:r>
              <a:rPr lang="en-US" sz="3600" b="1" dirty="0">
                <a:solidFill>
                  <a:schemeClr val="accent3"/>
                </a:solidFill>
              </a:rPr>
              <a:t>Information Capture Simplifies Navigation &amp; Data Entry</a:t>
            </a:r>
          </a:p>
        </p:txBody>
      </p:sp>
      <p:grpSp>
        <p:nvGrpSpPr>
          <p:cNvPr id="6" name="Group 5">
            <a:extLst>
              <a:ext uri="{FF2B5EF4-FFF2-40B4-BE49-F238E27FC236}">
                <a16:creationId xmlns:a16="http://schemas.microsoft.com/office/drawing/2014/main" id="{665A39BA-EB4C-4CEB-8A81-A19C78E35818}"/>
              </a:ext>
            </a:extLst>
          </p:cNvPr>
          <p:cNvGrpSpPr/>
          <p:nvPr/>
        </p:nvGrpSpPr>
        <p:grpSpPr>
          <a:xfrm>
            <a:off x="1491004" y="1715910"/>
            <a:ext cx="9888196" cy="4852759"/>
            <a:chOff x="4753706" y="1517459"/>
            <a:chExt cx="7438293" cy="3604074"/>
          </a:xfrm>
        </p:grpSpPr>
        <p:pic>
          <p:nvPicPr>
            <p:cNvPr id="8" name="Content Placeholder 17" descr="Screen Clipping">
              <a:extLst>
                <a:ext uri="{FF2B5EF4-FFF2-40B4-BE49-F238E27FC236}">
                  <a16:creationId xmlns:a16="http://schemas.microsoft.com/office/drawing/2014/main" id="{F100339D-4547-423E-B62B-D0056C06511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53706" y="1517459"/>
              <a:ext cx="7438293" cy="3604074"/>
            </a:xfrm>
            <a:prstGeom prst="rect">
              <a:avLst/>
            </a:prstGeom>
            <a:ln w="3175">
              <a:solidFill>
                <a:schemeClr val="tx1"/>
              </a:solidFill>
            </a:ln>
          </p:spPr>
        </p:pic>
        <p:sp>
          <p:nvSpPr>
            <p:cNvPr id="9" name="Rectangle 8">
              <a:extLst>
                <a:ext uri="{FF2B5EF4-FFF2-40B4-BE49-F238E27FC236}">
                  <a16:creationId xmlns:a16="http://schemas.microsoft.com/office/drawing/2014/main" id="{280DAC81-8A6F-4789-9DF5-7DA892365847}"/>
                </a:ext>
              </a:extLst>
            </p:cNvPr>
            <p:cNvSpPr/>
            <p:nvPr/>
          </p:nvSpPr>
          <p:spPr>
            <a:xfrm>
              <a:off x="11402083" y="3659008"/>
              <a:ext cx="729942" cy="153672"/>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Open Sans"/>
                <a:ea typeface="+mn-ea"/>
                <a:cs typeface="+mn-cs"/>
              </a:endParaRPr>
            </a:p>
          </p:txBody>
        </p:sp>
        <p:sp>
          <p:nvSpPr>
            <p:cNvPr id="10" name="TextBox 9">
              <a:extLst>
                <a:ext uri="{FF2B5EF4-FFF2-40B4-BE49-F238E27FC236}">
                  <a16:creationId xmlns:a16="http://schemas.microsoft.com/office/drawing/2014/main" id="{D205921D-79E9-40C0-AE87-7F91F08F806A}"/>
                </a:ext>
              </a:extLst>
            </p:cNvPr>
            <p:cNvSpPr txBox="1"/>
            <p:nvPr/>
          </p:nvSpPr>
          <p:spPr>
            <a:xfrm>
              <a:off x="10058399" y="3936006"/>
              <a:ext cx="2113639" cy="471389"/>
            </a:xfrm>
            <a:prstGeom prst="round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90000"/>
                </a:lnSpc>
                <a:spcBef>
                  <a:spcPts val="600"/>
                </a:spcBef>
                <a:spcAft>
                  <a:spcPts val="0"/>
                </a:spcAft>
                <a:buClr>
                  <a:srgbClr val="F0AB00"/>
                </a:buClr>
                <a:buSzPct val="80000"/>
                <a:buFontTx/>
                <a:buNone/>
                <a:tabLst/>
                <a:defRPr/>
              </a:pPr>
              <a:r>
                <a:rPr kumimoji="0" lang="en-US" sz="1200" b="0" i="0" u="none" strike="noStrike" kern="0" cap="none" spc="0" normalizeH="0" baseline="0" noProof="0" dirty="0">
                  <a:ln>
                    <a:noFill/>
                  </a:ln>
                  <a:solidFill>
                    <a:prstClr val="black"/>
                  </a:solidFill>
                  <a:effectLst/>
                  <a:uLnTx/>
                  <a:uFillTx/>
                  <a:latin typeface="Helvetica" pitchFamily="2" charset="0"/>
                </a:rPr>
                <a:t>The viewer navigates to </a:t>
              </a:r>
              <a:br>
                <a:rPr kumimoji="0" lang="en-US" sz="1200" b="0" i="0" u="none" strike="noStrike" kern="0" cap="none" spc="0" normalizeH="0" baseline="0" noProof="0" dirty="0">
                  <a:ln>
                    <a:noFill/>
                  </a:ln>
                  <a:solidFill>
                    <a:prstClr val="black"/>
                  </a:solidFill>
                  <a:effectLst/>
                  <a:uLnTx/>
                  <a:uFillTx/>
                  <a:latin typeface="Helvetica" pitchFamily="2" charset="0"/>
                </a:rPr>
              </a:br>
              <a:r>
                <a:rPr kumimoji="0" lang="en-US" sz="1200" b="0" i="0" u="none" strike="noStrike" kern="0" cap="none" spc="0" normalizeH="0" baseline="0" noProof="0" dirty="0">
                  <a:ln>
                    <a:noFill/>
                  </a:ln>
                  <a:solidFill>
                    <a:prstClr val="black"/>
                  </a:solidFill>
                  <a:effectLst/>
                  <a:uLnTx/>
                  <a:uFillTx/>
                  <a:latin typeface="Helvetica" pitchFamily="2" charset="0"/>
                </a:rPr>
                <a:t>the correct location</a:t>
              </a:r>
            </a:p>
          </p:txBody>
        </p:sp>
        <p:sp>
          <p:nvSpPr>
            <p:cNvPr id="11" name="TextBox 10">
              <a:extLst>
                <a:ext uri="{FF2B5EF4-FFF2-40B4-BE49-F238E27FC236}">
                  <a16:creationId xmlns:a16="http://schemas.microsoft.com/office/drawing/2014/main" id="{DC1249C3-8FEB-4FFF-A0C5-C174CE345356}"/>
                </a:ext>
              </a:extLst>
            </p:cNvPr>
            <p:cNvSpPr txBox="1"/>
            <p:nvPr/>
          </p:nvSpPr>
          <p:spPr>
            <a:xfrm>
              <a:off x="9676263" y="4618473"/>
              <a:ext cx="2495776" cy="328835"/>
            </a:xfrm>
            <a:prstGeom prst="round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rPr>
                <a:t>Users simply click to enter data</a:t>
              </a:r>
            </a:p>
          </p:txBody>
        </p:sp>
        <p:sp>
          <p:nvSpPr>
            <p:cNvPr id="14" name="Rectangle 13">
              <a:extLst>
                <a:ext uri="{FF2B5EF4-FFF2-40B4-BE49-F238E27FC236}">
                  <a16:creationId xmlns:a16="http://schemas.microsoft.com/office/drawing/2014/main" id="{3054A5D9-97E8-4AAB-97CA-ECA675D26A9C}"/>
                </a:ext>
              </a:extLst>
            </p:cNvPr>
            <p:cNvSpPr/>
            <p:nvPr/>
          </p:nvSpPr>
          <p:spPr>
            <a:xfrm>
              <a:off x="5411963" y="4292215"/>
              <a:ext cx="759100" cy="12882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Open Sans"/>
                <a:ea typeface="+mn-ea"/>
                <a:cs typeface="+mn-cs"/>
              </a:endParaRPr>
            </a:p>
          </p:txBody>
        </p:sp>
      </p:grpSp>
    </p:spTree>
    <p:extLst>
      <p:ext uri="{BB962C8B-B14F-4D97-AF65-F5344CB8AC3E}">
        <p14:creationId xmlns:p14="http://schemas.microsoft.com/office/powerpoint/2010/main" val="342399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764C300-C8D7-41F3-A02B-8E26707DBC96}"/>
              </a:ext>
            </a:extLst>
          </p:cNvPr>
          <p:cNvSpPr>
            <a:spLocks noGrp="1"/>
          </p:cNvSpPr>
          <p:nvPr>
            <p:ph type="body" sz="quarter" idx="12"/>
          </p:nvPr>
        </p:nvSpPr>
        <p:spPr>
          <a:prstGeom prst="rect">
            <a:avLst/>
          </a:prstGeom>
        </p:spPr>
        <p:txBody>
          <a:bodyPr>
            <a:noAutofit/>
          </a:bodyPr>
          <a:lstStyle/>
          <a:p>
            <a:pPr>
              <a:spcBef>
                <a:spcPts val="0"/>
              </a:spcBef>
            </a:pPr>
            <a:r>
              <a:rPr lang="en-US" sz="3200" b="1" dirty="0">
                <a:solidFill>
                  <a:schemeClr val="accent3"/>
                </a:solidFill>
              </a:rPr>
              <a:t>SAP Information Capture Simplifies Navigation &amp; Data Entry</a:t>
            </a:r>
          </a:p>
        </p:txBody>
      </p:sp>
      <p:grpSp>
        <p:nvGrpSpPr>
          <p:cNvPr id="10" name="Group 9">
            <a:extLst>
              <a:ext uri="{FF2B5EF4-FFF2-40B4-BE49-F238E27FC236}">
                <a16:creationId xmlns:a16="http://schemas.microsoft.com/office/drawing/2014/main" id="{2182CA08-F69E-44E9-A2D2-56FF9B5FB3E4}"/>
              </a:ext>
            </a:extLst>
          </p:cNvPr>
          <p:cNvGrpSpPr/>
          <p:nvPr/>
        </p:nvGrpSpPr>
        <p:grpSpPr>
          <a:xfrm>
            <a:off x="2147448" y="1862618"/>
            <a:ext cx="7897104" cy="4437057"/>
            <a:chOff x="4786441" y="1346767"/>
            <a:chExt cx="7374500" cy="4143427"/>
          </a:xfrm>
        </p:grpSpPr>
        <p:pic>
          <p:nvPicPr>
            <p:cNvPr id="15" name="Content Placeholder 11" descr="Screen Clipping">
              <a:extLst>
                <a:ext uri="{FF2B5EF4-FFF2-40B4-BE49-F238E27FC236}">
                  <a16:creationId xmlns:a16="http://schemas.microsoft.com/office/drawing/2014/main" id="{F09554FD-3628-4939-87BB-C367CE96FA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86441" y="1346767"/>
              <a:ext cx="7374500" cy="3580076"/>
            </a:xfrm>
            <a:prstGeom prst="rect">
              <a:avLst/>
            </a:prstGeom>
            <a:ln w="3175">
              <a:solidFill>
                <a:schemeClr val="tx1"/>
              </a:solidFill>
            </a:ln>
          </p:spPr>
        </p:pic>
        <p:sp>
          <p:nvSpPr>
            <p:cNvPr id="16" name="Rectangle 15">
              <a:extLst>
                <a:ext uri="{FF2B5EF4-FFF2-40B4-BE49-F238E27FC236}">
                  <a16:creationId xmlns:a16="http://schemas.microsoft.com/office/drawing/2014/main" id="{E5F2E968-DE02-47C7-A057-F9F6B0E90921}"/>
                </a:ext>
              </a:extLst>
            </p:cNvPr>
            <p:cNvSpPr/>
            <p:nvPr/>
          </p:nvSpPr>
          <p:spPr>
            <a:xfrm>
              <a:off x="4922890" y="2903281"/>
              <a:ext cx="3550801" cy="12493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24DD7E64-B81B-4A37-B4F1-ADBE4D484527}"/>
                </a:ext>
              </a:extLst>
            </p:cNvPr>
            <p:cNvSpPr/>
            <p:nvPr/>
          </p:nvSpPr>
          <p:spPr>
            <a:xfrm>
              <a:off x="9209090" y="3344337"/>
              <a:ext cx="2851570" cy="12118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a:extLst>
                <a:ext uri="{FF2B5EF4-FFF2-40B4-BE49-F238E27FC236}">
                  <a16:creationId xmlns:a16="http://schemas.microsoft.com/office/drawing/2014/main" id="{8D898DCD-E9AB-452E-8AE5-47EA2EBE653B}"/>
                </a:ext>
              </a:extLst>
            </p:cNvPr>
            <p:cNvSpPr txBox="1"/>
            <p:nvPr/>
          </p:nvSpPr>
          <p:spPr>
            <a:xfrm>
              <a:off x="9029700" y="4449822"/>
              <a:ext cx="3030960" cy="477021"/>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r>
                <a:rPr lang="en-US">
                  <a:solidFill>
                    <a:schemeClr val="tx1"/>
                  </a:solidFill>
                </a:rPr>
                <a:t>The viewer navigates to the right location</a:t>
              </a:r>
            </a:p>
          </p:txBody>
        </p:sp>
        <p:sp>
          <p:nvSpPr>
            <p:cNvPr id="19" name="TextBox 18">
              <a:extLst>
                <a:ext uri="{FF2B5EF4-FFF2-40B4-BE49-F238E27FC236}">
                  <a16:creationId xmlns:a16="http://schemas.microsoft.com/office/drawing/2014/main" id="{49729AAF-0822-4CDC-8EBE-056D983D485B}"/>
                </a:ext>
              </a:extLst>
            </p:cNvPr>
            <p:cNvSpPr txBox="1"/>
            <p:nvPr/>
          </p:nvSpPr>
          <p:spPr>
            <a:xfrm>
              <a:off x="9029700" y="5132289"/>
              <a:ext cx="3030960" cy="357905"/>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r>
                <a:rPr lang="en-US" dirty="0">
                  <a:solidFill>
                    <a:schemeClr val="tx1"/>
                  </a:solidFill>
                </a:rPr>
                <a:t>Users simply click to enter data</a:t>
              </a:r>
            </a:p>
          </p:txBody>
        </p:sp>
      </p:grpSp>
    </p:spTree>
    <p:extLst>
      <p:ext uri="{BB962C8B-B14F-4D97-AF65-F5344CB8AC3E}">
        <p14:creationId xmlns:p14="http://schemas.microsoft.com/office/powerpoint/2010/main" val="1051100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007AF93-4F9A-465E-BE80-ECADAB43A724}"/>
              </a:ext>
            </a:extLst>
          </p:cNvPr>
          <p:cNvSpPr>
            <a:spLocks noGrp="1"/>
          </p:cNvSpPr>
          <p:nvPr>
            <p:ph type="body" sz="quarter" idx="12"/>
          </p:nvPr>
        </p:nvSpPr>
        <p:spPr>
          <a:prstGeom prst="rect">
            <a:avLst/>
          </a:prstGeom>
        </p:spPr>
        <p:txBody>
          <a:bodyPr anchor="ctr">
            <a:noAutofit/>
          </a:bodyPr>
          <a:lstStyle/>
          <a:p>
            <a:r>
              <a:rPr lang="en-US" sz="2800" b="1" dirty="0">
                <a:solidFill>
                  <a:schemeClr val="accent3"/>
                </a:solidFill>
              </a:rPr>
              <a:t>Efficient Collaboration</a:t>
            </a:r>
            <a:br>
              <a:rPr lang="en-US" sz="2800" b="1" dirty="0">
                <a:solidFill>
                  <a:schemeClr val="accent3"/>
                </a:solidFill>
              </a:rPr>
            </a:br>
            <a:r>
              <a:rPr lang="en-US" sz="2800" b="1" dirty="0">
                <a:solidFill>
                  <a:schemeClr val="accent3"/>
                </a:solidFill>
              </a:rPr>
              <a:t>Personal, Team &amp; Global Inbox</a:t>
            </a:r>
          </a:p>
        </p:txBody>
      </p:sp>
      <p:pic>
        <p:nvPicPr>
          <p:cNvPr id="9" name="Content Placeholder 5" descr="showcase.eimdemo.com - Remote Desktop Connection">
            <a:extLst>
              <a:ext uri="{FF2B5EF4-FFF2-40B4-BE49-F238E27FC236}">
                <a16:creationId xmlns:a16="http://schemas.microsoft.com/office/drawing/2014/main" id="{438FC4EB-CE94-4225-B08F-25ABAF15DA5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9295" y="1738809"/>
            <a:ext cx="8382640" cy="4715235"/>
          </a:xfrm>
          <a:prstGeom prst="rect">
            <a:avLst/>
          </a:prstGeom>
          <a:ln w="3175">
            <a:solidFill>
              <a:schemeClr val="tx1"/>
            </a:solidFill>
          </a:ln>
        </p:spPr>
      </p:pic>
      <p:sp>
        <p:nvSpPr>
          <p:cNvPr id="11" name="TextBox 10">
            <a:extLst>
              <a:ext uri="{FF2B5EF4-FFF2-40B4-BE49-F238E27FC236}">
                <a16:creationId xmlns:a16="http://schemas.microsoft.com/office/drawing/2014/main" id="{8F83338A-E935-42DE-B5F8-849F320EB93F}"/>
              </a:ext>
            </a:extLst>
          </p:cNvPr>
          <p:cNvSpPr txBox="1"/>
          <p:nvPr/>
        </p:nvSpPr>
        <p:spPr>
          <a:xfrm>
            <a:off x="6576300" y="2267911"/>
            <a:ext cx="3375635" cy="557639"/>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Invoice exceptions are automatically prioritized</a:t>
            </a:r>
          </a:p>
        </p:txBody>
      </p:sp>
      <p:sp>
        <p:nvSpPr>
          <p:cNvPr id="12" name="TextBox 11">
            <a:extLst>
              <a:ext uri="{FF2B5EF4-FFF2-40B4-BE49-F238E27FC236}">
                <a16:creationId xmlns:a16="http://schemas.microsoft.com/office/drawing/2014/main" id="{F75FEAEE-EBDC-43DE-BCF0-EB0FB845FF15}"/>
              </a:ext>
            </a:extLst>
          </p:cNvPr>
          <p:cNvSpPr txBox="1"/>
          <p:nvPr/>
        </p:nvSpPr>
        <p:spPr>
          <a:xfrm>
            <a:off x="6576300" y="5186736"/>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Advanced process control:</a:t>
            </a:r>
          </a:p>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 Recall approvals, restart processing</a:t>
            </a:r>
          </a:p>
        </p:txBody>
      </p:sp>
      <p:sp>
        <p:nvSpPr>
          <p:cNvPr id="13" name="TextBox 12">
            <a:extLst>
              <a:ext uri="{FF2B5EF4-FFF2-40B4-BE49-F238E27FC236}">
                <a16:creationId xmlns:a16="http://schemas.microsoft.com/office/drawing/2014/main" id="{4E1929D2-5B20-49B5-803A-9034B70C244C}"/>
              </a:ext>
            </a:extLst>
          </p:cNvPr>
          <p:cNvSpPr txBox="1"/>
          <p:nvPr/>
        </p:nvSpPr>
        <p:spPr>
          <a:xfrm>
            <a:off x="6576300" y="2998214"/>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Apply the same action to multiple items</a:t>
            </a:r>
          </a:p>
        </p:txBody>
      </p:sp>
      <p:sp>
        <p:nvSpPr>
          <p:cNvPr id="14" name="TextBox 13">
            <a:extLst>
              <a:ext uri="{FF2B5EF4-FFF2-40B4-BE49-F238E27FC236}">
                <a16:creationId xmlns:a16="http://schemas.microsoft.com/office/drawing/2014/main" id="{34B139E5-5D38-48B1-9191-7DBD6387FA50}"/>
              </a:ext>
            </a:extLst>
          </p:cNvPr>
          <p:cNvSpPr txBox="1"/>
          <p:nvPr/>
        </p:nvSpPr>
        <p:spPr>
          <a:xfrm>
            <a:off x="6576300" y="3726344"/>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Access details without opening</a:t>
            </a:r>
          </a:p>
        </p:txBody>
      </p:sp>
      <p:sp>
        <p:nvSpPr>
          <p:cNvPr id="15" name="TextBox 14">
            <a:extLst>
              <a:ext uri="{FF2B5EF4-FFF2-40B4-BE49-F238E27FC236}">
                <a16:creationId xmlns:a16="http://schemas.microsoft.com/office/drawing/2014/main" id="{FF5D7BBF-E7CE-4321-A427-5D58E6740DFA}"/>
              </a:ext>
            </a:extLst>
          </p:cNvPr>
          <p:cNvSpPr txBox="1"/>
          <p:nvPr/>
        </p:nvSpPr>
        <p:spPr>
          <a:xfrm>
            <a:off x="6576300" y="4454477"/>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Personal workplace and team inbox</a:t>
            </a:r>
          </a:p>
        </p:txBody>
      </p:sp>
      <p:sp>
        <p:nvSpPr>
          <p:cNvPr id="16" name="TextBox 15">
            <a:extLst>
              <a:ext uri="{FF2B5EF4-FFF2-40B4-BE49-F238E27FC236}">
                <a16:creationId xmlns:a16="http://schemas.microsoft.com/office/drawing/2014/main" id="{E098A026-01B8-4CFF-8EED-B82E2FD46096}"/>
              </a:ext>
            </a:extLst>
          </p:cNvPr>
          <p:cNvSpPr txBox="1"/>
          <p:nvPr/>
        </p:nvSpPr>
        <p:spPr>
          <a:xfrm>
            <a:off x="6576300" y="5898576"/>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Scan and track invoices from one screen</a:t>
            </a:r>
          </a:p>
        </p:txBody>
      </p:sp>
    </p:spTree>
    <p:extLst>
      <p:ext uri="{BB962C8B-B14F-4D97-AF65-F5344CB8AC3E}">
        <p14:creationId xmlns:p14="http://schemas.microsoft.com/office/powerpoint/2010/main" val="118240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nline Image Placeholder 18" descr="Professional in an office">
            <a:extLst>
              <a:ext uri="{FF2B5EF4-FFF2-40B4-BE49-F238E27FC236}">
                <a16:creationId xmlns:a16="http://schemas.microsoft.com/office/drawing/2014/main" id="{9444C586-4853-4081-B6BE-6A04F6C15974}"/>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p:pic>
      <p:sp>
        <p:nvSpPr>
          <p:cNvPr id="13" name="Text Placeholder 2">
            <a:extLst>
              <a:ext uri="{FF2B5EF4-FFF2-40B4-BE49-F238E27FC236}">
                <a16:creationId xmlns:a16="http://schemas.microsoft.com/office/drawing/2014/main" id="{64EF7EAE-414B-4EFE-BCE7-08E6E903DB8C}"/>
              </a:ext>
            </a:extLst>
          </p:cNvPr>
          <p:cNvSpPr>
            <a:spLocks noGrp="1"/>
          </p:cNvSpPr>
          <p:nvPr>
            <p:ph type="body" sz="quarter" idx="12"/>
          </p:nvPr>
        </p:nvSpPr>
        <p:spPr/>
        <p:txBody>
          <a:bodyPr>
            <a:normAutofit/>
          </a:bodyPr>
          <a:lstStyle/>
          <a:p>
            <a:pPr marL="0" indent="0">
              <a:buNone/>
            </a:pPr>
            <a:r>
              <a:rPr lang="en-US" sz="3200" b="1" dirty="0">
                <a:solidFill>
                  <a:schemeClr val="accent3"/>
                </a:solidFill>
              </a:rPr>
              <a:t>Verification &amp; Exception Handling</a:t>
            </a:r>
          </a:p>
        </p:txBody>
      </p:sp>
    </p:spTree>
    <p:extLst>
      <p:ext uri="{BB962C8B-B14F-4D97-AF65-F5344CB8AC3E}">
        <p14:creationId xmlns:p14="http://schemas.microsoft.com/office/powerpoint/2010/main" val="3365875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8978" y="327264"/>
            <a:ext cx="8963025" cy="806450"/>
          </a:xfrm>
          <a:prstGeom prst="rect">
            <a:avLst/>
          </a:prstGeom>
        </p:spPr>
        <p:txBody>
          <a:bodyPr>
            <a:noAutofit/>
          </a:bodyPr>
          <a:lstStyle/>
          <a:p>
            <a:r>
              <a:rPr lang="en-US" sz="2800" b="1" dirty="0">
                <a:solidFill>
                  <a:schemeClr val="accent3"/>
                </a:solidFill>
                <a:latin typeface="Helvetica" pitchFamily="2" charset="0"/>
              </a:rPr>
              <a:t>SAP Invoice Management Includes </a:t>
            </a:r>
            <a:br>
              <a:rPr lang="en-US" sz="2800" b="1" dirty="0">
                <a:solidFill>
                  <a:schemeClr val="accent3"/>
                </a:solidFill>
                <a:latin typeface="Helvetica" pitchFamily="2" charset="0"/>
              </a:rPr>
            </a:br>
            <a:r>
              <a:rPr lang="en-US" sz="2800" b="1" dirty="0">
                <a:solidFill>
                  <a:schemeClr val="accent3"/>
                </a:solidFill>
                <a:latin typeface="Helvetica" pitchFamily="2" charset="0"/>
              </a:rPr>
              <a:t>an Extensive Set Of Pre-configured Rules</a:t>
            </a:r>
          </a:p>
        </p:txBody>
      </p:sp>
      <p:graphicFrame>
        <p:nvGraphicFramePr>
          <p:cNvPr id="3" name="Table 2"/>
          <p:cNvGraphicFramePr>
            <a:graphicFrameLocks noGrp="1"/>
          </p:cNvGraphicFramePr>
          <p:nvPr>
            <p:extLst>
              <p:ext uri="{D42A27DB-BD31-4B8C-83A1-F6EECF244321}">
                <p14:modId xmlns:p14="http://schemas.microsoft.com/office/powerpoint/2010/main" val="1768378262"/>
              </p:ext>
            </p:extLst>
          </p:nvPr>
        </p:nvGraphicFramePr>
        <p:xfrm>
          <a:off x="531158" y="1403951"/>
          <a:ext cx="11244191" cy="4807613"/>
        </p:xfrm>
        <a:graphic>
          <a:graphicData uri="http://schemas.openxmlformats.org/drawingml/2006/table">
            <a:tbl>
              <a:tblPr/>
              <a:tblGrid>
                <a:gridCol w="2468237">
                  <a:extLst>
                    <a:ext uri="{9D8B030D-6E8A-4147-A177-3AD203B41FA5}">
                      <a16:colId xmlns:a16="http://schemas.microsoft.com/office/drawing/2014/main" val="20000"/>
                    </a:ext>
                  </a:extLst>
                </a:gridCol>
                <a:gridCol w="457081">
                  <a:extLst>
                    <a:ext uri="{9D8B030D-6E8A-4147-A177-3AD203B41FA5}">
                      <a16:colId xmlns:a16="http://schemas.microsoft.com/office/drawing/2014/main" val="115741630"/>
                    </a:ext>
                  </a:extLst>
                </a:gridCol>
                <a:gridCol w="2468237">
                  <a:extLst>
                    <a:ext uri="{9D8B030D-6E8A-4147-A177-3AD203B41FA5}">
                      <a16:colId xmlns:a16="http://schemas.microsoft.com/office/drawing/2014/main" val="161388257"/>
                    </a:ext>
                  </a:extLst>
                </a:gridCol>
                <a:gridCol w="457081">
                  <a:extLst>
                    <a:ext uri="{9D8B030D-6E8A-4147-A177-3AD203B41FA5}">
                      <a16:colId xmlns:a16="http://schemas.microsoft.com/office/drawing/2014/main" val="20001"/>
                    </a:ext>
                  </a:extLst>
                </a:gridCol>
                <a:gridCol w="2468237">
                  <a:extLst>
                    <a:ext uri="{9D8B030D-6E8A-4147-A177-3AD203B41FA5}">
                      <a16:colId xmlns:a16="http://schemas.microsoft.com/office/drawing/2014/main" val="20002"/>
                    </a:ext>
                  </a:extLst>
                </a:gridCol>
                <a:gridCol w="457081">
                  <a:extLst>
                    <a:ext uri="{9D8B030D-6E8A-4147-A177-3AD203B41FA5}">
                      <a16:colId xmlns:a16="http://schemas.microsoft.com/office/drawing/2014/main" val="20003"/>
                    </a:ext>
                  </a:extLst>
                </a:gridCol>
                <a:gridCol w="2468237">
                  <a:extLst>
                    <a:ext uri="{9D8B030D-6E8A-4147-A177-3AD203B41FA5}">
                      <a16:colId xmlns:a16="http://schemas.microsoft.com/office/drawing/2014/main" val="20004"/>
                    </a:ext>
                  </a:extLst>
                </a:gridCol>
              </a:tblGrid>
              <a:tr h="173691">
                <a:tc>
                  <a:txBody>
                    <a:bodyPr/>
                    <a:lstStyle/>
                    <a:p>
                      <a:pPr algn="l" rtl="0" fontAlgn="ctr"/>
                      <a:r>
                        <a:rPr lang="en-US" sz="900" b="0" i="0" u="none" strike="noStrike">
                          <a:solidFill>
                            <a:srgbClr val="000000"/>
                          </a:solidFill>
                          <a:effectLst/>
                          <a:latin typeface="Helvetica" pitchFamily="2" charset="0"/>
                        </a:rPr>
                        <a:t>Invalid PO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Payment Method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Vendor Invoice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Service Entry Required (PO) - Enhanced Check</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73691">
                <a:tc>
                  <a:txBody>
                    <a:bodyPr/>
                    <a:lstStyle/>
                    <a:p>
                      <a:pPr algn="l" rtl="0" fontAlgn="ctr"/>
                      <a:r>
                        <a:rPr lang="en-US" sz="900" b="0" i="0" u="none" strike="noStrike">
                          <a:solidFill>
                            <a:srgbClr val="000000"/>
                          </a:solidFill>
                          <a:effectLst/>
                          <a:latin typeface="Helvetica" pitchFamily="2" charset="0"/>
                        </a:rPr>
                        <a:t>Invalid Vendor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Tax Exempt Text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Common Ordinary Invoice (VAT Exists) </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it-IT" sz="900" b="0" i="0" u="none" strike="noStrike">
                          <a:solidFill>
                            <a:srgbClr val="000000"/>
                          </a:solidFill>
                          <a:effectLst/>
                          <a:latin typeface="Helvetica" pitchFamily="2" charset="0"/>
                        </a:rPr>
                        <a:t>Brazil - Missing NF Data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73691">
                <a:tc>
                  <a:txBody>
                    <a:bodyPr/>
                    <a:lstStyle/>
                    <a:p>
                      <a:pPr algn="l" rtl="0" fontAlgn="ctr"/>
                      <a:r>
                        <a:rPr lang="en-US" sz="900" b="0" i="0" u="none" strike="noStrike">
                          <a:solidFill>
                            <a:srgbClr val="000000"/>
                          </a:solidFill>
                          <a:effectLst/>
                          <a:latin typeface="Helvetica" pitchFamily="2" charset="0"/>
                        </a:rPr>
                        <a:t>Invalid UOM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Import Special Text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Check Hand Written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Brazil - Missing NF Customizing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73691">
                <a:tc>
                  <a:txBody>
                    <a:bodyPr/>
                    <a:lstStyle/>
                    <a:p>
                      <a:pPr algn="l" rtl="0" fontAlgn="ctr"/>
                      <a:r>
                        <a:rPr lang="en-US" sz="900" b="0" i="0" u="none" strike="noStrike">
                          <a:solidFill>
                            <a:srgbClr val="000000"/>
                          </a:solidFill>
                          <a:effectLst/>
                          <a:latin typeface="Helvetica" pitchFamily="2" charset="0"/>
                        </a:rPr>
                        <a:t>Invalid Currency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Item Description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Verification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Brazil - NF Validation Check Failed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73691">
                <a:tc>
                  <a:txBody>
                    <a:bodyPr/>
                    <a:lstStyle/>
                    <a:p>
                      <a:pPr algn="l" rtl="0" fontAlgn="ctr"/>
                      <a:r>
                        <a:rPr lang="en-US" sz="900" b="0" i="0" u="none" strike="noStrike">
                          <a:solidFill>
                            <a:srgbClr val="000000"/>
                          </a:solidFill>
                          <a:effectLst/>
                          <a:latin typeface="Helvetica" pitchFamily="2" charset="0"/>
                        </a:rPr>
                        <a:t>Suspected Duplicate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Mandatory Information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Validate Bank Details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Brazil - Wait for GR - Simple Check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73691">
                <a:tc>
                  <a:txBody>
                    <a:bodyPr/>
                    <a:lstStyle/>
                    <a:p>
                      <a:pPr algn="l" rtl="0" fontAlgn="ctr"/>
                      <a:r>
                        <a:rPr lang="en-US" sz="900" b="0" i="0" u="none" strike="noStrike">
                          <a:solidFill>
                            <a:srgbClr val="000000"/>
                          </a:solidFill>
                          <a:effectLst/>
                          <a:latin typeface="Helvetica" pitchFamily="2" charset="0"/>
                        </a:rPr>
                        <a:t>PO Not Released or Incomplete</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Triangulation Text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Invalid/Missing Vendor ABN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Brazil - Wait for GR - Enhanced Check</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173691">
                <a:tc>
                  <a:txBody>
                    <a:bodyPr/>
                    <a:lstStyle/>
                    <a:p>
                      <a:pPr algn="l" rtl="0" fontAlgn="ctr"/>
                      <a:r>
                        <a:rPr lang="en-US" sz="900" b="0" i="0" u="none" strike="noStrike">
                          <a:solidFill>
                            <a:srgbClr val="000000"/>
                          </a:solidFill>
                          <a:effectLst/>
                          <a:latin typeface="Helvetica" pitchFamily="2" charset="0"/>
                        </a:rPr>
                        <a:t>Unable to Match PO Lines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Sales Tax for the Region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Invalid/Missing Recipient ABN Number</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Russia - Wait for TORG-12/ACT - Simple Check </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10815">
                <a:tc>
                  <a:txBody>
                    <a:bodyPr/>
                    <a:lstStyle/>
                    <a:p>
                      <a:pPr algn="l" rtl="0" fontAlgn="ctr"/>
                      <a:r>
                        <a:rPr lang="en-US" sz="900" b="0" i="0" u="none" strike="noStrike">
                          <a:solidFill>
                            <a:srgbClr val="000000"/>
                          </a:solidFill>
                          <a:effectLst/>
                          <a:latin typeface="Helvetica" pitchFamily="2" charset="0"/>
                        </a:rPr>
                        <a:t>Manual Check Needed / Missing Data for Indexing Lines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Vendor Audit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Name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Russia - Wait for TORG-12/ACT - Enhanced Check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173691">
                <a:tc>
                  <a:txBody>
                    <a:bodyPr/>
                    <a:lstStyle/>
                    <a:p>
                      <a:pPr algn="l" rtl="0" fontAlgn="ctr"/>
                      <a:r>
                        <a:rPr lang="en-US" sz="900" b="0" i="0" u="none" strike="noStrike">
                          <a:solidFill>
                            <a:srgbClr val="000000"/>
                          </a:solidFill>
                          <a:effectLst/>
                          <a:latin typeface="Helvetica" pitchFamily="2" charset="0"/>
                        </a:rPr>
                        <a:t>Unable to Determine PO Line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Vendor Maintenance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Recipient Name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Russia - Original Invoice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190143">
                <a:tc>
                  <a:txBody>
                    <a:bodyPr/>
                    <a:lstStyle/>
                    <a:p>
                      <a:pPr algn="l" rtl="0" fontAlgn="ctr"/>
                      <a:r>
                        <a:rPr lang="en-US" sz="900" b="0" i="0" u="none" strike="noStrike">
                          <a:solidFill>
                            <a:srgbClr val="000000"/>
                          </a:solidFill>
                          <a:effectLst/>
                          <a:latin typeface="Helvetica" pitchFamily="2" charset="0"/>
                        </a:rPr>
                        <a:t>Manual Check Needed for Indexing Lines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dirty="0">
                          <a:solidFill>
                            <a:srgbClr val="000000"/>
                          </a:solidFill>
                          <a:effectLst/>
                          <a:latin typeface="Helvetica" pitchFamily="2" charset="0"/>
                        </a:rPr>
                        <a:t>Vendor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Tax Description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Withholding Tax Code / Type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10815">
                <a:tc>
                  <a:txBody>
                    <a:bodyPr/>
                    <a:lstStyle/>
                    <a:p>
                      <a:pPr algn="l" rtl="0" fontAlgn="ctr"/>
                      <a:r>
                        <a:rPr lang="en-US" sz="900" b="0" i="0" u="none" strike="noStrike">
                          <a:solidFill>
                            <a:srgbClr val="000000"/>
                          </a:solidFill>
                          <a:effectLst/>
                          <a:latin typeface="Helvetica" pitchFamily="2" charset="0"/>
                        </a:rPr>
                        <a:t>Invalid PO Item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Service Entry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GR Not Done - Simple Check</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Withholding Tax Base Amount Bigger than Total Net Amount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173691">
                <a:tc>
                  <a:txBody>
                    <a:bodyPr/>
                    <a:lstStyle/>
                    <a:p>
                      <a:pPr algn="l" rtl="0" fontAlgn="ctr"/>
                      <a:r>
                        <a:rPr lang="sv-SE" sz="900" b="0" i="0" u="none" strike="noStrike">
                          <a:solidFill>
                            <a:srgbClr val="000000"/>
                          </a:solidFill>
                          <a:effectLst/>
                          <a:latin typeface="Helvetica" pitchFamily="2" charset="0"/>
                        </a:rPr>
                        <a:t>Invalid Vendor VAT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Currency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ECC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Check BPF Added Data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173691">
                <a:tc>
                  <a:txBody>
                    <a:bodyPr/>
                    <a:lstStyle/>
                    <a:p>
                      <a:pPr algn="l" rtl="0" fontAlgn="ctr"/>
                      <a:r>
                        <a:rPr lang="en-US" sz="900" b="0" i="0" u="none" strike="noStrike">
                          <a:solidFill>
                            <a:srgbClr val="000000"/>
                          </a:solidFill>
                          <a:effectLst/>
                          <a:latin typeface="Helvetica" pitchFamily="2" charset="0"/>
                        </a:rPr>
                        <a:t>Incomplete Credit Memo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Unit of Measure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ECC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Tolerance Exceeded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r h="173691">
                <a:tc>
                  <a:txBody>
                    <a:bodyPr/>
                    <a:lstStyle/>
                    <a:p>
                      <a:pPr algn="l" rtl="0" fontAlgn="ctr"/>
                      <a:r>
                        <a:rPr lang="en-US" sz="900" b="0" i="0" u="none" strike="noStrike">
                          <a:solidFill>
                            <a:srgbClr val="000000"/>
                          </a:solidFill>
                          <a:effectLst/>
                          <a:latin typeface="Helvetica" pitchFamily="2" charset="0"/>
                        </a:rPr>
                        <a:t>Vendor Address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Approval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CST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VAT Date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3"/>
                  </a:ext>
                </a:extLst>
              </a:tr>
              <a:tr h="173691">
                <a:tc>
                  <a:txBody>
                    <a:bodyPr/>
                    <a:lstStyle/>
                    <a:p>
                      <a:pPr algn="l" rtl="0" fontAlgn="ctr"/>
                      <a:r>
                        <a:rPr lang="en-US" sz="900" b="0" i="0" u="none" strike="noStrike">
                          <a:solidFill>
                            <a:srgbClr val="000000"/>
                          </a:solidFill>
                          <a:effectLst/>
                          <a:latin typeface="Helvetica" pitchFamily="2" charset="0"/>
                        </a:rPr>
                        <a:t>Missing Item Quantity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Freight on Invoice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CST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Check Withholding Tax Data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4"/>
                  </a:ext>
                </a:extLst>
              </a:tr>
              <a:tr h="173691">
                <a:tc>
                  <a:txBody>
                    <a:bodyPr/>
                    <a:lstStyle/>
                    <a:p>
                      <a:pPr algn="l" rtl="0" fontAlgn="ctr"/>
                      <a:r>
                        <a:rPr lang="en-US" sz="900" b="0" i="0" u="none" strike="noStrike">
                          <a:solidFill>
                            <a:srgbClr val="000000"/>
                          </a:solidFill>
                          <a:effectLst/>
                          <a:latin typeface="Helvetica" pitchFamily="2" charset="0"/>
                        </a:rPr>
                        <a:t>Missing Item Unit Price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Tax Audit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TIN/TOT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Down Payment Clearing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5"/>
                  </a:ext>
                </a:extLst>
              </a:tr>
              <a:tr h="173691">
                <a:tc>
                  <a:txBody>
                    <a:bodyPr/>
                    <a:lstStyle/>
                    <a:p>
                      <a:pPr algn="l" rtl="0" fontAlgn="ctr"/>
                      <a:r>
                        <a:rPr lang="en-US" sz="900" b="0" i="0" u="none" strike="noStrike">
                          <a:solidFill>
                            <a:srgbClr val="000000"/>
                          </a:solidFill>
                          <a:effectLst/>
                          <a:latin typeface="Helvetica" pitchFamily="2" charset="0"/>
                        </a:rPr>
                        <a:t>Missing Invoice Date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Requisitioner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TIN/TOT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GST Partner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6"/>
                  </a:ext>
                </a:extLst>
              </a:tr>
              <a:tr h="173691">
                <a:tc>
                  <a:txBody>
                    <a:bodyPr/>
                    <a:lstStyle/>
                    <a:p>
                      <a:pPr algn="l" rtl="0" fontAlgn="ctr"/>
                      <a:r>
                        <a:rPr lang="en-US" sz="900" b="0" i="0" u="none" strike="noStrike">
                          <a:solidFill>
                            <a:srgbClr val="000000"/>
                          </a:solidFill>
                          <a:effectLst/>
                          <a:latin typeface="Helvetica" pitchFamily="2" charset="0"/>
                        </a:rPr>
                        <a:t>Invalid Tax Info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it-IT" sz="900" b="0" i="0" u="none" strike="noStrike">
                          <a:solidFill>
                            <a:srgbClr val="000000"/>
                          </a:solidFill>
                          <a:effectLst/>
                          <a:latin typeface="Helvetica" pitchFamily="2" charset="0"/>
                        </a:rPr>
                        <a:t>PO Credit Memo Processing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LST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Vendor GST Reg. No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7"/>
                  </a:ext>
                </a:extLst>
              </a:tr>
              <a:tr h="173691">
                <a:tc>
                  <a:txBody>
                    <a:bodyPr/>
                    <a:lstStyle/>
                    <a:p>
                      <a:pPr algn="l" rtl="0" fontAlgn="ctr"/>
                      <a:r>
                        <a:rPr lang="en-US" sz="900" b="0" i="0" u="none" strike="noStrike">
                          <a:solidFill>
                            <a:srgbClr val="000000"/>
                          </a:solidFill>
                          <a:effectLst/>
                          <a:latin typeface="Helvetica" pitchFamily="2" charset="0"/>
                        </a:rPr>
                        <a:t>Missing Date of Supply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Company Code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LST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HSN/SAC code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8"/>
                  </a:ext>
                </a:extLst>
              </a:tr>
              <a:tr h="173691">
                <a:tc>
                  <a:txBody>
                    <a:bodyPr/>
                    <a:lstStyle/>
                    <a:p>
                      <a:pPr algn="l" rtl="0" fontAlgn="ctr"/>
                      <a:r>
                        <a:rPr lang="en-US" sz="900" b="0" i="0" u="none" strike="noStrike">
                          <a:solidFill>
                            <a:srgbClr val="000000"/>
                          </a:solidFill>
                          <a:effectLst/>
                          <a:latin typeface="Helvetica" pitchFamily="2" charset="0"/>
                        </a:rPr>
                        <a:t>ISR Number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Confirmation Required from SRM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PAN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Cannot Verify Quantity/Price Exceptions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9"/>
                  </a:ext>
                </a:extLst>
              </a:tr>
              <a:tr h="173691">
                <a:tc>
                  <a:txBody>
                    <a:bodyPr/>
                    <a:lstStyle/>
                    <a:p>
                      <a:pPr algn="l" rtl="0" fontAlgn="ctr"/>
                      <a:r>
                        <a:rPr lang="en-US" sz="900" b="0" i="0" u="none" strike="noStrike">
                          <a:solidFill>
                            <a:srgbClr val="000000"/>
                          </a:solidFill>
                          <a:effectLst/>
                          <a:latin typeface="Helvetica" pitchFamily="2" charset="0"/>
                        </a:rPr>
                        <a:t>Invalid Recipient VAT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Payment Reference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PAN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Quantity/Price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0"/>
                  </a:ext>
                </a:extLst>
              </a:tr>
              <a:tr h="173691">
                <a:tc>
                  <a:txBody>
                    <a:bodyPr/>
                    <a:lstStyle/>
                    <a:p>
                      <a:pPr algn="l" rtl="0" fontAlgn="ctr"/>
                      <a:r>
                        <a:rPr lang="en-US" sz="900" b="0" i="0" u="none" strike="noStrike">
                          <a:solidFill>
                            <a:srgbClr val="000000"/>
                          </a:solidFill>
                          <a:effectLst/>
                          <a:latin typeface="Helvetica" pitchFamily="2" charset="0"/>
                        </a:rPr>
                        <a:t>Payment Terms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Invoice Code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STC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Quantity/Price Confirmation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1"/>
                  </a:ext>
                </a:extLst>
              </a:tr>
              <a:tr h="173691">
                <a:tc>
                  <a:txBody>
                    <a:bodyPr/>
                    <a:lstStyle/>
                    <a:p>
                      <a:pPr algn="l" rtl="0" fontAlgn="ctr"/>
                      <a:r>
                        <a:rPr lang="en-US" sz="900" b="0" i="0" u="none" strike="noStrike">
                          <a:solidFill>
                            <a:srgbClr val="000000"/>
                          </a:solidFill>
                          <a:effectLst/>
                          <a:latin typeface="Helvetica" pitchFamily="2" charset="0"/>
                        </a:rPr>
                        <a:t>Invalid Siret Number (PO) (France)</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Invoice Code Format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STC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Company Code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2"/>
                  </a:ext>
                </a:extLst>
              </a:tr>
              <a:tr h="173691">
                <a:tc>
                  <a:txBody>
                    <a:bodyPr/>
                    <a:lstStyle/>
                    <a:p>
                      <a:pPr algn="l" rtl="0" fontAlgn="ctr"/>
                      <a:r>
                        <a:rPr lang="en-US" sz="900" b="0" i="0" u="none" strike="noStrike">
                          <a:solidFill>
                            <a:srgbClr val="000000"/>
                          </a:solidFill>
                          <a:effectLst/>
                          <a:latin typeface="Helvetica" pitchFamily="2" charset="0"/>
                        </a:rPr>
                        <a:t>Invalid Company Address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Characters in Secret Code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Wait for GR - Simple Check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Gross Amount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3"/>
                  </a:ext>
                </a:extLst>
              </a:tr>
              <a:tr h="173691">
                <a:tc>
                  <a:txBody>
                    <a:bodyPr/>
                    <a:lstStyle/>
                    <a:p>
                      <a:pPr algn="l" rtl="0" fontAlgn="ctr"/>
                      <a:r>
                        <a:rPr lang="en-US" sz="900" b="0" i="0" u="none" strike="noStrike">
                          <a:solidFill>
                            <a:srgbClr val="000000"/>
                          </a:solidFill>
                          <a:effectLst/>
                          <a:latin typeface="Helvetica" pitchFamily="2" charset="0"/>
                        </a:rPr>
                        <a:t>Vendor Invoice Reference Missing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Invoice Older than Allowed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Wait for GR - Enhanced Check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Check Vendor/Company Address (PO/NPO)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4"/>
                  </a:ext>
                </a:extLst>
              </a:tr>
              <a:tr h="173691">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solidFill>
                        <a:schemeClr val="bg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solidFill>
                        <a:schemeClr val="bg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solidFill>
                        <a:schemeClr val="bg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w="6350" cap="flat" cmpd="sng" algn="ctr">
                      <a:noFill/>
                      <a:prstDash val="solid"/>
                      <a:round/>
                      <a:headEnd type="none" w="med" len="med"/>
                      <a:tailEnd type="none" w="med" len="med"/>
                    </a:lnR>
                    <a:lnT w="952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ctr"/>
                      <a:endParaRPr lang="en-US" sz="900" b="0" i="0" u="none" strike="noStrike" dirty="0">
                        <a:solidFill>
                          <a:srgbClr val="000000"/>
                        </a:solidFill>
                        <a:effectLst/>
                        <a:latin typeface="Helvetica" pitchFamily="2" charset="0"/>
                      </a:endParaRPr>
                    </a:p>
                  </a:txBody>
                  <a:tcPr marL="45697" marR="18279"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9"/>
                  </a:ext>
                </a:extLst>
              </a:tr>
            </a:tbl>
          </a:graphicData>
        </a:graphic>
      </p:graphicFrame>
      <p:sp>
        <p:nvSpPr>
          <p:cNvPr id="14" name="TextBox 13">
            <a:extLst>
              <a:ext uri="{FF2B5EF4-FFF2-40B4-BE49-F238E27FC236}">
                <a16:creationId xmlns:a16="http://schemas.microsoft.com/office/drawing/2014/main" id="{F94A7C99-215B-A147-9ABC-FE6DF899A31E}"/>
              </a:ext>
            </a:extLst>
          </p:cNvPr>
          <p:cNvSpPr txBox="1"/>
          <p:nvPr/>
        </p:nvSpPr>
        <p:spPr>
          <a:xfrm>
            <a:off x="8119221" y="4722778"/>
            <a:ext cx="3717228" cy="471389"/>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You select the relevant business rules</a:t>
            </a:r>
          </a:p>
        </p:txBody>
      </p:sp>
      <p:sp>
        <p:nvSpPr>
          <p:cNvPr id="15" name="TextBox 14">
            <a:extLst>
              <a:ext uri="{FF2B5EF4-FFF2-40B4-BE49-F238E27FC236}">
                <a16:creationId xmlns:a16="http://schemas.microsoft.com/office/drawing/2014/main" id="{50589C3B-CFA2-C946-9B0B-24992B7B1F98}"/>
              </a:ext>
            </a:extLst>
          </p:cNvPr>
          <p:cNvSpPr txBox="1"/>
          <p:nvPr/>
        </p:nvSpPr>
        <p:spPr>
          <a:xfrm>
            <a:off x="8119221" y="4040312"/>
            <a:ext cx="3717228" cy="471389"/>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Rules cover country specifics</a:t>
            </a:r>
          </a:p>
        </p:txBody>
      </p:sp>
      <p:sp>
        <p:nvSpPr>
          <p:cNvPr id="16" name="TextBox 15">
            <a:extLst>
              <a:ext uri="{FF2B5EF4-FFF2-40B4-BE49-F238E27FC236}">
                <a16:creationId xmlns:a16="http://schemas.microsoft.com/office/drawing/2014/main" id="{0D1F4347-90EE-D641-A2DD-340DDA3F3CB4}"/>
              </a:ext>
            </a:extLst>
          </p:cNvPr>
          <p:cNvSpPr txBox="1"/>
          <p:nvPr/>
        </p:nvSpPr>
        <p:spPr>
          <a:xfrm>
            <a:off x="8119221" y="5405245"/>
            <a:ext cx="3717228" cy="471389"/>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It is simple to add rules</a:t>
            </a:r>
          </a:p>
        </p:txBody>
      </p:sp>
      <p:sp>
        <p:nvSpPr>
          <p:cNvPr id="9" name="Chevron 63">
            <a:extLst>
              <a:ext uri="{FF2B5EF4-FFF2-40B4-BE49-F238E27FC236}">
                <a16:creationId xmlns:a16="http://schemas.microsoft.com/office/drawing/2014/main" id="{6DFE2AA8-8C2D-4B80-A45B-49F7E2430463}"/>
              </a:ext>
            </a:extLst>
          </p:cNvPr>
          <p:cNvSpPr/>
          <p:nvPr/>
        </p:nvSpPr>
        <p:spPr bwMode="auto">
          <a:xfrm>
            <a:off x="10159773" y="239447"/>
            <a:ext cx="1707127" cy="335311"/>
          </a:xfrm>
          <a:prstGeom prst="chevron">
            <a:avLst>
              <a:gd name="adj" fmla="val 47197"/>
            </a:avLst>
          </a:prstGeom>
          <a:noFill/>
          <a:ln w="19050">
            <a:solidFill>
              <a:schemeClr val="accent2"/>
            </a:solidFill>
          </a:ln>
        </p:spPr>
        <p:txBody>
          <a:bodyPr wrap="square" lIns="0" r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Open Sans"/>
                <a:ea typeface="+mn-ea"/>
                <a:cs typeface="Arial"/>
              </a:rPr>
              <a:t>Exception Handling</a:t>
            </a:r>
          </a:p>
        </p:txBody>
      </p:sp>
      <p:sp>
        <p:nvSpPr>
          <p:cNvPr id="10" name="Rectangle 15">
            <a:extLst>
              <a:ext uri="{FF2B5EF4-FFF2-40B4-BE49-F238E27FC236}">
                <a16:creationId xmlns:a16="http://schemas.microsoft.com/office/drawing/2014/main" id="{38085798-0536-4A8D-BE5F-0B64AA4BE250}"/>
              </a:ext>
            </a:extLst>
          </p:cNvPr>
          <p:cNvSpPr>
            <a:spLocks noChangeArrowheads="1"/>
          </p:cNvSpPr>
          <p:nvPr/>
        </p:nvSpPr>
        <p:spPr bwMode="gray">
          <a:xfrm>
            <a:off x="10138445" y="637148"/>
            <a:ext cx="1728454" cy="226329"/>
          </a:xfrm>
          <a:prstGeom prst="rect">
            <a:avLst/>
          </a:prstGeom>
          <a:noFill/>
          <a:ln w="19050" algn="ctr">
            <a:solidFill>
              <a:schemeClr val="accent2"/>
            </a:solidFill>
            <a:miter lim="800000"/>
            <a:headEnd/>
            <a:tailEnd/>
          </a:ln>
          <a:effectLst/>
        </p:spPr>
        <p:txBody>
          <a:bodyPr lIns="0" tIns="0" rIns="0" bIns="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Open Sans"/>
                <a:ea typeface="+mn-ea"/>
                <a:cs typeface="Arial" pitchFamily="34" charset="0"/>
                <a:sym typeface="Arial" pitchFamily="34" charset="0"/>
              </a:rPr>
              <a:t>Validate data</a:t>
            </a:r>
          </a:p>
        </p:txBody>
      </p:sp>
    </p:spTree>
    <p:extLst>
      <p:ext uri="{BB962C8B-B14F-4D97-AF65-F5344CB8AC3E}">
        <p14:creationId xmlns:p14="http://schemas.microsoft.com/office/powerpoint/2010/main" val="355465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22" descr="\\Eric-pauls-power-mac-g5.local\desktop\Graphic Tank\globe1.tif"/>
          <p:cNvPicPr>
            <a:picLocks noChangeAspect="1" noChangeArrowheads="1"/>
          </p:cNvPicPr>
          <p:nvPr/>
        </p:nvPicPr>
        <p:blipFill>
          <a:blip r:embed="rId3" cstate="email">
            <a:duotone>
              <a:schemeClr val="bg2">
                <a:shade val="45000"/>
                <a:satMod val="135000"/>
              </a:schemeClr>
              <a:prstClr val="white"/>
            </a:duotone>
            <a:lum contrast="10000"/>
            <a:extLst>
              <a:ext uri="{28A0092B-C50C-407E-A947-70E740481C1C}">
                <a14:useLocalDpi xmlns:a14="http://schemas.microsoft.com/office/drawing/2010/main"/>
              </a:ext>
            </a:extLst>
          </a:blip>
          <a:srcRect/>
          <a:stretch>
            <a:fillRect/>
          </a:stretch>
        </p:blipFill>
        <p:spPr bwMode="auto">
          <a:xfrm>
            <a:off x="1281132" y="1679996"/>
            <a:ext cx="9401197" cy="4979494"/>
          </a:xfrm>
          <a:prstGeom prst="rect">
            <a:avLst/>
          </a:prstGeom>
          <a:noFill/>
          <a:ln w="9525">
            <a:noFill/>
            <a:miter lim="800000"/>
            <a:headEnd/>
            <a:tailEnd/>
          </a:ln>
        </p:spPr>
      </p:pic>
      <p:sp>
        <p:nvSpPr>
          <p:cNvPr id="3" name="Text Placeholder 2">
            <a:extLst>
              <a:ext uri="{FF2B5EF4-FFF2-40B4-BE49-F238E27FC236}">
                <a16:creationId xmlns:a16="http://schemas.microsoft.com/office/drawing/2014/main" id="{EA1341B0-8406-A2F1-40D5-E5CA35625480}"/>
              </a:ext>
            </a:extLst>
          </p:cNvPr>
          <p:cNvSpPr>
            <a:spLocks noGrp="1"/>
          </p:cNvSpPr>
          <p:nvPr>
            <p:ph type="body" sz="quarter" idx="12"/>
          </p:nvPr>
        </p:nvSpPr>
        <p:spPr/>
        <p:txBody>
          <a:bodyPr>
            <a:normAutofit/>
          </a:bodyPr>
          <a:lstStyle/>
          <a:p>
            <a:r>
              <a:rPr lang="en-US" sz="2800" dirty="0"/>
              <a:t>Support Large and/or Distributed </a:t>
            </a:r>
            <a:br>
              <a:rPr lang="en-US" sz="2800" dirty="0"/>
            </a:br>
            <a:r>
              <a:rPr lang="en-US" sz="2800" dirty="0"/>
              <a:t>Organizations with Transparent Routing </a:t>
            </a:r>
          </a:p>
        </p:txBody>
      </p:sp>
      <p:sp>
        <p:nvSpPr>
          <p:cNvPr id="87123" name="Text Box 83"/>
          <p:cNvSpPr txBox="1">
            <a:spLocks noChangeArrowheads="1"/>
          </p:cNvSpPr>
          <p:nvPr/>
        </p:nvSpPr>
        <p:spPr bwMode="gray">
          <a:xfrm>
            <a:off x="8576511" y="2186891"/>
            <a:ext cx="2942709" cy="851293"/>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square" lIns="0" tIns="0" rIns="0" bIns="0">
            <a:spAutoFit/>
          </a:bodyPr>
          <a:lstStyle/>
          <a:p>
            <a:pPr marL="0" marR="0" lvl="0" indent="1588" algn="l" defTabSz="914400" rtl="0" eaLnBrk="1" fontAlgn="auto" latinLnBrk="0" hangingPunct="1">
              <a:lnSpc>
                <a:spcPct val="100000"/>
              </a:lnSpc>
              <a:spcBef>
                <a:spcPct val="25000"/>
              </a:spcBef>
              <a:spcAft>
                <a:spcPts val="0"/>
              </a:spcAft>
              <a:buClr>
                <a:schemeClr val="accent2"/>
              </a:buClr>
              <a:buSzPct val="80000"/>
              <a:buFontTx/>
              <a:buNone/>
              <a:tabLst/>
              <a:defRPr/>
            </a:pPr>
            <a:r>
              <a:rPr kumimoji="0" lang="en-US" sz="1400" b="1" i="0" u="none" strike="noStrike" kern="1200" cap="none" spc="0" normalizeH="0" baseline="0" noProof="0" dirty="0">
                <a:ln>
                  <a:noFill/>
                </a:ln>
                <a:solidFill>
                  <a:prstClr val="black"/>
                </a:solidFill>
                <a:effectLst/>
                <a:uLnTx/>
                <a:uFillTx/>
                <a:latin typeface="Helvetica" pitchFamily="2" charset="0"/>
              </a:rPr>
              <a:t>Shared Service Center</a:t>
            </a:r>
            <a:br>
              <a:rPr kumimoji="0" lang="en-US" sz="1400" b="1" i="0" u="none" strike="noStrike" kern="1200" cap="none" spc="0" normalizeH="0" baseline="0" noProof="0" dirty="0">
                <a:ln>
                  <a:noFill/>
                </a:ln>
                <a:solidFill>
                  <a:prstClr val="black"/>
                </a:solidFill>
                <a:effectLst/>
                <a:uLnTx/>
                <a:uFillTx/>
                <a:latin typeface="Helvetica" pitchFamily="2" charset="0"/>
              </a:rPr>
            </a:br>
            <a:r>
              <a:rPr kumimoji="0" lang="en-US" sz="1400" b="1" i="0" u="none" strike="noStrike" kern="1200" cap="none" spc="0" normalizeH="0" baseline="0" noProof="0" dirty="0">
                <a:ln>
                  <a:noFill/>
                </a:ln>
                <a:solidFill>
                  <a:prstClr val="black"/>
                </a:solidFill>
                <a:effectLst/>
                <a:uLnTx/>
                <a:uFillTx/>
                <a:latin typeface="Helvetica" pitchFamily="2" charset="0"/>
              </a:rPr>
              <a:t>AP clerk in Asia</a:t>
            </a:r>
          </a:p>
          <a:p>
            <a:pPr marL="171399" marR="0" lvl="1" indent="-171399" algn="l" defTabSz="914400" rtl="0" eaLnBrk="1" fontAlgn="auto" latinLnBrk="0" hangingPunct="1">
              <a:lnSpc>
                <a:spcPct val="100000"/>
              </a:lnSpc>
              <a:spcBef>
                <a:spcPts val="200"/>
              </a:spcBef>
              <a:spcAft>
                <a:spcPts val="0"/>
              </a:spcAft>
              <a:buClr>
                <a:schemeClr val="accent2"/>
              </a:buClr>
              <a:buSzTx/>
              <a:buFont typeface="Wingdings" pitchFamily="2" charset="2"/>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rPr>
              <a:t>Routes to buyer in US</a:t>
            </a:r>
          </a:p>
          <a:p>
            <a:pPr marL="171399" marR="0" lvl="1" indent="-171399" algn="l" defTabSz="914400" rtl="0" eaLnBrk="1" fontAlgn="auto" latinLnBrk="0" hangingPunct="1">
              <a:lnSpc>
                <a:spcPct val="100000"/>
              </a:lnSpc>
              <a:spcBef>
                <a:spcPts val="200"/>
              </a:spcBef>
              <a:spcAft>
                <a:spcPts val="0"/>
              </a:spcAft>
              <a:buClr>
                <a:schemeClr val="accent2"/>
              </a:buClr>
              <a:buSzTx/>
              <a:buFont typeface="Wingdings" pitchFamily="2" charset="2"/>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rPr>
              <a:t>Requires approval in Argentina</a:t>
            </a:r>
          </a:p>
        </p:txBody>
      </p:sp>
      <p:sp>
        <p:nvSpPr>
          <p:cNvPr id="22" name="Rectangle 21"/>
          <p:cNvSpPr/>
          <p:nvPr/>
        </p:nvSpPr>
        <p:spPr bwMode="gray">
          <a:xfrm>
            <a:off x="3174444" y="3056440"/>
            <a:ext cx="723018" cy="1136167"/>
          </a:xfrm>
          <a:prstGeom prst="rect">
            <a:avLst/>
          </a:prstGeom>
          <a:noFill/>
          <a:ln w="25400">
            <a:solidFill>
              <a:schemeClr val="accent1"/>
            </a:solidFill>
          </a:ln>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Helvetica" pitchFamily="2" charset="0"/>
              <a:cs typeface="Arial"/>
            </a:endParaRPr>
          </a:p>
        </p:txBody>
      </p:sp>
      <p:grpSp>
        <p:nvGrpSpPr>
          <p:cNvPr id="30" name="Group 29"/>
          <p:cNvGrpSpPr/>
          <p:nvPr/>
        </p:nvGrpSpPr>
        <p:grpSpPr>
          <a:xfrm>
            <a:off x="5972845" y="3139617"/>
            <a:ext cx="2742503" cy="289209"/>
            <a:chOff x="4490782" y="2976064"/>
            <a:chExt cx="2357194" cy="248576"/>
          </a:xfrm>
        </p:grpSpPr>
        <p:sp>
          <p:nvSpPr>
            <p:cNvPr id="40971" name="Line 87"/>
            <p:cNvSpPr>
              <a:spLocks noChangeShapeType="1"/>
            </p:cNvSpPr>
            <p:nvPr/>
          </p:nvSpPr>
          <p:spPr bwMode="gray">
            <a:xfrm>
              <a:off x="4490782" y="2984087"/>
              <a:ext cx="2357194" cy="216712"/>
            </a:xfrm>
            <a:prstGeom prst="line">
              <a:avLst/>
            </a:prstGeom>
            <a:noFill/>
            <a:ln w="12700">
              <a:solidFill>
                <a:schemeClr val="tx1">
                  <a:lumMod val="65000"/>
                  <a:lumOff val="35000"/>
                </a:schemeClr>
              </a:solidFill>
              <a:round/>
              <a:headEnd/>
              <a:tailEnd type="triangle" w="med" len="me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sp>
          <p:nvSpPr>
            <p:cNvPr id="27" name="Rectangle 26"/>
            <p:cNvSpPr/>
            <p:nvPr/>
          </p:nvSpPr>
          <p:spPr bwMode="gray">
            <a:xfrm>
              <a:off x="5770485" y="2976064"/>
              <a:ext cx="248576" cy="248576"/>
            </a:xfrm>
            <a:prstGeom prst="rect">
              <a:avLst/>
            </a:prstGeom>
            <a:solidFill>
              <a:schemeClr val="bg1"/>
            </a:solidFill>
            <a:ln>
              <a:solidFill>
                <a:schemeClr val="accent2"/>
              </a:solidFill>
            </a:ln>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Helvetica" pitchFamily="2" charset="0"/>
                  <a:cs typeface="Arial"/>
                </a:rPr>
                <a:t>1</a:t>
              </a:r>
            </a:p>
          </p:txBody>
        </p:sp>
      </p:grpSp>
      <p:sp>
        <p:nvSpPr>
          <p:cNvPr id="87125" name="Text Box 85"/>
          <p:cNvSpPr txBox="1">
            <a:spLocks noChangeArrowheads="1"/>
          </p:cNvSpPr>
          <p:nvPr/>
        </p:nvSpPr>
        <p:spPr bwMode="gray">
          <a:xfrm>
            <a:off x="1428207" y="3123287"/>
            <a:ext cx="1439497" cy="430887"/>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none" lIns="0" tIns="0" rIns="0" bIns="0">
            <a:spAutoFit/>
          </a:bodyPr>
          <a:lstStyle/>
          <a:p>
            <a:pPr marL="0" marR="0" lvl="0" indent="1588" algn="r" defTabSz="914400" rtl="0" eaLnBrk="1" fontAlgn="auto" latinLnBrk="0" hangingPunct="1">
              <a:lnSpc>
                <a:spcPct val="100000"/>
              </a:lnSpc>
              <a:spcBef>
                <a:spcPct val="25000"/>
              </a:spcBef>
              <a:spcAft>
                <a:spcPts val="0"/>
              </a:spcAft>
              <a:buClr>
                <a:srgbClr val="F0AB00"/>
              </a:buClr>
              <a:buSzPct val="80000"/>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Buyer in U.S.</a:t>
            </a:r>
            <a:br>
              <a:rPr kumimoji="0" lang="en-US" sz="1400" b="1" i="0" u="none" strike="noStrike" kern="1200" cap="none" spc="0" normalizeH="0" baseline="0" noProof="0">
                <a:ln>
                  <a:noFill/>
                </a:ln>
                <a:solidFill>
                  <a:prstClr val="black"/>
                </a:solidFill>
                <a:effectLst/>
                <a:uLnTx/>
                <a:uFillTx/>
                <a:latin typeface="Helvetica" pitchFamily="2" charset="0"/>
              </a:rPr>
            </a:br>
            <a:r>
              <a:rPr kumimoji="0" lang="en-US" sz="1400" b="1" i="0" u="none" strike="noStrike" kern="1200" cap="none" spc="0" normalizeH="0" baseline="0" noProof="0">
                <a:ln>
                  <a:noFill/>
                </a:ln>
                <a:solidFill>
                  <a:prstClr val="black"/>
                </a:solidFill>
                <a:effectLst/>
                <a:uLnTx/>
                <a:uFillTx/>
                <a:latin typeface="Helvetica" pitchFamily="2" charset="0"/>
              </a:rPr>
              <a:t>solves exception</a:t>
            </a:r>
          </a:p>
        </p:txBody>
      </p:sp>
      <p:sp>
        <p:nvSpPr>
          <p:cNvPr id="40974" name="Line 92"/>
          <p:cNvSpPr>
            <a:spLocks noChangeShapeType="1"/>
          </p:cNvSpPr>
          <p:nvPr/>
        </p:nvSpPr>
        <p:spPr bwMode="gray">
          <a:xfrm flipH="1">
            <a:off x="3767732" y="3581000"/>
            <a:ext cx="4947616" cy="162266"/>
          </a:xfrm>
          <a:prstGeom prst="line">
            <a:avLst/>
          </a:prstGeom>
          <a:noFill/>
          <a:ln w="12700">
            <a:solidFill>
              <a:schemeClr val="tx1">
                <a:lumMod val="65000"/>
                <a:lumOff val="35000"/>
              </a:schemeClr>
            </a:solidFill>
            <a:round/>
            <a:headEnd/>
            <a:tailEnd type="triangle" w="med" len="me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sp>
        <p:nvSpPr>
          <p:cNvPr id="40982" name="Line 92"/>
          <p:cNvSpPr>
            <a:spLocks noChangeShapeType="1"/>
          </p:cNvSpPr>
          <p:nvPr/>
        </p:nvSpPr>
        <p:spPr bwMode="gray">
          <a:xfrm flipH="1">
            <a:off x="3767733" y="3482898"/>
            <a:ext cx="4947615" cy="163089"/>
          </a:xfrm>
          <a:prstGeom prst="line">
            <a:avLst/>
          </a:prstGeom>
          <a:noFill/>
          <a:ln w="12700">
            <a:solidFill>
              <a:schemeClr val="tx1">
                <a:lumMod val="65000"/>
                <a:lumOff val="35000"/>
              </a:schemeClr>
            </a:solidFill>
            <a:round/>
            <a:headEnd type="triangle" w="med" len="med"/>
            <a:tailEn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pic>
        <p:nvPicPr>
          <p:cNvPr id="26" name="Picture 10"/>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3034329" y="3011973"/>
            <a:ext cx="1045204" cy="1045204"/>
          </a:xfrm>
          <a:prstGeom prst="rect">
            <a:avLst/>
          </a:prstGeom>
          <a:noFill/>
        </p:spPr>
      </p:pic>
      <p:sp>
        <p:nvSpPr>
          <p:cNvPr id="28" name="Rectangle 27"/>
          <p:cNvSpPr/>
          <p:nvPr/>
        </p:nvSpPr>
        <p:spPr bwMode="gray">
          <a:xfrm>
            <a:off x="6117861" y="3592080"/>
            <a:ext cx="289209" cy="289209"/>
          </a:xfrm>
          <a:prstGeom prst="rect">
            <a:avLst/>
          </a:prstGeom>
          <a:solidFill>
            <a:schemeClr val="bg1"/>
          </a:solidFill>
          <a:ln>
            <a:solidFill>
              <a:schemeClr val="accent2"/>
            </a:solidFill>
          </a:ln>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Helvetica" pitchFamily="2" charset="0"/>
                <a:cs typeface="Arial"/>
              </a:rPr>
              <a:t>2</a:t>
            </a:r>
          </a:p>
        </p:txBody>
      </p:sp>
      <p:pic>
        <p:nvPicPr>
          <p:cNvPr id="37" name="Picture 10">
            <a:extLst>
              <a:ext uri="{FF2B5EF4-FFF2-40B4-BE49-F238E27FC236}">
                <a16:creationId xmlns:a16="http://schemas.microsoft.com/office/drawing/2014/main" id="{16092339-E25B-A843-8804-35150296D30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3700419" y="4949182"/>
            <a:ext cx="1045204" cy="1045204"/>
          </a:xfrm>
          <a:prstGeom prst="rect">
            <a:avLst/>
          </a:prstGeom>
          <a:noFill/>
        </p:spPr>
      </p:pic>
      <p:pic>
        <p:nvPicPr>
          <p:cNvPr id="38" name="Picture 10">
            <a:extLst>
              <a:ext uri="{FF2B5EF4-FFF2-40B4-BE49-F238E27FC236}">
                <a16:creationId xmlns:a16="http://schemas.microsoft.com/office/drawing/2014/main" id="{709AFD73-298F-F04D-9029-4346AF39D55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8521892" y="2957154"/>
            <a:ext cx="1045204" cy="1045204"/>
          </a:xfrm>
          <a:prstGeom prst="rect">
            <a:avLst/>
          </a:prstGeom>
          <a:noFill/>
        </p:spPr>
      </p:pic>
      <p:grpSp>
        <p:nvGrpSpPr>
          <p:cNvPr id="2" name="Group 1">
            <a:extLst>
              <a:ext uri="{FF2B5EF4-FFF2-40B4-BE49-F238E27FC236}">
                <a16:creationId xmlns:a16="http://schemas.microsoft.com/office/drawing/2014/main" id="{81CAE23E-7950-4FB3-BEDD-8508AB11E464}"/>
              </a:ext>
            </a:extLst>
          </p:cNvPr>
          <p:cNvGrpSpPr/>
          <p:nvPr/>
        </p:nvGrpSpPr>
        <p:grpSpPr>
          <a:xfrm>
            <a:off x="4668415" y="1873984"/>
            <a:ext cx="3079212" cy="1599579"/>
            <a:chOff x="4669630" y="1550548"/>
            <a:chExt cx="3080014" cy="1599996"/>
          </a:xfrm>
        </p:grpSpPr>
        <p:sp>
          <p:nvSpPr>
            <p:cNvPr id="87126" name="Text Box 86"/>
            <p:cNvSpPr txBox="1">
              <a:spLocks noChangeArrowheads="1"/>
            </p:cNvSpPr>
            <p:nvPr/>
          </p:nvSpPr>
          <p:spPr bwMode="gray">
            <a:xfrm>
              <a:off x="4669630" y="1550548"/>
              <a:ext cx="3080014" cy="636072"/>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square" lIns="0" tIns="0" rIns="0" bIns="0">
              <a:spAutoFit/>
            </a:bodyPr>
            <a:lstStyle/>
            <a:p>
              <a:pPr marL="0" marR="0" lvl="0" indent="1588" algn="l" defTabSz="914400" rtl="0" eaLnBrk="1" fontAlgn="auto" latinLnBrk="0" hangingPunct="1">
                <a:lnSpc>
                  <a:spcPct val="100000"/>
                </a:lnSpc>
                <a:spcBef>
                  <a:spcPct val="25000"/>
                </a:spcBef>
                <a:spcAft>
                  <a:spcPts val="0"/>
                </a:spcAft>
                <a:buClr>
                  <a:schemeClr val="accent2"/>
                </a:buClr>
                <a:buSzPct val="80000"/>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Invoice received in London, UK</a:t>
              </a:r>
            </a:p>
            <a:p>
              <a:pPr marL="171399" marR="0" lvl="1" indent="-171399" algn="l" defTabSz="914400" rtl="0" eaLnBrk="1" fontAlgn="auto" latinLnBrk="0" hangingPunct="1">
                <a:lnSpc>
                  <a:spcPct val="100000"/>
                </a:lnSpc>
                <a:spcBef>
                  <a:spcPts val="200"/>
                </a:spcBef>
                <a:spcAft>
                  <a:spcPts val="0"/>
                </a:spcAft>
                <a:buClr>
                  <a:schemeClr val="accent2"/>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Helvetica" pitchFamily="2" charset="0"/>
                </a:rPr>
                <a:t>Is scanned</a:t>
              </a:r>
            </a:p>
            <a:p>
              <a:pPr marL="171399" marR="0" lvl="1" indent="-171399" algn="l" defTabSz="914400" rtl="0" eaLnBrk="1" fontAlgn="auto" latinLnBrk="0" hangingPunct="1">
                <a:lnSpc>
                  <a:spcPct val="100000"/>
                </a:lnSpc>
                <a:spcBef>
                  <a:spcPts val="200"/>
                </a:spcBef>
                <a:spcAft>
                  <a:spcPts val="0"/>
                </a:spcAft>
                <a:buClr>
                  <a:schemeClr val="accent2"/>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Helvetica" pitchFamily="2" charset="0"/>
                </a:rPr>
                <a:t>Workflow in SSC in Asia started</a:t>
              </a:r>
            </a:p>
          </p:txBody>
        </p:sp>
        <p:pic>
          <p:nvPicPr>
            <p:cNvPr id="39" name="Picture 10">
              <a:extLst>
                <a:ext uri="{FF2B5EF4-FFF2-40B4-BE49-F238E27FC236}">
                  <a16:creationId xmlns:a16="http://schemas.microsoft.com/office/drawing/2014/main" id="{EF4B7759-27CE-7249-ADB8-F2DC66DBB3B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5165630" y="2105068"/>
              <a:ext cx="1045476" cy="1045476"/>
            </a:xfrm>
            <a:prstGeom prst="rect">
              <a:avLst/>
            </a:prstGeom>
            <a:noFill/>
          </p:spPr>
        </p:pic>
      </p:grpSp>
      <p:grpSp>
        <p:nvGrpSpPr>
          <p:cNvPr id="33" name="Group 32"/>
          <p:cNvGrpSpPr/>
          <p:nvPr/>
        </p:nvGrpSpPr>
        <p:grpSpPr>
          <a:xfrm>
            <a:off x="1792859" y="3834832"/>
            <a:ext cx="7012112" cy="1753550"/>
            <a:chOff x="781234" y="3861441"/>
            <a:chExt cx="6026944" cy="1507184"/>
          </a:xfrm>
        </p:grpSpPr>
        <p:sp>
          <p:nvSpPr>
            <p:cNvPr id="87124" name="Text Box 84"/>
            <p:cNvSpPr txBox="1">
              <a:spLocks noChangeArrowheads="1"/>
            </p:cNvSpPr>
            <p:nvPr/>
          </p:nvSpPr>
          <p:spPr bwMode="gray">
            <a:xfrm>
              <a:off x="781234" y="4902841"/>
              <a:ext cx="1785753" cy="370253"/>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square" lIns="0" tIns="0" rIns="0" bIns="0">
              <a:spAutoFit/>
            </a:bodyPr>
            <a:lstStyle/>
            <a:p>
              <a:pPr marL="0" marR="0" lvl="0" indent="1588" algn="r" defTabSz="914400" rtl="0" eaLnBrk="1" fontAlgn="auto" latinLnBrk="0" hangingPunct="1">
                <a:lnSpc>
                  <a:spcPct val="100000"/>
                </a:lnSpc>
                <a:spcBef>
                  <a:spcPct val="25000"/>
                </a:spcBef>
                <a:spcAft>
                  <a:spcPts val="0"/>
                </a:spcAft>
                <a:buClr>
                  <a:srgbClr val="F0AB00"/>
                </a:buClr>
                <a:buSzPct val="80000"/>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Approver in </a:t>
              </a:r>
              <a:br>
                <a:rPr kumimoji="0" lang="en-US" sz="1400" b="1" i="0" u="none" strike="noStrike" kern="1200" cap="none" spc="0" normalizeH="0" baseline="0" noProof="0">
                  <a:ln>
                    <a:noFill/>
                  </a:ln>
                  <a:solidFill>
                    <a:prstClr val="black"/>
                  </a:solidFill>
                  <a:effectLst/>
                  <a:uLnTx/>
                  <a:uFillTx/>
                  <a:latin typeface="Helvetica" pitchFamily="2" charset="0"/>
                </a:rPr>
              </a:br>
              <a:r>
                <a:rPr kumimoji="0" lang="en-US" sz="1400" b="1" i="0" u="none" strike="noStrike" kern="1200" cap="none" spc="0" normalizeH="0" baseline="0" noProof="0">
                  <a:ln>
                    <a:noFill/>
                  </a:ln>
                  <a:solidFill>
                    <a:prstClr val="black"/>
                  </a:solidFill>
                  <a:effectLst/>
                  <a:uLnTx/>
                  <a:uFillTx/>
                  <a:latin typeface="Helvetica" pitchFamily="2" charset="0"/>
                </a:rPr>
                <a:t>Argentina gives OK</a:t>
              </a:r>
            </a:p>
          </p:txBody>
        </p:sp>
        <p:sp>
          <p:nvSpPr>
            <p:cNvPr id="40972" name="Line 88"/>
            <p:cNvSpPr>
              <a:spLocks noChangeShapeType="1"/>
            </p:cNvSpPr>
            <p:nvPr/>
          </p:nvSpPr>
          <p:spPr bwMode="gray">
            <a:xfrm flipH="1">
              <a:off x="3126436" y="3861441"/>
              <a:ext cx="3606152" cy="1387289"/>
            </a:xfrm>
            <a:prstGeom prst="line">
              <a:avLst/>
            </a:prstGeom>
            <a:noFill/>
            <a:ln w="12700">
              <a:solidFill>
                <a:schemeClr val="tx1">
                  <a:lumMod val="65000"/>
                  <a:lumOff val="35000"/>
                </a:schemeClr>
              </a:solidFill>
              <a:round/>
              <a:headEnd/>
              <a:tailEnd type="triangle" w="med" len="me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sp>
          <p:nvSpPr>
            <p:cNvPr id="40973" name="Line 91"/>
            <p:cNvSpPr>
              <a:spLocks noChangeShapeType="1"/>
            </p:cNvSpPr>
            <p:nvPr/>
          </p:nvSpPr>
          <p:spPr bwMode="gray">
            <a:xfrm flipH="1">
              <a:off x="3149599" y="3932077"/>
              <a:ext cx="3658579" cy="1436548"/>
            </a:xfrm>
            <a:prstGeom prst="line">
              <a:avLst/>
            </a:prstGeom>
            <a:noFill/>
            <a:ln w="12700">
              <a:solidFill>
                <a:schemeClr val="tx1">
                  <a:lumMod val="65000"/>
                  <a:lumOff val="35000"/>
                </a:schemeClr>
              </a:solidFill>
              <a:round/>
              <a:headEnd type="triangle" w="med" len="med"/>
              <a:tailEn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sp>
          <p:nvSpPr>
            <p:cNvPr id="29" name="Rectangle 28"/>
            <p:cNvSpPr/>
            <p:nvPr/>
          </p:nvSpPr>
          <p:spPr bwMode="gray">
            <a:xfrm>
              <a:off x="4909351" y="4565351"/>
              <a:ext cx="248576" cy="248576"/>
            </a:xfrm>
            <a:prstGeom prst="rect">
              <a:avLst/>
            </a:prstGeom>
            <a:solidFill>
              <a:schemeClr val="bg1"/>
            </a:solidFill>
            <a:ln>
              <a:solidFill>
                <a:schemeClr val="accent2"/>
              </a:solidFill>
            </a:ln>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Helvetica" pitchFamily="2" charset="0"/>
                  <a:cs typeface="Arial"/>
                </a:rPr>
                <a:t>3</a:t>
              </a:r>
            </a:p>
          </p:txBody>
        </p:sp>
      </p:grpSp>
    </p:spTree>
    <p:extLst>
      <p:ext uri="{BB962C8B-B14F-4D97-AF65-F5344CB8AC3E}">
        <p14:creationId xmlns:p14="http://schemas.microsoft.com/office/powerpoint/2010/main" val="383698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87123"/>
                                        </p:tgtEl>
                                        <p:attrNameLst>
                                          <p:attrName>style.visibility</p:attrName>
                                        </p:attrNameLst>
                                      </p:cBhvr>
                                      <p:to>
                                        <p:strVal val="visible"/>
                                      </p:to>
                                    </p:set>
                                    <p:animEffect transition="in" filter="fade">
                                      <p:cBhvr>
                                        <p:cTn id="9" dur="500"/>
                                        <p:tgtEl>
                                          <p:spTgt spid="87123"/>
                                        </p:tgtEl>
                                      </p:cBhvr>
                                    </p:animEffect>
                                  </p:childTnLst>
                                </p:cTn>
                              </p:par>
                              <p:par>
                                <p:cTn id="10" presetID="1"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982"/>
                                        </p:tgtEl>
                                        <p:attrNameLst>
                                          <p:attrName>style.visibility</p:attrName>
                                        </p:attrNameLst>
                                      </p:cBhvr>
                                      <p:to>
                                        <p:strVal val="visible"/>
                                      </p:to>
                                    </p:set>
                                    <p:animEffect transition="in" filter="fade">
                                      <p:cBhvr>
                                        <p:cTn id="18" dur="500"/>
                                        <p:tgtEl>
                                          <p:spTgt spid="4098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0974"/>
                                        </p:tgtEl>
                                        <p:attrNameLst>
                                          <p:attrName>style.visibility</p:attrName>
                                        </p:attrNameLst>
                                      </p:cBhvr>
                                      <p:to>
                                        <p:strVal val="visible"/>
                                      </p:to>
                                    </p:set>
                                    <p:animEffect transition="in" filter="fade">
                                      <p:cBhvr>
                                        <p:cTn id="21" dur="500"/>
                                        <p:tgtEl>
                                          <p:spTgt spid="4097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7125"/>
                                        </p:tgtEl>
                                        <p:attrNameLst>
                                          <p:attrName>style.visibility</p:attrName>
                                        </p:attrNameLst>
                                      </p:cBhvr>
                                      <p:to>
                                        <p:strVal val="visible"/>
                                      </p:to>
                                    </p:set>
                                    <p:animEffect transition="in" filter="fade">
                                      <p:cBhvr>
                                        <p:cTn id="24" dur="500"/>
                                        <p:tgtEl>
                                          <p:spTgt spid="87125"/>
                                        </p:tgtEl>
                                      </p:cBhvr>
                                    </p:animEffect>
                                  </p:childTnLst>
                                </p:cTn>
                              </p:par>
                              <p:par>
                                <p:cTn id="25" presetID="10"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123" grpId="0"/>
      <p:bldP spid="22" grpId="0" animBg="1"/>
      <p:bldP spid="87125" grpId="0"/>
      <p:bldP spid="40974" grpId="0" animBg="1"/>
      <p:bldP spid="40982" grpId="0" animBg="1"/>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nline Image Placeholder 18" descr="Smiling woman using laptop">
            <a:extLst>
              <a:ext uri="{FF2B5EF4-FFF2-40B4-BE49-F238E27FC236}">
                <a16:creationId xmlns:a16="http://schemas.microsoft.com/office/drawing/2014/main" id="{9444C586-4853-4081-B6BE-6A04F6C1597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
        <p:nvSpPr>
          <p:cNvPr id="13" name="Text Placeholder 2">
            <a:extLst>
              <a:ext uri="{FF2B5EF4-FFF2-40B4-BE49-F238E27FC236}">
                <a16:creationId xmlns:a16="http://schemas.microsoft.com/office/drawing/2014/main" id="{64EF7EAE-414B-4EFE-BCE7-08E6E903DB8C}"/>
              </a:ext>
            </a:extLst>
          </p:cNvPr>
          <p:cNvSpPr>
            <a:spLocks noGrp="1"/>
          </p:cNvSpPr>
          <p:nvPr>
            <p:ph type="body" sz="quarter" idx="12"/>
          </p:nvPr>
        </p:nvSpPr>
        <p:spPr>
          <a:xfrm>
            <a:off x="1794241" y="1506071"/>
            <a:ext cx="9196488" cy="1398493"/>
          </a:xfrm>
        </p:spPr>
        <p:txBody>
          <a:bodyPr>
            <a:normAutofit lnSpcReduction="10000"/>
          </a:bodyPr>
          <a:lstStyle/>
          <a:p>
            <a:pPr marL="0" indent="0">
              <a:lnSpc>
                <a:spcPct val="120000"/>
              </a:lnSpc>
              <a:spcBef>
                <a:spcPts val="0"/>
              </a:spcBef>
              <a:buNone/>
            </a:pPr>
            <a:r>
              <a:rPr lang="en-US" b="1" dirty="0">
                <a:solidFill>
                  <a:schemeClr val="accent3"/>
                </a:solidFill>
              </a:rPr>
              <a:t>Invoice Approval</a:t>
            </a:r>
          </a:p>
          <a:p>
            <a:pPr>
              <a:lnSpc>
                <a:spcPct val="120000"/>
              </a:lnSpc>
              <a:spcBef>
                <a:spcPts val="0"/>
              </a:spcBef>
            </a:pPr>
            <a:r>
              <a:rPr lang="en-US" sz="1800" b="1" dirty="0">
                <a:solidFill>
                  <a:schemeClr val="accent3"/>
                </a:solidFill>
              </a:rPr>
              <a:t>Invoice Management Details</a:t>
            </a:r>
            <a:br>
              <a:rPr lang="en-US" sz="1600" b="1" dirty="0">
                <a:solidFill>
                  <a:schemeClr val="accent3"/>
                </a:solidFill>
              </a:rPr>
            </a:br>
            <a:endParaRPr lang="en-US" sz="1600" b="1" dirty="0">
              <a:solidFill>
                <a:schemeClr val="accent3"/>
              </a:solidFill>
            </a:endParaRPr>
          </a:p>
        </p:txBody>
      </p:sp>
    </p:spTree>
    <p:extLst>
      <p:ext uri="{BB962C8B-B14F-4D97-AF65-F5344CB8AC3E}">
        <p14:creationId xmlns:p14="http://schemas.microsoft.com/office/powerpoint/2010/main" val="648833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96541F-B8B8-AC09-9450-A81C5E871B41}"/>
              </a:ext>
            </a:extLst>
          </p:cNvPr>
          <p:cNvSpPr>
            <a:spLocks noGrp="1"/>
          </p:cNvSpPr>
          <p:nvPr>
            <p:ph type="body" sz="quarter" idx="12"/>
          </p:nvPr>
        </p:nvSpPr>
        <p:spPr/>
        <p:txBody>
          <a:bodyPr>
            <a:normAutofit fontScale="92500" lnSpcReduction="20000"/>
          </a:bodyPr>
          <a:lstStyle/>
          <a:p>
            <a:r>
              <a:rPr lang="en-US" dirty="0"/>
              <a:t>Simplify And Automate Invoice Coding &amp; Approval</a:t>
            </a:r>
          </a:p>
        </p:txBody>
      </p:sp>
      <p:sp>
        <p:nvSpPr>
          <p:cNvPr id="14" name="Chevron 13"/>
          <p:cNvSpPr/>
          <p:nvPr/>
        </p:nvSpPr>
        <p:spPr>
          <a:xfrm>
            <a:off x="399563" y="2848818"/>
            <a:ext cx="3915285" cy="1142617"/>
          </a:xfrm>
          <a:prstGeom prst="chevron">
            <a:avLst>
              <a:gd name="adj" fmla="val 26267"/>
            </a:avLst>
          </a:prstGeom>
          <a:solidFill>
            <a:schemeClr val="accent3">
              <a:lumMod val="10000"/>
              <a:lumOff val="90000"/>
            </a:schemeClr>
          </a:solidFill>
          <a:ln w="19050">
            <a:no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3"/>
                </a:solidFill>
                <a:effectLst/>
                <a:uLnTx/>
                <a:uFillTx/>
                <a:latin typeface="Helvetica" pitchFamily="2" charset="0"/>
                <a:cs typeface="Arial"/>
              </a:rPr>
              <a:t>Auto determination </a:t>
            </a:r>
            <a:br>
              <a:rPr kumimoji="0" lang="en-US" sz="1600" b="1" i="0" u="none" strike="noStrike" kern="1200" cap="none" spc="0" normalizeH="0" baseline="0" noProof="0">
                <a:ln>
                  <a:noFill/>
                </a:ln>
                <a:solidFill>
                  <a:schemeClr val="accent3"/>
                </a:solidFill>
                <a:effectLst/>
                <a:uLnTx/>
                <a:uFillTx/>
                <a:latin typeface="Helvetica" pitchFamily="2" charset="0"/>
                <a:cs typeface="Arial"/>
              </a:rPr>
            </a:br>
            <a:r>
              <a:rPr kumimoji="0" lang="en-US" sz="1600" b="1" i="0" u="none" strike="noStrike" kern="1200" cap="none" spc="0" normalizeH="0" baseline="0" noProof="0">
                <a:ln>
                  <a:noFill/>
                </a:ln>
                <a:solidFill>
                  <a:schemeClr val="accent3"/>
                </a:solidFill>
                <a:effectLst/>
                <a:uLnTx/>
                <a:uFillTx/>
                <a:latin typeface="Helvetica" pitchFamily="2" charset="0"/>
                <a:cs typeface="Arial"/>
              </a:rPr>
              <a:t>of initial routing</a:t>
            </a:r>
          </a:p>
        </p:txBody>
      </p:sp>
      <p:sp>
        <p:nvSpPr>
          <p:cNvPr id="15" name="Chevron 14"/>
          <p:cNvSpPr/>
          <p:nvPr/>
        </p:nvSpPr>
        <p:spPr>
          <a:xfrm>
            <a:off x="4138357" y="2857691"/>
            <a:ext cx="3915285" cy="1142617"/>
          </a:xfrm>
          <a:prstGeom prst="chevron">
            <a:avLst>
              <a:gd name="adj" fmla="val 27115"/>
            </a:avLst>
          </a:prstGeom>
          <a:solidFill>
            <a:schemeClr val="accent2">
              <a:lumMod val="20000"/>
              <a:lumOff val="80000"/>
            </a:schemeClr>
          </a:solidFill>
          <a:ln w="19050">
            <a:no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solidFill>
                <a:effectLst/>
                <a:uLnTx/>
                <a:uFillTx/>
                <a:latin typeface="Helvetica" pitchFamily="2" charset="0"/>
                <a:cs typeface="Arial"/>
              </a:rPr>
              <a:t>Coding – manual or automatic based on template</a:t>
            </a:r>
          </a:p>
        </p:txBody>
      </p:sp>
      <p:sp>
        <p:nvSpPr>
          <p:cNvPr id="16" name="Chevron 15"/>
          <p:cNvSpPr/>
          <p:nvPr/>
        </p:nvSpPr>
        <p:spPr>
          <a:xfrm>
            <a:off x="7877151" y="2857692"/>
            <a:ext cx="3915285" cy="1142617"/>
          </a:xfrm>
          <a:prstGeom prst="chevron">
            <a:avLst>
              <a:gd name="adj" fmla="val 27962"/>
            </a:avLst>
          </a:prstGeom>
          <a:solidFill>
            <a:schemeClr val="accent3">
              <a:lumMod val="10000"/>
              <a:lumOff val="90000"/>
            </a:schemeClr>
          </a:solidFill>
          <a:ln w="19050">
            <a:no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solidFill>
                <a:effectLst/>
                <a:uLnTx/>
                <a:uFillTx/>
                <a:latin typeface="Helvetica" pitchFamily="2" charset="0"/>
                <a:cs typeface="Arial"/>
              </a:rPr>
              <a:t>Parallel approval of line items with full view of history and invoice image</a:t>
            </a:r>
          </a:p>
        </p:txBody>
      </p:sp>
      <p:grpSp>
        <p:nvGrpSpPr>
          <p:cNvPr id="8" name="Group 7">
            <a:extLst>
              <a:ext uri="{FF2B5EF4-FFF2-40B4-BE49-F238E27FC236}">
                <a16:creationId xmlns:a16="http://schemas.microsoft.com/office/drawing/2014/main" id="{54E3C8A8-48F1-AE41-8371-C3ACE3D59B66}"/>
              </a:ext>
            </a:extLst>
          </p:cNvPr>
          <p:cNvGrpSpPr/>
          <p:nvPr/>
        </p:nvGrpSpPr>
        <p:grpSpPr>
          <a:xfrm>
            <a:off x="399562" y="4412174"/>
            <a:ext cx="11262883" cy="899866"/>
            <a:chOff x="424534" y="4155877"/>
            <a:chExt cx="11265816" cy="900100"/>
          </a:xfrm>
        </p:grpSpPr>
        <p:cxnSp>
          <p:nvCxnSpPr>
            <p:cNvPr id="4" name="Straight Arrow Connector 3">
              <a:extLst>
                <a:ext uri="{FF2B5EF4-FFF2-40B4-BE49-F238E27FC236}">
                  <a16:creationId xmlns:a16="http://schemas.microsoft.com/office/drawing/2014/main" id="{2A21806A-36B6-0E43-8E99-C06F76235DD3}"/>
                </a:ext>
              </a:extLst>
            </p:cNvPr>
            <p:cNvCxnSpPr>
              <a:cxnSpLocks/>
            </p:cNvCxnSpPr>
            <p:nvPr/>
          </p:nvCxnSpPr>
          <p:spPr>
            <a:xfrm>
              <a:off x="424534" y="4605927"/>
              <a:ext cx="11265816" cy="0"/>
            </a:xfrm>
            <a:prstGeom prst="straightConnector1">
              <a:avLst/>
            </a:prstGeom>
            <a:ln w="38100">
              <a:solidFill>
                <a:schemeClr val="accent3"/>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880608" y="4155877"/>
              <a:ext cx="8433262" cy="900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99" b="1" i="0" u="none" strike="noStrike" kern="1200" cap="none" spc="0" normalizeH="0" baseline="0" noProof="0" dirty="0">
                  <a:ln>
                    <a:noFill/>
                  </a:ln>
                  <a:solidFill>
                    <a:schemeClr val="accent6"/>
                  </a:solidFill>
                  <a:effectLst/>
                  <a:uLnTx/>
                  <a:uFillTx/>
                  <a:latin typeface="Helvetica" pitchFamily="2" charset="0"/>
                </a:rPr>
                <a:t>Rule-based approval chain and automatic escalation</a:t>
              </a:r>
            </a:p>
          </p:txBody>
        </p:sp>
      </p:grpSp>
      <p:sp>
        <p:nvSpPr>
          <p:cNvPr id="13" name="TextBox 12"/>
          <p:cNvSpPr txBox="1"/>
          <p:nvPr/>
        </p:nvSpPr>
        <p:spPr>
          <a:xfrm>
            <a:off x="2680093" y="5352171"/>
            <a:ext cx="6633754" cy="47138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20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One logic: many user-specific interfaces</a:t>
            </a:r>
          </a:p>
        </p:txBody>
      </p:sp>
    </p:spTree>
    <p:extLst>
      <p:ext uri="{BB962C8B-B14F-4D97-AF65-F5344CB8AC3E}">
        <p14:creationId xmlns:p14="http://schemas.microsoft.com/office/powerpoint/2010/main" val="37573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FCE40166-AC73-462D-A2C7-A755244FE18F}"/>
              </a:ext>
            </a:extLst>
          </p:cNvPr>
          <p:cNvSpPr>
            <a:spLocks noGrp="1"/>
          </p:cNvSpPr>
          <p:nvPr>
            <p:ph type="body" sz="quarter" idx="12"/>
          </p:nvPr>
        </p:nvSpPr>
        <p:spPr>
          <a:prstGeom prst="rect">
            <a:avLst/>
          </a:prstGeom>
        </p:spPr>
        <p:txBody>
          <a:bodyPr>
            <a:normAutofit/>
          </a:bodyPr>
          <a:lstStyle/>
          <a:p>
            <a:pPr>
              <a:spcBef>
                <a:spcPts val="0"/>
              </a:spcBef>
            </a:pPr>
            <a:r>
              <a:rPr lang="en-US" b="1" dirty="0">
                <a:solidFill>
                  <a:schemeClr val="accent3"/>
                </a:solidFill>
              </a:rPr>
              <a:t>One Approval Logic</a:t>
            </a:r>
          </a:p>
          <a:p>
            <a:pPr>
              <a:spcBef>
                <a:spcPts val="0"/>
              </a:spcBef>
            </a:pPr>
            <a:r>
              <a:rPr lang="en-US" sz="1200" dirty="0">
                <a:solidFill>
                  <a:schemeClr val="accent3"/>
                </a:solidFill>
              </a:rPr>
              <a:t>Always The Right User </a:t>
            </a:r>
            <a:r>
              <a:rPr lang="en-US" sz="1200" dirty="0" err="1">
                <a:solidFill>
                  <a:schemeClr val="accent3"/>
                </a:solidFill>
              </a:rPr>
              <a:t>Interfacehe</a:t>
            </a:r>
            <a:endParaRPr lang="en-US" dirty="0">
              <a:solidFill>
                <a:schemeClr val="accent3"/>
              </a:solidFill>
            </a:endParaRPr>
          </a:p>
        </p:txBody>
      </p:sp>
      <p:pic>
        <p:nvPicPr>
          <p:cNvPr id="9" name="Picture 3">
            <a:extLst>
              <a:ext uri="{FF2B5EF4-FFF2-40B4-BE49-F238E27FC236}">
                <a16:creationId xmlns:a16="http://schemas.microsoft.com/office/drawing/2014/main" id="{049B0D90-B298-483A-9B28-A652BC3D06A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1317988" y="1992959"/>
            <a:ext cx="6124013" cy="43310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D43577D-C726-4B55-80E2-EC07F458CF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72672" y="2346225"/>
            <a:ext cx="5011647" cy="3758735"/>
          </a:xfrm>
          <a:prstGeom prst="rect">
            <a:avLst/>
          </a:prstGeom>
          <a:ln>
            <a:solidFill>
              <a:schemeClr val="tx1"/>
            </a:solidFill>
          </a:ln>
        </p:spPr>
      </p:pic>
      <p:pic>
        <p:nvPicPr>
          <p:cNvPr id="11" name="Picture 10">
            <a:extLst>
              <a:ext uri="{FF2B5EF4-FFF2-40B4-BE49-F238E27FC236}">
                <a16:creationId xmlns:a16="http://schemas.microsoft.com/office/drawing/2014/main" id="{DDF0DB85-BB07-4992-AD99-262FD7EF1AA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72672" y="2346225"/>
            <a:ext cx="5011647" cy="3758735"/>
          </a:xfrm>
          <a:prstGeom prst="rect">
            <a:avLst/>
          </a:prstGeom>
          <a:ln>
            <a:solidFill>
              <a:schemeClr val="tx1"/>
            </a:solidFill>
          </a:ln>
        </p:spPr>
      </p:pic>
      <p:pic>
        <p:nvPicPr>
          <p:cNvPr id="12" name="Picture 11">
            <a:extLst>
              <a:ext uri="{FF2B5EF4-FFF2-40B4-BE49-F238E27FC236}">
                <a16:creationId xmlns:a16="http://schemas.microsoft.com/office/drawing/2014/main" id="{D60AEBE3-89F4-4212-BD22-63BC8E97E1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23153" y="2293180"/>
            <a:ext cx="5011647" cy="3758735"/>
          </a:xfrm>
          <a:prstGeom prst="rect">
            <a:avLst/>
          </a:prstGeom>
          <a:ln>
            <a:solidFill>
              <a:schemeClr val="tx1"/>
            </a:solidFill>
          </a:ln>
        </p:spPr>
      </p:pic>
      <p:grpSp>
        <p:nvGrpSpPr>
          <p:cNvPr id="13" name="Group 12">
            <a:extLst>
              <a:ext uri="{FF2B5EF4-FFF2-40B4-BE49-F238E27FC236}">
                <a16:creationId xmlns:a16="http://schemas.microsoft.com/office/drawing/2014/main" id="{759B1E64-51F7-454A-B8FC-8938C556347E}"/>
              </a:ext>
            </a:extLst>
          </p:cNvPr>
          <p:cNvGrpSpPr/>
          <p:nvPr/>
        </p:nvGrpSpPr>
        <p:grpSpPr>
          <a:xfrm>
            <a:off x="7387828" y="1902074"/>
            <a:ext cx="2669600" cy="4704934"/>
            <a:chOff x="8169751" y="1480463"/>
            <a:chExt cx="2766625" cy="4875932"/>
          </a:xfrm>
        </p:grpSpPr>
        <p:pic>
          <p:nvPicPr>
            <p:cNvPr id="14" name="Picture 2">
              <a:extLst>
                <a:ext uri="{FF2B5EF4-FFF2-40B4-BE49-F238E27FC236}">
                  <a16:creationId xmlns:a16="http://schemas.microsoft.com/office/drawing/2014/main" id="{D0642EDB-8423-41A3-A089-2C8EEBCA6D0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8169751" y="1480463"/>
              <a:ext cx="2766625" cy="4875932"/>
            </a:xfrm>
            <a:prstGeom prst="rect">
              <a:avLst/>
            </a:prstGeom>
            <a:noFill/>
            <a:extLst>
              <a:ext uri="{909E8E84-426E-40DD-AFC4-6F175D3DCCD1}">
                <a14:hiddenFill xmlns:a14="http://schemas.microsoft.com/office/drawing/2010/main">
                  <a:solidFill>
                    <a:srgbClr val="FFFFFF"/>
                  </a:solidFill>
                </a14:hiddenFill>
              </a:ext>
            </a:extLst>
          </p:spPr>
        </p:pic>
        <p:pic>
          <p:nvPicPr>
            <p:cNvPr id="15" name="3853C2F0-6850-4214-9922-8236BF63BAA9" descr="3853C2F0-6850-4214-9922-8236BF63BAA9">
              <a:extLst>
                <a:ext uri="{FF2B5EF4-FFF2-40B4-BE49-F238E27FC236}">
                  <a16:creationId xmlns:a16="http://schemas.microsoft.com/office/drawing/2014/main" id="{6F2F9324-CD2A-4F74-BD31-D09EB45514B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637389" y="2203767"/>
              <a:ext cx="1777818" cy="31821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pic>
        <p:nvPicPr>
          <p:cNvPr id="16" name="830D38AB-1F4C-48EC-98A1-F4D3E2DCC8C0" descr="830D38AB-1F4C-48EC-98A1-F4D3E2DCC8C0">
            <a:extLst>
              <a:ext uri="{FF2B5EF4-FFF2-40B4-BE49-F238E27FC236}">
                <a16:creationId xmlns:a16="http://schemas.microsoft.com/office/drawing/2014/main" id="{3BE4E521-8572-4127-8F80-9F6189E0164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864893" y="2600011"/>
            <a:ext cx="1715469" cy="307051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0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15C8CDA4-BD41-4B1E-A7DB-BBA0AAA60AC2}"/>
              </a:ext>
            </a:extLst>
          </p:cNvPr>
          <p:cNvSpPr>
            <a:spLocks noGrp="1"/>
          </p:cNvSpPr>
          <p:nvPr>
            <p:ph type="body" sz="quarter" idx="12"/>
          </p:nvPr>
        </p:nvSpPr>
        <p:spPr>
          <a:prstGeom prst="rect">
            <a:avLst/>
          </a:prstGeom>
        </p:spPr>
        <p:txBody>
          <a:bodyPr>
            <a:normAutofit/>
          </a:bodyPr>
          <a:lstStyle/>
          <a:p>
            <a:r>
              <a:rPr lang="en-US" sz="3600" b="1" dirty="0">
                <a:solidFill>
                  <a:schemeClr val="accent3"/>
                </a:solidFill>
              </a:rPr>
              <a:t>… or any tablet.</a:t>
            </a:r>
          </a:p>
        </p:txBody>
      </p:sp>
      <p:pic>
        <p:nvPicPr>
          <p:cNvPr id="9" name="Picture 2">
            <a:extLst>
              <a:ext uri="{FF2B5EF4-FFF2-40B4-BE49-F238E27FC236}">
                <a16:creationId xmlns:a16="http://schemas.microsoft.com/office/drawing/2014/main" id="{5B5BD221-7A5C-4110-BA7C-40EF3F2EC3C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2595374" y="1778515"/>
            <a:ext cx="6674339" cy="47152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DBC5E0D-31C1-406C-AB98-81A5C4752A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1" name="Picture 10">
            <a:extLst>
              <a:ext uri="{FF2B5EF4-FFF2-40B4-BE49-F238E27FC236}">
                <a16:creationId xmlns:a16="http://schemas.microsoft.com/office/drawing/2014/main" id="{12CF3EE5-6B9B-414F-B44C-3CE15AA93F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2" name="Picture 11">
            <a:extLst>
              <a:ext uri="{FF2B5EF4-FFF2-40B4-BE49-F238E27FC236}">
                <a16:creationId xmlns:a16="http://schemas.microsoft.com/office/drawing/2014/main" id="{6175A781-BD3D-45B0-A070-7426EB841A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3" name="Picture 12">
            <a:extLst>
              <a:ext uri="{FF2B5EF4-FFF2-40B4-BE49-F238E27FC236}">
                <a16:creationId xmlns:a16="http://schemas.microsoft.com/office/drawing/2014/main" id="{17EEF00C-16E8-40BD-AAAC-F2BFD1E858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4" name="Picture 13">
            <a:extLst>
              <a:ext uri="{FF2B5EF4-FFF2-40B4-BE49-F238E27FC236}">
                <a16:creationId xmlns:a16="http://schemas.microsoft.com/office/drawing/2014/main" id="{7D838ADC-C98C-4565-B841-03CE9A46BC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5" name="Picture 14">
            <a:extLst>
              <a:ext uri="{FF2B5EF4-FFF2-40B4-BE49-F238E27FC236}">
                <a16:creationId xmlns:a16="http://schemas.microsoft.com/office/drawing/2014/main" id="{0CF3B47F-65D4-4E61-933D-91119DEF1C5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6" name="Picture 15">
            <a:extLst>
              <a:ext uri="{FF2B5EF4-FFF2-40B4-BE49-F238E27FC236}">
                <a16:creationId xmlns:a16="http://schemas.microsoft.com/office/drawing/2014/main" id="{ED3B0765-5394-4479-9715-01BA206ECCC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7" name="Picture 16">
            <a:extLst>
              <a:ext uri="{FF2B5EF4-FFF2-40B4-BE49-F238E27FC236}">
                <a16:creationId xmlns:a16="http://schemas.microsoft.com/office/drawing/2014/main" id="{3ADA953D-1CF0-43EB-9D06-98F78A9D799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8" name="Picture 17">
            <a:extLst>
              <a:ext uri="{FF2B5EF4-FFF2-40B4-BE49-F238E27FC236}">
                <a16:creationId xmlns:a16="http://schemas.microsoft.com/office/drawing/2014/main" id="{9EEB6E1E-575E-4334-B788-3F2AD8E5F76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sp>
        <p:nvSpPr>
          <p:cNvPr id="19" name="Rectangular Callout 22">
            <a:extLst>
              <a:ext uri="{FF2B5EF4-FFF2-40B4-BE49-F238E27FC236}">
                <a16:creationId xmlns:a16="http://schemas.microsoft.com/office/drawing/2014/main" id="{387E29FF-60E7-4638-B6C4-FC8B84C4DFE8}"/>
              </a:ext>
            </a:extLst>
          </p:cNvPr>
          <p:cNvSpPr/>
          <p:nvPr/>
        </p:nvSpPr>
        <p:spPr>
          <a:xfrm>
            <a:off x="1515087" y="4524748"/>
            <a:ext cx="1464235" cy="815326"/>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Invoice approval history</a:t>
            </a:r>
          </a:p>
        </p:txBody>
      </p:sp>
      <p:sp>
        <p:nvSpPr>
          <p:cNvPr id="20" name="Rectangular Callout 23">
            <a:extLst>
              <a:ext uri="{FF2B5EF4-FFF2-40B4-BE49-F238E27FC236}">
                <a16:creationId xmlns:a16="http://schemas.microsoft.com/office/drawing/2014/main" id="{3A2D0349-F6E8-4854-9B5B-3CF4086F39A2}"/>
              </a:ext>
            </a:extLst>
          </p:cNvPr>
          <p:cNvSpPr/>
          <p:nvPr/>
        </p:nvSpPr>
        <p:spPr>
          <a:xfrm>
            <a:off x="8445278" y="2181812"/>
            <a:ext cx="1652336" cy="905759"/>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Invoice attachments </a:t>
            </a:r>
            <a:br>
              <a:rPr lang="en-US" sz="1400">
                <a:solidFill>
                  <a:schemeClr val="tx1"/>
                </a:solidFill>
                <a:latin typeface="Helvetica" pitchFamily="2" charset="0"/>
              </a:rPr>
            </a:br>
            <a:r>
              <a:rPr lang="en-US" sz="1400">
                <a:solidFill>
                  <a:schemeClr val="tx1"/>
                </a:solidFill>
                <a:latin typeface="Helvetica" pitchFamily="2" charset="0"/>
              </a:rPr>
              <a:t>and image</a:t>
            </a:r>
          </a:p>
        </p:txBody>
      </p:sp>
      <p:sp>
        <p:nvSpPr>
          <p:cNvPr id="21" name="Rectangular Callout 24">
            <a:extLst>
              <a:ext uri="{FF2B5EF4-FFF2-40B4-BE49-F238E27FC236}">
                <a16:creationId xmlns:a16="http://schemas.microsoft.com/office/drawing/2014/main" id="{EB0331BC-A1F4-4598-9E51-2BDFDE312670}"/>
              </a:ext>
            </a:extLst>
          </p:cNvPr>
          <p:cNvSpPr/>
          <p:nvPr/>
        </p:nvSpPr>
        <p:spPr>
          <a:xfrm>
            <a:off x="8445278" y="3788475"/>
            <a:ext cx="1652336" cy="905759"/>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Approve and confirm</a:t>
            </a:r>
          </a:p>
        </p:txBody>
      </p:sp>
      <p:sp>
        <p:nvSpPr>
          <p:cNvPr id="22" name="Rectangular Callout 21">
            <a:extLst>
              <a:ext uri="{FF2B5EF4-FFF2-40B4-BE49-F238E27FC236}">
                <a16:creationId xmlns:a16="http://schemas.microsoft.com/office/drawing/2014/main" id="{E8B82AEF-DCCE-4883-A064-E47E37A40911}"/>
              </a:ext>
            </a:extLst>
          </p:cNvPr>
          <p:cNvSpPr/>
          <p:nvPr/>
        </p:nvSpPr>
        <p:spPr>
          <a:xfrm>
            <a:off x="1515087" y="3353281"/>
            <a:ext cx="1464235" cy="815326"/>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Invoice details</a:t>
            </a:r>
          </a:p>
        </p:txBody>
      </p:sp>
      <p:sp>
        <p:nvSpPr>
          <p:cNvPr id="23" name="Rectangular Callout 31">
            <a:extLst>
              <a:ext uri="{FF2B5EF4-FFF2-40B4-BE49-F238E27FC236}">
                <a16:creationId xmlns:a16="http://schemas.microsoft.com/office/drawing/2014/main" id="{672F8505-0C20-4735-88D5-6CA248EA26E0}"/>
              </a:ext>
            </a:extLst>
          </p:cNvPr>
          <p:cNvSpPr/>
          <p:nvPr/>
        </p:nvSpPr>
        <p:spPr>
          <a:xfrm>
            <a:off x="1515087" y="2181813"/>
            <a:ext cx="1464235" cy="815326"/>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Invoice list</a:t>
            </a:r>
          </a:p>
        </p:txBody>
      </p:sp>
    </p:spTree>
    <p:extLst>
      <p:ext uri="{BB962C8B-B14F-4D97-AF65-F5344CB8AC3E}">
        <p14:creationId xmlns:p14="http://schemas.microsoft.com/office/powerpoint/2010/main" val="283954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100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nline Image Placeholder 18" descr="Close up photo of colorful graph data">
            <a:extLst>
              <a:ext uri="{FF2B5EF4-FFF2-40B4-BE49-F238E27FC236}">
                <a16:creationId xmlns:a16="http://schemas.microsoft.com/office/drawing/2014/main" id="{9444C586-4853-4081-B6BE-6A04F6C1597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
        <p:nvSpPr>
          <p:cNvPr id="4" name="TextBox 3">
            <a:extLst>
              <a:ext uri="{FF2B5EF4-FFF2-40B4-BE49-F238E27FC236}">
                <a16:creationId xmlns:a16="http://schemas.microsoft.com/office/drawing/2014/main" id="{71CE7266-94B0-0AFE-BCC3-6D64C1AC9A26}"/>
              </a:ext>
            </a:extLst>
          </p:cNvPr>
          <p:cNvSpPr txBox="1"/>
          <p:nvPr/>
        </p:nvSpPr>
        <p:spPr>
          <a:xfrm>
            <a:off x="2009422" y="1495194"/>
            <a:ext cx="6538229" cy="861774"/>
          </a:xfrm>
          <a:prstGeom prst="rect">
            <a:avLst/>
          </a:prstGeom>
          <a:noFill/>
        </p:spPr>
        <p:txBody>
          <a:bodyPr wrap="square">
            <a:spAutoFit/>
          </a:bodyPr>
          <a:lstStyle/>
          <a:p>
            <a:r>
              <a:rPr lang="en-US" sz="3200" b="1" dirty="0">
                <a:solidFill>
                  <a:schemeClr val="accent3"/>
                </a:solidFill>
                <a:latin typeface="Helvetica" pitchFamily="2" charset="0"/>
              </a:rPr>
              <a:t>Analytics &amp; Reporting</a:t>
            </a:r>
          </a:p>
          <a:p>
            <a:r>
              <a:rPr lang="en-US" b="1" dirty="0">
                <a:solidFill>
                  <a:schemeClr val="accent3"/>
                </a:solidFill>
                <a:latin typeface="Helvetica" pitchFamily="2" charset="0"/>
              </a:rPr>
              <a:t>Invoice Management Details</a:t>
            </a:r>
          </a:p>
        </p:txBody>
      </p:sp>
    </p:spTree>
    <p:extLst>
      <p:ext uri="{BB962C8B-B14F-4D97-AF65-F5344CB8AC3E}">
        <p14:creationId xmlns:p14="http://schemas.microsoft.com/office/powerpoint/2010/main" val="1884162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43FF751-65A8-4F59-A80C-FCEE60539A8A}"/>
              </a:ext>
            </a:extLst>
          </p:cNvPr>
          <p:cNvSpPr>
            <a:spLocks noGrp="1"/>
          </p:cNvSpPr>
          <p:nvPr>
            <p:ph type="body" sz="quarter" idx="12"/>
          </p:nvPr>
        </p:nvSpPr>
        <p:spPr>
          <a:xfrm>
            <a:off x="889000" y="2099757"/>
            <a:ext cx="3682388" cy="3557195"/>
          </a:xfrm>
          <a:prstGeom prst="rect">
            <a:avLst/>
          </a:prstGeom>
        </p:spPr>
        <p:txBody>
          <a:bodyPr>
            <a:normAutofit fontScale="32500" lnSpcReduction="20000"/>
          </a:bodyPr>
          <a:lstStyle/>
          <a:p>
            <a:pPr marL="342900" indent="-342900">
              <a:lnSpc>
                <a:spcPct val="120000"/>
              </a:lnSpc>
              <a:buFont typeface="Arial" panose="020B0604020202020204" pitchFamily="34" charset="0"/>
              <a:buChar char="•"/>
            </a:pPr>
            <a:r>
              <a:rPr lang="en-US" b="0" dirty="0">
                <a:solidFill>
                  <a:schemeClr val="accent3"/>
                </a:solidFill>
              </a:rPr>
              <a:t>Aging report</a:t>
            </a:r>
          </a:p>
          <a:p>
            <a:pPr marL="342900" indent="-342900">
              <a:lnSpc>
                <a:spcPct val="120000"/>
              </a:lnSpc>
              <a:buFont typeface="Arial" panose="020B0604020202020204" pitchFamily="34" charset="0"/>
              <a:buChar char="•"/>
            </a:pPr>
            <a:r>
              <a:rPr lang="en-US" b="0" dirty="0">
                <a:solidFill>
                  <a:schemeClr val="accent3"/>
                </a:solidFill>
              </a:rPr>
              <a:t>Automation and OCR report</a:t>
            </a:r>
          </a:p>
          <a:p>
            <a:pPr marL="342900" indent="-342900">
              <a:lnSpc>
                <a:spcPct val="120000"/>
              </a:lnSpc>
              <a:buFont typeface="Arial" panose="020B0604020202020204" pitchFamily="34" charset="0"/>
              <a:buChar char="•"/>
            </a:pPr>
            <a:r>
              <a:rPr lang="en-US" b="0" dirty="0">
                <a:solidFill>
                  <a:schemeClr val="accent3"/>
                </a:solidFill>
              </a:rPr>
              <a:t>Current liability report </a:t>
            </a:r>
          </a:p>
          <a:p>
            <a:pPr marL="342900" indent="-342900">
              <a:lnSpc>
                <a:spcPct val="120000"/>
              </a:lnSpc>
              <a:buFont typeface="Arial" panose="020B0604020202020204" pitchFamily="34" charset="0"/>
              <a:buChar char="•"/>
            </a:pPr>
            <a:r>
              <a:rPr lang="en-US" b="0" dirty="0">
                <a:solidFill>
                  <a:schemeClr val="accent3"/>
                </a:solidFill>
              </a:rPr>
              <a:t>Exception analysis report</a:t>
            </a:r>
          </a:p>
          <a:p>
            <a:pPr marL="342900" indent="-342900">
              <a:lnSpc>
                <a:spcPct val="120000"/>
              </a:lnSpc>
              <a:buFont typeface="Arial" panose="020B0604020202020204" pitchFamily="34" charset="0"/>
              <a:buChar char="•"/>
            </a:pPr>
            <a:r>
              <a:rPr lang="en-US" b="0" dirty="0">
                <a:solidFill>
                  <a:schemeClr val="accent3"/>
                </a:solidFill>
              </a:rPr>
              <a:t>Key process Analytics</a:t>
            </a:r>
          </a:p>
          <a:p>
            <a:pPr marL="342900" indent="-342900">
              <a:lnSpc>
                <a:spcPct val="120000"/>
              </a:lnSpc>
              <a:buFont typeface="Arial" panose="020B0604020202020204" pitchFamily="34" charset="0"/>
              <a:buChar char="•"/>
            </a:pPr>
            <a:r>
              <a:rPr lang="en-US" b="0" dirty="0">
                <a:solidFill>
                  <a:schemeClr val="accent3"/>
                </a:solidFill>
              </a:rPr>
              <a:t>KPI web dashboard</a:t>
            </a:r>
          </a:p>
          <a:p>
            <a:pPr marL="342900" indent="-342900">
              <a:lnSpc>
                <a:spcPct val="120000"/>
              </a:lnSpc>
              <a:buFont typeface="Arial" panose="020B0604020202020204" pitchFamily="34" charset="0"/>
              <a:buChar char="•"/>
            </a:pPr>
            <a:r>
              <a:rPr lang="en-US" b="0" dirty="0">
                <a:solidFill>
                  <a:schemeClr val="accent3"/>
                </a:solidFill>
              </a:rPr>
              <a:t>Productivity report</a:t>
            </a:r>
          </a:p>
          <a:p>
            <a:pPr marL="342900" indent="-342900">
              <a:lnSpc>
                <a:spcPct val="120000"/>
              </a:lnSpc>
              <a:buFont typeface="Arial" panose="020B0604020202020204" pitchFamily="34" charset="0"/>
              <a:buChar char="•"/>
            </a:pPr>
            <a:r>
              <a:rPr lang="en-US" b="0" dirty="0">
                <a:solidFill>
                  <a:schemeClr val="accent3"/>
                </a:solidFill>
              </a:rPr>
              <a:t>SAP BW extractors &amp; info cubes</a:t>
            </a:r>
          </a:p>
          <a:p>
            <a:pPr marL="342900" indent="-342900">
              <a:lnSpc>
                <a:spcPct val="120000"/>
              </a:lnSpc>
              <a:buFont typeface="Arial" panose="020B0604020202020204" pitchFamily="34" charset="0"/>
              <a:buChar char="•"/>
            </a:pPr>
            <a:r>
              <a:rPr lang="en-US" b="0" dirty="0">
                <a:solidFill>
                  <a:schemeClr val="accent3"/>
                </a:solidFill>
              </a:rPr>
              <a:t>Summary report</a:t>
            </a:r>
          </a:p>
          <a:p>
            <a:pPr marL="342900" indent="-342900">
              <a:lnSpc>
                <a:spcPct val="120000"/>
              </a:lnSpc>
              <a:buFont typeface="Arial" panose="020B0604020202020204" pitchFamily="34" charset="0"/>
              <a:buChar char="•"/>
            </a:pPr>
            <a:r>
              <a:rPr lang="en-US" b="0" dirty="0">
                <a:solidFill>
                  <a:schemeClr val="accent3"/>
                </a:solidFill>
              </a:rPr>
              <a:t>Planned: SAP Fiori-based analytics</a:t>
            </a:r>
          </a:p>
        </p:txBody>
      </p:sp>
      <p:sp>
        <p:nvSpPr>
          <p:cNvPr id="5" name="Text Placeholder 4">
            <a:extLst>
              <a:ext uri="{FF2B5EF4-FFF2-40B4-BE49-F238E27FC236}">
                <a16:creationId xmlns:a16="http://schemas.microsoft.com/office/drawing/2014/main" id="{95E1496F-8A33-4515-8602-EE06ABC4CF14}"/>
              </a:ext>
            </a:extLst>
          </p:cNvPr>
          <p:cNvSpPr>
            <a:spLocks noGrp="1"/>
          </p:cNvSpPr>
          <p:nvPr>
            <p:ph type="body" sz="quarter" idx="4294967295"/>
          </p:nvPr>
        </p:nvSpPr>
        <p:spPr>
          <a:xfrm>
            <a:off x="889000" y="697131"/>
            <a:ext cx="8966200" cy="669925"/>
          </a:xfrm>
          <a:prstGeom prst="rect">
            <a:avLst/>
          </a:prstGeom>
        </p:spPr>
        <p:txBody>
          <a:bodyPr/>
          <a:lstStyle/>
          <a:p>
            <a:pPr marL="0" indent="0">
              <a:buNone/>
            </a:pPr>
            <a:r>
              <a:rPr lang="en-US" sz="3600" b="1" dirty="0">
                <a:solidFill>
                  <a:schemeClr val="accent3"/>
                </a:solidFill>
              </a:rPr>
              <a:t>A Complete List Of Reports </a:t>
            </a:r>
          </a:p>
        </p:txBody>
      </p:sp>
      <p:pic>
        <p:nvPicPr>
          <p:cNvPr id="8" name="Picture Placeholder 5" descr="Key Process Analytics ©Open Text Corp.">
            <a:extLst>
              <a:ext uri="{FF2B5EF4-FFF2-40B4-BE49-F238E27FC236}">
                <a16:creationId xmlns:a16="http://schemas.microsoft.com/office/drawing/2014/main" id="{836E0BAD-3F3B-4E84-8DCD-9C1490CC3F4F}"/>
              </a:ext>
            </a:extLst>
          </p:cNvPr>
          <p:cNvPicPr>
            <a:picLocks noChangeAspect="1"/>
          </p:cNvPicPr>
          <p:nvPr/>
        </p:nvPicPr>
        <p:blipFill>
          <a:blip r:embed="rId2" cstate="email">
            <a:extLst>
              <a:ext uri="{28A0092B-C50C-407E-A947-70E740481C1C}">
                <a14:useLocalDpi xmlns:a14="http://schemas.microsoft.com/office/drawing/2010/main"/>
              </a:ext>
            </a:extLst>
          </a:blip>
          <a:srcRect l="2080" r="2080"/>
          <a:stretch>
            <a:fillRect/>
          </a:stretch>
        </p:blipFill>
        <p:spPr>
          <a:xfrm>
            <a:off x="5372100" y="1595841"/>
            <a:ext cx="5887003" cy="4565028"/>
          </a:xfrm>
          <a:prstGeom prst="rect">
            <a:avLst/>
          </a:prstGeom>
          <a:solidFill>
            <a:schemeClr val="bg2"/>
          </a:solidFill>
          <a:ln>
            <a:solidFill>
              <a:schemeClr val="tx2"/>
            </a:solidFill>
          </a:ln>
        </p:spPr>
      </p:pic>
    </p:spTree>
    <p:extLst>
      <p:ext uri="{BB962C8B-B14F-4D97-AF65-F5344CB8AC3E}">
        <p14:creationId xmlns:p14="http://schemas.microsoft.com/office/powerpoint/2010/main" val="2222714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5E1496F-8A33-4515-8602-EE06ABC4CF14}"/>
              </a:ext>
            </a:extLst>
          </p:cNvPr>
          <p:cNvSpPr>
            <a:spLocks noGrp="1"/>
          </p:cNvSpPr>
          <p:nvPr>
            <p:ph type="body" sz="quarter" idx="12"/>
          </p:nvPr>
        </p:nvSpPr>
        <p:spPr>
          <a:prstGeom prst="rect">
            <a:avLst/>
          </a:prstGeom>
        </p:spPr>
        <p:txBody>
          <a:bodyPr>
            <a:normAutofit fontScale="92500" lnSpcReduction="10000"/>
          </a:bodyPr>
          <a:lstStyle/>
          <a:p>
            <a:r>
              <a:rPr lang="en-US" sz="3200" b="1" dirty="0">
                <a:solidFill>
                  <a:schemeClr val="accent3"/>
                </a:solidFill>
              </a:rPr>
              <a:t>Trend Analysis is Key for Continuous Process Optimization</a:t>
            </a:r>
          </a:p>
        </p:txBody>
      </p:sp>
      <p:pic>
        <p:nvPicPr>
          <p:cNvPr id="7" name="Picture 6" descr="showcase.eimdemo.com - Remote Desktop Connection">
            <a:extLst>
              <a:ext uri="{FF2B5EF4-FFF2-40B4-BE49-F238E27FC236}">
                <a16:creationId xmlns:a16="http://schemas.microsoft.com/office/drawing/2014/main" id="{EBD446E9-2355-4128-91C6-2D37E9E9F8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24430" y="2122241"/>
            <a:ext cx="7257984" cy="4082616"/>
          </a:xfrm>
          <a:prstGeom prst="rect">
            <a:avLst/>
          </a:prstGeom>
          <a:ln w="3175">
            <a:solidFill>
              <a:schemeClr val="tx2"/>
            </a:solidFill>
          </a:ln>
        </p:spPr>
      </p:pic>
    </p:spTree>
    <p:extLst>
      <p:ext uri="{BB962C8B-B14F-4D97-AF65-F5344CB8AC3E}">
        <p14:creationId xmlns:p14="http://schemas.microsoft.com/office/powerpoint/2010/main" val="301799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9EED1-3049-A7C2-D657-22999707B5B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8AC5728-44A0-E748-8492-2054126BEE61}"/>
              </a:ext>
            </a:extLst>
          </p:cNvPr>
          <p:cNvSpPr>
            <a:spLocks noGrp="1"/>
          </p:cNvSpPr>
          <p:nvPr>
            <p:ph type="body" sz="quarter" idx="12"/>
          </p:nvPr>
        </p:nvSpPr>
        <p:spPr>
          <a:prstGeom prst="rect">
            <a:avLst/>
          </a:prstGeom>
        </p:spPr>
        <p:txBody>
          <a:bodyPr>
            <a:normAutofit/>
          </a:bodyPr>
          <a:lstStyle/>
          <a:p>
            <a:r>
              <a:rPr lang="en-US" sz="3200" b="1" dirty="0">
                <a:solidFill>
                  <a:schemeClr val="accent3"/>
                </a:solidFill>
              </a:rPr>
              <a:t>Supplier Self-service:</a:t>
            </a:r>
            <a:br>
              <a:rPr lang="en-US" sz="3200" b="1" dirty="0">
                <a:solidFill>
                  <a:schemeClr val="accent3"/>
                </a:solidFill>
              </a:rPr>
            </a:br>
            <a:r>
              <a:rPr lang="en-US" sz="2000" b="1" dirty="0">
                <a:solidFill>
                  <a:schemeClr val="accent3"/>
                </a:solidFill>
              </a:rPr>
              <a:t>Keep Suppliers &amp; Internal Staff Informed</a:t>
            </a:r>
            <a:endParaRPr lang="en-US" sz="3200" b="1" dirty="0">
              <a:solidFill>
                <a:schemeClr val="accent3"/>
              </a:solidFill>
            </a:endParaRPr>
          </a:p>
        </p:txBody>
      </p:sp>
      <p:pic>
        <p:nvPicPr>
          <p:cNvPr id="2" name="Content Placeholder 6" descr="Screen Clipping">
            <a:extLst>
              <a:ext uri="{FF2B5EF4-FFF2-40B4-BE49-F238E27FC236}">
                <a16:creationId xmlns:a16="http://schemas.microsoft.com/office/drawing/2014/main" id="{264234EE-40FD-81A7-7556-50B31C60DA7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17422" y="1659467"/>
            <a:ext cx="6137074" cy="4689651"/>
          </a:xfrm>
          <a:prstGeom prst="rect">
            <a:avLst/>
          </a:prstGeom>
          <a:ln w="3175">
            <a:solidFill>
              <a:schemeClr val="tx1"/>
            </a:solidFill>
          </a:ln>
        </p:spPr>
      </p:pic>
      <p:pic>
        <p:nvPicPr>
          <p:cNvPr id="3" name="Picture 2" descr="Screen Clipping">
            <a:extLst>
              <a:ext uri="{FF2B5EF4-FFF2-40B4-BE49-F238E27FC236}">
                <a16:creationId xmlns:a16="http://schemas.microsoft.com/office/drawing/2014/main" id="{5287E5A2-559D-6104-C079-00FB18EB18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17421" y="1659467"/>
            <a:ext cx="6141555" cy="4689651"/>
          </a:xfrm>
          <a:prstGeom prst="rect">
            <a:avLst/>
          </a:prstGeom>
          <a:ln w="3175">
            <a:solidFill>
              <a:schemeClr val="tx1"/>
            </a:solidFill>
          </a:ln>
        </p:spPr>
      </p:pic>
      <p:pic>
        <p:nvPicPr>
          <p:cNvPr id="4" name="Picture 3" descr="Screen Clipping">
            <a:extLst>
              <a:ext uri="{FF2B5EF4-FFF2-40B4-BE49-F238E27FC236}">
                <a16:creationId xmlns:a16="http://schemas.microsoft.com/office/drawing/2014/main" id="{D756E9E2-BFDB-9CF8-EDFC-2BBBCFEB7A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17422" y="1659467"/>
            <a:ext cx="6151234" cy="4689651"/>
          </a:xfrm>
          <a:prstGeom prst="rect">
            <a:avLst/>
          </a:prstGeom>
          <a:ln w="3175">
            <a:solidFill>
              <a:schemeClr val="tx2"/>
            </a:solidFill>
          </a:ln>
        </p:spPr>
      </p:pic>
      <p:sp>
        <p:nvSpPr>
          <p:cNvPr id="6" name="TextBox 5">
            <a:extLst>
              <a:ext uri="{FF2B5EF4-FFF2-40B4-BE49-F238E27FC236}">
                <a16:creationId xmlns:a16="http://schemas.microsoft.com/office/drawing/2014/main" id="{9F37483A-CF4F-CF7F-F929-0D46B6095926}"/>
              </a:ext>
            </a:extLst>
          </p:cNvPr>
          <p:cNvSpPr txBox="1"/>
          <p:nvPr/>
        </p:nvSpPr>
        <p:spPr>
          <a:xfrm>
            <a:off x="6591981" y="3121178"/>
            <a:ext cx="2973005" cy="557639"/>
          </a:xfrm>
          <a:prstGeom prst="roundRect">
            <a:avLst/>
          </a:prstGeom>
          <a:solidFill>
            <a:schemeClr val="bg1"/>
          </a:solidFill>
          <a:ln w="19050">
            <a:solidFill>
              <a:schemeClr val="accent2"/>
            </a:solidFill>
          </a:ln>
          <a:effectLst/>
        </p:spPr>
        <p:txBody>
          <a:bodyPr wrap="square" rtlCol="0" anchor="ctr">
            <a:noAutofit/>
          </a:bodyPr>
          <a:lstStyle/>
          <a:p>
            <a:pPr algn="ctr">
              <a:spcBef>
                <a:spcPts val="600"/>
              </a:spcBef>
              <a:buClr>
                <a:srgbClr val="F0AB00"/>
              </a:buClr>
              <a:buSzPct val="80000"/>
            </a:pPr>
            <a:r>
              <a:rPr lang="en-US" sz="1300" kern="0">
                <a:ea typeface="Arial Unicode MS" pitchFamily="34" charset="-128"/>
                <a:cs typeface="Arial Unicode MS" pitchFamily="34" charset="-128"/>
              </a:rPr>
              <a:t>Simple and secure user experience</a:t>
            </a:r>
          </a:p>
        </p:txBody>
      </p:sp>
      <p:sp>
        <p:nvSpPr>
          <p:cNvPr id="8" name="TextBox 7">
            <a:extLst>
              <a:ext uri="{FF2B5EF4-FFF2-40B4-BE49-F238E27FC236}">
                <a16:creationId xmlns:a16="http://schemas.microsoft.com/office/drawing/2014/main" id="{62779AEE-E89B-5F82-C09C-B45B3BFA2EA8}"/>
              </a:ext>
            </a:extLst>
          </p:cNvPr>
          <p:cNvSpPr txBox="1"/>
          <p:nvPr/>
        </p:nvSpPr>
        <p:spPr>
          <a:xfrm>
            <a:off x="6591981" y="3857206"/>
            <a:ext cx="2973005" cy="555468"/>
          </a:xfrm>
          <a:prstGeom prst="roundRect">
            <a:avLst/>
          </a:prstGeom>
          <a:solidFill>
            <a:schemeClr val="bg1"/>
          </a:solidFill>
          <a:ln w="19050">
            <a:solidFill>
              <a:schemeClr val="accent2"/>
            </a:solidFill>
          </a:ln>
          <a:effectLst/>
        </p:spPr>
        <p:txBody>
          <a:bodyPr wrap="square" rtlCol="0" anchor="ctr">
            <a:noAutofit/>
          </a:bodyPr>
          <a:lstStyle/>
          <a:p>
            <a:pPr algn="ctr">
              <a:spcBef>
                <a:spcPts val="600"/>
              </a:spcBef>
              <a:buClr>
                <a:srgbClr val="F0AB00"/>
              </a:buClr>
              <a:buSzPct val="80000"/>
            </a:pPr>
            <a:r>
              <a:rPr lang="en-US" sz="1300" kern="0">
                <a:ea typeface="Arial Unicode MS" pitchFamily="34" charset="-128"/>
                <a:cs typeface="Arial Unicode MS" pitchFamily="34" charset="-128"/>
              </a:rPr>
              <a:t>Displays exactly what you intend to share</a:t>
            </a:r>
          </a:p>
        </p:txBody>
      </p:sp>
      <p:sp>
        <p:nvSpPr>
          <p:cNvPr id="9" name="TextBox 8">
            <a:extLst>
              <a:ext uri="{FF2B5EF4-FFF2-40B4-BE49-F238E27FC236}">
                <a16:creationId xmlns:a16="http://schemas.microsoft.com/office/drawing/2014/main" id="{1847A5FA-9877-C799-D255-8354583FFDB9}"/>
              </a:ext>
            </a:extLst>
          </p:cNvPr>
          <p:cNvSpPr txBox="1"/>
          <p:nvPr/>
        </p:nvSpPr>
        <p:spPr>
          <a:xfrm>
            <a:off x="6591981" y="4591061"/>
            <a:ext cx="2973005" cy="555468"/>
          </a:xfrm>
          <a:prstGeom prst="roundRect">
            <a:avLst/>
          </a:prstGeom>
          <a:solidFill>
            <a:schemeClr val="bg1"/>
          </a:solidFill>
          <a:ln w="19050">
            <a:solidFill>
              <a:schemeClr val="accent2"/>
            </a:solidFill>
          </a:ln>
          <a:effectLst/>
        </p:spPr>
        <p:txBody>
          <a:bodyPr wrap="square" rtlCol="0" anchor="ctr">
            <a:noAutofit/>
          </a:bodyPr>
          <a:lstStyle/>
          <a:p>
            <a:pPr algn="ctr">
              <a:spcBef>
                <a:spcPts val="600"/>
              </a:spcBef>
              <a:buClr>
                <a:srgbClr val="F0AB00"/>
              </a:buClr>
              <a:buSzPct val="80000"/>
            </a:pPr>
            <a:r>
              <a:rPr lang="en-US" sz="1300" kern="0">
                <a:ea typeface="Arial Unicode MS" pitchFamily="34" charset="-128"/>
                <a:cs typeface="Arial Unicode MS" pitchFamily="34" charset="-128"/>
              </a:rPr>
              <a:t>Eliminates calls and distractions</a:t>
            </a:r>
          </a:p>
        </p:txBody>
      </p:sp>
      <p:sp>
        <p:nvSpPr>
          <p:cNvPr id="10" name="TextBox 9">
            <a:extLst>
              <a:ext uri="{FF2B5EF4-FFF2-40B4-BE49-F238E27FC236}">
                <a16:creationId xmlns:a16="http://schemas.microsoft.com/office/drawing/2014/main" id="{0BF27649-B570-1B86-142C-DC0E8D22B7E7}"/>
              </a:ext>
            </a:extLst>
          </p:cNvPr>
          <p:cNvSpPr txBox="1"/>
          <p:nvPr/>
        </p:nvSpPr>
        <p:spPr>
          <a:xfrm>
            <a:off x="6591981" y="5324918"/>
            <a:ext cx="2973005" cy="555468"/>
          </a:xfrm>
          <a:prstGeom prst="roundRect">
            <a:avLst/>
          </a:prstGeom>
          <a:solidFill>
            <a:schemeClr val="bg1"/>
          </a:solidFill>
          <a:ln w="19050">
            <a:solidFill>
              <a:schemeClr val="accent2"/>
            </a:solidFill>
          </a:ln>
          <a:effectLst/>
        </p:spPr>
        <p:txBody>
          <a:bodyPr wrap="square" rtlCol="0" anchor="ctr">
            <a:noAutofit/>
          </a:bodyPr>
          <a:lstStyle/>
          <a:p>
            <a:pPr algn="ctr">
              <a:spcBef>
                <a:spcPts val="600"/>
              </a:spcBef>
              <a:buClr>
                <a:srgbClr val="F0AB00"/>
              </a:buClr>
              <a:buSzPct val="80000"/>
            </a:pPr>
            <a:r>
              <a:rPr lang="en-US" sz="1300" kern="0">
                <a:ea typeface="Arial Unicode MS" pitchFamily="34" charset="-128"/>
                <a:cs typeface="Arial Unicode MS" pitchFamily="34" charset="-128"/>
              </a:rPr>
              <a:t>Improves supplier relationship</a:t>
            </a:r>
          </a:p>
        </p:txBody>
      </p:sp>
    </p:spTree>
    <p:extLst>
      <p:ext uri="{BB962C8B-B14F-4D97-AF65-F5344CB8AC3E}">
        <p14:creationId xmlns:p14="http://schemas.microsoft.com/office/powerpoint/2010/main" val="391075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579A65-85F5-C34C-A1DA-17F41BAC2A34}"/>
              </a:ext>
            </a:extLst>
          </p:cNvPr>
          <p:cNvSpPr>
            <a:spLocks noGrp="1"/>
          </p:cNvSpPr>
          <p:nvPr>
            <p:ph type="body" sz="quarter" idx="12"/>
          </p:nvPr>
        </p:nvSpPr>
        <p:spPr>
          <a:xfrm>
            <a:off x="514184" y="588432"/>
            <a:ext cx="4244083" cy="2070102"/>
          </a:xfrm>
        </p:spPr>
        <p:txBody>
          <a:bodyPr>
            <a:normAutofit/>
          </a:bodyPr>
          <a:lstStyle/>
          <a:p>
            <a:r>
              <a:rPr lang="en-US" dirty="0"/>
              <a:t>Aligned to SAP Source to Pay Roadmap</a:t>
            </a:r>
          </a:p>
        </p:txBody>
      </p:sp>
      <p:sp>
        <p:nvSpPr>
          <p:cNvPr id="12" name="Text Placeholder 1">
            <a:extLst>
              <a:ext uri="{FF2B5EF4-FFF2-40B4-BE49-F238E27FC236}">
                <a16:creationId xmlns:a16="http://schemas.microsoft.com/office/drawing/2014/main" id="{0DBCA237-B6A4-4E3B-8868-193472ED0705}"/>
              </a:ext>
            </a:extLst>
          </p:cNvPr>
          <p:cNvSpPr>
            <a:spLocks noGrp="1"/>
          </p:cNvSpPr>
          <p:nvPr>
            <p:ph type="body" sz="quarter" idx="11"/>
          </p:nvPr>
        </p:nvSpPr>
        <p:spPr>
          <a:xfrm>
            <a:off x="600193" y="2827867"/>
            <a:ext cx="3922349" cy="2751299"/>
          </a:xfrm>
        </p:spPr>
        <p:txBody>
          <a:bodyPr>
            <a:noAutofit/>
          </a:bodyPr>
          <a:lstStyle/>
          <a:p>
            <a:pPr marL="0" indent="0">
              <a:lnSpc>
                <a:spcPct val="120000"/>
              </a:lnSpc>
              <a:buNone/>
            </a:pPr>
            <a:r>
              <a:rPr lang="en-US" sz="1800" dirty="0"/>
              <a:t>Leverage The Supplier Network To Achieve Higher Margins</a:t>
            </a:r>
          </a:p>
        </p:txBody>
      </p:sp>
      <p:pic>
        <p:nvPicPr>
          <p:cNvPr id="19" name="Online Image Placeholder 18" descr="Car trail lights on a Highway">
            <a:extLst>
              <a:ext uri="{FF2B5EF4-FFF2-40B4-BE49-F238E27FC236}">
                <a16:creationId xmlns:a16="http://schemas.microsoft.com/office/drawing/2014/main" id="{9444C586-4853-4081-B6BE-6A04F6C1597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1858208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4 Digital Core Grey Box"/>
          <p:cNvSpPr/>
          <p:nvPr/>
        </p:nvSpPr>
        <p:spPr bwMode="gray">
          <a:xfrm>
            <a:off x="3151204" y="4280228"/>
            <a:ext cx="4673107" cy="2326565"/>
          </a:xfrm>
          <a:prstGeom prst="rect">
            <a:avLst/>
          </a:prstGeom>
          <a:noFill/>
          <a:ln w="19050" algn="ctr">
            <a:solidFill>
              <a:schemeClr val="accent2"/>
            </a:solidFill>
            <a:miter lim="800000"/>
            <a:headEnd/>
            <a:tailEnd/>
          </a:ln>
        </p:spPr>
        <p:txBody>
          <a:bodyPr lIns="89956" tIns="71964" rIns="89956" bIns="71964" rtlCol="0" anchor="b"/>
          <a:lstStyle/>
          <a:p>
            <a:pPr algn="ctr" defTabSz="913943" fontAlgn="base">
              <a:spcBef>
                <a:spcPct val="50000"/>
              </a:spcBef>
              <a:spcAft>
                <a:spcPct val="0"/>
              </a:spcAft>
              <a:buClr>
                <a:srgbClr val="F0AB00"/>
              </a:buClr>
              <a:buSzPct val="80000"/>
              <a:defRPr/>
            </a:pPr>
            <a:r>
              <a:rPr lang="en-US" sz="1600" b="1" kern="0">
                <a:solidFill>
                  <a:srgbClr val="008FD3"/>
                </a:solidFill>
                <a:latin typeface="Helvetica" pitchFamily="2" charset="0"/>
                <a:ea typeface="Arial Unicode MS" pitchFamily="34" charset="-128"/>
                <a:cs typeface="Arial Unicode MS" pitchFamily="34" charset="-128"/>
              </a:rPr>
              <a:t>SAP S/4HANA</a:t>
            </a:r>
          </a:p>
        </p:txBody>
      </p:sp>
      <p:sp>
        <p:nvSpPr>
          <p:cNvPr id="61" name="TextBox 60"/>
          <p:cNvSpPr txBox="1"/>
          <p:nvPr/>
        </p:nvSpPr>
        <p:spPr>
          <a:xfrm>
            <a:off x="7886528" y="4229878"/>
            <a:ext cx="1215076" cy="215444"/>
          </a:xfrm>
          <a:prstGeom prst="rect">
            <a:avLst/>
          </a:prstGeom>
          <a:noFill/>
        </p:spPr>
        <p:txBody>
          <a:bodyPr wrap="none" lIns="0" tIns="0" rIns="0" bIns="0" rtlCol="0">
            <a:spAutoFit/>
          </a:bodyPr>
          <a:lstStyle/>
          <a:p>
            <a:pPr fontAlgn="base">
              <a:spcBef>
                <a:spcPts val="563"/>
              </a:spcBef>
              <a:spcAft>
                <a:spcPct val="0"/>
              </a:spcAft>
              <a:buClr>
                <a:srgbClr val="F0AB00"/>
              </a:buClr>
              <a:buSzPct val="80000"/>
              <a:defRPr/>
            </a:pPr>
            <a:r>
              <a:rPr lang="en-US" sz="1400" b="1" kern="0">
                <a:solidFill>
                  <a:srgbClr val="000000"/>
                </a:solidFill>
                <a:latin typeface="Helvetica" pitchFamily="2" charset="0"/>
                <a:ea typeface="Arial Unicode MS" pitchFamily="34" charset="-128"/>
                <a:cs typeface="Arial Unicode MS" pitchFamily="34" charset="-128"/>
              </a:rPr>
              <a:t>Ariba Network</a:t>
            </a:r>
          </a:p>
        </p:txBody>
      </p:sp>
      <p:sp>
        <p:nvSpPr>
          <p:cNvPr id="72" name="TextBox 71"/>
          <p:cNvSpPr txBox="1"/>
          <p:nvPr/>
        </p:nvSpPr>
        <p:spPr>
          <a:xfrm>
            <a:off x="4100650" y="1950798"/>
            <a:ext cx="1433654" cy="430775"/>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a:t>
            </a:r>
            <a:br>
              <a:rPr lang="en-US" sz="1400" kern="0">
                <a:solidFill>
                  <a:srgbClr val="000000"/>
                </a:solidFill>
                <a:latin typeface="Helvetica" pitchFamily="2" charset="0"/>
                <a:ea typeface="Arial Unicode MS" pitchFamily="34" charset="-128"/>
                <a:cs typeface="Arial Unicode MS" pitchFamily="34" charset="-128"/>
              </a:rPr>
            </a:br>
            <a:r>
              <a:rPr lang="en-US" sz="1400" kern="0">
                <a:solidFill>
                  <a:srgbClr val="000000"/>
                </a:solidFill>
                <a:latin typeface="Helvetica" pitchFamily="2" charset="0"/>
                <a:ea typeface="Arial Unicode MS" pitchFamily="34" charset="-128"/>
                <a:cs typeface="Arial Unicode MS" pitchFamily="34" charset="-128"/>
              </a:rPr>
              <a:t>Guided Buying</a:t>
            </a:r>
          </a:p>
        </p:txBody>
      </p:sp>
      <p:sp>
        <p:nvSpPr>
          <p:cNvPr id="74" name="TextBox 73"/>
          <p:cNvSpPr txBox="1"/>
          <p:nvPr/>
        </p:nvSpPr>
        <p:spPr>
          <a:xfrm>
            <a:off x="8711522" y="2597827"/>
            <a:ext cx="1917021" cy="21538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Spot Buy</a:t>
            </a:r>
          </a:p>
        </p:txBody>
      </p:sp>
      <p:pic>
        <p:nvPicPr>
          <p:cNvPr id="77" name="Picture 7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31571" y="3346316"/>
            <a:ext cx="951356" cy="951356"/>
          </a:xfrm>
          <a:prstGeom prst="rect">
            <a:avLst/>
          </a:prstGeom>
        </p:spPr>
      </p:pic>
      <p:sp>
        <p:nvSpPr>
          <p:cNvPr id="82" name="TextBox 81"/>
          <p:cNvSpPr txBox="1"/>
          <p:nvPr/>
        </p:nvSpPr>
        <p:spPr>
          <a:xfrm>
            <a:off x="3504103" y="4474022"/>
            <a:ext cx="1319272" cy="553998"/>
          </a:xfrm>
          <a:prstGeom prst="rect">
            <a:avLst/>
          </a:prstGeom>
          <a:noFill/>
        </p:spPr>
        <p:txBody>
          <a:bodyPr wrap="none" lIns="0" tIns="0" rIns="0" bIns="0" rtlCol="0" anchor="b">
            <a:spAutoFit/>
          </a:bodyPr>
          <a:lstStyle/>
          <a:p>
            <a:pPr algn="r" fontAlgn="base">
              <a:spcBef>
                <a:spcPct val="50000"/>
              </a:spcBef>
              <a:spcAft>
                <a:spcPct val="0"/>
              </a:spcAft>
              <a:buClr>
                <a:srgbClr val="F0AB00"/>
              </a:buClr>
              <a:buSzPct val="80000"/>
              <a:defRPr/>
            </a:pPr>
            <a:r>
              <a:rPr lang="en-US" sz="1200" kern="0">
                <a:solidFill>
                  <a:srgbClr val="000000"/>
                </a:solidFill>
                <a:latin typeface="Helvetica" pitchFamily="2" charset="0"/>
                <a:ea typeface="Arial Unicode MS" pitchFamily="34" charset="-128"/>
                <a:cs typeface="Arial Unicode MS" pitchFamily="34" charset="-128"/>
              </a:rPr>
              <a:t>SAP Master Data </a:t>
            </a:r>
            <a:br>
              <a:rPr lang="en-US" sz="1200" kern="0">
                <a:solidFill>
                  <a:srgbClr val="000000"/>
                </a:solidFill>
                <a:latin typeface="Helvetica" pitchFamily="2" charset="0"/>
                <a:ea typeface="Arial Unicode MS" pitchFamily="34" charset="-128"/>
                <a:cs typeface="Arial Unicode MS" pitchFamily="34" charset="-128"/>
              </a:rPr>
            </a:br>
            <a:r>
              <a:rPr lang="en-US" sz="1200" kern="0">
                <a:solidFill>
                  <a:srgbClr val="000000"/>
                </a:solidFill>
                <a:latin typeface="Helvetica" pitchFamily="2" charset="0"/>
                <a:ea typeface="Arial Unicode MS" pitchFamily="34" charset="-128"/>
                <a:cs typeface="Arial Unicode MS" pitchFamily="34" charset="-128"/>
              </a:rPr>
              <a:t>Governance for </a:t>
            </a:r>
            <a:br>
              <a:rPr lang="en-US" sz="1200" kern="0">
                <a:solidFill>
                  <a:srgbClr val="000000"/>
                </a:solidFill>
                <a:latin typeface="Helvetica" pitchFamily="2" charset="0"/>
                <a:ea typeface="Arial Unicode MS" pitchFamily="34" charset="-128"/>
                <a:cs typeface="Arial Unicode MS" pitchFamily="34" charset="-128"/>
              </a:rPr>
            </a:br>
            <a:r>
              <a:rPr lang="en-US" sz="1200" kern="0">
                <a:solidFill>
                  <a:srgbClr val="000000"/>
                </a:solidFill>
                <a:latin typeface="Helvetica" pitchFamily="2" charset="0"/>
                <a:ea typeface="Arial Unicode MS" pitchFamily="34" charset="-128"/>
                <a:cs typeface="Arial Unicode MS" pitchFamily="34" charset="-128"/>
              </a:rPr>
              <a:t>Suppliers (optional)</a:t>
            </a:r>
          </a:p>
        </p:txBody>
      </p:sp>
      <p:sp>
        <p:nvSpPr>
          <p:cNvPr id="3" name="Text Placeholder 2">
            <a:extLst>
              <a:ext uri="{FF2B5EF4-FFF2-40B4-BE49-F238E27FC236}">
                <a16:creationId xmlns:a16="http://schemas.microsoft.com/office/drawing/2014/main" id="{A5915068-E012-7BC4-B548-09AC9CB6BCD7}"/>
              </a:ext>
            </a:extLst>
          </p:cNvPr>
          <p:cNvSpPr>
            <a:spLocks noGrp="1"/>
          </p:cNvSpPr>
          <p:nvPr>
            <p:ph type="body" sz="quarter" idx="12"/>
          </p:nvPr>
        </p:nvSpPr>
        <p:spPr>
          <a:xfrm>
            <a:off x="889612" y="548640"/>
            <a:ext cx="9946320" cy="1124654"/>
          </a:xfrm>
        </p:spPr>
        <p:txBody>
          <a:bodyPr>
            <a:normAutofit/>
          </a:bodyPr>
          <a:lstStyle/>
          <a:p>
            <a:r>
              <a:rPr lang="en-US" sz="3200" dirty="0"/>
              <a:t>S/4HANA Procurement – Reference Architecture</a:t>
            </a:r>
          </a:p>
        </p:txBody>
      </p:sp>
      <p:cxnSp>
        <p:nvCxnSpPr>
          <p:cNvPr id="11" name="Straight Arrow Connector 10"/>
          <p:cNvCxnSpPr>
            <a:cxnSpLocks/>
          </p:cNvCxnSpPr>
          <p:nvPr/>
        </p:nvCxnSpPr>
        <p:spPr>
          <a:xfrm flipV="1">
            <a:off x="5773948" y="3821994"/>
            <a:ext cx="2157622" cy="4193"/>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Connector: Elbow 31"/>
          <p:cNvCxnSpPr/>
          <p:nvPr/>
        </p:nvCxnSpPr>
        <p:spPr>
          <a:xfrm>
            <a:off x="2698285" y="2419625"/>
            <a:ext cx="2563714" cy="1406562"/>
          </a:xfrm>
          <a:prstGeom prst="bentConnector3">
            <a:avLst>
              <a:gd name="adj1" fmla="val 50000"/>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a:off x="8677460" y="5046584"/>
            <a:ext cx="2389345" cy="53846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Dynamic Discounting</a:t>
            </a:r>
          </a:p>
          <a:p>
            <a:pP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Supply Chain Finance</a:t>
            </a:r>
          </a:p>
        </p:txBody>
      </p:sp>
      <p:sp>
        <p:nvSpPr>
          <p:cNvPr id="96" name="TextBox 95"/>
          <p:cNvSpPr txBox="1"/>
          <p:nvPr/>
        </p:nvSpPr>
        <p:spPr>
          <a:xfrm>
            <a:off x="5682220" y="3132539"/>
            <a:ext cx="1472838" cy="338466"/>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100" kern="0">
                <a:solidFill>
                  <a:srgbClr val="000000"/>
                </a:solidFill>
                <a:latin typeface="Helvetica" pitchFamily="2" charset="0"/>
                <a:ea typeface="Arial Unicode MS" pitchFamily="34" charset="-128"/>
                <a:cs typeface="Arial Unicode MS" pitchFamily="34" charset="-128"/>
              </a:rPr>
              <a:t>SAP Cloud </a:t>
            </a:r>
            <a:br>
              <a:rPr lang="en-US" sz="1100" kern="0">
                <a:solidFill>
                  <a:srgbClr val="000000"/>
                </a:solidFill>
                <a:latin typeface="Helvetica" pitchFamily="2" charset="0"/>
                <a:ea typeface="Arial Unicode MS" pitchFamily="34" charset="-128"/>
                <a:cs typeface="Arial Unicode MS" pitchFamily="34" charset="-128"/>
              </a:rPr>
            </a:br>
            <a:r>
              <a:rPr lang="en-US" sz="1100" kern="0">
                <a:solidFill>
                  <a:srgbClr val="000000"/>
                </a:solidFill>
                <a:latin typeface="Helvetica" pitchFamily="2" charset="0"/>
                <a:ea typeface="Arial Unicode MS" pitchFamily="34" charset="-128"/>
                <a:cs typeface="Arial Unicode MS" pitchFamily="34" charset="-128"/>
              </a:rPr>
              <a:t>Integration Gateway</a:t>
            </a:r>
          </a:p>
        </p:txBody>
      </p:sp>
      <p:sp>
        <p:nvSpPr>
          <p:cNvPr id="129" name="TextBox 128"/>
          <p:cNvSpPr txBox="1"/>
          <p:nvPr/>
        </p:nvSpPr>
        <p:spPr>
          <a:xfrm>
            <a:off x="391512" y="2480104"/>
            <a:ext cx="1647840" cy="430775"/>
          </a:xfrm>
          <a:prstGeom prst="rect">
            <a:avLst/>
          </a:prstGeom>
          <a:noFill/>
        </p:spPr>
        <p:txBody>
          <a:bodyPr wrap="square" lIns="0" tIns="0" rIns="0" bIns="0" rtlCol="0">
            <a:spAutoFit/>
          </a:bodyPr>
          <a:lstStyle/>
          <a:p>
            <a:pPr algn="r" fontAlgn="base">
              <a:spcBef>
                <a:spcPts val="12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Contract Management</a:t>
            </a:r>
          </a:p>
        </p:txBody>
      </p:sp>
      <p:sp>
        <p:nvSpPr>
          <p:cNvPr id="130" name="TextBox 129"/>
          <p:cNvSpPr txBox="1"/>
          <p:nvPr/>
        </p:nvSpPr>
        <p:spPr>
          <a:xfrm>
            <a:off x="313113" y="3247131"/>
            <a:ext cx="1751595" cy="646163"/>
          </a:xfrm>
          <a:prstGeom prst="rect">
            <a:avLst/>
          </a:prstGeom>
          <a:noFill/>
        </p:spPr>
        <p:txBody>
          <a:bodyPr wrap="square" lIns="0" tIns="0" rIns="0" bIns="0" rtlCol="0">
            <a:spAutoFit/>
          </a:bodyPr>
          <a:lstStyle/>
          <a:p>
            <a:pPr algn="r" fontAlgn="base">
              <a:spcBef>
                <a:spcPts val="12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Supplier Lifecycle &amp; Performance</a:t>
            </a:r>
          </a:p>
        </p:txBody>
      </p:sp>
      <p:sp>
        <p:nvSpPr>
          <p:cNvPr id="132" name="Rectangle 131"/>
          <p:cNvSpPr/>
          <p:nvPr/>
        </p:nvSpPr>
        <p:spPr bwMode="gray">
          <a:xfrm>
            <a:off x="2045696" y="1772502"/>
            <a:ext cx="629690" cy="1295363"/>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endParaRPr lang="en-US" sz="1799" kern="0" err="1">
              <a:solidFill>
                <a:srgbClr val="000000"/>
              </a:solidFill>
              <a:latin typeface="Helvetica" pitchFamily="2" charset="0"/>
              <a:ea typeface="Arial Unicode MS" pitchFamily="34" charset="-128"/>
              <a:cs typeface="Arial Unicode MS" pitchFamily="34" charset="-128"/>
            </a:endParaRPr>
          </a:p>
        </p:txBody>
      </p:sp>
      <p:sp>
        <p:nvSpPr>
          <p:cNvPr id="133" name="Rectangle 132"/>
          <p:cNvSpPr/>
          <p:nvPr/>
        </p:nvSpPr>
        <p:spPr bwMode="gray">
          <a:xfrm>
            <a:off x="2045696" y="3236562"/>
            <a:ext cx="629690" cy="1259380"/>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endParaRPr lang="en-US" sz="1799" kern="0" err="1">
              <a:solidFill>
                <a:srgbClr val="000000"/>
              </a:solidFill>
              <a:latin typeface="Helvetica" pitchFamily="2" charset="0"/>
              <a:ea typeface="Arial Unicode MS" pitchFamily="34" charset="-128"/>
              <a:cs typeface="Arial Unicode MS" pitchFamily="34" charset="-128"/>
            </a:endParaRPr>
          </a:p>
        </p:txBody>
      </p:sp>
      <p:pic>
        <p:nvPicPr>
          <p:cNvPr id="136" name="Picture 13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208536" y="1980292"/>
            <a:ext cx="304016" cy="300873"/>
          </a:xfrm>
          <a:prstGeom prst="rect">
            <a:avLst/>
          </a:prstGeom>
        </p:spPr>
      </p:pic>
      <p:grpSp>
        <p:nvGrpSpPr>
          <p:cNvPr id="137" name="Group 136"/>
          <p:cNvGrpSpPr/>
          <p:nvPr/>
        </p:nvGrpSpPr>
        <p:grpSpPr>
          <a:xfrm>
            <a:off x="2144647" y="2479364"/>
            <a:ext cx="431788" cy="431788"/>
            <a:chOff x="2775883" y="2309608"/>
            <a:chExt cx="415926" cy="415926"/>
          </a:xfrm>
        </p:grpSpPr>
        <p:pic>
          <p:nvPicPr>
            <p:cNvPr id="138" name="Picture 13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75883" y="2309608"/>
              <a:ext cx="415926" cy="415926"/>
            </a:xfrm>
            <a:prstGeom prst="rect">
              <a:avLst/>
            </a:prstGeom>
          </p:spPr>
        </p:pic>
        <p:sp>
          <p:nvSpPr>
            <p:cNvPr id="139" name="TextBox 138"/>
            <p:cNvSpPr txBox="1"/>
            <p:nvPr/>
          </p:nvSpPr>
          <p:spPr>
            <a:xfrm>
              <a:off x="2942064" y="2376511"/>
              <a:ext cx="102612"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400" b="1" kern="0">
                  <a:solidFill>
                    <a:srgbClr val="FFFFFF"/>
                  </a:solidFill>
                  <a:latin typeface="Helvetica" pitchFamily="2" charset="0"/>
                  <a:ea typeface="Arial Unicode MS" pitchFamily="34" charset="-128"/>
                  <a:cs typeface="Arial Unicode MS" pitchFamily="34" charset="-128"/>
                </a:rPr>
                <a:t>§</a:t>
              </a:r>
            </a:p>
          </p:txBody>
        </p:sp>
      </p:grpSp>
      <p:pic>
        <p:nvPicPr>
          <p:cNvPr id="141" name="Picture 14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89969" y="1272531"/>
            <a:ext cx="682170" cy="682170"/>
          </a:xfrm>
          <a:prstGeom prst="rect">
            <a:avLst/>
          </a:prstGeom>
        </p:spPr>
      </p:pic>
      <p:pic>
        <p:nvPicPr>
          <p:cNvPr id="142" name="Picture 14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91355" y="1934794"/>
            <a:ext cx="431788" cy="431788"/>
          </a:xfrm>
          <a:prstGeom prst="rect">
            <a:avLst/>
          </a:prstGeom>
        </p:spPr>
      </p:pic>
      <p:pic>
        <p:nvPicPr>
          <p:cNvPr id="9" name="Picture 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00972" y="5016401"/>
            <a:ext cx="612554" cy="612554"/>
          </a:xfrm>
          <a:prstGeom prst="rect">
            <a:avLst/>
          </a:prstGeom>
        </p:spPr>
      </p:pic>
      <p:pic>
        <p:nvPicPr>
          <p:cNvPr id="16" name="Picture 1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53129" y="1272531"/>
            <a:ext cx="655337" cy="655337"/>
          </a:xfrm>
          <a:prstGeom prst="rect">
            <a:avLst/>
          </a:prstGeom>
        </p:spPr>
      </p:pic>
      <p:sp>
        <p:nvSpPr>
          <p:cNvPr id="83" name="Rectangle 82"/>
          <p:cNvSpPr/>
          <p:nvPr/>
        </p:nvSpPr>
        <p:spPr bwMode="gray">
          <a:xfrm>
            <a:off x="5912076" y="5832224"/>
            <a:ext cx="859252" cy="397485"/>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r>
              <a:rPr lang="en-US" sz="1100" b="1" kern="0">
                <a:solidFill>
                  <a:srgbClr val="000000"/>
                </a:solidFill>
                <a:latin typeface="Helvetica" pitchFamily="2" charset="0"/>
                <a:ea typeface="Arial Unicode MS" pitchFamily="34" charset="-128"/>
                <a:cs typeface="Arial Unicode MS" pitchFamily="34" charset="-128"/>
              </a:rPr>
              <a:t>SAP S/4HANA</a:t>
            </a:r>
          </a:p>
        </p:txBody>
      </p:sp>
      <p:pic>
        <p:nvPicPr>
          <p:cNvPr id="84" name="Picture 8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169860" y="4384831"/>
            <a:ext cx="696230" cy="696230"/>
          </a:xfrm>
          <a:prstGeom prst="rect">
            <a:avLst/>
          </a:prstGeom>
        </p:spPr>
      </p:pic>
      <p:pic>
        <p:nvPicPr>
          <p:cNvPr id="85" name="Picture 8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256527" y="5325841"/>
            <a:ext cx="518424" cy="518424"/>
          </a:xfrm>
          <a:prstGeom prst="rect">
            <a:avLst/>
          </a:prstGeom>
        </p:spPr>
      </p:pic>
      <p:pic>
        <p:nvPicPr>
          <p:cNvPr id="100" name="Picture 9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88724" y="5325841"/>
            <a:ext cx="518424" cy="518424"/>
          </a:xfrm>
          <a:prstGeom prst="rect">
            <a:avLst/>
          </a:prstGeom>
        </p:spPr>
      </p:pic>
      <p:sp>
        <p:nvSpPr>
          <p:cNvPr id="117" name="Rectangle 116"/>
          <p:cNvSpPr/>
          <p:nvPr/>
        </p:nvSpPr>
        <p:spPr bwMode="gray">
          <a:xfrm>
            <a:off x="4171373" y="5832221"/>
            <a:ext cx="778893" cy="397486"/>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r>
              <a:rPr lang="en-US" sz="1100" b="1" kern="0">
                <a:solidFill>
                  <a:srgbClr val="000000"/>
                </a:solidFill>
                <a:latin typeface="Helvetica" pitchFamily="2" charset="0"/>
                <a:ea typeface="Arial Unicode MS" pitchFamily="34" charset="-128"/>
                <a:cs typeface="Arial Unicode MS" pitchFamily="34" charset="-128"/>
              </a:rPr>
              <a:t>SAP ERP</a:t>
            </a:r>
          </a:p>
        </p:txBody>
      </p:sp>
      <p:cxnSp>
        <p:nvCxnSpPr>
          <p:cNvPr id="118" name="Connector: Elbow 117"/>
          <p:cNvCxnSpPr>
            <a:stCxn id="84" idx="2"/>
            <a:endCxn id="125" idx="0"/>
          </p:cNvCxnSpPr>
          <p:nvPr/>
        </p:nvCxnSpPr>
        <p:spPr>
          <a:xfrm rot="16200000" flipH="1">
            <a:off x="5827976" y="4771060"/>
            <a:ext cx="245566" cy="865568"/>
          </a:xfrm>
          <a:prstGeom prst="bentConnector3">
            <a:avLst>
              <a:gd name="adj1" fmla="val 50000"/>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Connector: Elbow 122"/>
          <p:cNvCxnSpPr>
            <a:stCxn id="84" idx="2"/>
            <a:endCxn id="100" idx="0"/>
          </p:cNvCxnSpPr>
          <p:nvPr/>
        </p:nvCxnSpPr>
        <p:spPr>
          <a:xfrm rot="5400000">
            <a:off x="4960565" y="4768431"/>
            <a:ext cx="244779" cy="870040"/>
          </a:xfrm>
          <a:prstGeom prst="bentConnector3">
            <a:avLst>
              <a:gd name="adj1" fmla="val 50000"/>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84" idx="2"/>
            <a:endCxn id="85" idx="0"/>
          </p:cNvCxnSpPr>
          <p:nvPr/>
        </p:nvCxnSpPr>
        <p:spPr>
          <a:xfrm flipH="1">
            <a:off x="5515738" y="5081061"/>
            <a:ext cx="2236" cy="244779"/>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25" name="S4 on Right"/>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124331" y="5326628"/>
            <a:ext cx="518424" cy="518424"/>
          </a:xfrm>
          <a:prstGeom prst="rect">
            <a:avLst/>
          </a:prstGeom>
        </p:spPr>
      </p:pic>
      <p:sp>
        <p:nvSpPr>
          <p:cNvPr id="126" name="Rectangle 125"/>
          <p:cNvSpPr/>
          <p:nvPr/>
        </p:nvSpPr>
        <p:spPr bwMode="gray">
          <a:xfrm>
            <a:off x="5893667" y="4340411"/>
            <a:ext cx="1776812" cy="830781"/>
          </a:xfrm>
          <a:prstGeom prst="rect">
            <a:avLst/>
          </a:prstGeom>
          <a:noFill/>
        </p:spPr>
        <p:txBody>
          <a:bodyPr wrap="square" lIns="0" tIns="0" rIns="0" bIns="0" rtlCol="0" anchor="b">
            <a:spAutoFit/>
          </a:bodyPr>
          <a:lstStyle/>
          <a:p>
            <a:pPr fontAlgn="base">
              <a:spcBef>
                <a:spcPct val="50000"/>
              </a:spcBef>
              <a:spcAft>
                <a:spcPct val="0"/>
              </a:spcAft>
              <a:buClr>
                <a:srgbClr val="F0AB00"/>
              </a:buClr>
              <a:buSzPct val="80000"/>
              <a:defRPr/>
            </a:pPr>
            <a:r>
              <a:rPr lang="en-US" sz="1200" kern="0">
                <a:solidFill>
                  <a:srgbClr val="000000"/>
                </a:solidFill>
                <a:latin typeface="Helvetica" pitchFamily="2" charset="0"/>
                <a:ea typeface="Arial Unicode MS" pitchFamily="34" charset="-128"/>
                <a:cs typeface="Arial Unicode MS" pitchFamily="34" charset="-128"/>
              </a:rPr>
              <a:t>SAP S/4HANA </a:t>
            </a:r>
            <a:br>
              <a:rPr lang="en-US" sz="1200" kern="0">
                <a:solidFill>
                  <a:srgbClr val="000000"/>
                </a:solidFill>
                <a:latin typeface="Helvetica" pitchFamily="2" charset="0"/>
                <a:ea typeface="Arial Unicode MS" pitchFamily="34" charset="-128"/>
                <a:cs typeface="Arial Unicode MS" pitchFamily="34" charset="-128"/>
              </a:rPr>
            </a:br>
            <a:r>
              <a:rPr lang="en-US" sz="1200" kern="0">
                <a:solidFill>
                  <a:srgbClr val="000000"/>
                </a:solidFill>
                <a:latin typeface="Helvetica" pitchFamily="2" charset="0"/>
                <a:ea typeface="Arial Unicode MS" pitchFamily="34" charset="-128"/>
                <a:cs typeface="Arial Unicode MS" pitchFamily="34" charset="-128"/>
              </a:rPr>
              <a:t>Enterprise Management</a:t>
            </a:r>
          </a:p>
          <a:p>
            <a:pPr fontAlgn="base">
              <a:spcBef>
                <a:spcPct val="50000"/>
              </a:spcBef>
              <a:spcAft>
                <a:spcPct val="0"/>
              </a:spcAft>
              <a:buClr>
                <a:srgbClr val="F0AB00"/>
              </a:buClr>
              <a:buSzPct val="80000"/>
              <a:defRPr/>
            </a:pPr>
            <a:r>
              <a:rPr lang="en-US" sz="1200" kern="0">
                <a:solidFill>
                  <a:srgbClr val="000000"/>
                </a:solidFill>
                <a:latin typeface="Helvetica" pitchFamily="2" charset="0"/>
                <a:ea typeface="Arial Unicode MS" pitchFamily="34" charset="-128"/>
                <a:cs typeface="Arial Unicode MS" pitchFamily="34" charset="-128"/>
              </a:rPr>
              <a:t>SAP S/4HANA for</a:t>
            </a:r>
            <a:br>
              <a:rPr lang="en-US" sz="1200" kern="0">
                <a:solidFill>
                  <a:srgbClr val="000000"/>
                </a:solidFill>
                <a:latin typeface="Helvetica" pitchFamily="2" charset="0"/>
                <a:ea typeface="Arial Unicode MS" pitchFamily="34" charset="-128"/>
                <a:cs typeface="Arial Unicode MS" pitchFamily="34" charset="-128"/>
              </a:rPr>
            </a:br>
            <a:r>
              <a:rPr lang="en-US" sz="1200" kern="0">
                <a:solidFill>
                  <a:srgbClr val="000000"/>
                </a:solidFill>
                <a:latin typeface="Helvetica" pitchFamily="2" charset="0"/>
                <a:ea typeface="Arial Unicode MS" pitchFamily="34" charset="-128"/>
                <a:cs typeface="Arial Unicode MS" pitchFamily="34" charset="-128"/>
              </a:rPr>
              <a:t>extended procurement</a:t>
            </a:r>
          </a:p>
        </p:txBody>
      </p:sp>
      <p:pic>
        <p:nvPicPr>
          <p:cNvPr id="127" name="Picture 12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262001" y="3570213"/>
            <a:ext cx="511948" cy="511948"/>
          </a:xfrm>
          <a:prstGeom prst="rect">
            <a:avLst/>
          </a:prstGeom>
        </p:spPr>
      </p:pic>
      <p:cxnSp>
        <p:nvCxnSpPr>
          <p:cNvPr id="128" name="Straight Arrow Connector 127"/>
          <p:cNvCxnSpPr>
            <a:cxnSpLocks/>
          </p:cNvCxnSpPr>
          <p:nvPr/>
        </p:nvCxnSpPr>
        <p:spPr>
          <a:xfrm>
            <a:off x="5516855" y="4034006"/>
            <a:ext cx="0" cy="215512"/>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799948" y="2876153"/>
            <a:ext cx="611699" cy="611699"/>
          </a:xfrm>
          <a:prstGeom prst="rect">
            <a:avLst/>
          </a:prstGeom>
        </p:spPr>
      </p:pic>
      <p:sp>
        <p:nvSpPr>
          <p:cNvPr id="154" name="TextBox 153"/>
          <p:cNvSpPr txBox="1"/>
          <p:nvPr/>
        </p:nvSpPr>
        <p:spPr>
          <a:xfrm>
            <a:off x="10141562" y="3488014"/>
            <a:ext cx="1928473" cy="215388"/>
          </a:xfrm>
          <a:prstGeom prst="rect">
            <a:avLst/>
          </a:prstGeom>
          <a:noFill/>
        </p:spPr>
        <p:txBody>
          <a:bodyPr wrap="square" lIns="0" tIns="0" rIns="0" bIns="0" rtlCol="0">
            <a:spAutoFit/>
          </a:bodyPr>
          <a:lstStyle/>
          <a:p>
            <a:pPr algn="ctr" defTabSz="913943" fontAlgn="base">
              <a:spcBef>
                <a:spcPts val="45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Trading Partners</a:t>
            </a:r>
          </a:p>
        </p:txBody>
      </p:sp>
      <p:pic>
        <p:nvPicPr>
          <p:cNvPr id="155" name="Picture 154"/>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764246" y="4539555"/>
            <a:ext cx="527764" cy="527764"/>
          </a:xfrm>
          <a:prstGeom prst="rect">
            <a:avLst/>
          </a:prstGeom>
        </p:spPr>
      </p:pic>
      <p:sp>
        <p:nvSpPr>
          <p:cNvPr id="168" name="TextBox 167"/>
          <p:cNvSpPr txBox="1"/>
          <p:nvPr/>
        </p:nvSpPr>
        <p:spPr>
          <a:xfrm>
            <a:off x="10141562" y="4373277"/>
            <a:ext cx="1928473" cy="215388"/>
          </a:xfrm>
          <a:prstGeom prst="rect">
            <a:avLst/>
          </a:prstGeom>
          <a:noFill/>
        </p:spPr>
        <p:txBody>
          <a:bodyPr wrap="square" lIns="0" tIns="0" rIns="0" bIns="0" rtlCol="0">
            <a:spAutoFit/>
          </a:bodyPr>
          <a:lstStyle/>
          <a:p>
            <a:pPr algn="ctr" defTabSz="913943" fontAlgn="base">
              <a:spcBef>
                <a:spcPts val="45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Financial Institutions</a:t>
            </a:r>
          </a:p>
        </p:txBody>
      </p:sp>
      <p:pic>
        <p:nvPicPr>
          <p:cNvPr id="169" name="Picture 168"/>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0835932" y="3836975"/>
            <a:ext cx="539734" cy="539734"/>
          </a:xfrm>
          <a:prstGeom prst="rect">
            <a:avLst/>
          </a:prstGeom>
        </p:spPr>
      </p:pic>
      <p:pic>
        <p:nvPicPr>
          <p:cNvPr id="177" name="Picture 17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144647" y="3976248"/>
            <a:ext cx="431788" cy="431788"/>
          </a:xfrm>
          <a:prstGeom prst="rect">
            <a:avLst/>
          </a:prstGeom>
        </p:spPr>
      </p:pic>
      <p:pic>
        <p:nvPicPr>
          <p:cNvPr id="178" name="Picture 17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144647" y="3345406"/>
            <a:ext cx="431788" cy="431788"/>
          </a:xfrm>
          <a:prstGeom prst="rect">
            <a:avLst/>
          </a:prstGeom>
        </p:spPr>
      </p:pic>
      <p:cxnSp>
        <p:nvCxnSpPr>
          <p:cNvPr id="60" name="Straight Arrow Connector 59"/>
          <p:cNvCxnSpPr/>
          <p:nvPr/>
        </p:nvCxnSpPr>
        <p:spPr>
          <a:xfrm>
            <a:off x="2675387" y="3821996"/>
            <a:ext cx="2586613" cy="4192"/>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bwMode="gray">
          <a:xfrm>
            <a:off x="8092404" y="1772502"/>
            <a:ext cx="629690" cy="1295363"/>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endParaRPr lang="en-US" sz="1799" kern="0" err="1">
              <a:solidFill>
                <a:srgbClr val="000000"/>
              </a:solidFill>
              <a:latin typeface="Helvetica" pitchFamily="2" charset="0"/>
              <a:ea typeface="Arial Unicode MS" pitchFamily="34" charset="-128"/>
              <a:cs typeface="Arial Unicode MS" pitchFamily="34" charset="-128"/>
            </a:endParaRPr>
          </a:p>
        </p:txBody>
      </p:sp>
      <p:pic>
        <p:nvPicPr>
          <p:cNvPr id="157" name="Picture 156"/>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8191355" y="2459763"/>
            <a:ext cx="431788" cy="513854"/>
          </a:xfrm>
          <a:prstGeom prst="rect">
            <a:avLst/>
          </a:prstGeom>
        </p:spPr>
      </p:pic>
      <p:sp>
        <p:nvSpPr>
          <p:cNvPr id="160" name="Rectangle 159"/>
          <p:cNvSpPr/>
          <p:nvPr/>
        </p:nvSpPr>
        <p:spPr bwMode="gray">
          <a:xfrm>
            <a:off x="8092404" y="4702714"/>
            <a:ext cx="629690" cy="1239931"/>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endParaRPr lang="en-US" sz="1799" kern="0" err="1">
              <a:solidFill>
                <a:srgbClr val="000000"/>
              </a:solidFill>
              <a:latin typeface="Helvetica" pitchFamily="2" charset="0"/>
              <a:ea typeface="Arial Unicode MS" pitchFamily="34" charset="-128"/>
              <a:cs typeface="Arial Unicode MS" pitchFamily="34" charset="-128"/>
            </a:endParaRPr>
          </a:p>
        </p:txBody>
      </p:sp>
      <p:cxnSp>
        <p:nvCxnSpPr>
          <p:cNvPr id="161" name="Straight Arrow Connector 160"/>
          <p:cNvCxnSpPr/>
          <p:nvPr/>
        </p:nvCxnSpPr>
        <p:spPr>
          <a:xfrm>
            <a:off x="8407249" y="3012867"/>
            <a:ext cx="0" cy="457081"/>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a:off x="8407249" y="4441967"/>
            <a:ext cx="0" cy="601947"/>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p:nvPr/>
        </p:nvCxnSpPr>
        <p:spPr>
          <a:xfrm>
            <a:off x="8882927" y="3826187"/>
            <a:ext cx="1504508" cy="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5" name="Connector: Elbow 164"/>
          <p:cNvCxnSpPr>
            <a:stCxn id="72" idx="2"/>
            <a:endCxn id="127" idx="0"/>
          </p:cNvCxnSpPr>
          <p:nvPr/>
        </p:nvCxnSpPr>
        <p:spPr>
          <a:xfrm rot="16200000" flipH="1">
            <a:off x="4573406" y="2625644"/>
            <a:ext cx="1188640" cy="700498"/>
          </a:xfrm>
          <a:prstGeom prst="bentConnector3">
            <a:avLst>
              <a:gd name="adj1" fmla="val 50000"/>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6" name="Connector: Elbow 165"/>
          <p:cNvCxnSpPr>
            <a:stCxn id="64" idx="2"/>
            <a:endCxn id="127" idx="0"/>
          </p:cNvCxnSpPr>
          <p:nvPr/>
        </p:nvCxnSpPr>
        <p:spPr>
          <a:xfrm rot="5400000">
            <a:off x="5255971" y="2645384"/>
            <a:ext cx="1186833" cy="662824"/>
          </a:xfrm>
          <a:prstGeom prst="bentConnector3">
            <a:avLst>
              <a:gd name="adj1" fmla="val 50000"/>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67" name="Picture 166"/>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449080" y="1716591"/>
            <a:ext cx="287858" cy="287858"/>
          </a:xfrm>
          <a:prstGeom prst="rect">
            <a:avLst/>
          </a:prstGeom>
        </p:spPr>
      </p:pic>
      <p:pic>
        <p:nvPicPr>
          <p:cNvPr id="170" name="Picture 169"/>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449080" y="2332305"/>
            <a:ext cx="287858" cy="287858"/>
          </a:xfrm>
          <a:prstGeom prst="rect">
            <a:avLst/>
          </a:prstGeom>
        </p:spPr>
      </p:pic>
      <p:pic>
        <p:nvPicPr>
          <p:cNvPr id="171" name="Picture 170"/>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449080" y="3832319"/>
            <a:ext cx="287858" cy="287858"/>
          </a:xfrm>
          <a:prstGeom prst="rect">
            <a:avLst/>
          </a:prstGeom>
        </p:spPr>
      </p:pic>
      <p:sp>
        <p:nvSpPr>
          <p:cNvPr id="64" name="TextBox 63"/>
          <p:cNvSpPr txBox="1"/>
          <p:nvPr/>
        </p:nvSpPr>
        <p:spPr>
          <a:xfrm>
            <a:off x="5463972" y="1952493"/>
            <a:ext cx="1433654" cy="430887"/>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Analytics Cloud</a:t>
            </a:r>
          </a:p>
        </p:txBody>
      </p:sp>
      <p:sp>
        <p:nvSpPr>
          <p:cNvPr id="62" name="Rectangle 61"/>
          <p:cNvSpPr/>
          <p:nvPr/>
        </p:nvSpPr>
        <p:spPr bwMode="gray">
          <a:xfrm>
            <a:off x="5120612" y="5832221"/>
            <a:ext cx="778893" cy="397486"/>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r>
              <a:rPr lang="en-US" sz="1100" b="1" kern="0">
                <a:solidFill>
                  <a:srgbClr val="000000"/>
                </a:solidFill>
                <a:latin typeface="Helvetica" pitchFamily="2" charset="0"/>
                <a:ea typeface="Arial Unicode MS" pitchFamily="34" charset="-128"/>
                <a:cs typeface="Arial Unicode MS" pitchFamily="34" charset="-128"/>
              </a:rPr>
              <a:t>SAP ERP</a:t>
            </a:r>
          </a:p>
        </p:txBody>
      </p:sp>
      <p:sp>
        <p:nvSpPr>
          <p:cNvPr id="65" name="TextBox 64"/>
          <p:cNvSpPr txBox="1"/>
          <p:nvPr/>
        </p:nvSpPr>
        <p:spPr>
          <a:xfrm>
            <a:off x="8711521" y="2002657"/>
            <a:ext cx="1917021" cy="21538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Catalog</a:t>
            </a:r>
          </a:p>
        </p:txBody>
      </p:sp>
      <p:sp>
        <p:nvSpPr>
          <p:cNvPr id="67" name="TextBox 66"/>
          <p:cNvSpPr txBox="1"/>
          <p:nvPr/>
        </p:nvSpPr>
        <p:spPr>
          <a:xfrm>
            <a:off x="421464" y="1876639"/>
            <a:ext cx="1647840" cy="215388"/>
          </a:xfrm>
          <a:prstGeom prst="rect">
            <a:avLst/>
          </a:prstGeom>
          <a:noFill/>
        </p:spPr>
        <p:txBody>
          <a:bodyPr wrap="square" lIns="0" tIns="0" rIns="0" bIns="0" rtlCol="0">
            <a:spAutoFit/>
          </a:bodyPr>
          <a:lstStyle/>
          <a:p>
            <a:pPr algn="r" fontAlgn="base">
              <a:spcBef>
                <a:spcPts val="12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Sourcing</a:t>
            </a:r>
          </a:p>
        </p:txBody>
      </p:sp>
      <p:sp>
        <p:nvSpPr>
          <p:cNvPr id="69" name="TextBox 68"/>
          <p:cNvSpPr txBox="1"/>
          <p:nvPr/>
        </p:nvSpPr>
        <p:spPr>
          <a:xfrm>
            <a:off x="431595" y="4091352"/>
            <a:ext cx="1641117" cy="430775"/>
          </a:xfrm>
          <a:prstGeom prst="rect">
            <a:avLst/>
          </a:prstGeom>
          <a:noFill/>
        </p:spPr>
        <p:txBody>
          <a:bodyPr wrap="square" lIns="0" tIns="0" rIns="0" bIns="0" rtlCol="0">
            <a:spAutoFit/>
          </a:bodyPr>
          <a:lstStyle/>
          <a:p>
            <a:pPr algn="r" fontAlgn="base">
              <a:spcBef>
                <a:spcPts val="12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Supplier Risk Management</a:t>
            </a:r>
          </a:p>
        </p:txBody>
      </p:sp>
    </p:spTree>
    <p:extLst>
      <p:ext uri="{BB962C8B-B14F-4D97-AF65-F5344CB8AC3E}">
        <p14:creationId xmlns:p14="http://schemas.microsoft.com/office/powerpoint/2010/main" val="987982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Rectangle 191"/>
          <p:cNvSpPr/>
          <p:nvPr/>
        </p:nvSpPr>
        <p:spPr>
          <a:xfrm>
            <a:off x="6547653" y="4694197"/>
            <a:ext cx="5071158" cy="129790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467" b="1">
                <a:solidFill>
                  <a:schemeClr val="tx1"/>
                </a:solidFill>
                <a:latin typeface="Helvetica" pitchFamily="2" charset="0"/>
              </a:rPr>
              <a:t>SAP Extended ECM / SAP Archiving and Document Access</a:t>
            </a:r>
          </a:p>
        </p:txBody>
      </p:sp>
      <p:sp>
        <p:nvSpPr>
          <p:cNvPr id="5" name="Text Placeholder 4">
            <a:extLst>
              <a:ext uri="{FF2B5EF4-FFF2-40B4-BE49-F238E27FC236}">
                <a16:creationId xmlns:a16="http://schemas.microsoft.com/office/drawing/2014/main" id="{5BF132FE-942F-D5F7-564A-6CA88AC78BD3}"/>
              </a:ext>
            </a:extLst>
          </p:cNvPr>
          <p:cNvSpPr>
            <a:spLocks noGrp="1"/>
          </p:cNvSpPr>
          <p:nvPr>
            <p:ph type="body" sz="quarter" idx="12"/>
          </p:nvPr>
        </p:nvSpPr>
        <p:spPr>
          <a:xfrm>
            <a:off x="889612" y="548640"/>
            <a:ext cx="6856339" cy="966909"/>
          </a:xfrm>
        </p:spPr>
        <p:txBody>
          <a:bodyPr>
            <a:normAutofit fontScale="92500" lnSpcReduction="20000"/>
          </a:bodyPr>
          <a:lstStyle/>
          <a:p>
            <a:r>
              <a:rPr lang="en-US" dirty="0"/>
              <a:t>Out-of-the-box Connection With Millions Of Suppliers</a:t>
            </a:r>
          </a:p>
        </p:txBody>
      </p:sp>
      <p:sp>
        <p:nvSpPr>
          <p:cNvPr id="187" name="Ellipse 47"/>
          <p:cNvSpPr>
            <a:spLocks noChangeArrowheads="1"/>
          </p:cNvSpPr>
          <p:nvPr/>
        </p:nvSpPr>
        <p:spPr bwMode="gray">
          <a:xfrm>
            <a:off x="2929078" y="3763113"/>
            <a:ext cx="558619" cy="292799"/>
          </a:xfrm>
          <a:prstGeom prst="ellipse">
            <a:avLst/>
          </a:prstGeom>
          <a:noFill/>
          <a:ln w="12700">
            <a:noFill/>
            <a:round/>
            <a:headEnd/>
            <a:tailEnd type="triangle" w="med" len="med"/>
          </a:ln>
        </p:spPr>
        <p:txBody>
          <a:bodyPr lIns="0" tIns="0" rIns="0" bIns="0" anchor="ctr"/>
          <a:lstStyle/>
          <a:p>
            <a:pPr algn="ctr"/>
            <a:endParaRPr lang="en-US" sz="1050">
              <a:latin typeface="Helvetica" pitchFamily="2" charset="0"/>
            </a:endParaRPr>
          </a:p>
        </p:txBody>
      </p:sp>
      <p:sp>
        <p:nvSpPr>
          <p:cNvPr id="3" name="Rectangle 2"/>
          <p:cNvSpPr/>
          <p:nvPr/>
        </p:nvSpPr>
        <p:spPr>
          <a:xfrm>
            <a:off x="6547654" y="2332007"/>
            <a:ext cx="5079284" cy="2269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799" b="1">
                <a:solidFill>
                  <a:schemeClr val="tx1"/>
                </a:solidFill>
                <a:latin typeface="Helvetica" pitchFamily="2" charset="0"/>
              </a:rPr>
              <a:t>SAP Business Suite</a:t>
            </a:r>
          </a:p>
        </p:txBody>
      </p:sp>
      <p:sp>
        <p:nvSpPr>
          <p:cNvPr id="177" name="Rectangle 176"/>
          <p:cNvSpPr/>
          <p:nvPr/>
        </p:nvSpPr>
        <p:spPr>
          <a:xfrm>
            <a:off x="6547653" y="3029805"/>
            <a:ext cx="3741121" cy="158405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de-DE" sz="1100" b="1">
                <a:solidFill>
                  <a:schemeClr val="tx1"/>
                </a:solidFill>
                <a:latin typeface="Helvetica" pitchFamily="2" charset="0"/>
              </a:rPr>
              <a:t>Invoice Management</a:t>
            </a:r>
          </a:p>
        </p:txBody>
      </p:sp>
      <p:sp>
        <p:nvSpPr>
          <p:cNvPr id="128" name="Rectangle 127"/>
          <p:cNvSpPr/>
          <p:nvPr/>
        </p:nvSpPr>
        <p:spPr>
          <a:xfrm>
            <a:off x="10360369" y="3029805"/>
            <a:ext cx="1258441" cy="158405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de-DE" sz="1467">
                <a:solidFill>
                  <a:schemeClr val="tx1"/>
                </a:solidFill>
                <a:latin typeface="Helvetica" pitchFamily="2" charset="0"/>
              </a:rPr>
              <a:t>FI</a:t>
            </a:r>
          </a:p>
        </p:txBody>
      </p:sp>
      <p:sp>
        <p:nvSpPr>
          <p:cNvPr id="27" name="TextBox 26"/>
          <p:cNvSpPr txBox="1"/>
          <p:nvPr/>
        </p:nvSpPr>
        <p:spPr>
          <a:xfrm>
            <a:off x="503497" y="4463475"/>
            <a:ext cx="6125030" cy="1353864"/>
          </a:xfrm>
          <a:prstGeom prst="rect">
            <a:avLst/>
          </a:prstGeom>
          <a:noFill/>
        </p:spPr>
        <p:txBody>
          <a:bodyPr wrap="square" rtlCol="0">
            <a:spAutoFit/>
          </a:bodyPr>
          <a:lstStyle/>
          <a:p>
            <a:pPr marL="179910" lvl="1" indent="-179910" defTabSz="1088231">
              <a:spcBef>
                <a:spcPts val="600"/>
              </a:spcBef>
              <a:buClr>
                <a:schemeClr val="accent1"/>
              </a:buClr>
              <a:buFont typeface="Wingdings" pitchFamily="2" charset="2"/>
              <a:buChar char="§"/>
            </a:pPr>
            <a:r>
              <a:rPr lang="en-US" sz="1799" dirty="0">
                <a:latin typeface="Helvetica" pitchFamily="2" charset="0"/>
              </a:rPr>
              <a:t>Purchase order, invoice and content integration</a:t>
            </a:r>
          </a:p>
          <a:p>
            <a:pPr marL="179910" lvl="1" indent="-179910" defTabSz="1088231">
              <a:spcBef>
                <a:spcPts val="600"/>
              </a:spcBef>
              <a:buClr>
                <a:schemeClr val="accent1"/>
              </a:buClr>
              <a:buFont typeface="Wingdings" pitchFamily="2" charset="2"/>
              <a:buChar char="§"/>
            </a:pPr>
            <a:r>
              <a:rPr lang="en-US" sz="1799" dirty="0">
                <a:latin typeface="Helvetica" pitchFamily="2" charset="0"/>
              </a:rPr>
              <a:t>Improved supplier collaboration</a:t>
            </a:r>
          </a:p>
          <a:p>
            <a:pPr marL="179910" lvl="1" indent="-179910" defTabSz="1088231">
              <a:spcBef>
                <a:spcPts val="600"/>
              </a:spcBef>
              <a:buClr>
                <a:schemeClr val="accent1"/>
              </a:buClr>
              <a:buFont typeface="Wingdings" pitchFamily="2" charset="2"/>
              <a:buChar char="§"/>
            </a:pPr>
            <a:r>
              <a:rPr lang="en-US" sz="1799" dirty="0">
                <a:latin typeface="Helvetica" pitchFamily="2" charset="0"/>
              </a:rPr>
              <a:t>Enhanced exception processing and </a:t>
            </a:r>
            <a:br>
              <a:rPr lang="en-US" sz="1799" dirty="0">
                <a:latin typeface="Helvetica" pitchFamily="2" charset="0"/>
              </a:rPr>
            </a:br>
            <a:r>
              <a:rPr lang="en-US" sz="1799" dirty="0">
                <a:latin typeface="Helvetica" pitchFamily="2" charset="0"/>
              </a:rPr>
              <a:t>discount leverage</a:t>
            </a:r>
          </a:p>
        </p:txBody>
      </p:sp>
      <p:sp>
        <p:nvSpPr>
          <p:cNvPr id="4" name="TextBox 3"/>
          <p:cNvSpPr txBox="1"/>
          <p:nvPr/>
        </p:nvSpPr>
        <p:spPr>
          <a:xfrm>
            <a:off x="8511708" y="4930173"/>
            <a:ext cx="3075458" cy="584488"/>
          </a:xfrm>
          <a:prstGeom prst="rect">
            <a:avLst/>
          </a:prstGeom>
          <a:noFill/>
        </p:spPr>
        <p:txBody>
          <a:bodyPr wrap="square" rtlCol="0">
            <a:spAutoFit/>
          </a:bodyPr>
          <a:lstStyle/>
          <a:p>
            <a:r>
              <a:rPr lang="en-US" sz="1600">
                <a:latin typeface="Helvetica" pitchFamily="2" charset="0"/>
              </a:rPr>
              <a:t>Receive, manage and access</a:t>
            </a:r>
            <a:br>
              <a:rPr lang="en-US" sz="1600">
                <a:latin typeface="Helvetica" pitchFamily="2" charset="0"/>
              </a:rPr>
            </a:br>
            <a:r>
              <a:rPr lang="en-US" sz="1600">
                <a:latin typeface="Helvetica" pitchFamily="2" charset="0"/>
              </a:rPr>
              <a:t>content in the right context </a:t>
            </a:r>
          </a:p>
        </p:txBody>
      </p:sp>
      <p:pic>
        <p:nvPicPr>
          <p:cNvPr id="8" name="Picture 7">
            <a:extLst>
              <a:ext uri="{FF2B5EF4-FFF2-40B4-BE49-F238E27FC236}">
                <a16:creationId xmlns:a16="http://schemas.microsoft.com/office/drawing/2014/main" id="{8364261F-8272-3743-ADC5-3DE4FE071C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1284" y="4758895"/>
            <a:ext cx="874667" cy="874667"/>
          </a:xfrm>
          <a:prstGeom prst="rect">
            <a:avLst/>
          </a:prstGeom>
        </p:spPr>
      </p:pic>
      <p:pic>
        <p:nvPicPr>
          <p:cNvPr id="10" name="Picture 9">
            <a:extLst>
              <a:ext uri="{FF2B5EF4-FFF2-40B4-BE49-F238E27FC236}">
                <a16:creationId xmlns:a16="http://schemas.microsoft.com/office/drawing/2014/main" id="{BF925F17-A31D-0742-A960-0AD6B9703E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87770" y="2142852"/>
            <a:ext cx="802382" cy="802382"/>
          </a:xfrm>
          <a:prstGeom prst="rect">
            <a:avLst/>
          </a:prstGeom>
        </p:spPr>
      </p:pic>
      <p:pic>
        <p:nvPicPr>
          <p:cNvPr id="222" name="Picture 221">
            <a:extLst>
              <a:ext uri="{FF2B5EF4-FFF2-40B4-BE49-F238E27FC236}">
                <a16:creationId xmlns:a16="http://schemas.microsoft.com/office/drawing/2014/main" id="{01652ED6-FE93-DC4D-BCC5-62819D53795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07509" y="3079935"/>
            <a:ext cx="648930" cy="648930"/>
          </a:xfrm>
          <a:prstGeom prst="rect">
            <a:avLst/>
          </a:prstGeom>
        </p:spPr>
      </p:pic>
      <p:pic>
        <p:nvPicPr>
          <p:cNvPr id="223" name="Picture 222">
            <a:extLst>
              <a:ext uri="{FF2B5EF4-FFF2-40B4-BE49-F238E27FC236}">
                <a16:creationId xmlns:a16="http://schemas.microsoft.com/office/drawing/2014/main" id="{8E9D0825-9F2E-6143-BA9D-EDBE02CD51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42974" y="4783578"/>
            <a:ext cx="802382" cy="802382"/>
          </a:xfrm>
          <a:prstGeom prst="rect">
            <a:avLst/>
          </a:prstGeom>
        </p:spPr>
      </p:pic>
      <p:pic>
        <p:nvPicPr>
          <p:cNvPr id="12" name="Picture 11">
            <a:extLst>
              <a:ext uri="{FF2B5EF4-FFF2-40B4-BE49-F238E27FC236}">
                <a16:creationId xmlns:a16="http://schemas.microsoft.com/office/drawing/2014/main" id="{D238EBF7-0475-F048-8E7E-93611D9281A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37992" y="3062920"/>
            <a:ext cx="679696" cy="679696"/>
          </a:xfrm>
          <a:prstGeom prst="rect">
            <a:avLst/>
          </a:prstGeom>
        </p:spPr>
      </p:pic>
      <p:pic>
        <p:nvPicPr>
          <p:cNvPr id="14" name="Picture 13">
            <a:extLst>
              <a:ext uri="{FF2B5EF4-FFF2-40B4-BE49-F238E27FC236}">
                <a16:creationId xmlns:a16="http://schemas.microsoft.com/office/drawing/2014/main" id="{2B284A7A-8FE7-6241-BBAE-3A797BE2D0A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684455" y="3089036"/>
            <a:ext cx="674715" cy="674715"/>
          </a:xfrm>
          <a:prstGeom prst="rect">
            <a:avLst/>
          </a:prstGeom>
        </p:spPr>
      </p:pic>
      <p:pic>
        <p:nvPicPr>
          <p:cNvPr id="16" name="Picture 15">
            <a:extLst>
              <a:ext uri="{FF2B5EF4-FFF2-40B4-BE49-F238E27FC236}">
                <a16:creationId xmlns:a16="http://schemas.microsoft.com/office/drawing/2014/main" id="{15B53637-1D83-A449-9B64-CBF16A1193C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14147" y="3062680"/>
            <a:ext cx="695139" cy="695139"/>
          </a:xfrm>
          <a:prstGeom prst="rect">
            <a:avLst/>
          </a:prstGeom>
        </p:spPr>
      </p:pic>
      <p:pic>
        <p:nvPicPr>
          <p:cNvPr id="18" name="Picture 17">
            <a:extLst>
              <a:ext uri="{FF2B5EF4-FFF2-40B4-BE49-F238E27FC236}">
                <a16:creationId xmlns:a16="http://schemas.microsoft.com/office/drawing/2014/main" id="{FF05F425-D32F-714B-B47C-536484B276B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48882" y="3148959"/>
            <a:ext cx="556731" cy="556731"/>
          </a:xfrm>
          <a:prstGeom prst="rect">
            <a:avLst/>
          </a:prstGeom>
        </p:spPr>
      </p:pic>
      <p:pic>
        <p:nvPicPr>
          <p:cNvPr id="20" name="Picture 19">
            <a:extLst>
              <a:ext uri="{FF2B5EF4-FFF2-40B4-BE49-F238E27FC236}">
                <a16:creationId xmlns:a16="http://schemas.microsoft.com/office/drawing/2014/main" id="{102024C8-C864-E944-B9F5-A1D063447D9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628527" y="1935025"/>
            <a:ext cx="1173504" cy="1173504"/>
          </a:xfrm>
          <a:prstGeom prst="rect">
            <a:avLst/>
          </a:prstGeom>
        </p:spPr>
      </p:pic>
      <p:cxnSp>
        <p:nvCxnSpPr>
          <p:cNvPr id="22" name="Straight Arrow Connector 21">
            <a:extLst>
              <a:ext uri="{FF2B5EF4-FFF2-40B4-BE49-F238E27FC236}">
                <a16:creationId xmlns:a16="http://schemas.microsoft.com/office/drawing/2014/main" id="{58ED3EC7-B754-D140-B776-225CD55A2C4B}"/>
              </a:ext>
            </a:extLst>
          </p:cNvPr>
          <p:cNvCxnSpPr>
            <a:cxnSpLocks/>
          </p:cNvCxnSpPr>
          <p:nvPr/>
        </p:nvCxnSpPr>
        <p:spPr>
          <a:xfrm>
            <a:off x="3876141" y="3434980"/>
            <a:ext cx="260879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C01B3C01-4081-5B41-92C8-8D9F99C565DA}"/>
              </a:ext>
            </a:extLst>
          </p:cNvPr>
          <p:cNvSpPr/>
          <p:nvPr/>
        </p:nvSpPr>
        <p:spPr>
          <a:xfrm>
            <a:off x="4439064" y="2899122"/>
            <a:ext cx="1500732" cy="461537"/>
          </a:xfrm>
          <a:prstGeom prst="rect">
            <a:avLst/>
          </a:prstGeom>
          <a:noFill/>
        </p:spPr>
        <p:txBody>
          <a:bodyPr wrap="none">
            <a:spAutoFit/>
          </a:bodyPr>
          <a:lstStyle/>
          <a:p>
            <a:pPr algn="ctr"/>
            <a:r>
              <a:rPr lang="en-US" sz="2399" dirty="0">
                <a:latin typeface="Helvetica" pitchFamily="2" charset="0"/>
              </a:rPr>
              <a:t>&lt; cXML/&gt;</a:t>
            </a:r>
          </a:p>
        </p:txBody>
      </p:sp>
      <p:cxnSp>
        <p:nvCxnSpPr>
          <p:cNvPr id="26" name="Straight Arrow Connector 25">
            <a:extLst>
              <a:ext uri="{FF2B5EF4-FFF2-40B4-BE49-F238E27FC236}">
                <a16:creationId xmlns:a16="http://schemas.microsoft.com/office/drawing/2014/main" id="{C96F0B04-A2B3-DE4F-B6EF-590174C56C58}"/>
              </a:ext>
            </a:extLst>
          </p:cNvPr>
          <p:cNvCxnSpPr/>
          <p:nvPr/>
        </p:nvCxnSpPr>
        <p:spPr>
          <a:xfrm>
            <a:off x="6871284" y="4253979"/>
            <a:ext cx="3112239" cy="0"/>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24" name="Straight Arrow Connector 223">
            <a:extLst>
              <a:ext uri="{FF2B5EF4-FFF2-40B4-BE49-F238E27FC236}">
                <a16:creationId xmlns:a16="http://schemas.microsoft.com/office/drawing/2014/main" id="{452E9FF3-5F6B-D544-9159-4D7B862A0CCD}"/>
              </a:ext>
            </a:extLst>
          </p:cNvPr>
          <p:cNvCxnSpPr>
            <a:cxnSpLocks/>
          </p:cNvCxnSpPr>
          <p:nvPr/>
        </p:nvCxnSpPr>
        <p:spPr>
          <a:xfrm>
            <a:off x="10475982" y="4253979"/>
            <a:ext cx="1052652" cy="0"/>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CAFA488-E2FB-9443-9CDF-38CA1354E015}"/>
              </a:ext>
            </a:extLst>
          </p:cNvPr>
          <p:cNvSpPr/>
          <p:nvPr/>
        </p:nvSpPr>
        <p:spPr>
          <a:xfrm>
            <a:off x="6842727" y="3774917"/>
            <a:ext cx="3286544" cy="502635"/>
          </a:xfrm>
          <a:prstGeom prst="rect">
            <a:avLst/>
          </a:prstGeom>
        </p:spPr>
        <p:txBody>
          <a:bodyPr wrap="square">
            <a:spAutoFit/>
          </a:bodyPr>
          <a:lstStyle/>
          <a:p>
            <a:pPr algn="ctr" defTabSz="1218552">
              <a:spcBef>
                <a:spcPct val="50000"/>
              </a:spcBef>
              <a:buClr>
                <a:srgbClr val="F0AB00"/>
              </a:buClr>
              <a:buSzPct val="80000"/>
            </a:pPr>
            <a:r>
              <a:rPr lang="en-US" sz="1467" kern="0">
                <a:latin typeface="Helvetica" pitchFamily="2" charset="0"/>
                <a:ea typeface="Arial Unicode MS" pitchFamily="34" charset="-128"/>
                <a:cs typeface="Arial Unicode MS" pitchFamily="34" charset="-128"/>
              </a:rPr>
              <a:t>Automated </a:t>
            </a:r>
            <a:r>
              <a:rPr lang="en-US" sz="1400" kern="0">
                <a:latin typeface="Helvetica" pitchFamily="2" charset="0"/>
                <a:ea typeface="Arial Unicode MS" pitchFamily="34" charset="-128"/>
                <a:cs typeface="Arial Unicode MS" pitchFamily="34" charset="-128"/>
              </a:rPr>
              <a:t>reconciliation</a:t>
            </a:r>
            <a:r>
              <a:rPr lang="en-US" sz="1467" kern="0">
                <a:latin typeface="Helvetica" pitchFamily="2" charset="0"/>
                <a:ea typeface="Arial Unicode MS" pitchFamily="34" charset="-128"/>
                <a:cs typeface="Arial Unicode MS" pitchFamily="34" charset="-128"/>
              </a:rPr>
              <a:t> and posting</a:t>
            </a:r>
            <a:br>
              <a:rPr lang="en-US" sz="1467" kern="0">
                <a:latin typeface="Helvetica" pitchFamily="2" charset="0"/>
                <a:ea typeface="Arial Unicode MS" pitchFamily="34" charset="-128"/>
                <a:cs typeface="Arial Unicode MS" pitchFamily="34" charset="-128"/>
              </a:rPr>
            </a:br>
            <a:r>
              <a:rPr lang="en-US" sz="1200" kern="0">
                <a:latin typeface="Helvetica" pitchFamily="2" charset="0"/>
                <a:ea typeface="Arial Unicode MS" pitchFamily="34" charset="-128"/>
                <a:cs typeface="Arial Unicode MS" pitchFamily="34" charset="-128"/>
              </a:rPr>
              <a:t>Role-based collaboration</a:t>
            </a:r>
          </a:p>
        </p:txBody>
      </p:sp>
      <p:sp>
        <p:nvSpPr>
          <p:cNvPr id="30" name="Rectangle 29">
            <a:extLst>
              <a:ext uri="{FF2B5EF4-FFF2-40B4-BE49-F238E27FC236}">
                <a16:creationId xmlns:a16="http://schemas.microsoft.com/office/drawing/2014/main" id="{E950040F-F065-2141-ABE4-A53011E970FC}"/>
              </a:ext>
            </a:extLst>
          </p:cNvPr>
          <p:cNvSpPr/>
          <p:nvPr/>
        </p:nvSpPr>
        <p:spPr>
          <a:xfrm>
            <a:off x="10767574" y="3805771"/>
            <a:ext cx="508474" cy="318100"/>
          </a:xfrm>
          <a:prstGeom prst="rect">
            <a:avLst/>
          </a:prstGeom>
        </p:spPr>
        <p:txBody>
          <a:bodyPr wrap="none">
            <a:spAutoFit/>
          </a:bodyPr>
          <a:lstStyle/>
          <a:p>
            <a:pPr algn="ctr" defTabSz="1218552">
              <a:spcBef>
                <a:spcPct val="50000"/>
              </a:spcBef>
              <a:buClr>
                <a:srgbClr val="F0AB00"/>
              </a:buClr>
              <a:buSzPct val="80000"/>
            </a:pPr>
            <a:r>
              <a:rPr lang="en-US" sz="1467" kern="0">
                <a:latin typeface="Helvetica" pitchFamily="2" charset="0"/>
                <a:ea typeface="Arial Unicode MS" pitchFamily="34" charset="-128"/>
                <a:cs typeface="Arial Unicode MS" pitchFamily="34" charset="-128"/>
              </a:rPr>
              <a:t>Pay</a:t>
            </a:r>
          </a:p>
        </p:txBody>
      </p:sp>
      <p:grpSp>
        <p:nvGrpSpPr>
          <p:cNvPr id="32" name="Group 31">
            <a:extLst>
              <a:ext uri="{FF2B5EF4-FFF2-40B4-BE49-F238E27FC236}">
                <a16:creationId xmlns:a16="http://schemas.microsoft.com/office/drawing/2014/main" id="{9EE62CAC-F19C-4143-A3C7-831A1CAC2438}"/>
              </a:ext>
            </a:extLst>
          </p:cNvPr>
          <p:cNvGrpSpPr/>
          <p:nvPr/>
        </p:nvGrpSpPr>
        <p:grpSpPr>
          <a:xfrm>
            <a:off x="733967" y="3126324"/>
            <a:ext cx="3025097" cy="579366"/>
            <a:chOff x="1362076" y="3394075"/>
            <a:chExt cx="2246312" cy="430213"/>
          </a:xfrm>
        </p:grpSpPr>
        <p:sp>
          <p:nvSpPr>
            <p:cNvPr id="33" name="Freeform 10">
              <a:extLst>
                <a:ext uri="{FF2B5EF4-FFF2-40B4-BE49-F238E27FC236}">
                  <a16:creationId xmlns:a16="http://schemas.microsoft.com/office/drawing/2014/main" id="{6B3EE49D-E4D2-B34E-A163-42F5E96C8D3F}"/>
                </a:ext>
              </a:extLst>
            </p:cNvPr>
            <p:cNvSpPr>
              <a:spLocks noEditPoints="1"/>
            </p:cNvSpPr>
            <p:nvPr/>
          </p:nvSpPr>
          <p:spPr bwMode="auto">
            <a:xfrm>
              <a:off x="1362076" y="3486150"/>
              <a:ext cx="1557338" cy="246063"/>
            </a:xfrm>
            <a:custGeom>
              <a:avLst/>
              <a:gdLst>
                <a:gd name="T0" fmla="*/ 77 w 3023"/>
                <a:gd name="T1" fmla="*/ 321 h 480"/>
                <a:gd name="T2" fmla="*/ 282 w 3023"/>
                <a:gd name="T3" fmla="*/ 347 h 480"/>
                <a:gd name="T4" fmla="*/ 20 w 3023"/>
                <a:gd name="T5" fmla="*/ 139 h 480"/>
                <a:gd name="T6" fmla="*/ 371 w 3023"/>
                <a:gd name="T7" fmla="*/ 95 h 480"/>
                <a:gd name="T8" fmla="*/ 186 w 3023"/>
                <a:gd name="T9" fmla="*/ 84 h 480"/>
                <a:gd name="T10" fmla="*/ 214 w 3023"/>
                <a:gd name="T11" fmla="*/ 197 h 480"/>
                <a:gd name="T12" fmla="*/ 197 w 3023"/>
                <a:gd name="T13" fmla="*/ 480 h 480"/>
                <a:gd name="T14" fmla="*/ 400 w 3023"/>
                <a:gd name="T15" fmla="*/ 472 h 480"/>
                <a:gd name="T16" fmla="*/ 661 w 3023"/>
                <a:gd name="T17" fmla="*/ 7 h 480"/>
                <a:gd name="T18" fmla="*/ 722 w 3023"/>
                <a:gd name="T19" fmla="*/ 472 h 480"/>
                <a:gd name="T20" fmla="*/ 530 w 3023"/>
                <a:gd name="T21" fmla="*/ 368 h 480"/>
                <a:gd name="T22" fmla="*/ 400 w 3023"/>
                <a:gd name="T23" fmla="*/ 472 h 480"/>
                <a:gd name="T24" fmla="*/ 663 w 3023"/>
                <a:gd name="T25" fmla="*/ 295 h 480"/>
                <a:gd name="T26" fmla="*/ 609 w 3023"/>
                <a:gd name="T27" fmla="*/ 137 h 480"/>
                <a:gd name="T28" fmla="*/ 876 w 3023"/>
                <a:gd name="T29" fmla="*/ 472 h 480"/>
                <a:gd name="T30" fmla="*/ 1044 w 3023"/>
                <a:gd name="T31" fmla="*/ 9 h 480"/>
                <a:gd name="T32" fmla="*/ 1043 w 3023"/>
                <a:gd name="T33" fmla="*/ 307 h 480"/>
                <a:gd name="T34" fmla="*/ 977 w 3023"/>
                <a:gd name="T35" fmla="*/ 472 h 480"/>
                <a:gd name="T36" fmla="*/ 977 w 3023"/>
                <a:gd name="T37" fmla="*/ 229 h 480"/>
                <a:gd name="T38" fmla="*/ 1133 w 3023"/>
                <a:gd name="T39" fmla="*/ 160 h 480"/>
                <a:gd name="T40" fmla="*/ 977 w 3023"/>
                <a:gd name="T41" fmla="*/ 92 h 480"/>
                <a:gd name="T42" fmla="*/ 1412 w 3023"/>
                <a:gd name="T43" fmla="*/ 472 h 480"/>
                <a:gd name="T44" fmla="*/ 1671 w 3023"/>
                <a:gd name="T45" fmla="*/ 7 h 480"/>
                <a:gd name="T46" fmla="*/ 1732 w 3023"/>
                <a:gd name="T47" fmla="*/ 472 h 480"/>
                <a:gd name="T48" fmla="*/ 1541 w 3023"/>
                <a:gd name="T49" fmla="*/ 375 h 480"/>
                <a:gd name="T50" fmla="*/ 1412 w 3023"/>
                <a:gd name="T51" fmla="*/ 472 h 480"/>
                <a:gd name="T52" fmla="*/ 1674 w 3023"/>
                <a:gd name="T53" fmla="*/ 297 h 480"/>
                <a:gd name="T54" fmla="*/ 1620 w 3023"/>
                <a:gd name="T55" fmla="*/ 143 h 480"/>
                <a:gd name="T56" fmla="*/ 1894 w 3023"/>
                <a:gd name="T57" fmla="*/ 472 h 480"/>
                <a:gd name="T58" fmla="*/ 1991 w 3023"/>
                <a:gd name="T59" fmla="*/ 143 h 480"/>
                <a:gd name="T60" fmla="*/ 1988 w 3023"/>
                <a:gd name="T61" fmla="*/ 201 h 480"/>
                <a:gd name="T62" fmla="*/ 2103 w 3023"/>
                <a:gd name="T63" fmla="*/ 123 h 480"/>
                <a:gd name="T64" fmla="*/ 2077 w 3023"/>
                <a:gd name="T65" fmla="*/ 217 h 480"/>
                <a:gd name="T66" fmla="*/ 1991 w 3023"/>
                <a:gd name="T67" fmla="*/ 472 h 480"/>
                <a:gd name="T68" fmla="*/ 2165 w 3023"/>
                <a:gd name="T69" fmla="*/ 85 h 480"/>
                <a:gd name="T70" fmla="*/ 2261 w 3023"/>
                <a:gd name="T71" fmla="*/ 7 h 480"/>
                <a:gd name="T72" fmla="*/ 2165 w 3023"/>
                <a:gd name="T73" fmla="*/ 85 h 480"/>
                <a:gd name="T74" fmla="*/ 2165 w 3023"/>
                <a:gd name="T75" fmla="*/ 143 h 480"/>
                <a:gd name="T76" fmla="*/ 2261 w 3023"/>
                <a:gd name="T77" fmla="*/ 472 h 480"/>
                <a:gd name="T78" fmla="*/ 2436 w 3023"/>
                <a:gd name="T79" fmla="*/ 431 h 480"/>
                <a:gd name="T80" fmla="*/ 2339 w 3023"/>
                <a:gd name="T81" fmla="*/ 472 h 480"/>
                <a:gd name="T82" fmla="*/ 2436 w 3023"/>
                <a:gd name="T83" fmla="*/ 7 h 480"/>
                <a:gd name="T84" fmla="*/ 2539 w 3023"/>
                <a:gd name="T85" fmla="*/ 132 h 480"/>
                <a:gd name="T86" fmla="*/ 2537 w 3023"/>
                <a:gd name="T87" fmla="*/ 476 h 480"/>
                <a:gd name="T88" fmla="*/ 2568 w 3023"/>
                <a:gd name="T89" fmla="*/ 305 h 480"/>
                <a:gd name="T90" fmla="*/ 2436 w 3023"/>
                <a:gd name="T91" fmla="*/ 247 h 480"/>
                <a:gd name="T92" fmla="*/ 2503 w 3023"/>
                <a:gd name="T93" fmla="*/ 400 h 480"/>
                <a:gd name="T94" fmla="*/ 2707 w 3023"/>
                <a:gd name="T95" fmla="*/ 386 h 480"/>
                <a:gd name="T96" fmla="*/ 2919 w 3023"/>
                <a:gd name="T97" fmla="*/ 247 h 480"/>
                <a:gd name="T98" fmla="*/ 2763 w 3023"/>
                <a:gd name="T99" fmla="*/ 248 h 480"/>
                <a:gd name="T100" fmla="*/ 2886 w 3023"/>
                <a:gd name="T101" fmla="*/ 132 h 480"/>
                <a:gd name="T102" fmla="*/ 3016 w 3023"/>
                <a:gd name="T103" fmla="*/ 390 h 480"/>
                <a:gd name="T104" fmla="*/ 2923 w 3023"/>
                <a:gd name="T105" fmla="*/ 472 h 480"/>
                <a:gd name="T106" fmla="*/ 2801 w 3023"/>
                <a:gd name="T107" fmla="*/ 476 h 480"/>
                <a:gd name="T108" fmla="*/ 2919 w 3023"/>
                <a:gd name="T109" fmla="*/ 371 h 480"/>
                <a:gd name="T110" fmla="*/ 2805 w 3023"/>
                <a:gd name="T111" fmla="*/ 368 h 480"/>
                <a:gd name="T112" fmla="*/ 2919 w 3023"/>
                <a:gd name="T113" fmla="*/ 3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3" h="480">
                  <a:moveTo>
                    <a:pt x="0" y="367"/>
                  </a:moveTo>
                  <a:cubicBezTo>
                    <a:pt x="77" y="321"/>
                    <a:pt x="77" y="321"/>
                    <a:pt x="77" y="321"/>
                  </a:cubicBezTo>
                  <a:cubicBezTo>
                    <a:pt x="103" y="372"/>
                    <a:pt x="149" y="400"/>
                    <a:pt x="202" y="400"/>
                  </a:cubicBezTo>
                  <a:cubicBezTo>
                    <a:pt x="249" y="400"/>
                    <a:pt x="282" y="382"/>
                    <a:pt x="282" y="347"/>
                  </a:cubicBezTo>
                  <a:cubicBezTo>
                    <a:pt x="282" y="312"/>
                    <a:pt x="249" y="297"/>
                    <a:pt x="189" y="280"/>
                  </a:cubicBezTo>
                  <a:cubicBezTo>
                    <a:pt x="106" y="257"/>
                    <a:pt x="20" y="235"/>
                    <a:pt x="20" y="139"/>
                  </a:cubicBezTo>
                  <a:cubicBezTo>
                    <a:pt x="20" y="52"/>
                    <a:pt x="88" y="0"/>
                    <a:pt x="187" y="0"/>
                  </a:cubicBezTo>
                  <a:cubicBezTo>
                    <a:pt x="282" y="0"/>
                    <a:pt x="338" y="46"/>
                    <a:pt x="371" y="95"/>
                  </a:cubicBezTo>
                  <a:cubicBezTo>
                    <a:pt x="300" y="149"/>
                    <a:pt x="300" y="149"/>
                    <a:pt x="300" y="149"/>
                  </a:cubicBezTo>
                  <a:cubicBezTo>
                    <a:pt x="276" y="110"/>
                    <a:pt x="231" y="84"/>
                    <a:pt x="186" y="84"/>
                  </a:cubicBezTo>
                  <a:cubicBezTo>
                    <a:pt x="143" y="84"/>
                    <a:pt x="119" y="102"/>
                    <a:pt x="119" y="130"/>
                  </a:cubicBezTo>
                  <a:cubicBezTo>
                    <a:pt x="119" y="167"/>
                    <a:pt x="154" y="180"/>
                    <a:pt x="214" y="197"/>
                  </a:cubicBezTo>
                  <a:cubicBezTo>
                    <a:pt x="296" y="219"/>
                    <a:pt x="382" y="244"/>
                    <a:pt x="382" y="340"/>
                  </a:cubicBezTo>
                  <a:cubicBezTo>
                    <a:pt x="382" y="414"/>
                    <a:pt x="326" y="480"/>
                    <a:pt x="197" y="480"/>
                  </a:cubicBezTo>
                  <a:cubicBezTo>
                    <a:pt x="97" y="480"/>
                    <a:pt x="34" y="433"/>
                    <a:pt x="0" y="367"/>
                  </a:cubicBezTo>
                  <a:close/>
                  <a:moveTo>
                    <a:pt x="400" y="472"/>
                  </a:moveTo>
                  <a:cubicBezTo>
                    <a:pt x="564" y="7"/>
                    <a:pt x="564" y="7"/>
                    <a:pt x="564" y="7"/>
                  </a:cubicBezTo>
                  <a:cubicBezTo>
                    <a:pt x="661" y="7"/>
                    <a:pt x="661" y="7"/>
                    <a:pt x="661" y="7"/>
                  </a:cubicBezTo>
                  <a:cubicBezTo>
                    <a:pt x="825" y="472"/>
                    <a:pt x="825" y="472"/>
                    <a:pt x="825" y="472"/>
                  </a:cubicBezTo>
                  <a:cubicBezTo>
                    <a:pt x="722" y="472"/>
                    <a:pt x="722" y="472"/>
                    <a:pt x="722" y="472"/>
                  </a:cubicBezTo>
                  <a:cubicBezTo>
                    <a:pt x="687" y="368"/>
                    <a:pt x="687" y="368"/>
                    <a:pt x="687" y="368"/>
                  </a:cubicBezTo>
                  <a:cubicBezTo>
                    <a:pt x="530" y="368"/>
                    <a:pt x="530" y="368"/>
                    <a:pt x="530" y="368"/>
                  </a:cubicBezTo>
                  <a:cubicBezTo>
                    <a:pt x="494" y="472"/>
                    <a:pt x="494" y="472"/>
                    <a:pt x="494" y="472"/>
                  </a:cubicBezTo>
                  <a:lnTo>
                    <a:pt x="400" y="472"/>
                  </a:lnTo>
                  <a:close/>
                  <a:moveTo>
                    <a:pt x="555" y="295"/>
                  </a:moveTo>
                  <a:cubicBezTo>
                    <a:pt x="663" y="295"/>
                    <a:pt x="663" y="295"/>
                    <a:pt x="663" y="295"/>
                  </a:cubicBezTo>
                  <a:cubicBezTo>
                    <a:pt x="610" y="137"/>
                    <a:pt x="610" y="137"/>
                    <a:pt x="610" y="137"/>
                  </a:cubicBezTo>
                  <a:cubicBezTo>
                    <a:pt x="609" y="137"/>
                    <a:pt x="609" y="137"/>
                    <a:pt x="609" y="137"/>
                  </a:cubicBezTo>
                  <a:lnTo>
                    <a:pt x="555" y="295"/>
                  </a:lnTo>
                  <a:close/>
                  <a:moveTo>
                    <a:pt x="876" y="472"/>
                  </a:moveTo>
                  <a:cubicBezTo>
                    <a:pt x="876" y="9"/>
                    <a:pt x="876" y="9"/>
                    <a:pt x="876" y="9"/>
                  </a:cubicBezTo>
                  <a:cubicBezTo>
                    <a:pt x="1044" y="9"/>
                    <a:pt x="1044" y="9"/>
                    <a:pt x="1044" y="9"/>
                  </a:cubicBezTo>
                  <a:cubicBezTo>
                    <a:pt x="1143" y="9"/>
                    <a:pt x="1233" y="35"/>
                    <a:pt x="1233" y="157"/>
                  </a:cubicBezTo>
                  <a:cubicBezTo>
                    <a:pt x="1233" y="282"/>
                    <a:pt x="1135" y="307"/>
                    <a:pt x="1043" y="307"/>
                  </a:cubicBezTo>
                  <a:cubicBezTo>
                    <a:pt x="977" y="307"/>
                    <a:pt x="977" y="307"/>
                    <a:pt x="977" y="307"/>
                  </a:cubicBezTo>
                  <a:cubicBezTo>
                    <a:pt x="977" y="472"/>
                    <a:pt x="977" y="472"/>
                    <a:pt x="977" y="472"/>
                  </a:cubicBezTo>
                  <a:lnTo>
                    <a:pt x="876" y="472"/>
                  </a:lnTo>
                  <a:close/>
                  <a:moveTo>
                    <a:pt x="977" y="229"/>
                  </a:moveTo>
                  <a:cubicBezTo>
                    <a:pt x="1046" y="229"/>
                    <a:pt x="1046" y="229"/>
                    <a:pt x="1046" y="229"/>
                  </a:cubicBezTo>
                  <a:cubicBezTo>
                    <a:pt x="1109" y="229"/>
                    <a:pt x="1133" y="204"/>
                    <a:pt x="1133" y="160"/>
                  </a:cubicBezTo>
                  <a:cubicBezTo>
                    <a:pt x="1133" y="117"/>
                    <a:pt x="1110" y="92"/>
                    <a:pt x="1046" y="92"/>
                  </a:cubicBezTo>
                  <a:cubicBezTo>
                    <a:pt x="977" y="92"/>
                    <a:pt x="977" y="92"/>
                    <a:pt x="977" y="92"/>
                  </a:cubicBezTo>
                  <a:lnTo>
                    <a:pt x="977" y="229"/>
                  </a:lnTo>
                  <a:close/>
                  <a:moveTo>
                    <a:pt x="1412" y="472"/>
                  </a:moveTo>
                  <a:cubicBezTo>
                    <a:pt x="1575" y="7"/>
                    <a:pt x="1575" y="7"/>
                    <a:pt x="1575" y="7"/>
                  </a:cubicBezTo>
                  <a:cubicBezTo>
                    <a:pt x="1671" y="7"/>
                    <a:pt x="1671" y="7"/>
                    <a:pt x="1671" y="7"/>
                  </a:cubicBezTo>
                  <a:cubicBezTo>
                    <a:pt x="1835" y="472"/>
                    <a:pt x="1835" y="472"/>
                    <a:pt x="1835" y="472"/>
                  </a:cubicBezTo>
                  <a:cubicBezTo>
                    <a:pt x="1732" y="472"/>
                    <a:pt x="1732" y="472"/>
                    <a:pt x="1732" y="472"/>
                  </a:cubicBezTo>
                  <a:cubicBezTo>
                    <a:pt x="1698" y="375"/>
                    <a:pt x="1698" y="375"/>
                    <a:pt x="1698" y="375"/>
                  </a:cubicBezTo>
                  <a:cubicBezTo>
                    <a:pt x="1541" y="375"/>
                    <a:pt x="1541" y="375"/>
                    <a:pt x="1541" y="375"/>
                  </a:cubicBezTo>
                  <a:cubicBezTo>
                    <a:pt x="1505" y="472"/>
                    <a:pt x="1505" y="472"/>
                    <a:pt x="1505" y="472"/>
                  </a:cubicBezTo>
                  <a:lnTo>
                    <a:pt x="1412" y="472"/>
                  </a:lnTo>
                  <a:close/>
                  <a:moveTo>
                    <a:pt x="1565" y="297"/>
                  </a:moveTo>
                  <a:cubicBezTo>
                    <a:pt x="1674" y="297"/>
                    <a:pt x="1674" y="297"/>
                    <a:pt x="1674" y="297"/>
                  </a:cubicBezTo>
                  <a:cubicBezTo>
                    <a:pt x="1621" y="143"/>
                    <a:pt x="1621" y="143"/>
                    <a:pt x="1621" y="143"/>
                  </a:cubicBezTo>
                  <a:cubicBezTo>
                    <a:pt x="1620" y="143"/>
                    <a:pt x="1620" y="143"/>
                    <a:pt x="1620" y="143"/>
                  </a:cubicBezTo>
                  <a:lnTo>
                    <a:pt x="1565" y="297"/>
                  </a:lnTo>
                  <a:close/>
                  <a:moveTo>
                    <a:pt x="1894" y="472"/>
                  </a:moveTo>
                  <a:cubicBezTo>
                    <a:pt x="1894" y="143"/>
                    <a:pt x="1894" y="143"/>
                    <a:pt x="1894" y="143"/>
                  </a:cubicBezTo>
                  <a:cubicBezTo>
                    <a:pt x="1991" y="143"/>
                    <a:pt x="1991" y="143"/>
                    <a:pt x="1991" y="143"/>
                  </a:cubicBezTo>
                  <a:cubicBezTo>
                    <a:pt x="1991" y="201"/>
                    <a:pt x="1991" y="201"/>
                    <a:pt x="1991" y="201"/>
                  </a:cubicBezTo>
                  <a:cubicBezTo>
                    <a:pt x="1988" y="201"/>
                    <a:pt x="1988" y="201"/>
                    <a:pt x="1988" y="201"/>
                  </a:cubicBezTo>
                  <a:cubicBezTo>
                    <a:pt x="2006" y="162"/>
                    <a:pt x="2037" y="123"/>
                    <a:pt x="2100" y="123"/>
                  </a:cubicBezTo>
                  <a:cubicBezTo>
                    <a:pt x="2103" y="123"/>
                    <a:pt x="2103" y="123"/>
                    <a:pt x="2103" y="123"/>
                  </a:cubicBezTo>
                  <a:cubicBezTo>
                    <a:pt x="2102" y="217"/>
                    <a:pt x="2102" y="217"/>
                    <a:pt x="2102" y="217"/>
                  </a:cubicBezTo>
                  <a:cubicBezTo>
                    <a:pt x="2098" y="216"/>
                    <a:pt x="2084" y="217"/>
                    <a:pt x="2077" y="217"/>
                  </a:cubicBezTo>
                  <a:cubicBezTo>
                    <a:pt x="2037" y="217"/>
                    <a:pt x="2010" y="240"/>
                    <a:pt x="1991" y="264"/>
                  </a:cubicBezTo>
                  <a:cubicBezTo>
                    <a:pt x="1991" y="472"/>
                    <a:pt x="1991" y="472"/>
                    <a:pt x="1991" y="472"/>
                  </a:cubicBezTo>
                  <a:lnTo>
                    <a:pt x="1894" y="472"/>
                  </a:lnTo>
                  <a:close/>
                  <a:moveTo>
                    <a:pt x="2165" y="85"/>
                  </a:moveTo>
                  <a:cubicBezTo>
                    <a:pt x="2165" y="7"/>
                    <a:pt x="2165" y="7"/>
                    <a:pt x="2165" y="7"/>
                  </a:cubicBezTo>
                  <a:cubicBezTo>
                    <a:pt x="2261" y="7"/>
                    <a:pt x="2261" y="7"/>
                    <a:pt x="2261" y="7"/>
                  </a:cubicBezTo>
                  <a:cubicBezTo>
                    <a:pt x="2261" y="85"/>
                    <a:pt x="2261" y="85"/>
                    <a:pt x="2261" y="85"/>
                  </a:cubicBezTo>
                  <a:lnTo>
                    <a:pt x="2165" y="85"/>
                  </a:lnTo>
                  <a:close/>
                  <a:moveTo>
                    <a:pt x="2165" y="472"/>
                  </a:moveTo>
                  <a:cubicBezTo>
                    <a:pt x="2165" y="143"/>
                    <a:pt x="2165" y="143"/>
                    <a:pt x="2165" y="143"/>
                  </a:cubicBezTo>
                  <a:cubicBezTo>
                    <a:pt x="2261" y="143"/>
                    <a:pt x="2261" y="143"/>
                    <a:pt x="2261" y="143"/>
                  </a:cubicBezTo>
                  <a:cubicBezTo>
                    <a:pt x="2261" y="472"/>
                    <a:pt x="2261" y="472"/>
                    <a:pt x="2261" y="472"/>
                  </a:cubicBezTo>
                  <a:lnTo>
                    <a:pt x="2165" y="472"/>
                  </a:lnTo>
                  <a:close/>
                  <a:moveTo>
                    <a:pt x="2436" y="431"/>
                  </a:moveTo>
                  <a:cubicBezTo>
                    <a:pt x="2436" y="472"/>
                    <a:pt x="2436" y="472"/>
                    <a:pt x="2436" y="472"/>
                  </a:cubicBezTo>
                  <a:cubicBezTo>
                    <a:pt x="2339" y="472"/>
                    <a:pt x="2339" y="472"/>
                    <a:pt x="2339" y="472"/>
                  </a:cubicBezTo>
                  <a:cubicBezTo>
                    <a:pt x="2339" y="7"/>
                    <a:pt x="2339" y="7"/>
                    <a:pt x="2339" y="7"/>
                  </a:cubicBezTo>
                  <a:cubicBezTo>
                    <a:pt x="2436" y="7"/>
                    <a:pt x="2436" y="7"/>
                    <a:pt x="2436" y="7"/>
                  </a:cubicBezTo>
                  <a:cubicBezTo>
                    <a:pt x="2436" y="190"/>
                    <a:pt x="2436" y="190"/>
                    <a:pt x="2436" y="190"/>
                  </a:cubicBezTo>
                  <a:cubicBezTo>
                    <a:pt x="2455" y="159"/>
                    <a:pt x="2490" y="132"/>
                    <a:pt x="2539" y="132"/>
                  </a:cubicBezTo>
                  <a:cubicBezTo>
                    <a:pt x="2614" y="132"/>
                    <a:pt x="2667" y="190"/>
                    <a:pt x="2667" y="304"/>
                  </a:cubicBezTo>
                  <a:cubicBezTo>
                    <a:pt x="2667" y="419"/>
                    <a:pt x="2613" y="476"/>
                    <a:pt x="2537" y="476"/>
                  </a:cubicBezTo>
                  <a:cubicBezTo>
                    <a:pt x="2493" y="476"/>
                    <a:pt x="2455" y="459"/>
                    <a:pt x="2436" y="431"/>
                  </a:cubicBezTo>
                  <a:close/>
                  <a:moveTo>
                    <a:pt x="2568" y="305"/>
                  </a:moveTo>
                  <a:cubicBezTo>
                    <a:pt x="2568" y="249"/>
                    <a:pt x="2547" y="214"/>
                    <a:pt x="2502" y="214"/>
                  </a:cubicBezTo>
                  <a:cubicBezTo>
                    <a:pt x="2477" y="214"/>
                    <a:pt x="2455" y="230"/>
                    <a:pt x="2436" y="247"/>
                  </a:cubicBezTo>
                  <a:cubicBezTo>
                    <a:pt x="2436" y="370"/>
                    <a:pt x="2436" y="370"/>
                    <a:pt x="2436" y="370"/>
                  </a:cubicBezTo>
                  <a:cubicBezTo>
                    <a:pt x="2455" y="390"/>
                    <a:pt x="2477" y="400"/>
                    <a:pt x="2503" y="400"/>
                  </a:cubicBezTo>
                  <a:cubicBezTo>
                    <a:pt x="2545" y="400"/>
                    <a:pt x="2568" y="365"/>
                    <a:pt x="2568" y="305"/>
                  </a:cubicBezTo>
                  <a:close/>
                  <a:moveTo>
                    <a:pt x="2707" y="386"/>
                  </a:moveTo>
                  <a:cubicBezTo>
                    <a:pt x="2707" y="309"/>
                    <a:pt x="2764" y="267"/>
                    <a:pt x="2919" y="255"/>
                  </a:cubicBezTo>
                  <a:cubicBezTo>
                    <a:pt x="2919" y="247"/>
                    <a:pt x="2919" y="247"/>
                    <a:pt x="2919" y="247"/>
                  </a:cubicBezTo>
                  <a:cubicBezTo>
                    <a:pt x="2919" y="223"/>
                    <a:pt x="2905" y="207"/>
                    <a:pt x="2872" y="207"/>
                  </a:cubicBezTo>
                  <a:cubicBezTo>
                    <a:pt x="2830" y="207"/>
                    <a:pt x="2793" y="224"/>
                    <a:pt x="2763" y="248"/>
                  </a:cubicBezTo>
                  <a:cubicBezTo>
                    <a:pt x="2720" y="191"/>
                    <a:pt x="2720" y="191"/>
                    <a:pt x="2720" y="191"/>
                  </a:cubicBezTo>
                  <a:cubicBezTo>
                    <a:pt x="2753" y="161"/>
                    <a:pt x="2804" y="132"/>
                    <a:pt x="2886" y="132"/>
                  </a:cubicBezTo>
                  <a:cubicBezTo>
                    <a:pt x="2977" y="132"/>
                    <a:pt x="3016" y="176"/>
                    <a:pt x="3016" y="262"/>
                  </a:cubicBezTo>
                  <a:cubicBezTo>
                    <a:pt x="3016" y="390"/>
                    <a:pt x="3016" y="390"/>
                    <a:pt x="3016" y="390"/>
                  </a:cubicBezTo>
                  <a:cubicBezTo>
                    <a:pt x="3016" y="429"/>
                    <a:pt x="3016" y="452"/>
                    <a:pt x="3023" y="472"/>
                  </a:cubicBezTo>
                  <a:cubicBezTo>
                    <a:pt x="2923" y="472"/>
                    <a:pt x="2923" y="472"/>
                    <a:pt x="2923" y="472"/>
                  </a:cubicBezTo>
                  <a:cubicBezTo>
                    <a:pt x="2919" y="452"/>
                    <a:pt x="2916" y="441"/>
                    <a:pt x="2916" y="422"/>
                  </a:cubicBezTo>
                  <a:cubicBezTo>
                    <a:pt x="2885" y="457"/>
                    <a:pt x="2850" y="476"/>
                    <a:pt x="2801" y="476"/>
                  </a:cubicBezTo>
                  <a:cubicBezTo>
                    <a:pt x="2749" y="476"/>
                    <a:pt x="2707" y="443"/>
                    <a:pt x="2707" y="386"/>
                  </a:cubicBezTo>
                  <a:close/>
                  <a:moveTo>
                    <a:pt x="2919" y="371"/>
                  </a:moveTo>
                  <a:cubicBezTo>
                    <a:pt x="2919" y="310"/>
                    <a:pt x="2919" y="310"/>
                    <a:pt x="2919" y="310"/>
                  </a:cubicBezTo>
                  <a:cubicBezTo>
                    <a:pt x="2842" y="318"/>
                    <a:pt x="2805" y="338"/>
                    <a:pt x="2805" y="368"/>
                  </a:cubicBezTo>
                  <a:cubicBezTo>
                    <a:pt x="2805" y="390"/>
                    <a:pt x="2820" y="400"/>
                    <a:pt x="2842" y="400"/>
                  </a:cubicBezTo>
                  <a:cubicBezTo>
                    <a:pt x="2877" y="400"/>
                    <a:pt x="2900" y="388"/>
                    <a:pt x="2919" y="371"/>
                  </a:cubicBezTo>
                  <a:close/>
                </a:path>
              </a:pathLst>
            </a:custGeom>
            <a:solidFill>
              <a:srgbClr val="007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en-US" sz="1799">
                <a:latin typeface="Helvetica" pitchFamily="2" charset="0"/>
              </a:endParaRPr>
            </a:p>
          </p:txBody>
        </p:sp>
        <p:sp>
          <p:nvSpPr>
            <p:cNvPr id="34" name="Freeform 11">
              <a:extLst>
                <a:ext uri="{FF2B5EF4-FFF2-40B4-BE49-F238E27FC236}">
                  <a16:creationId xmlns:a16="http://schemas.microsoft.com/office/drawing/2014/main" id="{96740976-D6F8-5C4D-8164-6EE73238910E}"/>
                </a:ext>
              </a:extLst>
            </p:cNvPr>
            <p:cNvSpPr>
              <a:spLocks noEditPoints="1"/>
            </p:cNvSpPr>
            <p:nvPr/>
          </p:nvSpPr>
          <p:spPr bwMode="auto">
            <a:xfrm>
              <a:off x="2967038" y="3394075"/>
              <a:ext cx="641350" cy="430213"/>
            </a:xfrm>
            <a:custGeom>
              <a:avLst/>
              <a:gdLst>
                <a:gd name="T0" fmla="*/ 1105 w 1244"/>
                <a:gd name="T1" fmla="*/ 809 h 834"/>
                <a:gd name="T2" fmla="*/ 667 w 1244"/>
                <a:gd name="T3" fmla="*/ 0 h 834"/>
                <a:gd name="T4" fmla="*/ 764 w 1244"/>
                <a:gd name="T5" fmla="*/ 0 h 834"/>
                <a:gd name="T6" fmla="*/ 807 w 1244"/>
                <a:gd name="T7" fmla="*/ 26 h 834"/>
                <a:gd name="T8" fmla="*/ 1244 w 1244"/>
                <a:gd name="T9" fmla="*/ 834 h 834"/>
                <a:gd name="T10" fmla="*/ 1147 w 1244"/>
                <a:gd name="T11" fmla="*/ 834 h 834"/>
                <a:gd name="T12" fmla="*/ 1105 w 1244"/>
                <a:gd name="T13" fmla="*/ 809 h 834"/>
                <a:gd name="T14" fmla="*/ 284 w 1244"/>
                <a:gd name="T15" fmla="*/ 834 h 834"/>
                <a:gd name="T16" fmla="*/ 381 w 1244"/>
                <a:gd name="T17" fmla="*/ 834 h 834"/>
                <a:gd name="T18" fmla="*/ 423 w 1244"/>
                <a:gd name="T19" fmla="*/ 809 h 834"/>
                <a:gd name="T20" fmla="*/ 543 w 1244"/>
                <a:gd name="T21" fmla="*/ 587 h 834"/>
                <a:gd name="T22" fmla="*/ 480 w 1244"/>
                <a:gd name="T23" fmla="*/ 471 h 834"/>
                <a:gd name="T24" fmla="*/ 284 w 1244"/>
                <a:gd name="T25" fmla="*/ 834 h 834"/>
                <a:gd name="T26" fmla="*/ 97 w 1244"/>
                <a:gd name="T27" fmla="*/ 834 h 834"/>
                <a:gd name="T28" fmla="*/ 140 w 1244"/>
                <a:gd name="T29" fmla="*/ 809 h 834"/>
                <a:gd name="T30" fmla="*/ 480 w 1244"/>
                <a:gd name="T31" fmla="*/ 180 h 834"/>
                <a:gd name="T32" fmla="*/ 821 w 1244"/>
                <a:gd name="T33" fmla="*/ 809 h 834"/>
                <a:gd name="T34" fmla="*/ 863 w 1244"/>
                <a:gd name="T35" fmla="*/ 834 h 834"/>
                <a:gd name="T36" fmla="*/ 961 w 1244"/>
                <a:gd name="T37" fmla="*/ 834 h 834"/>
                <a:gd name="T38" fmla="*/ 523 w 1244"/>
                <a:gd name="T39" fmla="*/ 26 h 834"/>
                <a:gd name="T40" fmla="*/ 480 w 1244"/>
                <a:gd name="T41" fmla="*/ 0 h 834"/>
                <a:gd name="T42" fmla="*/ 438 w 1244"/>
                <a:gd name="T43" fmla="*/ 26 h 834"/>
                <a:gd name="T44" fmla="*/ 0 w 1244"/>
                <a:gd name="T45" fmla="*/ 834 h 834"/>
                <a:gd name="T46" fmla="*/ 97 w 1244"/>
                <a:gd name="T4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4" h="834">
                  <a:moveTo>
                    <a:pt x="1105" y="809"/>
                  </a:moveTo>
                  <a:cubicBezTo>
                    <a:pt x="667" y="0"/>
                    <a:pt x="667" y="0"/>
                    <a:pt x="667" y="0"/>
                  </a:cubicBezTo>
                  <a:cubicBezTo>
                    <a:pt x="764" y="0"/>
                    <a:pt x="764" y="0"/>
                    <a:pt x="764" y="0"/>
                  </a:cubicBezTo>
                  <a:cubicBezTo>
                    <a:pt x="782" y="0"/>
                    <a:pt x="798" y="11"/>
                    <a:pt x="807" y="26"/>
                  </a:cubicBezTo>
                  <a:cubicBezTo>
                    <a:pt x="1244" y="834"/>
                    <a:pt x="1244" y="834"/>
                    <a:pt x="1244" y="834"/>
                  </a:cubicBezTo>
                  <a:cubicBezTo>
                    <a:pt x="1147" y="834"/>
                    <a:pt x="1147" y="834"/>
                    <a:pt x="1147" y="834"/>
                  </a:cubicBezTo>
                  <a:cubicBezTo>
                    <a:pt x="1129" y="834"/>
                    <a:pt x="1113" y="824"/>
                    <a:pt x="1105" y="809"/>
                  </a:cubicBezTo>
                  <a:close/>
                  <a:moveTo>
                    <a:pt x="284" y="834"/>
                  </a:moveTo>
                  <a:cubicBezTo>
                    <a:pt x="381" y="834"/>
                    <a:pt x="381" y="834"/>
                    <a:pt x="381" y="834"/>
                  </a:cubicBezTo>
                  <a:cubicBezTo>
                    <a:pt x="399" y="834"/>
                    <a:pt x="415" y="824"/>
                    <a:pt x="423" y="809"/>
                  </a:cubicBezTo>
                  <a:cubicBezTo>
                    <a:pt x="543" y="587"/>
                    <a:pt x="543" y="587"/>
                    <a:pt x="543" y="587"/>
                  </a:cubicBezTo>
                  <a:cubicBezTo>
                    <a:pt x="480" y="471"/>
                    <a:pt x="480" y="471"/>
                    <a:pt x="480" y="471"/>
                  </a:cubicBezTo>
                  <a:lnTo>
                    <a:pt x="284" y="834"/>
                  </a:lnTo>
                  <a:close/>
                  <a:moveTo>
                    <a:pt x="97" y="834"/>
                  </a:moveTo>
                  <a:cubicBezTo>
                    <a:pt x="116" y="834"/>
                    <a:pt x="132" y="824"/>
                    <a:pt x="140" y="809"/>
                  </a:cubicBezTo>
                  <a:cubicBezTo>
                    <a:pt x="480" y="180"/>
                    <a:pt x="480" y="180"/>
                    <a:pt x="480" y="180"/>
                  </a:cubicBezTo>
                  <a:cubicBezTo>
                    <a:pt x="821" y="809"/>
                    <a:pt x="821" y="809"/>
                    <a:pt x="821" y="809"/>
                  </a:cubicBezTo>
                  <a:cubicBezTo>
                    <a:pt x="829" y="824"/>
                    <a:pt x="845" y="834"/>
                    <a:pt x="863" y="834"/>
                  </a:cubicBezTo>
                  <a:cubicBezTo>
                    <a:pt x="961" y="834"/>
                    <a:pt x="961" y="834"/>
                    <a:pt x="961" y="834"/>
                  </a:cubicBezTo>
                  <a:cubicBezTo>
                    <a:pt x="523" y="26"/>
                    <a:pt x="523" y="26"/>
                    <a:pt x="523" y="26"/>
                  </a:cubicBezTo>
                  <a:cubicBezTo>
                    <a:pt x="515" y="11"/>
                    <a:pt x="499" y="0"/>
                    <a:pt x="480" y="0"/>
                  </a:cubicBezTo>
                  <a:cubicBezTo>
                    <a:pt x="462" y="0"/>
                    <a:pt x="446" y="11"/>
                    <a:pt x="438" y="26"/>
                  </a:cubicBezTo>
                  <a:cubicBezTo>
                    <a:pt x="0" y="834"/>
                    <a:pt x="0" y="834"/>
                    <a:pt x="0" y="834"/>
                  </a:cubicBezTo>
                  <a:lnTo>
                    <a:pt x="97" y="834"/>
                  </a:lnTo>
                  <a:close/>
                </a:path>
              </a:pathLst>
            </a:custGeom>
            <a:solidFill>
              <a:srgbClr val="F0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en-US" sz="1799">
                <a:latin typeface="Helvetica" pitchFamily="2" charset="0"/>
              </a:endParaRPr>
            </a:p>
          </p:txBody>
        </p:sp>
      </p:grpSp>
    </p:spTree>
    <p:extLst>
      <p:ext uri="{BB962C8B-B14F-4D97-AF65-F5344CB8AC3E}">
        <p14:creationId xmlns:p14="http://schemas.microsoft.com/office/powerpoint/2010/main" val="4085158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ingle Corner Rectangle 3">
            <a:extLst>
              <a:ext uri="{FF2B5EF4-FFF2-40B4-BE49-F238E27FC236}">
                <a16:creationId xmlns:a16="http://schemas.microsoft.com/office/drawing/2014/main" id="{F05C8B78-E255-1839-33D9-5BCED7433613}"/>
              </a:ext>
            </a:extLst>
          </p:cNvPr>
          <p:cNvSpPr/>
          <p:nvPr/>
        </p:nvSpPr>
        <p:spPr>
          <a:xfrm>
            <a:off x="5412308" y="3421153"/>
            <a:ext cx="6408269" cy="1159981"/>
          </a:xfrm>
          <a:prstGeom prst="round1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ingle Corner Rectangle 4">
            <a:extLst>
              <a:ext uri="{FF2B5EF4-FFF2-40B4-BE49-F238E27FC236}">
                <a16:creationId xmlns:a16="http://schemas.microsoft.com/office/drawing/2014/main" id="{018CE4F3-4DF5-6C03-6260-C92FC2C43C66}"/>
              </a:ext>
            </a:extLst>
          </p:cNvPr>
          <p:cNvSpPr/>
          <p:nvPr/>
        </p:nvSpPr>
        <p:spPr>
          <a:xfrm>
            <a:off x="5412308" y="1535587"/>
            <a:ext cx="6408269" cy="1230979"/>
          </a:xfrm>
          <a:prstGeom prst="round1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Single Corner Rectangle 5">
            <a:extLst>
              <a:ext uri="{FF2B5EF4-FFF2-40B4-BE49-F238E27FC236}">
                <a16:creationId xmlns:a16="http://schemas.microsoft.com/office/drawing/2014/main" id="{C61D2CFE-A0B8-B795-6968-B3EA45BC9550}"/>
              </a:ext>
            </a:extLst>
          </p:cNvPr>
          <p:cNvSpPr/>
          <p:nvPr/>
        </p:nvSpPr>
        <p:spPr>
          <a:xfrm>
            <a:off x="5412308" y="5235721"/>
            <a:ext cx="6408269" cy="1159981"/>
          </a:xfrm>
          <a:prstGeom prst="round1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8">
            <a:extLst>
              <a:ext uri="{FF2B5EF4-FFF2-40B4-BE49-F238E27FC236}">
                <a16:creationId xmlns:a16="http://schemas.microsoft.com/office/drawing/2014/main" id="{1F1F8CD4-EF4A-1CC1-058A-2CF1090C0DAA}"/>
              </a:ext>
            </a:extLst>
          </p:cNvPr>
          <p:cNvSpPr txBox="1"/>
          <p:nvPr/>
        </p:nvSpPr>
        <p:spPr>
          <a:xfrm>
            <a:off x="564134" y="678506"/>
            <a:ext cx="9424537" cy="461665"/>
          </a:xfrm>
          <a:prstGeom prst="rect">
            <a:avLst/>
          </a:prstGeom>
        </p:spPr>
        <p:txBody>
          <a:bodyPr wrap="square" lIns="0" tIns="0" rIns="0" bIns="0" rtlCol="0" anchor="t">
            <a:spAutoFit/>
          </a:bodyPr>
          <a:lstStyle/>
          <a:p>
            <a:pPr defTabSz="609660">
              <a:lnSpc>
                <a:spcPts val="3630"/>
              </a:lnSpc>
            </a:pPr>
            <a:r>
              <a:rPr lang="en-US" sz="3200" b="1" dirty="0">
                <a:solidFill>
                  <a:srgbClr val="1C1D3B"/>
                </a:solidFill>
                <a:latin typeface="Helvetica" pitchFamily="2" charset="0"/>
              </a:rPr>
              <a:t>An End-to-end Integrated Hybrid Cloud Solution</a:t>
            </a:r>
          </a:p>
        </p:txBody>
      </p:sp>
      <p:sp>
        <p:nvSpPr>
          <p:cNvPr id="13" name="TextBox 12">
            <a:extLst>
              <a:ext uri="{FF2B5EF4-FFF2-40B4-BE49-F238E27FC236}">
                <a16:creationId xmlns:a16="http://schemas.microsoft.com/office/drawing/2014/main" id="{B98DE152-E784-CF23-553A-EEC773592A6B}"/>
              </a:ext>
            </a:extLst>
          </p:cNvPr>
          <p:cNvSpPr txBox="1"/>
          <p:nvPr/>
        </p:nvSpPr>
        <p:spPr>
          <a:xfrm>
            <a:off x="5943285" y="1699392"/>
            <a:ext cx="5877293" cy="974369"/>
          </a:xfrm>
          <a:prstGeom prst="rect">
            <a:avLst/>
          </a:prstGeom>
          <a:noFill/>
        </p:spPr>
        <p:txBody>
          <a:bodyPr wrap="square" lIns="0" tIns="0" rIns="0" bIns="0" rtlCol="0">
            <a:spAutoFit/>
          </a:bodyPr>
          <a:lstStyle/>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Optimized collaboration with business partners</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Instant insight in one central procurement platform</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Intuitive user experience</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Real-time and on-the-fly analysis</a:t>
            </a:r>
          </a:p>
        </p:txBody>
      </p:sp>
      <p:sp>
        <p:nvSpPr>
          <p:cNvPr id="19" name="TextBox 18">
            <a:extLst>
              <a:ext uri="{FF2B5EF4-FFF2-40B4-BE49-F238E27FC236}">
                <a16:creationId xmlns:a16="http://schemas.microsoft.com/office/drawing/2014/main" id="{BFFBF9B2-57CB-6CF7-5724-C96124F5227C}"/>
              </a:ext>
            </a:extLst>
          </p:cNvPr>
          <p:cNvSpPr txBox="1"/>
          <p:nvPr/>
        </p:nvSpPr>
        <p:spPr>
          <a:xfrm>
            <a:off x="5943284" y="5468018"/>
            <a:ext cx="6091671" cy="717953"/>
          </a:xfrm>
          <a:prstGeom prst="rect">
            <a:avLst/>
          </a:prstGeom>
          <a:noFill/>
        </p:spPr>
        <p:txBody>
          <a:bodyPr wrap="square" lIns="0" tIns="0" rIns="0" bIns="0" rtlCol="0">
            <a:spAutoFit/>
          </a:bodyPr>
          <a:lstStyle/>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Fast pre-validation of invoices</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Reduced manual re-entry of documents minimizes errors</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Improved working capital management</a:t>
            </a:r>
          </a:p>
        </p:txBody>
      </p:sp>
      <p:sp>
        <p:nvSpPr>
          <p:cNvPr id="24" name="Text Placeholder 3">
            <a:extLst>
              <a:ext uri="{FF2B5EF4-FFF2-40B4-BE49-F238E27FC236}">
                <a16:creationId xmlns:a16="http://schemas.microsoft.com/office/drawing/2014/main" id="{A07A81A6-36A6-EB82-A70D-6B0EB7E446B7}"/>
              </a:ext>
            </a:extLst>
          </p:cNvPr>
          <p:cNvSpPr txBox="1">
            <a:spLocks/>
          </p:cNvSpPr>
          <p:nvPr/>
        </p:nvSpPr>
        <p:spPr>
          <a:xfrm>
            <a:off x="7594050" y="2707581"/>
            <a:ext cx="1555677" cy="665491"/>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7200" dirty="0">
                <a:solidFill>
                  <a:srgbClr val="1C1D3B"/>
                </a:solidFill>
                <a:latin typeface="Helvetica" pitchFamily="2" charset="0"/>
              </a:rPr>
              <a:t>+</a:t>
            </a:r>
            <a:endParaRPr lang="en-US" sz="6000" dirty="0">
              <a:solidFill>
                <a:srgbClr val="1C1D3B"/>
              </a:solidFill>
              <a:latin typeface="Helvetica" pitchFamily="2" charset="0"/>
            </a:endParaRPr>
          </a:p>
        </p:txBody>
      </p:sp>
      <p:sp>
        <p:nvSpPr>
          <p:cNvPr id="27" name="TextBox 26">
            <a:extLst>
              <a:ext uri="{FF2B5EF4-FFF2-40B4-BE49-F238E27FC236}">
                <a16:creationId xmlns:a16="http://schemas.microsoft.com/office/drawing/2014/main" id="{C9133696-DDE8-32AF-6E97-6925FAD98363}"/>
              </a:ext>
            </a:extLst>
          </p:cNvPr>
          <p:cNvSpPr txBox="1"/>
          <p:nvPr/>
        </p:nvSpPr>
        <p:spPr>
          <a:xfrm>
            <a:off x="5943284" y="3639536"/>
            <a:ext cx="6041707" cy="717953"/>
          </a:xfrm>
          <a:prstGeom prst="rect">
            <a:avLst/>
          </a:prstGeom>
          <a:noFill/>
        </p:spPr>
        <p:txBody>
          <a:bodyPr wrap="square" lIns="0" tIns="0" rIns="0" bIns="0" rtlCol="0">
            <a:spAutoFit/>
          </a:bodyPr>
          <a:lstStyle/>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Simplify routing of invoices and related documents</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Shorter invoice approval time due to real-time information</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Increased productivity and reduced manual processing costs</a:t>
            </a:r>
          </a:p>
        </p:txBody>
      </p:sp>
      <p:sp>
        <p:nvSpPr>
          <p:cNvPr id="30" name="Text Placeholder 3">
            <a:extLst>
              <a:ext uri="{FF2B5EF4-FFF2-40B4-BE49-F238E27FC236}">
                <a16:creationId xmlns:a16="http://schemas.microsoft.com/office/drawing/2014/main" id="{6DDA63DE-4B2F-D57A-0E6A-85C901823EE0}"/>
              </a:ext>
            </a:extLst>
          </p:cNvPr>
          <p:cNvSpPr txBox="1">
            <a:spLocks/>
          </p:cNvSpPr>
          <p:nvPr/>
        </p:nvSpPr>
        <p:spPr>
          <a:xfrm>
            <a:off x="7594050" y="4524545"/>
            <a:ext cx="1555677" cy="665491"/>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7200" dirty="0">
                <a:solidFill>
                  <a:srgbClr val="1C1D3B"/>
                </a:solidFill>
                <a:latin typeface="Helvetica" pitchFamily="2" charset="0"/>
              </a:rPr>
              <a:t>+</a:t>
            </a:r>
            <a:endParaRPr lang="en-US" sz="6000" dirty="0">
              <a:solidFill>
                <a:srgbClr val="1C1D3B"/>
              </a:solidFill>
              <a:latin typeface="Helvetica" pitchFamily="2" charset="0"/>
            </a:endParaRPr>
          </a:p>
        </p:txBody>
      </p:sp>
      <p:sp>
        <p:nvSpPr>
          <p:cNvPr id="32" name="Arrow: Right 27">
            <a:extLst>
              <a:ext uri="{FF2B5EF4-FFF2-40B4-BE49-F238E27FC236}">
                <a16:creationId xmlns:a16="http://schemas.microsoft.com/office/drawing/2014/main" id="{C17F437D-1177-37B6-4AFD-0AABE9AE4D37}"/>
              </a:ext>
            </a:extLst>
          </p:cNvPr>
          <p:cNvSpPr/>
          <p:nvPr/>
        </p:nvSpPr>
        <p:spPr bwMode="gray">
          <a:xfrm>
            <a:off x="3629451" y="3492381"/>
            <a:ext cx="2104181" cy="954949"/>
          </a:xfrm>
          <a:prstGeom prst="rightArrow">
            <a:avLst>
              <a:gd name="adj1" fmla="val 58147"/>
              <a:gd name="adj2" fmla="val 66294"/>
            </a:avLst>
          </a:prstGeom>
          <a:gradFill flip="none" rotWithShape="1">
            <a:gsLst>
              <a:gs pos="0">
                <a:srgbClr val="FCFEFE"/>
              </a:gs>
              <a:gs pos="100000">
                <a:srgbClr val="0D4BD4"/>
              </a:gs>
            </a:gsLst>
            <a:lin ang="0" scaled="1"/>
            <a:tileRect/>
          </a:gradFill>
          <a:ln w="25400" algn="ctr">
            <a:noFill/>
            <a:miter lim="800000"/>
            <a:headEnd/>
            <a:tailEnd/>
          </a:ln>
        </p:spPr>
        <p:txBody>
          <a:bodyPr lIns="89977" tIns="71981" rIns="89977" bIns="71981" rtlCol="0" anchor="ctr"/>
          <a:lstStyle/>
          <a:p>
            <a:pPr algn="ctr" defTabSz="914196" fontAlgn="base">
              <a:spcBef>
                <a:spcPct val="50000"/>
              </a:spcBef>
              <a:spcAft>
                <a:spcPct val="0"/>
              </a:spcAft>
              <a:buClr>
                <a:srgbClr val="F0AB00"/>
              </a:buClr>
              <a:buSzPct val="80000"/>
            </a:pPr>
            <a:endParaRPr lang="en-US" sz="1799" kern="0" dirty="0">
              <a:solidFill>
                <a:srgbClr val="1C1D3B"/>
              </a:solidFill>
              <a:latin typeface="Helvetica" pitchFamily="2" charset="0"/>
              <a:ea typeface="Open Sans" panose="020B0606030504020204" pitchFamily="34" charset="0"/>
              <a:cs typeface="Open Sans" panose="020B0606030504020204" pitchFamily="34" charset="0"/>
            </a:endParaRPr>
          </a:p>
        </p:txBody>
      </p:sp>
      <p:sp>
        <p:nvSpPr>
          <p:cNvPr id="9" name="Arrow: Right 27">
            <a:extLst>
              <a:ext uri="{FF2B5EF4-FFF2-40B4-BE49-F238E27FC236}">
                <a16:creationId xmlns:a16="http://schemas.microsoft.com/office/drawing/2014/main" id="{2A34B810-7B60-463A-B0B4-B137BCDCBA13}"/>
              </a:ext>
            </a:extLst>
          </p:cNvPr>
          <p:cNvSpPr/>
          <p:nvPr/>
        </p:nvSpPr>
        <p:spPr bwMode="gray">
          <a:xfrm>
            <a:off x="3629450" y="1623223"/>
            <a:ext cx="2104181" cy="954949"/>
          </a:xfrm>
          <a:prstGeom prst="rightArrow">
            <a:avLst>
              <a:gd name="adj1" fmla="val 58147"/>
              <a:gd name="adj2" fmla="val 66294"/>
            </a:avLst>
          </a:prstGeom>
          <a:gradFill flip="none" rotWithShape="1">
            <a:gsLst>
              <a:gs pos="0">
                <a:srgbClr val="FCFEFE"/>
              </a:gs>
              <a:gs pos="100000">
                <a:srgbClr val="0D4BD4"/>
              </a:gs>
            </a:gsLst>
            <a:lin ang="0" scaled="1"/>
            <a:tileRect/>
          </a:gradFill>
          <a:ln w="25400" algn="ctr">
            <a:noFill/>
            <a:miter lim="800000"/>
            <a:headEnd/>
            <a:tailEnd/>
          </a:ln>
        </p:spPr>
        <p:txBody>
          <a:bodyPr lIns="89977" tIns="71981" rIns="89977" bIns="71981" rtlCol="0" anchor="ctr"/>
          <a:lstStyle/>
          <a:p>
            <a:pPr algn="ctr" defTabSz="914196" fontAlgn="base">
              <a:spcBef>
                <a:spcPct val="50000"/>
              </a:spcBef>
              <a:spcAft>
                <a:spcPct val="0"/>
              </a:spcAft>
              <a:buClr>
                <a:srgbClr val="F0AB00"/>
              </a:buClr>
              <a:buSzPct val="80000"/>
            </a:pPr>
            <a:endParaRPr lang="en-US" sz="1799" kern="0" dirty="0">
              <a:solidFill>
                <a:srgbClr val="1C1D3B"/>
              </a:solidFill>
              <a:latin typeface="Helvetica" pitchFamily="2" charset="0"/>
              <a:ea typeface="Open Sans" panose="020B0606030504020204" pitchFamily="34" charset="0"/>
              <a:cs typeface="Open Sans" panose="020B0606030504020204" pitchFamily="34" charset="0"/>
            </a:endParaRPr>
          </a:p>
        </p:txBody>
      </p:sp>
      <p:sp>
        <p:nvSpPr>
          <p:cNvPr id="10" name="Arrow: Right 27">
            <a:extLst>
              <a:ext uri="{FF2B5EF4-FFF2-40B4-BE49-F238E27FC236}">
                <a16:creationId xmlns:a16="http://schemas.microsoft.com/office/drawing/2014/main" id="{25CCA0A5-F416-F1EF-40C7-064C330E9B12}"/>
              </a:ext>
            </a:extLst>
          </p:cNvPr>
          <p:cNvSpPr/>
          <p:nvPr/>
        </p:nvSpPr>
        <p:spPr bwMode="gray">
          <a:xfrm>
            <a:off x="3624725" y="5310770"/>
            <a:ext cx="2104181" cy="954949"/>
          </a:xfrm>
          <a:prstGeom prst="rightArrow">
            <a:avLst>
              <a:gd name="adj1" fmla="val 58147"/>
              <a:gd name="adj2" fmla="val 66294"/>
            </a:avLst>
          </a:prstGeom>
          <a:gradFill flip="none" rotWithShape="1">
            <a:gsLst>
              <a:gs pos="0">
                <a:srgbClr val="FCFEFE"/>
              </a:gs>
              <a:gs pos="100000">
                <a:srgbClr val="0D4BD4"/>
              </a:gs>
            </a:gsLst>
            <a:lin ang="0" scaled="1"/>
            <a:tileRect/>
          </a:gradFill>
          <a:ln w="25400" algn="ctr">
            <a:noFill/>
            <a:miter lim="800000"/>
            <a:headEnd/>
            <a:tailEnd/>
          </a:ln>
        </p:spPr>
        <p:txBody>
          <a:bodyPr lIns="89977" tIns="71981" rIns="89977" bIns="71981" rtlCol="0" anchor="ctr"/>
          <a:lstStyle/>
          <a:p>
            <a:pPr algn="ctr" defTabSz="914196" fontAlgn="base">
              <a:spcBef>
                <a:spcPct val="50000"/>
              </a:spcBef>
              <a:spcAft>
                <a:spcPct val="0"/>
              </a:spcAft>
              <a:buClr>
                <a:srgbClr val="F0AB00"/>
              </a:buClr>
              <a:buSzPct val="80000"/>
            </a:pPr>
            <a:endParaRPr lang="en-US" sz="1799" kern="0" dirty="0">
              <a:solidFill>
                <a:srgbClr val="1C1D3B"/>
              </a:solidFill>
              <a:latin typeface="Helvetica" pitchFamily="2" charset="0"/>
              <a:ea typeface="Open Sans" panose="020B0606030504020204" pitchFamily="34" charset="0"/>
              <a:cs typeface="Open Sans" panose="020B0606030504020204" pitchFamily="34" charset="0"/>
            </a:endParaRPr>
          </a:p>
        </p:txBody>
      </p:sp>
      <p:pic>
        <p:nvPicPr>
          <p:cNvPr id="12" name="Picture 11" descr="sap_s4_hana_grad_r_300.png">
            <a:extLst>
              <a:ext uri="{FF2B5EF4-FFF2-40B4-BE49-F238E27FC236}">
                <a16:creationId xmlns:a16="http://schemas.microsoft.com/office/drawing/2014/main" id="{CBD3A3B2-A77C-A2E7-7E51-FC22E26E68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2093" y="5468018"/>
            <a:ext cx="3269808" cy="597408"/>
          </a:xfrm>
          <a:prstGeom prst="rect">
            <a:avLst/>
          </a:prstGeom>
        </p:spPr>
      </p:pic>
      <p:sp>
        <p:nvSpPr>
          <p:cNvPr id="26" name="Text Placeholder 3">
            <a:extLst>
              <a:ext uri="{FF2B5EF4-FFF2-40B4-BE49-F238E27FC236}">
                <a16:creationId xmlns:a16="http://schemas.microsoft.com/office/drawing/2014/main" id="{58486683-4A51-8510-9E4F-4BB929A8E0B7}"/>
              </a:ext>
            </a:extLst>
          </p:cNvPr>
          <p:cNvSpPr txBox="1">
            <a:spLocks/>
          </p:cNvSpPr>
          <p:nvPr/>
        </p:nvSpPr>
        <p:spPr>
          <a:xfrm>
            <a:off x="260532" y="3773567"/>
            <a:ext cx="3659516" cy="766384"/>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1867" dirty="0">
                <a:solidFill>
                  <a:srgbClr val="1C1D3B"/>
                </a:solidFill>
                <a:latin typeface="Helvetica" pitchFamily="2" charset="0"/>
                <a:ea typeface="Open Sans" panose="020B0606030504020204" pitchFamily="34" charset="0"/>
                <a:cs typeface="Open Sans" panose="020B0606030504020204" pitchFamily="34" charset="0"/>
              </a:rPr>
              <a:t>SAP Invoice Management</a:t>
            </a:r>
          </a:p>
        </p:txBody>
      </p:sp>
      <p:sp>
        <p:nvSpPr>
          <p:cNvPr id="35" name="Freeform 10">
            <a:extLst>
              <a:ext uri="{FF2B5EF4-FFF2-40B4-BE49-F238E27FC236}">
                <a16:creationId xmlns:a16="http://schemas.microsoft.com/office/drawing/2014/main" id="{17C7F51A-566C-D661-AE0E-85CABEEE6946}"/>
              </a:ext>
            </a:extLst>
          </p:cNvPr>
          <p:cNvSpPr>
            <a:spLocks noEditPoints="1"/>
          </p:cNvSpPr>
          <p:nvPr/>
        </p:nvSpPr>
        <p:spPr bwMode="auto">
          <a:xfrm>
            <a:off x="682253" y="1936370"/>
            <a:ext cx="2201953" cy="347914"/>
          </a:xfrm>
          <a:custGeom>
            <a:avLst/>
            <a:gdLst>
              <a:gd name="T0" fmla="*/ 77 w 3023"/>
              <a:gd name="T1" fmla="*/ 321 h 480"/>
              <a:gd name="T2" fmla="*/ 282 w 3023"/>
              <a:gd name="T3" fmla="*/ 347 h 480"/>
              <a:gd name="T4" fmla="*/ 20 w 3023"/>
              <a:gd name="T5" fmla="*/ 139 h 480"/>
              <a:gd name="T6" fmla="*/ 371 w 3023"/>
              <a:gd name="T7" fmla="*/ 95 h 480"/>
              <a:gd name="T8" fmla="*/ 186 w 3023"/>
              <a:gd name="T9" fmla="*/ 84 h 480"/>
              <a:gd name="T10" fmla="*/ 214 w 3023"/>
              <a:gd name="T11" fmla="*/ 197 h 480"/>
              <a:gd name="T12" fmla="*/ 197 w 3023"/>
              <a:gd name="T13" fmla="*/ 480 h 480"/>
              <a:gd name="T14" fmla="*/ 400 w 3023"/>
              <a:gd name="T15" fmla="*/ 472 h 480"/>
              <a:gd name="T16" fmla="*/ 661 w 3023"/>
              <a:gd name="T17" fmla="*/ 7 h 480"/>
              <a:gd name="T18" fmla="*/ 722 w 3023"/>
              <a:gd name="T19" fmla="*/ 472 h 480"/>
              <a:gd name="T20" fmla="*/ 530 w 3023"/>
              <a:gd name="T21" fmla="*/ 368 h 480"/>
              <a:gd name="T22" fmla="*/ 400 w 3023"/>
              <a:gd name="T23" fmla="*/ 472 h 480"/>
              <a:gd name="T24" fmla="*/ 663 w 3023"/>
              <a:gd name="T25" fmla="*/ 295 h 480"/>
              <a:gd name="T26" fmla="*/ 609 w 3023"/>
              <a:gd name="T27" fmla="*/ 137 h 480"/>
              <a:gd name="T28" fmla="*/ 876 w 3023"/>
              <a:gd name="T29" fmla="*/ 472 h 480"/>
              <a:gd name="T30" fmla="*/ 1044 w 3023"/>
              <a:gd name="T31" fmla="*/ 9 h 480"/>
              <a:gd name="T32" fmla="*/ 1043 w 3023"/>
              <a:gd name="T33" fmla="*/ 307 h 480"/>
              <a:gd name="T34" fmla="*/ 977 w 3023"/>
              <a:gd name="T35" fmla="*/ 472 h 480"/>
              <a:gd name="T36" fmla="*/ 977 w 3023"/>
              <a:gd name="T37" fmla="*/ 229 h 480"/>
              <a:gd name="T38" fmla="*/ 1133 w 3023"/>
              <a:gd name="T39" fmla="*/ 160 h 480"/>
              <a:gd name="T40" fmla="*/ 977 w 3023"/>
              <a:gd name="T41" fmla="*/ 92 h 480"/>
              <a:gd name="T42" fmla="*/ 1412 w 3023"/>
              <a:gd name="T43" fmla="*/ 472 h 480"/>
              <a:gd name="T44" fmla="*/ 1671 w 3023"/>
              <a:gd name="T45" fmla="*/ 7 h 480"/>
              <a:gd name="T46" fmla="*/ 1732 w 3023"/>
              <a:gd name="T47" fmla="*/ 472 h 480"/>
              <a:gd name="T48" fmla="*/ 1541 w 3023"/>
              <a:gd name="T49" fmla="*/ 375 h 480"/>
              <a:gd name="T50" fmla="*/ 1412 w 3023"/>
              <a:gd name="T51" fmla="*/ 472 h 480"/>
              <a:gd name="T52" fmla="*/ 1674 w 3023"/>
              <a:gd name="T53" fmla="*/ 297 h 480"/>
              <a:gd name="T54" fmla="*/ 1620 w 3023"/>
              <a:gd name="T55" fmla="*/ 143 h 480"/>
              <a:gd name="T56" fmla="*/ 1894 w 3023"/>
              <a:gd name="T57" fmla="*/ 472 h 480"/>
              <a:gd name="T58" fmla="*/ 1991 w 3023"/>
              <a:gd name="T59" fmla="*/ 143 h 480"/>
              <a:gd name="T60" fmla="*/ 1988 w 3023"/>
              <a:gd name="T61" fmla="*/ 201 h 480"/>
              <a:gd name="T62" fmla="*/ 2103 w 3023"/>
              <a:gd name="T63" fmla="*/ 123 h 480"/>
              <a:gd name="T64" fmla="*/ 2077 w 3023"/>
              <a:gd name="T65" fmla="*/ 217 h 480"/>
              <a:gd name="T66" fmla="*/ 1991 w 3023"/>
              <a:gd name="T67" fmla="*/ 472 h 480"/>
              <a:gd name="T68" fmla="*/ 2165 w 3023"/>
              <a:gd name="T69" fmla="*/ 85 h 480"/>
              <a:gd name="T70" fmla="*/ 2261 w 3023"/>
              <a:gd name="T71" fmla="*/ 7 h 480"/>
              <a:gd name="T72" fmla="*/ 2165 w 3023"/>
              <a:gd name="T73" fmla="*/ 85 h 480"/>
              <a:gd name="T74" fmla="*/ 2165 w 3023"/>
              <a:gd name="T75" fmla="*/ 143 h 480"/>
              <a:gd name="T76" fmla="*/ 2261 w 3023"/>
              <a:gd name="T77" fmla="*/ 472 h 480"/>
              <a:gd name="T78" fmla="*/ 2436 w 3023"/>
              <a:gd name="T79" fmla="*/ 431 h 480"/>
              <a:gd name="T80" fmla="*/ 2339 w 3023"/>
              <a:gd name="T81" fmla="*/ 472 h 480"/>
              <a:gd name="T82" fmla="*/ 2436 w 3023"/>
              <a:gd name="T83" fmla="*/ 7 h 480"/>
              <a:gd name="T84" fmla="*/ 2539 w 3023"/>
              <a:gd name="T85" fmla="*/ 132 h 480"/>
              <a:gd name="T86" fmla="*/ 2537 w 3023"/>
              <a:gd name="T87" fmla="*/ 476 h 480"/>
              <a:gd name="T88" fmla="*/ 2568 w 3023"/>
              <a:gd name="T89" fmla="*/ 305 h 480"/>
              <a:gd name="T90" fmla="*/ 2436 w 3023"/>
              <a:gd name="T91" fmla="*/ 247 h 480"/>
              <a:gd name="T92" fmla="*/ 2503 w 3023"/>
              <a:gd name="T93" fmla="*/ 400 h 480"/>
              <a:gd name="T94" fmla="*/ 2707 w 3023"/>
              <a:gd name="T95" fmla="*/ 386 h 480"/>
              <a:gd name="T96" fmla="*/ 2919 w 3023"/>
              <a:gd name="T97" fmla="*/ 247 h 480"/>
              <a:gd name="T98" fmla="*/ 2763 w 3023"/>
              <a:gd name="T99" fmla="*/ 248 h 480"/>
              <a:gd name="T100" fmla="*/ 2886 w 3023"/>
              <a:gd name="T101" fmla="*/ 132 h 480"/>
              <a:gd name="T102" fmla="*/ 3016 w 3023"/>
              <a:gd name="T103" fmla="*/ 390 h 480"/>
              <a:gd name="T104" fmla="*/ 2923 w 3023"/>
              <a:gd name="T105" fmla="*/ 472 h 480"/>
              <a:gd name="T106" fmla="*/ 2801 w 3023"/>
              <a:gd name="T107" fmla="*/ 476 h 480"/>
              <a:gd name="T108" fmla="*/ 2919 w 3023"/>
              <a:gd name="T109" fmla="*/ 371 h 480"/>
              <a:gd name="T110" fmla="*/ 2805 w 3023"/>
              <a:gd name="T111" fmla="*/ 368 h 480"/>
              <a:gd name="T112" fmla="*/ 2919 w 3023"/>
              <a:gd name="T113" fmla="*/ 3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3" h="480">
                <a:moveTo>
                  <a:pt x="0" y="367"/>
                </a:moveTo>
                <a:cubicBezTo>
                  <a:pt x="77" y="321"/>
                  <a:pt x="77" y="321"/>
                  <a:pt x="77" y="321"/>
                </a:cubicBezTo>
                <a:cubicBezTo>
                  <a:pt x="103" y="372"/>
                  <a:pt x="149" y="400"/>
                  <a:pt x="202" y="400"/>
                </a:cubicBezTo>
                <a:cubicBezTo>
                  <a:pt x="249" y="400"/>
                  <a:pt x="282" y="382"/>
                  <a:pt x="282" y="347"/>
                </a:cubicBezTo>
                <a:cubicBezTo>
                  <a:pt x="282" y="312"/>
                  <a:pt x="249" y="297"/>
                  <a:pt x="189" y="280"/>
                </a:cubicBezTo>
                <a:cubicBezTo>
                  <a:pt x="106" y="257"/>
                  <a:pt x="20" y="235"/>
                  <a:pt x="20" y="139"/>
                </a:cubicBezTo>
                <a:cubicBezTo>
                  <a:pt x="20" y="52"/>
                  <a:pt x="88" y="0"/>
                  <a:pt x="187" y="0"/>
                </a:cubicBezTo>
                <a:cubicBezTo>
                  <a:pt x="282" y="0"/>
                  <a:pt x="338" y="46"/>
                  <a:pt x="371" y="95"/>
                </a:cubicBezTo>
                <a:cubicBezTo>
                  <a:pt x="300" y="149"/>
                  <a:pt x="300" y="149"/>
                  <a:pt x="300" y="149"/>
                </a:cubicBezTo>
                <a:cubicBezTo>
                  <a:pt x="276" y="110"/>
                  <a:pt x="231" y="84"/>
                  <a:pt x="186" y="84"/>
                </a:cubicBezTo>
                <a:cubicBezTo>
                  <a:pt x="143" y="84"/>
                  <a:pt x="119" y="102"/>
                  <a:pt x="119" y="130"/>
                </a:cubicBezTo>
                <a:cubicBezTo>
                  <a:pt x="119" y="167"/>
                  <a:pt x="154" y="180"/>
                  <a:pt x="214" y="197"/>
                </a:cubicBezTo>
                <a:cubicBezTo>
                  <a:pt x="296" y="219"/>
                  <a:pt x="382" y="244"/>
                  <a:pt x="382" y="340"/>
                </a:cubicBezTo>
                <a:cubicBezTo>
                  <a:pt x="382" y="414"/>
                  <a:pt x="326" y="480"/>
                  <a:pt x="197" y="480"/>
                </a:cubicBezTo>
                <a:cubicBezTo>
                  <a:pt x="97" y="480"/>
                  <a:pt x="34" y="433"/>
                  <a:pt x="0" y="367"/>
                </a:cubicBezTo>
                <a:close/>
                <a:moveTo>
                  <a:pt x="400" y="472"/>
                </a:moveTo>
                <a:cubicBezTo>
                  <a:pt x="564" y="7"/>
                  <a:pt x="564" y="7"/>
                  <a:pt x="564" y="7"/>
                </a:cubicBezTo>
                <a:cubicBezTo>
                  <a:pt x="661" y="7"/>
                  <a:pt x="661" y="7"/>
                  <a:pt x="661" y="7"/>
                </a:cubicBezTo>
                <a:cubicBezTo>
                  <a:pt x="825" y="472"/>
                  <a:pt x="825" y="472"/>
                  <a:pt x="825" y="472"/>
                </a:cubicBezTo>
                <a:cubicBezTo>
                  <a:pt x="722" y="472"/>
                  <a:pt x="722" y="472"/>
                  <a:pt x="722" y="472"/>
                </a:cubicBezTo>
                <a:cubicBezTo>
                  <a:pt x="687" y="368"/>
                  <a:pt x="687" y="368"/>
                  <a:pt x="687" y="368"/>
                </a:cubicBezTo>
                <a:cubicBezTo>
                  <a:pt x="530" y="368"/>
                  <a:pt x="530" y="368"/>
                  <a:pt x="530" y="368"/>
                </a:cubicBezTo>
                <a:cubicBezTo>
                  <a:pt x="494" y="472"/>
                  <a:pt x="494" y="472"/>
                  <a:pt x="494" y="472"/>
                </a:cubicBezTo>
                <a:lnTo>
                  <a:pt x="400" y="472"/>
                </a:lnTo>
                <a:close/>
                <a:moveTo>
                  <a:pt x="555" y="295"/>
                </a:moveTo>
                <a:cubicBezTo>
                  <a:pt x="663" y="295"/>
                  <a:pt x="663" y="295"/>
                  <a:pt x="663" y="295"/>
                </a:cubicBezTo>
                <a:cubicBezTo>
                  <a:pt x="610" y="137"/>
                  <a:pt x="610" y="137"/>
                  <a:pt x="610" y="137"/>
                </a:cubicBezTo>
                <a:cubicBezTo>
                  <a:pt x="609" y="137"/>
                  <a:pt x="609" y="137"/>
                  <a:pt x="609" y="137"/>
                </a:cubicBezTo>
                <a:lnTo>
                  <a:pt x="555" y="295"/>
                </a:lnTo>
                <a:close/>
                <a:moveTo>
                  <a:pt x="876" y="472"/>
                </a:moveTo>
                <a:cubicBezTo>
                  <a:pt x="876" y="9"/>
                  <a:pt x="876" y="9"/>
                  <a:pt x="876" y="9"/>
                </a:cubicBezTo>
                <a:cubicBezTo>
                  <a:pt x="1044" y="9"/>
                  <a:pt x="1044" y="9"/>
                  <a:pt x="1044" y="9"/>
                </a:cubicBezTo>
                <a:cubicBezTo>
                  <a:pt x="1143" y="9"/>
                  <a:pt x="1233" y="35"/>
                  <a:pt x="1233" y="157"/>
                </a:cubicBezTo>
                <a:cubicBezTo>
                  <a:pt x="1233" y="282"/>
                  <a:pt x="1135" y="307"/>
                  <a:pt x="1043" y="307"/>
                </a:cubicBezTo>
                <a:cubicBezTo>
                  <a:pt x="977" y="307"/>
                  <a:pt x="977" y="307"/>
                  <a:pt x="977" y="307"/>
                </a:cubicBezTo>
                <a:cubicBezTo>
                  <a:pt x="977" y="472"/>
                  <a:pt x="977" y="472"/>
                  <a:pt x="977" y="472"/>
                </a:cubicBezTo>
                <a:lnTo>
                  <a:pt x="876" y="472"/>
                </a:lnTo>
                <a:close/>
                <a:moveTo>
                  <a:pt x="977" y="229"/>
                </a:moveTo>
                <a:cubicBezTo>
                  <a:pt x="1046" y="229"/>
                  <a:pt x="1046" y="229"/>
                  <a:pt x="1046" y="229"/>
                </a:cubicBezTo>
                <a:cubicBezTo>
                  <a:pt x="1109" y="229"/>
                  <a:pt x="1133" y="204"/>
                  <a:pt x="1133" y="160"/>
                </a:cubicBezTo>
                <a:cubicBezTo>
                  <a:pt x="1133" y="117"/>
                  <a:pt x="1110" y="92"/>
                  <a:pt x="1046" y="92"/>
                </a:cubicBezTo>
                <a:cubicBezTo>
                  <a:pt x="977" y="92"/>
                  <a:pt x="977" y="92"/>
                  <a:pt x="977" y="92"/>
                </a:cubicBezTo>
                <a:lnTo>
                  <a:pt x="977" y="229"/>
                </a:lnTo>
                <a:close/>
                <a:moveTo>
                  <a:pt x="1412" y="472"/>
                </a:moveTo>
                <a:cubicBezTo>
                  <a:pt x="1575" y="7"/>
                  <a:pt x="1575" y="7"/>
                  <a:pt x="1575" y="7"/>
                </a:cubicBezTo>
                <a:cubicBezTo>
                  <a:pt x="1671" y="7"/>
                  <a:pt x="1671" y="7"/>
                  <a:pt x="1671" y="7"/>
                </a:cubicBezTo>
                <a:cubicBezTo>
                  <a:pt x="1835" y="472"/>
                  <a:pt x="1835" y="472"/>
                  <a:pt x="1835" y="472"/>
                </a:cubicBezTo>
                <a:cubicBezTo>
                  <a:pt x="1732" y="472"/>
                  <a:pt x="1732" y="472"/>
                  <a:pt x="1732" y="472"/>
                </a:cubicBezTo>
                <a:cubicBezTo>
                  <a:pt x="1698" y="375"/>
                  <a:pt x="1698" y="375"/>
                  <a:pt x="1698" y="375"/>
                </a:cubicBezTo>
                <a:cubicBezTo>
                  <a:pt x="1541" y="375"/>
                  <a:pt x="1541" y="375"/>
                  <a:pt x="1541" y="375"/>
                </a:cubicBezTo>
                <a:cubicBezTo>
                  <a:pt x="1505" y="472"/>
                  <a:pt x="1505" y="472"/>
                  <a:pt x="1505" y="472"/>
                </a:cubicBezTo>
                <a:lnTo>
                  <a:pt x="1412" y="472"/>
                </a:lnTo>
                <a:close/>
                <a:moveTo>
                  <a:pt x="1565" y="297"/>
                </a:moveTo>
                <a:cubicBezTo>
                  <a:pt x="1674" y="297"/>
                  <a:pt x="1674" y="297"/>
                  <a:pt x="1674" y="297"/>
                </a:cubicBezTo>
                <a:cubicBezTo>
                  <a:pt x="1621" y="143"/>
                  <a:pt x="1621" y="143"/>
                  <a:pt x="1621" y="143"/>
                </a:cubicBezTo>
                <a:cubicBezTo>
                  <a:pt x="1620" y="143"/>
                  <a:pt x="1620" y="143"/>
                  <a:pt x="1620" y="143"/>
                </a:cubicBezTo>
                <a:lnTo>
                  <a:pt x="1565" y="297"/>
                </a:lnTo>
                <a:close/>
                <a:moveTo>
                  <a:pt x="1894" y="472"/>
                </a:moveTo>
                <a:cubicBezTo>
                  <a:pt x="1894" y="143"/>
                  <a:pt x="1894" y="143"/>
                  <a:pt x="1894" y="143"/>
                </a:cubicBezTo>
                <a:cubicBezTo>
                  <a:pt x="1991" y="143"/>
                  <a:pt x="1991" y="143"/>
                  <a:pt x="1991" y="143"/>
                </a:cubicBezTo>
                <a:cubicBezTo>
                  <a:pt x="1991" y="201"/>
                  <a:pt x="1991" y="201"/>
                  <a:pt x="1991" y="201"/>
                </a:cubicBezTo>
                <a:cubicBezTo>
                  <a:pt x="1988" y="201"/>
                  <a:pt x="1988" y="201"/>
                  <a:pt x="1988" y="201"/>
                </a:cubicBezTo>
                <a:cubicBezTo>
                  <a:pt x="2006" y="162"/>
                  <a:pt x="2037" y="123"/>
                  <a:pt x="2100" y="123"/>
                </a:cubicBezTo>
                <a:cubicBezTo>
                  <a:pt x="2103" y="123"/>
                  <a:pt x="2103" y="123"/>
                  <a:pt x="2103" y="123"/>
                </a:cubicBezTo>
                <a:cubicBezTo>
                  <a:pt x="2102" y="217"/>
                  <a:pt x="2102" y="217"/>
                  <a:pt x="2102" y="217"/>
                </a:cubicBezTo>
                <a:cubicBezTo>
                  <a:pt x="2098" y="216"/>
                  <a:pt x="2084" y="217"/>
                  <a:pt x="2077" y="217"/>
                </a:cubicBezTo>
                <a:cubicBezTo>
                  <a:pt x="2037" y="217"/>
                  <a:pt x="2010" y="240"/>
                  <a:pt x="1991" y="264"/>
                </a:cubicBezTo>
                <a:cubicBezTo>
                  <a:pt x="1991" y="472"/>
                  <a:pt x="1991" y="472"/>
                  <a:pt x="1991" y="472"/>
                </a:cubicBezTo>
                <a:lnTo>
                  <a:pt x="1894" y="472"/>
                </a:lnTo>
                <a:close/>
                <a:moveTo>
                  <a:pt x="2165" y="85"/>
                </a:moveTo>
                <a:cubicBezTo>
                  <a:pt x="2165" y="7"/>
                  <a:pt x="2165" y="7"/>
                  <a:pt x="2165" y="7"/>
                </a:cubicBezTo>
                <a:cubicBezTo>
                  <a:pt x="2261" y="7"/>
                  <a:pt x="2261" y="7"/>
                  <a:pt x="2261" y="7"/>
                </a:cubicBezTo>
                <a:cubicBezTo>
                  <a:pt x="2261" y="85"/>
                  <a:pt x="2261" y="85"/>
                  <a:pt x="2261" y="85"/>
                </a:cubicBezTo>
                <a:lnTo>
                  <a:pt x="2165" y="85"/>
                </a:lnTo>
                <a:close/>
                <a:moveTo>
                  <a:pt x="2165" y="472"/>
                </a:moveTo>
                <a:cubicBezTo>
                  <a:pt x="2165" y="143"/>
                  <a:pt x="2165" y="143"/>
                  <a:pt x="2165" y="143"/>
                </a:cubicBezTo>
                <a:cubicBezTo>
                  <a:pt x="2261" y="143"/>
                  <a:pt x="2261" y="143"/>
                  <a:pt x="2261" y="143"/>
                </a:cubicBezTo>
                <a:cubicBezTo>
                  <a:pt x="2261" y="472"/>
                  <a:pt x="2261" y="472"/>
                  <a:pt x="2261" y="472"/>
                </a:cubicBezTo>
                <a:lnTo>
                  <a:pt x="2165" y="472"/>
                </a:lnTo>
                <a:close/>
                <a:moveTo>
                  <a:pt x="2436" y="431"/>
                </a:moveTo>
                <a:cubicBezTo>
                  <a:pt x="2436" y="472"/>
                  <a:pt x="2436" y="472"/>
                  <a:pt x="2436" y="472"/>
                </a:cubicBezTo>
                <a:cubicBezTo>
                  <a:pt x="2339" y="472"/>
                  <a:pt x="2339" y="472"/>
                  <a:pt x="2339" y="472"/>
                </a:cubicBezTo>
                <a:cubicBezTo>
                  <a:pt x="2339" y="7"/>
                  <a:pt x="2339" y="7"/>
                  <a:pt x="2339" y="7"/>
                </a:cubicBezTo>
                <a:cubicBezTo>
                  <a:pt x="2436" y="7"/>
                  <a:pt x="2436" y="7"/>
                  <a:pt x="2436" y="7"/>
                </a:cubicBezTo>
                <a:cubicBezTo>
                  <a:pt x="2436" y="190"/>
                  <a:pt x="2436" y="190"/>
                  <a:pt x="2436" y="190"/>
                </a:cubicBezTo>
                <a:cubicBezTo>
                  <a:pt x="2455" y="159"/>
                  <a:pt x="2490" y="132"/>
                  <a:pt x="2539" y="132"/>
                </a:cubicBezTo>
                <a:cubicBezTo>
                  <a:pt x="2614" y="132"/>
                  <a:pt x="2667" y="190"/>
                  <a:pt x="2667" y="304"/>
                </a:cubicBezTo>
                <a:cubicBezTo>
                  <a:pt x="2667" y="419"/>
                  <a:pt x="2613" y="476"/>
                  <a:pt x="2537" y="476"/>
                </a:cubicBezTo>
                <a:cubicBezTo>
                  <a:pt x="2493" y="476"/>
                  <a:pt x="2455" y="459"/>
                  <a:pt x="2436" y="431"/>
                </a:cubicBezTo>
                <a:close/>
                <a:moveTo>
                  <a:pt x="2568" y="305"/>
                </a:moveTo>
                <a:cubicBezTo>
                  <a:pt x="2568" y="249"/>
                  <a:pt x="2547" y="214"/>
                  <a:pt x="2502" y="214"/>
                </a:cubicBezTo>
                <a:cubicBezTo>
                  <a:pt x="2477" y="214"/>
                  <a:pt x="2455" y="230"/>
                  <a:pt x="2436" y="247"/>
                </a:cubicBezTo>
                <a:cubicBezTo>
                  <a:pt x="2436" y="370"/>
                  <a:pt x="2436" y="370"/>
                  <a:pt x="2436" y="370"/>
                </a:cubicBezTo>
                <a:cubicBezTo>
                  <a:pt x="2455" y="390"/>
                  <a:pt x="2477" y="400"/>
                  <a:pt x="2503" y="400"/>
                </a:cubicBezTo>
                <a:cubicBezTo>
                  <a:pt x="2545" y="400"/>
                  <a:pt x="2568" y="365"/>
                  <a:pt x="2568" y="305"/>
                </a:cubicBezTo>
                <a:close/>
                <a:moveTo>
                  <a:pt x="2707" y="386"/>
                </a:moveTo>
                <a:cubicBezTo>
                  <a:pt x="2707" y="309"/>
                  <a:pt x="2764" y="267"/>
                  <a:pt x="2919" y="255"/>
                </a:cubicBezTo>
                <a:cubicBezTo>
                  <a:pt x="2919" y="247"/>
                  <a:pt x="2919" y="247"/>
                  <a:pt x="2919" y="247"/>
                </a:cubicBezTo>
                <a:cubicBezTo>
                  <a:pt x="2919" y="223"/>
                  <a:pt x="2905" y="207"/>
                  <a:pt x="2872" y="207"/>
                </a:cubicBezTo>
                <a:cubicBezTo>
                  <a:pt x="2830" y="207"/>
                  <a:pt x="2793" y="224"/>
                  <a:pt x="2763" y="248"/>
                </a:cubicBezTo>
                <a:cubicBezTo>
                  <a:pt x="2720" y="191"/>
                  <a:pt x="2720" y="191"/>
                  <a:pt x="2720" y="191"/>
                </a:cubicBezTo>
                <a:cubicBezTo>
                  <a:pt x="2753" y="161"/>
                  <a:pt x="2804" y="132"/>
                  <a:pt x="2886" y="132"/>
                </a:cubicBezTo>
                <a:cubicBezTo>
                  <a:pt x="2977" y="132"/>
                  <a:pt x="3016" y="176"/>
                  <a:pt x="3016" y="262"/>
                </a:cubicBezTo>
                <a:cubicBezTo>
                  <a:pt x="3016" y="390"/>
                  <a:pt x="3016" y="390"/>
                  <a:pt x="3016" y="390"/>
                </a:cubicBezTo>
                <a:cubicBezTo>
                  <a:pt x="3016" y="429"/>
                  <a:pt x="3016" y="452"/>
                  <a:pt x="3023" y="472"/>
                </a:cubicBezTo>
                <a:cubicBezTo>
                  <a:pt x="2923" y="472"/>
                  <a:pt x="2923" y="472"/>
                  <a:pt x="2923" y="472"/>
                </a:cubicBezTo>
                <a:cubicBezTo>
                  <a:pt x="2919" y="452"/>
                  <a:pt x="2916" y="441"/>
                  <a:pt x="2916" y="422"/>
                </a:cubicBezTo>
                <a:cubicBezTo>
                  <a:pt x="2885" y="457"/>
                  <a:pt x="2850" y="476"/>
                  <a:pt x="2801" y="476"/>
                </a:cubicBezTo>
                <a:cubicBezTo>
                  <a:pt x="2749" y="476"/>
                  <a:pt x="2707" y="443"/>
                  <a:pt x="2707" y="386"/>
                </a:cubicBezTo>
                <a:close/>
                <a:moveTo>
                  <a:pt x="2919" y="371"/>
                </a:moveTo>
                <a:cubicBezTo>
                  <a:pt x="2919" y="310"/>
                  <a:pt x="2919" y="310"/>
                  <a:pt x="2919" y="310"/>
                </a:cubicBezTo>
                <a:cubicBezTo>
                  <a:pt x="2842" y="318"/>
                  <a:pt x="2805" y="338"/>
                  <a:pt x="2805" y="368"/>
                </a:cubicBezTo>
                <a:cubicBezTo>
                  <a:pt x="2805" y="390"/>
                  <a:pt x="2820" y="400"/>
                  <a:pt x="2842" y="400"/>
                </a:cubicBezTo>
                <a:cubicBezTo>
                  <a:pt x="2877" y="400"/>
                  <a:pt x="2900" y="388"/>
                  <a:pt x="2919" y="371"/>
                </a:cubicBezTo>
                <a:close/>
              </a:path>
            </a:pathLst>
          </a:custGeom>
          <a:solidFill>
            <a:srgbClr val="007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pPr defTabSz="609660"/>
            <a:endParaRPr lang="en-US" sz="1799" dirty="0">
              <a:solidFill>
                <a:srgbClr val="1C1D3B"/>
              </a:solidFill>
              <a:latin typeface="Helvetica" pitchFamily="2" charset="0"/>
            </a:endParaRPr>
          </a:p>
        </p:txBody>
      </p:sp>
      <p:sp>
        <p:nvSpPr>
          <p:cNvPr id="36" name="Freeform 11">
            <a:extLst>
              <a:ext uri="{FF2B5EF4-FFF2-40B4-BE49-F238E27FC236}">
                <a16:creationId xmlns:a16="http://schemas.microsoft.com/office/drawing/2014/main" id="{6C8CFE93-FEE9-8E63-023F-C967C1A3692A}"/>
              </a:ext>
            </a:extLst>
          </p:cNvPr>
          <p:cNvSpPr>
            <a:spLocks noEditPoints="1"/>
          </p:cNvSpPr>
          <p:nvPr/>
        </p:nvSpPr>
        <p:spPr bwMode="auto">
          <a:xfrm>
            <a:off x="2951543" y="1806183"/>
            <a:ext cx="906818" cy="608288"/>
          </a:xfrm>
          <a:custGeom>
            <a:avLst/>
            <a:gdLst>
              <a:gd name="T0" fmla="*/ 1105 w 1244"/>
              <a:gd name="T1" fmla="*/ 809 h 834"/>
              <a:gd name="T2" fmla="*/ 667 w 1244"/>
              <a:gd name="T3" fmla="*/ 0 h 834"/>
              <a:gd name="T4" fmla="*/ 764 w 1244"/>
              <a:gd name="T5" fmla="*/ 0 h 834"/>
              <a:gd name="T6" fmla="*/ 807 w 1244"/>
              <a:gd name="T7" fmla="*/ 26 h 834"/>
              <a:gd name="T8" fmla="*/ 1244 w 1244"/>
              <a:gd name="T9" fmla="*/ 834 h 834"/>
              <a:gd name="T10" fmla="*/ 1147 w 1244"/>
              <a:gd name="T11" fmla="*/ 834 h 834"/>
              <a:gd name="T12" fmla="*/ 1105 w 1244"/>
              <a:gd name="T13" fmla="*/ 809 h 834"/>
              <a:gd name="T14" fmla="*/ 284 w 1244"/>
              <a:gd name="T15" fmla="*/ 834 h 834"/>
              <a:gd name="T16" fmla="*/ 381 w 1244"/>
              <a:gd name="T17" fmla="*/ 834 h 834"/>
              <a:gd name="T18" fmla="*/ 423 w 1244"/>
              <a:gd name="T19" fmla="*/ 809 h 834"/>
              <a:gd name="T20" fmla="*/ 543 w 1244"/>
              <a:gd name="T21" fmla="*/ 587 h 834"/>
              <a:gd name="T22" fmla="*/ 480 w 1244"/>
              <a:gd name="T23" fmla="*/ 471 h 834"/>
              <a:gd name="T24" fmla="*/ 284 w 1244"/>
              <a:gd name="T25" fmla="*/ 834 h 834"/>
              <a:gd name="T26" fmla="*/ 97 w 1244"/>
              <a:gd name="T27" fmla="*/ 834 h 834"/>
              <a:gd name="T28" fmla="*/ 140 w 1244"/>
              <a:gd name="T29" fmla="*/ 809 h 834"/>
              <a:gd name="T30" fmla="*/ 480 w 1244"/>
              <a:gd name="T31" fmla="*/ 180 h 834"/>
              <a:gd name="T32" fmla="*/ 821 w 1244"/>
              <a:gd name="T33" fmla="*/ 809 h 834"/>
              <a:gd name="T34" fmla="*/ 863 w 1244"/>
              <a:gd name="T35" fmla="*/ 834 h 834"/>
              <a:gd name="T36" fmla="*/ 961 w 1244"/>
              <a:gd name="T37" fmla="*/ 834 h 834"/>
              <a:gd name="T38" fmla="*/ 523 w 1244"/>
              <a:gd name="T39" fmla="*/ 26 h 834"/>
              <a:gd name="T40" fmla="*/ 480 w 1244"/>
              <a:gd name="T41" fmla="*/ 0 h 834"/>
              <a:gd name="T42" fmla="*/ 438 w 1244"/>
              <a:gd name="T43" fmla="*/ 26 h 834"/>
              <a:gd name="T44" fmla="*/ 0 w 1244"/>
              <a:gd name="T45" fmla="*/ 834 h 834"/>
              <a:gd name="T46" fmla="*/ 97 w 1244"/>
              <a:gd name="T4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4" h="834">
                <a:moveTo>
                  <a:pt x="1105" y="809"/>
                </a:moveTo>
                <a:cubicBezTo>
                  <a:pt x="667" y="0"/>
                  <a:pt x="667" y="0"/>
                  <a:pt x="667" y="0"/>
                </a:cubicBezTo>
                <a:cubicBezTo>
                  <a:pt x="764" y="0"/>
                  <a:pt x="764" y="0"/>
                  <a:pt x="764" y="0"/>
                </a:cubicBezTo>
                <a:cubicBezTo>
                  <a:pt x="782" y="0"/>
                  <a:pt x="798" y="11"/>
                  <a:pt x="807" y="26"/>
                </a:cubicBezTo>
                <a:cubicBezTo>
                  <a:pt x="1244" y="834"/>
                  <a:pt x="1244" y="834"/>
                  <a:pt x="1244" y="834"/>
                </a:cubicBezTo>
                <a:cubicBezTo>
                  <a:pt x="1147" y="834"/>
                  <a:pt x="1147" y="834"/>
                  <a:pt x="1147" y="834"/>
                </a:cubicBezTo>
                <a:cubicBezTo>
                  <a:pt x="1129" y="834"/>
                  <a:pt x="1113" y="824"/>
                  <a:pt x="1105" y="809"/>
                </a:cubicBezTo>
                <a:close/>
                <a:moveTo>
                  <a:pt x="284" y="834"/>
                </a:moveTo>
                <a:cubicBezTo>
                  <a:pt x="381" y="834"/>
                  <a:pt x="381" y="834"/>
                  <a:pt x="381" y="834"/>
                </a:cubicBezTo>
                <a:cubicBezTo>
                  <a:pt x="399" y="834"/>
                  <a:pt x="415" y="824"/>
                  <a:pt x="423" y="809"/>
                </a:cubicBezTo>
                <a:cubicBezTo>
                  <a:pt x="543" y="587"/>
                  <a:pt x="543" y="587"/>
                  <a:pt x="543" y="587"/>
                </a:cubicBezTo>
                <a:cubicBezTo>
                  <a:pt x="480" y="471"/>
                  <a:pt x="480" y="471"/>
                  <a:pt x="480" y="471"/>
                </a:cubicBezTo>
                <a:lnTo>
                  <a:pt x="284" y="834"/>
                </a:lnTo>
                <a:close/>
                <a:moveTo>
                  <a:pt x="97" y="834"/>
                </a:moveTo>
                <a:cubicBezTo>
                  <a:pt x="116" y="834"/>
                  <a:pt x="132" y="824"/>
                  <a:pt x="140" y="809"/>
                </a:cubicBezTo>
                <a:cubicBezTo>
                  <a:pt x="480" y="180"/>
                  <a:pt x="480" y="180"/>
                  <a:pt x="480" y="180"/>
                </a:cubicBezTo>
                <a:cubicBezTo>
                  <a:pt x="821" y="809"/>
                  <a:pt x="821" y="809"/>
                  <a:pt x="821" y="809"/>
                </a:cubicBezTo>
                <a:cubicBezTo>
                  <a:pt x="829" y="824"/>
                  <a:pt x="845" y="834"/>
                  <a:pt x="863" y="834"/>
                </a:cubicBezTo>
                <a:cubicBezTo>
                  <a:pt x="961" y="834"/>
                  <a:pt x="961" y="834"/>
                  <a:pt x="961" y="834"/>
                </a:cubicBezTo>
                <a:cubicBezTo>
                  <a:pt x="523" y="26"/>
                  <a:pt x="523" y="26"/>
                  <a:pt x="523" y="26"/>
                </a:cubicBezTo>
                <a:cubicBezTo>
                  <a:pt x="515" y="11"/>
                  <a:pt x="499" y="0"/>
                  <a:pt x="480" y="0"/>
                </a:cubicBezTo>
                <a:cubicBezTo>
                  <a:pt x="462" y="0"/>
                  <a:pt x="446" y="11"/>
                  <a:pt x="438" y="26"/>
                </a:cubicBezTo>
                <a:cubicBezTo>
                  <a:pt x="0" y="834"/>
                  <a:pt x="0" y="834"/>
                  <a:pt x="0" y="834"/>
                </a:cubicBezTo>
                <a:lnTo>
                  <a:pt x="97" y="834"/>
                </a:lnTo>
                <a:close/>
              </a:path>
            </a:pathLst>
          </a:custGeom>
          <a:solidFill>
            <a:srgbClr val="F0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pPr defTabSz="609660"/>
            <a:endParaRPr lang="en-US" sz="1799" dirty="0">
              <a:solidFill>
                <a:srgbClr val="1C1D3B"/>
              </a:solidFill>
              <a:latin typeface="Helvetica" pitchFamily="2" charset="0"/>
            </a:endParaRPr>
          </a:p>
        </p:txBody>
      </p:sp>
      <p:pic>
        <p:nvPicPr>
          <p:cNvPr id="13314" name="Picture 2">
            <a:extLst>
              <a:ext uri="{FF2B5EF4-FFF2-40B4-BE49-F238E27FC236}">
                <a16:creationId xmlns:a16="http://schemas.microsoft.com/office/drawing/2014/main" id="{31AE2130-D945-8979-5B56-0DFF634EC7B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1128" y="3555392"/>
            <a:ext cx="2431816"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3453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4CB81-A128-2527-9609-8ACEE1315904}"/>
            </a:ext>
          </a:extLst>
        </p:cNvPr>
        <p:cNvGrpSpPr/>
        <p:nvPr/>
      </p:nvGrpSpPr>
      <p:grpSpPr>
        <a:xfrm>
          <a:off x="0" y="0"/>
          <a:ext cx="0" cy="0"/>
          <a:chOff x="0" y="0"/>
          <a:chExt cx="0" cy="0"/>
        </a:xfrm>
      </p:grpSpPr>
      <p:sp>
        <p:nvSpPr>
          <p:cNvPr id="21" name="Round Single Corner Rectangle 20">
            <a:extLst>
              <a:ext uri="{FF2B5EF4-FFF2-40B4-BE49-F238E27FC236}">
                <a16:creationId xmlns:a16="http://schemas.microsoft.com/office/drawing/2014/main" id="{7F3543B0-1ACF-300E-92FE-F519A2A96080}"/>
              </a:ext>
            </a:extLst>
          </p:cNvPr>
          <p:cNvSpPr/>
          <p:nvPr/>
        </p:nvSpPr>
        <p:spPr>
          <a:xfrm>
            <a:off x="6859664" y="1759232"/>
            <a:ext cx="4821234" cy="4632008"/>
          </a:xfrm>
          <a:prstGeom prst="round1Rect">
            <a:avLst>
              <a:gd name="adj" fmla="val 95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E7830F2-4502-6834-532E-DD216934C088}"/>
              </a:ext>
            </a:extLst>
          </p:cNvPr>
          <p:cNvSpPr>
            <a:spLocks noGrp="1"/>
          </p:cNvSpPr>
          <p:nvPr>
            <p:ph type="body" sz="quarter" idx="11"/>
          </p:nvPr>
        </p:nvSpPr>
        <p:spPr>
          <a:xfrm>
            <a:off x="889612" y="1648089"/>
            <a:ext cx="5498992" cy="4632008"/>
          </a:xfrm>
        </p:spPr>
        <p:txBody>
          <a:bodyPr>
            <a:normAutofit fontScale="85000" lnSpcReduction="20000"/>
          </a:bodyPr>
          <a:lstStyle/>
          <a:p>
            <a:pPr>
              <a:lnSpc>
                <a:spcPct val="100000"/>
              </a:lnSpc>
            </a:pPr>
            <a:r>
              <a:rPr lang="en-US" b="1" dirty="0">
                <a:latin typeface="Helvetica" pitchFamily="2" charset="0"/>
              </a:rPr>
              <a:t>200+ VIM Implementations</a:t>
            </a:r>
          </a:p>
          <a:p>
            <a:pPr>
              <a:lnSpc>
                <a:spcPct val="100000"/>
              </a:lnSpc>
            </a:pPr>
            <a:r>
              <a:rPr lang="en-US" b="1" dirty="0">
                <a:latin typeface="Helvetica" pitchFamily="2" charset="0"/>
              </a:rPr>
              <a:t>Specialized and global talent pool</a:t>
            </a:r>
          </a:p>
          <a:p>
            <a:pPr>
              <a:lnSpc>
                <a:spcPct val="100000"/>
              </a:lnSpc>
            </a:pPr>
            <a:r>
              <a:rPr lang="en-US" b="1" dirty="0">
                <a:latin typeface="Helvetica" pitchFamily="2" charset="0"/>
              </a:rPr>
              <a:t>Sales Capabilities – Dedicated Sales, Inside Sales, Sales Consultants</a:t>
            </a:r>
          </a:p>
          <a:p>
            <a:pPr lvl="1" indent="-236220">
              <a:lnSpc>
                <a:spcPct val="100000"/>
              </a:lnSpc>
            </a:pPr>
            <a:r>
              <a:rPr lang="en-US" sz="1400" dirty="0">
                <a:latin typeface="Helvetica" pitchFamily="2" charset="0"/>
              </a:rPr>
              <a:t>Demand Generation</a:t>
            </a:r>
            <a:endParaRPr lang="en-US" sz="1400" dirty="0">
              <a:latin typeface="Helvetica" pitchFamily="2" charset="0"/>
              <a:ea typeface="Open Sans"/>
            </a:endParaRPr>
          </a:p>
          <a:p>
            <a:pPr lvl="1" indent="-236220">
              <a:lnSpc>
                <a:spcPct val="100000"/>
              </a:lnSpc>
            </a:pPr>
            <a:r>
              <a:rPr lang="en-US" sz="1400" dirty="0">
                <a:latin typeface="Helvetica" pitchFamily="2" charset="0"/>
              </a:rPr>
              <a:t>Value Positioning and Road Mapping</a:t>
            </a:r>
            <a:endParaRPr lang="en-US" sz="1400" dirty="0">
              <a:latin typeface="Helvetica" pitchFamily="2" charset="0"/>
              <a:ea typeface="Open Sans"/>
            </a:endParaRPr>
          </a:p>
          <a:p>
            <a:pPr lvl="1" indent="-236220">
              <a:lnSpc>
                <a:spcPct val="100000"/>
              </a:lnSpc>
            </a:pPr>
            <a:r>
              <a:rPr lang="en-US" sz="1400" dirty="0">
                <a:latin typeface="Helvetica" pitchFamily="2" charset="0"/>
              </a:rPr>
              <a:t>Solution Demonstrations</a:t>
            </a:r>
            <a:endParaRPr lang="en-US" sz="1400" dirty="0">
              <a:latin typeface="Helvetica" pitchFamily="2" charset="0"/>
              <a:ea typeface="Open Sans"/>
            </a:endParaRPr>
          </a:p>
          <a:p>
            <a:pPr lvl="1" indent="-236220">
              <a:lnSpc>
                <a:spcPct val="100000"/>
              </a:lnSpc>
            </a:pPr>
            <a:r>
              <a:rPr lang="en-US" sz="1400" dirty="0">
                <a:latin typeface="Helvetica" pitchFamily="2" charset="0"/>
              </a:rPr>
              <a:t>POCs &amp; RFPs</a:t>
            </a:r>
            <a:endParaRPr lang="en-US" sz="1400" dirty="0">
              <a:latin typeface="Helvetica" pitchFamily="2" charset="0"/>
              <a:ea typeface="Open Sans"/>
            </a:endParaRPr>
          </a:p>
          <a:p>
            <a:pPr lvl="1" indent="-236220">
              <a:lnSpc>
                <a:spcPct val="100000"/>
              </a:lnSpc>
            </a:pPr>
            <a:r>
              <a:rPr lang="en-US" sz="1400" dirty="0">
                <a:latin typeface="Helvetica" pitchFamily="2" charset="0"/>
              </a:rPr>
              <a:t>Upsell and Cross Sell</a:t>
            </a:r>
            <a:endParaRPr lang="en-US" sz="1400" dirty="0">
              <a:latin typeface="Helvetica" pitchFamily="2" charset="0"/>
              <a:ea typeface="Open Sans"/>
            </a:endParaRPr>
          </a:p>
          <a:p>
            <a:pPr>
              <a:lnSpc>
                <a:spcPct val="100000"/>
              </a:lnSpc>
            </a:pPr>
            <a:r>
              <a:rPr lang="en-US" b="1" dirty="0">
                <a:latin typeface="Helvetica" pitchFamily="2" charset="0"/>
              </a:rPr>
              <a:t>Sales Influence and Customer References</a:t>
            </a:r>
          </a:p>
          <a:p>
            <a:pPr lvl="1" indent="-236220">
              <a:lnSpc>
                <a:spcPct val="100000"/>
              </a:lnSpc>
            </a:pPr>
            <a:r>
              <a:rPr lang="en-US" sz="1400" dirty="0">
                <a:latin typeface="Helvetica" pitchFamily="2" charset="0"/>
              </a:rPr>
              <a:t>Published Case Studies </a:t>
            </a:r>
            <a:endParaRPr lang="en-US" sz="1400" dirty="0">
              <a:latin typeface="Helvetica" pitchFamily="2" charset="0"/>
              <a:ea typeface="Open Sans"/>
            </a:endParaRPr>
          </a:p>
          <a:p>
            <a:pPr lvl="1" indent="-236220">
              <a:lnSpc>
                <a:spcPct val="100000"/>
              </a:lnSpc>
            </a:pPr>
            <a:r>
              <a:rPr lang="en-US" sz="1400" dirty="0">
                <a:latin typeface="Helvetica" pitchFamily="2" charset="0"/>
                <a:cs typeface="Segoe UI"/>
              </a:rPr>
              <a:t>Roundtables – SAPPHIRE, SAP Insider, webinars</a:t>
            </a:r>
          </a:p>
          <a:p>
            <a:pPr>
              <a:lnSpc>
                <a:spcPct val="100000"/>
              </a:lnSpc>
            </a:pPr>
            <a:r>
              <a:rPr lang="en-US" b="1" dirty="0">
                <a:latin typeface="Helvetica" pitchFamily="2" charset="0"/>
                <a:ea typeface="Open Sans"/>
                <a:cs typeface="Open Sans"/>
              </a:rPr>
              <a:t>Recent sales activity with ISBN </a:t>
            </a:r>
            <a:endParaRPr lang="en-US" dirty="0">
              <a:latin typeface="Helvetica" pitchFamily="2" charset="0"/>
              <a:ea typeface="Open Sans"/>
              <a:cs typeface="Open Sans"/>
            </a:endParaRPr>
          </a:p>
          <a:p>
            <a:pPr lvl="1" indent="-236220">
              <a:lnSpc>
                <a:spcPct val="100000"/>
              </a:lnSpc>
            </a:pPr>
            <a:r>
              <a:rPr lang="en-US" sz="1400" dirty="0">
                <a:latin typeface="Helvetica" pitchFamily="2" charset="0"/>
                <a:ea typeface="Open Sans"/>
                <a:cs typeface="Open Sans"/>
              </a:rPr>
              <a:t>Huntsman (500K)</a:t>
            </a:r>
          </a:p>
          <a:p>
            <a:pPr lvl="1" indent="-236220">
              <a:lnSpc>
                <a:spcPct val="100000"/>
              </a:lnSpc>
            </a:pPr>
            <a:r>
              <a:rPr lang="en-US" sz="1400" dirty="0" err="1">
                <a:latin typeface="Helvetica" pitchFamily="2" charset="0"/>
                <a:ea typeface="Open Sans"/>
                <a:cs typeface="Open Sans"/>
              </a:rPr>
              <a:t>Viatras</a:t>
            </a:r>
            <a:r>
              <a:rPr lang="en-US" sz="1400" dirty="0">
                <a:latin typeface="Helvetica" pitchFamily="2" charset="0"/>
                <a:ea typeface="Open Sans"/>
                <a:cs typeface="Open Sans"/>
              </a:rPr>
              <a:t> (Ariba, VIM, Payment Hub)</a:t>
            </a:r>
            <a:endParaRPr lang="en-US" dirty="0">
              <a:latin typeface="Helvetica" pitchFamily="2" charset="0"/>
            </a:endParaRPr>
          </a:p>
          <a:p>
            <a:pPr>
              <a:lnSpc>
                <a:spcPct val="100000"/>
              </a:lnSpc>
            </a:pPr>
            <a:endParaRPr lang="en-US" sz="1400" dirty="0"/>
          </a:p>
        </p:txBody>
      </p:sp>
      <p:sp>
        <p:nvSpPr>
          <p:cNvPr id="5" name="Text Placeholder 4">
            <a:extLst>
              <a:ext uri="{FF2B5EF4-FFF2-40B4-BE49-F238E27FC236}">
                <a16:creationId xmlns:a16="http://schemas.microsoft.com/office/drawing/2014/main" id="{185667C9-0E80-62C2-D151-BF5A44B0C2F6}"/>
              </a:ext>
            </a:extLst>
          </p:cNvPr>
          <p:cNvSpPr>
            <a:spLocks noGrp="1"/>
          </p:cNvSpPr>
          <p:nvPr>
            <p:ph type="body" sz="quarter" idx="12"/>
          </p:nvPr>
        </p:nvSpPr>
        <p:spPr/>
        <p:txBody>
          <a:bodyPr/>
          <a:lstStyle/>
          <a:p>
            <a:r>
              <a:rPr lang="en-US" sz="3200" b="0" dirty="0"/>
              <a:t>Overview: </a:t>
            </a:r>
            <a:r>
              <a:rPr lang="en-US" sz="3200" dirty="0"/>
              <a:t>Partner Capability and Success</a:t>
            </a:r>
          </a:p>
        </p:txBody>
      </p:sp>
      <p:pic>
        <p:nvPicPr>
          <p:cNvPr id="6" name="Picture 5" descr="sap_s4_hana_grad_r_300.png">
            <a:extLst>
              <a:ext uri="{FF2B5EF4-FFF2-40B4-BE49-F238E27FC236}">
                <a16:creationId xmlns:a16="http://schemas.microsoft.com/office/drawing/2014/main" id="{3C5F4E00-AAEE-179C-6B7D-B950029E80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35378" y="5290015"/>
            <a:ext cx="3269808" cy="597408"/>
          </a:xfrm>
          <a:prstGeom prst="rect">
            <a:avLst/>
          </a:prstGeom>
        </p:spPr>
      </p:pic>
      <p:grpSp>
        <p:nvGrpSpPr>
          <p:cNvPr id="13" name="Group 12">
            <a:extLst>
              <a:ext uri="{FF2B5EF4-FFF2-40B4-BE49-F238E27FC236}">
                <a16:creationId xmlns:a16="http://schemas.microsoft.com/office/drawing/2014/main" id="{D94532B8-5460-01A1-ACC5-B05ABFDAAC4A}"/>
              </a:ext>
            </a:extLst>
          </p:cNvPr>
          <p:cNvGrpSpPr/>
          <p:nvPr/>
        </p:nvGrpSpPr>
        <p:grpSpPr>
          <a:xfrm>
            <a:off x="7682228" y="2118400"/>
            <a:ext cx="3176108" cy="608288"/>
            <a:chOff x="7506134" y="1819249"/>
            <a:chExt cx="3176108" cy="608288"/>
          </a:xfrm>
        </p:grpSpPr>
        <p:sp>
          <p:nvSpPr>
            <p:cNvPr id="9" name="Freeform 10">
              <a:extLst>
                <a:ext uri="{FF2B5EF4-FFF2-40B4-BE49-F238E27FC236}">
                  <a16:creationId xmlns:a16="http://schemas.microsoft.com/office/drawing/2014/main" id="{9C420F28-532A-A198-B716-2E3F0CFCB7F3}"/>
                </a:ext>
              </a:extLst>
            </p:cNvPr>
            <p:cNvSpPr>
              <a:spLocks noEditPoints="1"/>
            </p:cNvSpPr>
            <p:nvPr/>
          </p:nvSpPr>
          <p:spPr bwMode="auto">
            <a:xfrm>
              <a:off x="7506134" y="1949436"/>
              <a:ext cx="2201953" cy="347914"/>
            </a:xfrm>
            <a:custGeom>
              <a:avLst/>
              <a:gdLst>
                <a:gd name="T0" fmla="*/ 77 w 3023"/>
                <a:gd name="T1" fmla="*/ 321 h 480"/>
                <a:gd name="T2" fmla="*/ 282 w 3023"/>
                <a:gd name="T3" fmla="*/ 347 h 480"/>
                <a:gd name="T4" fmla="*/ 20 w 3023"/>
                <a:gd name="T5" fmla="*/ 139 h 480"/>
                <a:gd name="T6" fmla="*/ 371 w 3023"/>
                <a:gd name="T7" fmla="*/ 95 h 480"/>
                <a:gd name="T8" fmla="*/ 186 w 3023"/>
                <a:gd name="T9" fmla="*/ 84 h 480"/>
                <a:gd name="T10" fmla="*/ 214 w 3023"/>
                <a:gd name="T11" fmla="*/ 197 h 480"/>
                <a:gd name="T12" fmla="*/ 197 w 3023"/>
                <a:gd name="T13" fmla="*/ 480 h 480"/>
                <a:gd name="T14" fmla="*/ 400 w 3023"/>
                <a:gd name="T15" fmla="*/ 472 h 480"/>
                <a:gd name="T16" fmla="*/ 661 w 3023"/>
                <a:gd name="T17" fmla="*/ 7 h 480"/>
                <a:gd name="T18" fmla="*/ 722 w 3023"/>
                <a:gd name="T19" fmla="*/ 472 h 480"/>
                <a:gd name="T20" fmla="*/ 530 w 3023"/>
                <a:gd name="T21" fmla="*/ 368 h 480"/>
                <a:gd name="T22" fmla="*/ 400 w 3023"/>
                <a:gd name="T23" fmla="*/ 472 h 480"/>
                <a:gd name="T24" fmla="*/ 663 w 3023"/>
                <a:gd name="T25" fmla="*/ 295 h 480"/>
                <a:gd name="T26" fmla="*/ 609 w 3023"/>
                <a:gd name="T27" fmla="*/ 137 h 480"/>
                <a:gd name="T28" fmla="*/ 876 w 3023"/>
                <a:gd name="T29" fmla="*/ 472 h 480"/>
                <a:gd name="T30" fmla="*/ 1044 w 3023"/>
                <a:gd name="T31" fmla="*/ 9 h 480"/>
                <a:gd name="T32" fmla="*/ 1043 w 3023"/>
                <a:gd name="T33" fmla="*/ 307 h 480"/>
                <a:gd name="T34" fmla="*/ 977 w 3023"/>
                <a:gd name="T35" fmla="*/ 472 h 480"/>
                <a:gd name="T36" fmla="*/ 977 w 3023"/>
                <a:gd name="T37" fmla="*/ 229 h 480"/>
                <a:gd name="T38" fmla="*/ 1133 w 3023"/>
                <a:gd name="T39" fmla="*/ 160 h 480"/>
                <a:gd name="T40" fmla="*/ 977 w 3023"/>
                <a:gd name="T41" fmla="*/ 92 h 480"/>
                <a:gd name="T42" fmla="*/ 1412 w 3023"/>
                <a:gd name="T43" fmla="*/ 472 h 480"/>
                <a:gd name="T44" fmla="*/ 1671 w 3023"/>
                <a:gd name="T45" fmla="*/ 7 h 480"/>
                <a:gd name="T46" fmla="*/ 1732 w 3023"/>
                <a:gd name="T47" fmla="*/ 472 h 480"/>
                <a:gd name="T48" fmla="*/ 1541 w 3023"/>
                <a:gd name="T49" fmla="*/ 375 h 480"/>
                <a:gd name="T50" fmla="*/ 1412 w 3023"/>
                <a:gd name="T51" fmla="*/ 472 h 480"/>
                <a:gd name="T52" fmla="*/ 1674 w 3023"/>
                <a:gd name="T53" fmla="*/ 297 h 480"/>
                <a:gd name="T54" fmla="*/ 1620 w 3023"/>
                <a:gd name="T55" fmla="*/ 143 h 480"/>
                <a:gd name="T56" fmla="*/ 1894 w 3023"/>
                <a:gd name="T57" fmla="*/ 472 h 480"/>
                <a:gd name="T58" fmla="*/ 1991 w 3023"/>
                <a:gd name="T59" fmla="*/ 143 h 480"/>
                <a:gd name="T60" fmla="*/ 1988 w 3023"/>
                <a:gd name="T61" fmla="*/ 201 h 480"/>
                <a:gd name="T62" fmla="*/ 2103 w 3023"/>
                <a:gd name="T63" fmla="*/ 123 h 480"/>
                <a:gd name="T64" fmla="*/ 2077 w 3023"/>
                <a:gd name="T65" fmla="*/ 217 h 480"/>
                <a:gd name="T66" fmla="*/ 1991 w 3023"/>
                <a:gd name="T67" fmla="*/ 472 h 480"/>
                <a:gd name="T68" fmla="*/ 2165 w 3023"/>
                <a:gd name="T69" fmla="*/ 85 h 480"/>
                <a:gd name="T70" fmla="*/ 2261 w 3023"/>
                <a:gd name="T71" fmla="*/ 7 h 480"/>
                <a:gd name="T72" fmla="*/ 2165 w 3023"/>
                <a:gd name="T73" fmla="*/ 85 h 480"/>
                <a:gd name="T74" fmla="*/ 2165 w 3023"/>
                <a:gd name="T75" fmla="*/ 143 h 480"/>
                <a:gd name="T76" fmla="*/ 2261 w 3023"/>
                <a:gd name="T77" fmla="*/ 472 h 480"/>
                <a:gd name="T78" fmla="*/ 2436 w 3023"/>
                <a:gd name="T79" fmla="*/ 431 h 480"/>
                <a:gd name="T80" fmla="*/ 2339 w 3023"/>
                <a:gd name="T81" fmla="*/ 472 h 480"/>
                <a:gd name="T82" fmla="*/ 2436 w 3023"/>
                <a:gd name="T83" fmla="*/ 7 h 480"/>
                <a:gd name="T84" fmla="*/ 2539 w 3023"/>
                <a:gd name="T85" fmla="*/ 132 h 480"/>
                <a:gd name="T86" fmla="*/ 2537 w 3023"/>
                <a:gd name="T87" fmla="*/ 476 h 480"/>
                <a:gd name="T88" fmla="*/ 2568 w 3023"/>
                <a:gd name="T89" fmla="*/ 305 h 480"/>
                <a:gd name="T90" fmla="*/ 2436 w 3023"/>
                <a:gd name="T91" fmla="*/ 247 h 480"/>
                <a:gd name="T92" fmla="*/ 2503 w 3023"/>
                <a:gd name="T93" fmla="*/ 400 h 480"/>
                <a:gd name="T94" fmla="*/ 2707 w 3023"/>
                <a:gd name="T95" fmla="*/ 386 h 480"/>
                <a:gd name="T96" fmla="*/ 2919 w 3023"/>
                <a:gd name="T97" fmla="*/ 247 h 480"/>
                <a:gd name="T98" fmla="*/ 2763 w 3023"/>
                <a:gd name="T99" fmla="*/ 248 h 480"/>
                <a:gd name="T100" fmla="*/ 2886 w 3023"/>
                <a:gd name="T101" fmla="*/ 132 h 480"/>
                <a:gd name="T102" fmla="*/ 3016 w 3023"/>
                <a:gd name="T103" fmla="*/ 390 h 480"/>
                <a:gd name="T104" fmla="*/ 2923 w 3023"/>
                <a:gd name="T105" fmla="*/ 472 h 480"/>
                <a:gd name="T106" fmla="*/ 2801 w 3023"/>
                <a:gd name="T107" fmla="*/ 476 h 480"/>
                <a:gd name="T108" fmla="*/ 2919 w 3023"/>
                <a:gd name="T109" fmla="*/ 371 h 480"/>
                <a:gd name="T110" fmla="*/ 2805 w 3023"/>
                <a:gd name="T111" fmla="*/ 368 h 480"/>
                <a:gd name="T112" fmla="*/ 2919 w 3023"/>
                <a:gd name="T113" fmla="*/ 3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3" h="480">
                  <a:moveTo>
                    <a:pt x="0" y="367"/>
                  </a:moveTo>
                  <a:cubicBezTo>
                    <a:pt x="77" y="321"/>
                    <a:pt x="77" y="321"/>
                    <a:pt x="77" y="321"/>
                  </a:cubicBezTo>
                  <a:cubicBezTo>
                    <a:pt x="103" y="372"/>
                    <a:pt x="149" y="400"/>
                    <a:pt x="202" y="400"/>
                  </a:cubicBezTo>
                  <a:cubicBezTo>
                    <a:pt x="249" y="400"/>
                    <a:pt x="282" y="382"/>
                    <a:pt x="282" y="347"/>
                  </a:cubicBezTo>
                  <a:cubicBezTo>
                    <a:pt x="282" y="312"/>
                    <a:pt x="249" y="297"/>
                    <a:pt x="189" y="280"/>
                  </a:cubicBezTo>
                  <a:cubicBezTo>
                    <a:pt x="106" y="257"/>
                    <a:pt x="20" y="235"/>
                    <a:pt x="20" y="139"/>
                  </a:cubicBezTo>
                  <a:cubicBezTo>
                    <a:pt x="20" y="52"/>
                    <a:pt x="88" y="0"/>
                    <a:pt x="187" y="0"/>
                  </a:cubicBezTo>
                  <a:cubicBezTo>
                    <a:pt x="282" y="0"/>
                    <a:pt x="338" y="46"/>
                    <a:pt x="371" y="95"/>
                  </a:cubicBezTo>
                  <a:cubicBezTo>
                    <a:pt x="300" y="149"/>
                    <a:pt x="300" y="149"/>
                    <a:pt x="300" y="149"/>
                  </a:cubicBezTo>
                  <a:cubicBezTo>
                    <a:pt x="276" y="110"/>
                    <a:pt x="231" y="84"/>
                    <a:pt x="186" y="84"/>
                  </a:cubicBezTo>
                  <a:cubicBezTo>
                    <a:pt x="143" y="84"/>
                    <a:pt x="119" y="102"/>
                    <a:pt x="119" y="130"/>
                  </a:cubicBezTo>
                  <a:cubicBezTo>
                    <a:pt x="119" y="167"/>
                    <a:pt x="154" y="180"/>
                    <a:pt x="214" y="197"/>
                  </a:cubicBezTo>
                  <a:cubicBezTo>
                    <a:pt x="296" y="219"/>
                    <a:pt x="382" y="244"/>
                    <a:pt x="382" y="340"/>
                  </a:cubicBezTo>
                  <a:cubicBezTo>
                    <a:pt x="382" y="414"/>
                    <a:pt x="326" y="480"/>
                    <a:pt x="197" y="480"/>
                  </a:cubicBezTo>
                  <a:cubicBezTo>
                    <a:pt x="97" y="480"/>
                    <a:pt x="34" y="433"/>
                    <a:pt x="0" y="367"/>
                  </a:cubicBezTo>
                  <a:close/>
                  <a:moveTo>
                    <a:pt x="400" y="472"/>
                  </a:moveTo>
                  <a:cubicBezTo>
                    <a:pt x="564" y="7"/>
                    <a:pt x="564" y="7"/>
                    <a:pt x="564" y="7"/>
                  </a:cubicBezTo>
                  <a:cubicBezTo>
                    <a:pt x="661" y="7"/>
                    <a:pt x="661" y="7"/>
                    <a:pt x="661" y="7"/>
                  </a:cubicBezTo>
                  <a:cubicBezTo>
                    <a:pt x="825" y="472"/>
                    <a:pt x="825" y="472"/>
                    <a:pt x="825" y="472"/>
                  </a:cubicBezTo>
                  <a:cubicBezTo>
                    <a:pt x="722" y="472"/>
                    <a:pt x="722" y="472"/>
                    <a:pt x="722" y="472"/>
                  </a:cubicBezTo>
                  <a:cubicBezTo>
                    <a:pt x="687" y="368"/>
                    <a:pt x="687" y="368"/>
                    <a:pt x="687" y="368"/>
                  </a:cubicBezTo>
                  <a:cubicBezTo>
                    <a:pt x="530" y="368"/>
                    <a:pt x="530" y="368"/>
                    <a:pt x="530" y="368"/>
                  </a:cubicBezTo>
                  <a:cubicBezTo>
                    <a:pt x="494" y="472"/>
                    <a:pt x="494" y="472"/>
                    <a:pt x="494" y="472"/>
                  </a:cubicBezTo>
                  <a:lnTo>
                    <a:pt x="400" y="472"/>
                  </a:lnTo>
                  <a:close/>
                  <a:moveTo>
                    <a:pt x="555" y="295"/>
                  </a:moveTo>
                  <a:cubicBezTo>
                    <a:pt x="663" y="295"/>
                    <a:pt x="663" y="295"/>
                    <a:pt x="663" y="295"/>
                  </a:cubicBezTo>
                  <a:cubicBezTo>
                    <a:pt x="610" y="137"/>
                    <a:pt x="610" y="137"/>
                    <a:pt x="610" y="137"/>
                  </a:cubicBezTo>
                  <a:cubicBezTo>
                    <a:pt x="609" y="137"/>
                    <a:pt x="609" y="137"/>
                    <a:pt x="609" y="137"/>
                  </a:cubicBezTo>
                  <a:lnTo>
                    <a:pt x="555" y="295"/>
                  </a:lnTo>
                  <a:close/>
                  <a:moveTo>
                    <a:pt x="876" y="472"/>
                  </a:moveTo>
                  <a:cubicBezTo>
                    <a:pt x="876" y="9"/>
                    <a:pt x="876" y="9"/>
                    <a:pt x="876" y="9"/>
                  </a:cubicBezTo>
                  <a:cubicBezTo>
                    <a:pt x="1044" y="9"/>
                    <a:pt x="1044" y="9"/>
                    <a:pt x="1044" y="9"/>
                  </a:cubicBezTo>
                  <a:cubicBezTo>
                    <a:pt x="1143" y="9"/>
                    <a:pt x="1233" y="35"/>
                    <a:pt x="1233" y="157"/>
                  </a:cubicBezTo>
                  <a:cubicBezTo>
                    <a:pt x="1233" y="282"/>
                    <a:pt x="1135" y="307"/>
                    <a:pt x="1043" y="307"/>
                  </a:cubicBezTo>
                  <a:cubicBezTo>
                    <a:pt x="977" y="307"/>
                    <a:pt x="977" y="307"/>
                    <a:pt x="977" y="307"/>
                  </a:cubicBezTo>
                  <a:cubicBezTo>
                    <a:pt x="977" y="472"/>
                    <a:pt x="977" y="472"/>
                    <a:pt x="977" y="472"/>
                  </a:cubicBezTo>
                  <a:lnTo>
                    <a:pt x="876" y="472"/>
                  </a:lnTo>
                  <a:close/>
                  <a:moveTo>
                    <a:pt x="977" y="229"/>
                  </a:moveTo>
                  <a:cubicBezTo>
                    <a:pt x="1046" y="229"/>
                    <a:pt x="1046" y="229"/>
                    <a:pt x="1046" y="229"/>
                  </a:cubicBezTo>
                  <a:cubicBezTo>
                    <a:pt x="1109" y="229"/>
                    <a:pt x="1133" y="204"/>
                    <a:pt x="1133" y="160"/>
                  </a:cubicBezTo>
                  <a:cubicBezTo>
                    <a:pt x="1133" y="117"/>
                    <a:pt x="1110" y="92"/>
                    <a:pt x="1046" y="92"/>
                  </a:cubicBezTo>
                  <a:cubicBezTo>
                    <a:pt x="977" y="92"/>
                    <a:pt x="977" y="92"/>
                    <a:pt x="977" y="92"/>
                  </a:cubicBezTo>
                  <a:lnTo>
                    <a:pt x="977" y="229"/>
                  </a:lnTo>
                  <a:close/>
                  <a:moveTo>
                    <a:pt x="1412" y="472"/>
                  </a:moveTo>
                  <a:cubicBezTo>
                    <a:pt x="1575" y="7"/>
                    <a:pt x="1575" y="7"/>
                    <a:pt x="1575" y="7"/>
                  </a:cubicBezTo>
                  <a:cubicBezTo>
                    <a:pt x="1671" y="7"/>
                    <a:pt x="1671" y="7"/>
                    <a:pt x="1671" y="7"/>
                  </a:cubicBezTo>
                  <a:cubicBezTo>
                    <a:pt x="1835" y="472"/>
                    <a:pt x="1835" y="472"/>
                    <a:pt x="1835" y="472"/>
                  </a:cubicBezTo>
                  <a:cubicBezTo>
                    <a:pt x="1732" y="472"/>
                    <a:pt x="1732" y="472"/>
                    <a:pt x="1732" y="472"/>
                  </a:cubicBezTo>
                  <a:cubicBezTo>
                    <a:pt x="1698" y="375"/>
                    <a:pt x="1698" y="375"/>
                    <a:pt x="1698" y="375"/>
                  </a:cubicBezTo>
                  <a:cubicBezTo>
                    <a:pt x="1541" y="375"/>
                    <a:pt x="1541" y="375"/>
                    <a:pt x="1541" y="375"/>
                  </a:cubicBezTo>
                  <a:cubicBezTo>
                    <a:pt x="1505" y="472"/>
                    <a:pt x="1505" y="472"/>
                    <a:pt x="1505" y="472"/>
                  </a:cubicBezTo>
                  <a:lnTo>
                    <a:pt x="1412" y="472"/>
                  </a:lnTo>
                  <a:close/>
                  <a:moveTo>
                    <a:pt x="1565" y="297"/>
                  </a:moveTo>
                  <a:cubicBezTo>
                    <a:pt x="1674" y="297"/>
                    <a:pt x="1674" y="297"/>
                    <a:pt x="1674" y="297"/>
                  </a:cubicBezTo>
                  <a:cubicBezTo>
                    <a:pt x="1621" y="143"/>
                    <a:pt x="1621" y="143"/>
                    <a:pt x="1621" y="143"/>
                  </a:cubicBezTo>
                  <a:cubicBezTo>
                    <a:pt x="1620" y="143"/>
                    <a:pt x="1620" y="143"/>
                    <a:pt x="1620" y="143"/>
                  </a:cubicBezTo>
                  <a:lnTo>
                    <a:pt x="1565" y="297"/>
                  </a:lnTo>
                  <a:close/>
                  <a:moveTo>
                    <a:pt x="1894" y="472"/>
                  </a:moveTo>
                  <a:cubicBezTo>
                    <a:pt x="1894" y="143"/>
                    <a:pt x="1894" y="143"/>
                    <a:pt x="1894" y="143"/>
                  </a:cubicBezTo>
                  <a:cubicBezTo>
                    <a:pt x="1991" y="143"/>
                    <a:pt x="1991" y="143"/>
                    <a:pt x="1991" y="143"/>
                  </a:cubicBezTo>
                  <a:cubicBezTo>
                    <a:pt x="1991" y="201"/>
                    <a:pt x="1991" y="201"/>
                    <a:pt x="1991" y="201"/>
                  </a:cubicBezTo>
                  <a:cubicBezTo>
                    <a:pt x="1988" y="201"/>
                    <a:pt x="1988" y="201"/>
                    <a:pt x="1988" y="201"/>
                  </a:cubicBezTo>
                  <a:cubicBezTo>
                    <a:pt x="2006" y="162"/>
                    <a:pt x="2037" y="123"/>
                    <a:pt x="2100" y="123"/>
                  </a:cubicBezTo>
                  <a:cubicBezTo>
                    <a:pt x="2103" y="123"/>
                    <a:pt x="2103" y="123"/>
                    <a:pt x="2103" y="123"/>
                  </a:cubicBezTo>
                  <a:cubicBezTo>
                    <a:pt x="2102" y="217"/>
                    <a:pt x="2102" y="217"/>
                    <a:pt x="2102" y="217"/>
                  </a:cubicBezTo>
                  <a:cubicBezTo>
                    <a:pt x="2098" y="216"/>
                    <a:pt x="2084" y="217"/>
                    <a:pt x="2077" y="217"/>
                  </a:cubicBezTo>
                  <a:cubicBezTo>
                    <a:pt x="2037" y="217"/>
                    <a:pt x="2010" y="240"/>
                    <a:pt x="1991" y="264"/>
                  </a:cubicBezTo>
                  <a:cubicBezTo>
                    <a:pt x="1991" y="472"/>
                    <a:pt x="1991" y="472"/>
                    <a:pt x="1991" y="472"/>
                  </a:cubicBezTo>
                  <a:lnTo>
                    <a:pt x="1894" y="472"/>
                  </a:lnTo>
                  <a:close/>
                  <a:moveTo>
                    <a:pt x="2165" y="85"/>
                  </a:moveTo>
                  <a:cubicBezTo>
                    <a:pt x="2165" y="7"/>
                    <a:pt x="2165" y="7"/>
                    <a:pt x="2165" y="7"/>
                  </a:cubicBezTo>
                  <a:cubicBezTo>
                    <a:pt x="2261" y="7"/>
                    <a:pt x="2261" y="7"/>
                    <a:pt x="2261" y="7"/>
                  </a:cubicBezTo>
                  <a:cubicBezTo>
                    <a:pt x="2261" y="85"/>
                    <a:pt x="2261" y="85"/>
                    <a:pt x="2261" y="85"/>
                  </a:cubicBezTo>
                  <a:lnTo>
                    <a:pt x="2165" y="85"/>
                  </a:lnTo>
                  <a:close/>
                  <a:moveTo>
                    <a:pt x="2165" y="472"/>
                  </a:moveTo>
                  <a:cubicBezTo>
                    <a:pt x="2165" y="143"/>
                    <a:pt x="2165" y="143"/>
                    <a:pt x="2165" y="143"/>
                  </a:cubicBezTo>
                  <a:cubicBezTo>
                    <a:pt x="2261" y="143"/>
                    <a:pt x="2261" y="143"/>
                    <a:pt x="2261" y="143"/>
                  </a:cubicBezTo>
                  <a:cubicBezTo>
                    <a:pt x="2261" y="472"/>
                    <a:pt x="2261" y="472"/>
                    <a:pt x="2261" y="472"/>
                  </a:cubicBezTo>
                  <a:lnTo>
                    <a:pt x="2165" y="472"/>
                  </a:lnTo>
                  <a:close/>
                  <a:moveTo>
                    <a:pt x="2436" y="431"/>
                  </a:moveTo>
                  <a:cubicBezTo>
                    <a:pt x="2436" y="472"/>
                    <a:pt x="2436" y="472"/>
                    <a:pt x="2436" y="472"/>
                  </a:cubicBezTo>
                  <a:cubicBezTo>
                    <a:pt x="2339" y="472"/>
                    <a:pt x="2339" y="472"/>
                    <a:pt x="2339" y="472"/>
                  </a:cubicBezTo>
                  <a:cubicBezTo>
                    <a:pt x="2339" y="7"/>
                    <a:pt x="2339" y="7"/>
                    <a:pt x="2339" y="7"/>
                  </a:cubicBezTo>
                  <a:cubicBezTo>
                    <a:pt x="2436" y="7"/>
                    <a:pt x="2436" y="7"/>
                    <a:pt x="2436" y="7"/>
                  </a:cubicBezTo>
                  <a:cubicBezTo>
                    <a:pt x="2436" y="190"/>
                    <a:pt x="2436" y="190"/>
                    <a:pt x="2436" y="190"/>
                  </a:cubicBezTo>
                  <a:cubicBezTo>
                    <a:pt x="2455" y="159"/>
                    <a:pt x="2490" y="132"/>
                    <a:pt x="2539" y="132"/>
                  </a:cubicBezTo>
                  <a:cubicBezTo>
                    <a:pt x="2614" y="132"/>
                    <a:pt x="2667" y="190"/>
                    <a:pt x="2667" y="304"/>
                  </a:cubicBezTo>
                  <a:cubicBezTo>
                    <a:pt x="2667" y="419"/>
                    <a:pt x="2613" y="476"/>
                    <a:pt x="2537" y="476"/>
                  </a:cubicBezTo>
                  <a:cubicBezTo>
                    <a:pt x="2493" y="476"/>
                    <a:pt x="2455" y="459"/>
                    <a:pt x="2436" y="431"/>
                  </a:cubicBezTo>
                  <a:close/>
                  <a:moveTo>
                    <a:pt x="2568" y="305"/>
                  </a:moveTo>
                  <a:cubicBezTo>
                    <a:pt x="2568" y="249"/>
                    <a:pt x="2547" y="214"/>
                    <a:pt x="2502" y="214"/>
                  </a:cubicBezTo>
                  <a:cubicBezTo>
                    <a:pt x="2477" y="214"/>
                    <a:pt x="2455" y="230"/>
                    <a:pt x="2436" y="247"/>
                  </a:cubicBezTo>
                  <a:cubicBezTo>
                    <a:pt x="2436" y="370"/>
                    <a:pt x="2436" y="370"/>
                    <a:pt x="2436" y="370"/>
                  </a:cubicBezTo>
                  <a:cubicBezTo>
                    <a:pt x="2455" y="390"/>
                    <a:pt x="2477" y="400"/>
                    <a:pt x="2503" y="400"/>
                  </a:cubicBezTo>
                  <a:cubicBezTo>
                    <a:pt x="2545" y="400"/>
                    <a:pt x="2568" y="365"/>
                    <a:pt x="2568" y="305"/>
                  </a:cubicBezTo>
                  <a:close/>
                  <a:moveTo>
                    <a:pt x="2707" y="386"/>
                  </a:moveTo>
                  <a:cubicBezTo>
                    <a:pt x="2707" y="309"/>
                    <a:pt x="2764" y="267"/>
                    <a:pt x="2919" y="255"/>
                  </a:cubicBezTo>
                  <a:cubicBezTo>
                    <a:pt x="2919" y="247"/>
                    <a:pt x="2919" y="247"/>
                    <a:pt x="2919" y="247"/>
                  </a:cubicBezTo>
                  <a:cubicBezTo>
                    <a:pt x="2919" y="223"/>
                    <a:pt x="2905" y="207"/>
                    <a:pt x="2872" y="207"/>
                  </a:cubicBezTo>
                  <a:cubicBezTo>
                    <a:pt x="2830" y="207"/>
                    <a:pt x="2793" y="224"/>
                    <a:pt x="2763" y="248"/>
                  </a:cubicBezTo>
                  <a:cubicBezTo>
                    <a:pt x="2720" y="191"/>
                    <a:pt x="2720" y="191"/>
                    <a:pt x="2720" y="191"/>
                  </a:cubicBezTo>
                  <a:cubicBezTo>
                    <a:pt x="2753" y="161"/>
                    <a:pt x="2804" y="132"/>
                    <a:pt x="2886" y="132"/>
                  </a:cubicBezTo>
                  <a:cubicBezTo>
                    <a:pt x="2977" y="132"/>
                    <a:pt x="3016" y="176"/>
                    <a:pt x="3016" y="262"/>
                  </a:cubicBezTo>
                  <a:cubicBezTo>
                    <a:pt x="3016" y="390"/>
                    <a:pt x="3016" y="390"/>
                    <a:pt x="3016" y="390"/>
                  </a:cubicBezTo>
                  <a:cubicBezTo>
                    <a:pt x="3016" y="429"/>
                    <a:pt x="3016" y="452"/>
                    <a:pt x="3023" y="472"/>
                  </a:cubicBezTo>
                  <a:cubicBezTo>
                    <a:pt x="2923" y="472"/>
                    <a:pt x="2923" y="472"/>
                    <a:pt x="2923" y="472"/>
                  </a:cubicBezTo>
                  <a:cubicBezTo>
                    <a:pt x="2919" y="452"/>
                    <a:pt x="2916" y="441"/>
                    <a:pt x="2916" y="422"/>
                  </a:cubicBezTo>
                  <a:cubicBezTo>
                    <a:pt x="2885" y="457"/>
                    <a:pt x="2850" y="476"/>
                    <a:pt x="2801" y="476"/>
                  </a:cubicBezTo>
                  <a:cubicBezTo>
                    <a:pt x="2749" y="476"/>
                    <a:pt x="2707" y="443"/>
                    <a:pt x="2707" y="386"/>
                  </a:cubicBezTo>
                  <a:close/>
                  <a:moveTo>
                    <a:pt x="2919" y="371"/>
                  </a:moveTo>
                  <a:cubicBezTo>
                    <a:pt x="2919" y="310"/>
                    <a:pt x="2919" y="310"/>
                    <a:pt x="2919" y="310"/>
                  </a:cubicBezTo>
                  <a:cubicBezTo>
                    <a:pt x="2842" y="318"/>
                    <a:pt x="2805" y="338"/>
                    <a:pt x="2805" y="368"/>
                  </a:cubicBezTo>
                  <a:cubicBezTo>
                    <a:pt x="2805" y="390"/>
                    <a:pt x="2820" y="400"/>
                    <a:pt x="2842" y="400"/>
                  </a:cubicBezTo>
                  <a:cubicBezTo>
                    <a:pt x="2877" y="400"/>
                    <a:pt x="2900" y="388"/>
                    <a:pt x="2919" y="371"/>
                  </a:cubicBezTo>
                  <a:close/>
                </a:path>
              </a:pathLst>
            </a:custGeom>
            <a:solidFill>
              <a:srgbClr val="007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pPr defTabSz="609660"/>
              <a:endParaRPr lang="en-US" sz="1799" dirty="0">
                <a:solidFill>
                  <a:srgbClr val="1C1D3B"/>
                </a:solidFill>
                <a:latin typeface="Helvetica" pitchFamily="2" charset="0"/>
              </a:endParaRPr>
            </a:p>
          </p:txBody>
        </p:sp>
        <p:sp>
          <p:nvSpPr>
            <p:cNvPr id="11" name="Freeform 11">
              <a:extLst>
                <a:ext uri="{FF2B5EF4-FFF2-40B4-BE49-F238E27FC236}">
                  <a16:creationId xmlns:a16="http://schemas.microsoft.com/office/drawing/2014/main" id="{F713D9D4-6CDC-1B37-6D5B-E40DB431598D}"/>
                </a:ext>
              </a:extLst>
            </p:cNvPr>
            <p:cNvSpPr>
              <a:spLocks noEditPoints="1"/>
            </p:cNvSpPr>
            <p:nvPr/>
          </p:nvSpPr>
          <p:spPr bwMode="auto">
            <a:xfrm>
              <a:off x="9775424" y="1819249"/>
              <a:ext cx="906818" cy="608288"/>
            </a:xfrm>
            <a:custGeom>
              <a:avLst/>
              <a:gdLst>
                <a:gd name="T0" fmla="*/ 1105 w 1244"/>
                <a:gd name="T1" fmla="*/ 809 h 834"/>
                <a:gd name="T2" fmla="*/ 667 w 1244"/>
                <a:gd name="T3" fmla="*/ 0 h 834"/>
                <a:gd name="T4" fmla="*/ 764 w 1244"/>
                <a:gd name="T5" fmla="*/ 0 h 834"/>
                <a:gd name="T6" fmla="*/ 807 w 1244"/>
                <a:gd name="T7" fmla="*/ 26 h 834"/>
                <a:gd name="T8" fmla="*/ 1244 w 1244"/>
                <a:gd name="T9" fmla="*/ 834 h 834"/>
                <a:gd name="T10" fmla="*/ 1147 w 1244"/>
                <a:gd name="T11" fmla="*/ 834 h 834"/>
                <a:gd name="T12" fmla="*/ 1105 w 1244"/>
                <a:gd name="T13" fmla="*/ 809 h 834"/>
                <a:gd name="T14" fmla="*/ 284 w 1244"/>
                <a:gd name="T15" fmla="*/ 834 h 834"/>
                <a:gd name="T16" fmla="*/ 381 w 1244"/>
                <a:gd name="T17" fmla="*/ 834 h 834"/>
                <a:gd name="T18" fmla="*/ 423 w 1244"/>
                <a:gd name="T19" fmla="*/ 809 h 834"/>
                <a:gd name="T20" fmla="*/ 543 w 1244"/>
                <a:gd name="T21" fmla="*/ 587 h 834"/>
                <a:gd name="T22" fmla="*/ 480 w 1244"/>
                <a:gd name="T23" fmla="*/ 471 h 834"/>
                <a:gd name="T24" fmla="*/ 284 w 1244"/>
                <a:gd name="T25" fmla="*/ 834 h 834"/>
                <a:gd name="T26" fmla="*/ 97 w 1244"/>
                <a:gd name="T27" fmla="*/ 834 h 834"/>
                <a:gd name="T28" fmla="*/ 140 w 1244"/>
                <a:gd name="T29" fmla="*/ 809 h 834"/>
                <a:gd name="T30" fmla="*/ 480 w 1244"/>
                <a:gd name="T31" fmla="*/ 180 h 834"/>
                <a:gd name="T32" fmla="*/ 821 w 1244"/>
                <a:gd name="T33" fmla="*/ 809 h 834"/>
                <a:gd name="T34" fmla="*/ 863 w 1244"/>
                <a:gd name="T35" fmla="*/ 834 h 834"/>
                <a:gd name="T36" fmla="*/ 961 w 1244"/>
                <a:gd name="T37" fmla="*/ 834 h 834"/>
                <a:gd name="T38" fmla="*/ 523 w 1244"/>
                <a:gd name="T39" fmla="*/ 26 h 834"/>
                <a:gd name="T40" fmla="*/ 480 w 1244"/>
                <a:gd name="T41" fmla="*/ 0 h 834"/>
                <a:gd name="T42" fmla="*/ 438 w 1244"/>
                <a:gd name="T43" fmla="*/ 26 h 834"/>
                <a:gd name="T44" fmla="*/ 0 w 1244"/>
                <a:gd name="T45" fmla="*/ 834 h 834"/>
                <a:gd name="T46" fmla="*/ 97 w 1244"/>
                <a:gd name="T4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4" h="834">
                  <a:moveTo>
                    <a:pt x="1105" y="809"/>
                  </a:moveTo>
                  <a:cubicBezTo>
                    <a:pt x="667" y="0"/>
                    <a:pt x="667" y="0"/>
                    <a:pt x="667" y="0"/>
                  </a:cubicBezTo>
                  <a:cubicBezTo>
                    <a:pt x="764" y="0"/>
                    <a:pt x="764" y="0"/>
                    <a:pt x="764" y="0"/>
                  </a:cubicBezTo>
                  <a:cubicBezTo>
                    <a:pt x="782" y="0"/>
                    <a:pt x="798" y="11"/>
                    <a:pt x="807" y="26"/>
                  </a:cubicBezTo>
                  <a:cubicBezTo>
                    <a:pt x="1244" y="834"/>
                    <a:pt x="1244" y="834"/>
                    <a:pt x="1244" y="834"/>
                  </a:cubicBezTo>
                  <a:cubicBezTo>
                    <a:pt x="1147" y="834"/>
                    <a:pt x="1147" y="834"/>
                    <a:pt x="1147" y="834"/>
                  </a:cubicBezTo>
                  <a:cubicBezTo>
                    <a:pt x="1129" y="834"/>
                    <a:pt x="1113" y="824"/>
                    <a:pt x="1105" y="809"/>
                  </a:cubicBezTo>
                  <a:close/>
                  <a:moveTo>
                    <a:pt x="284" y="834"/>
                  </a:moveTo>
                  <a:cubicBezTo>
                    <a:pt x="381" y="834"/>
                    <a:pt x="381" y="834"/>
                    <a:pt x="381" y="834"/>
                  </a:cubicBezTo>
                  <a:cubicBezTo>
                    <a:pt x="399" y="834"/>
                    <a:pt x="415" y="824"/>
                    <a:pt x="423" y="809"/>
                  </a:cubicBezTo>
                  <a:cubicBezTo>
                    <a:pt x="543" y="587"/>
                    <a:pt x="543" y="587"/>
                    <a:pt x="543" y="587"/>
                  </a:cubicBezTo>
                  <a:cubicBezTo>
                    <a:pt x="480" y="471"/>
                    <a:pt x="480" y="471"/>
                    <a:pt x="480" y="471"/>
                  </a:cubicBezTo>
                  <a:lnTo>
                    <a:pt x="284" y="834"/>
                  </a:lnTo>
                  <a:close/>
                  <a:moveTo>
                    <a:pt x="97" y="834"/>
                  </a:moveTo>
                  <a:cubicBezTo>
                    <a:pt x="116" y="834"/>
                    <a:pt x="132" y="824"/>
                    <a:pt x="140" y="809"/>
                  </a:cubicBezTo>
                  <a:cubicBezTo>
                    <a:pt x="480" y="180"/>
                    <a:pt x="480" y="180"/>
                    <a:pt x="480" y="180"/>
                  </a:cubicBezTo>
                  <a:cubicBezTo>
                    <a:pt x="821" y="809"/>
                    <a:pt x="821" y="809"/>
                    <a:pt x="821" y="809"/>
                  </a:cubicBezTo>
                  <a:cubicBezTo>
                    <a:pt x="829" y="824"/>
                    <a:pt x="845" y="834"/>
                    <a:pt x="863" y="834"/>
                  </a:cubicBezTo>
                  <a:cubicBezTo>
                    <a:pt x="961" y="834"/>
                    <a:pt x="961" y="834"/>
                    <a:pt x="961" y="834"/>
                  </a:cubicBezTo>
                  <a:cubicBezTo>
                    <a:pt x="523" y="26"/>
                    <a:pt x="523" y="26"/>
                    <a:pt x="523" y="26"/>
                  </a:cubicBezTo>
                  <a:cubicBezTo>
                    <a:pt x="515" y="11"/>
                    <a:pt x="499" y="0"/>
                    <a:pt x="480" y="0"/>
                  </a:cubicBezTo>
                  <a:cubicBezTo>
                    <a:pt x="462" y="0"/>
                    <a:pt x="446" y="11"/>
                    <a:pt x="438" y="26"/>
                  </a:cubicBezTo>
                  <a:cubicBezTo>
                    <a:pt x="0" y="834"/>
                    <a:pt x="0" y="834"/>
                    <a:pt x="0" y="834"/>
                  </a:cubicBezTo>
                  <a:lnTo>
                    <a:pt x="97" y="834"/>
                  </a:lnTo>
                  <a:close/>
                </a:path>
              </a:pathLst>
            </a:custGeom>
            <a:solidFill>
              <a:srgbClr val="F0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pPr defTabSz="609660"/>
              <a:endParaRPr lang="en-US" sz="1799" dirty="0">
                <a:solidFill>
                  <a:srgbClr val="1C1D3B"/>
                </a:solidFill>
                <a:latin typeface="Helvetica" pitchFamily="2" charset="0"/>
              </a:endParaRPr>
            </a:p>
          </p:txBody>
        </p:sp>
      </p:grpSp>
      <p:grpSp>
        <p:nvGrpSpPr>
          <p:cNvPr id="17" name="Group 16">
            <a:extLst>
              <a:ext uri="{FF2B5EF4-FFF2-40B4-BE49-F238E27FC236}">
                <a16:creationId xmlns:a16="http://schemas.microsoft.com/office/drawing/2014/main" id="{7A7F523E-2EE9-B32D-8A29-E18855BD97D2}"/>
              </a:ext>
            </a:extLst>
          </p:cNvPr>
          <p:cNvGrpSpPr/>
          <p:nvPr/>
        </p:nvGrpSpPr>
        <p:grpSpPr>
          <a:xfrm>
            <a:off x="7440524" y="3656683"/>
            <a:ext cx="3659516" cy="868209"/>
            <a:chOff x="7106266" y="3568458"/>
            <a:chExt cx="3659516" cy="868209"/>
          </a:xfrm>
        </p:grpSpPr>
        <p:sp>
          <p:nvSpPr>
            <p:cNvPr id="7" name="Text Placeholder 3">
              <a:extLst>
                <a:ext uri="{FF2B5EF4-FFF2-40B4-BE49-F238E27FC236}">
                  <a16:creationId xmlns:a16="http://schemas.microsoft.com/office/drawing/2014/main" id="{8D1B3EE1-B453-5F2D-33A4-88962DDDE82A}"/>
                </a:ext>
              </a:extLst>
            </p:cNvPr>
            <p:cNvSpPr txBox="1">
              <a:spLocks/>
            </p:cNvSpPr>
            <p:nvPr/>
          </p:nvSpPr>
          <p:spPr>
            <a:xfrm>
              <a:off x="7106266" y="3975002"/>
              <a:ext cx="3659516" cy="461665"/>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1867" dirty="0">
                  <a:solidFill>
                    <a:schemeClr val="accent5"/>
                  </a:solidFill>
                  <a:latin typeface="Helvetica" pitchFamily="2" charset="0"/>
                  <a:ea typeface="Open Sans" panose="020B0606030504020204" pitchFamily="34" charset="0"/>
                  <a:cs typeface="Open Sans" panose="020B0606030504020204" pitchFamily="34" charset="0"/>
                </a:rPr>
                <a:t>SAP Invoice Management</a:t>
              </a:r>
            </a:p>
          </p:txBody>
        </p:sp>
        <p:pic>
          <p:nvPicPr>
            <p:cNvPr id="12" name="Picture 2">
              <a:extLst>
                <a:ext uri="{FF2B5EF4-FFF2-40B4-BE49-F238E27FC236}">
                  <a16:creationId xmlns:a16="http://schemas.microsoft.com/office/drawing/2014/main" id="{54782CE9-F78B-D7C8-5007-EEBE8AE0417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5009" y="3568458"/>
              <a:ext cx="2431816" cy="461665"/>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 Placeholder 3">
            <a:extLst>
              <a:ext uri="{FF2B5EF4-FFF2-40B4-BE49-F238E27FC236}">
                <a16:creationId xmlns:a16="http://schemas.microsoft.com/office/drawing/2014/main" id="{C6AA6EFC-44C2-71E8-A565-F60A309FD0BB}"/>
              </a:ext>
            </a:extLst>
          </p:cNvPr>
          <p:cNvSpPr txBox="1">
            <a:spLocks/>
          </p:cNvSpPr>
          <p:nvPr/>
        </p:nvSpPr>
        <p:spPr>
          <a:xfrm>
            <a:off x="8492443" y="2754150"/>
            <a:ext cx="1555677" cy="665491"/>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7200" dirty="0">
                <a:solidFill>
                  <a:schemeClr val="bg1">
                    <a:lumMod val="65000"/>
                  </a:schemeClr>
                </a:solidFill>
                <a:latin typeface="Helvetica" pitchFamily="2" charset="0"/>
              </a:rPr>
              <a:t>+</a:t>
            </a:r>
            <a:endParaRPr lang="en-US" sz="6000" dirty="0">
              <a:solidFill>
                <a:schemeClr val="bg1">
                  <a:lumMod val="65000"/>
                </a:schemeClr>
              </a:solidFill>
              <a:latin typeface="Helvetica" pitchFamily="2" charset="0"/>
            </a:endParaRPr>
          </a:p>
        </p:txBody>
      </p:sp>
      <p:sp>
        <p:nvSpPr>
          <p:cNvPr id="20" name="Text Placeholder 3">
            <a:extLst>
              <a:ext uri="{FF2B5EF4-FFF2-40B4-BE49-F238E27FC236}">
                <a16:creationId xmlns:a16="http://schemas.microsoft.com/office/drawing/2014/main" id="{DBA7F693-8A4B-35D0-E1F6-C5A0041B7A0C}"/>
              </a:ext>
            </a:extLst>
          </p:cNvPr>
          <p:cNvSpPr txBox="1">
            <a:spLocks/>
          </p:cNvSpPr>
          <p:nvPr/>
        </p:nvSpPr>
        <p:spPr>
          <a:xfrm>
            <a:off x="8492443" y="4470450"/>
            <a:ext cx="1555677" cy="665491"/>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7200" dirty="0">
                <a:solidFill>
                  <a:schemeClr val="bg1">
                    <a:lumMod val="65000"/>
                  </a:schemeClr>
                </a:solidFill>
                <a:latin typeface="Helvetica" pitchFamily="2" charset="0"/>
              </a:rPr>
              <a:t>+</a:t>
            </a:r>
            <a:endParaRPr lang="en-US" sz="6000" dirty="0">
              <a:solidFill>
                <a:schemeClr val="bg1">
                  <a:lumMod val="65000"/>
                </a:schemeClr>
              </a:solidFill>
              <a:latin typeface="Helvetica" pitchFamily="2" charset="0"/>
            </a:endParaRPr>
          </a:p>
        </p:txBody>
      </p:sp>
    </p:spTree>
    <p:extLst>
      <p:ext uri="{BB962C8B-B14F-4D97-AF65-F5344CB8AC3E}">
        <p14:creationId xmlns:p14="http://schemas.microsoft.com/office/powerpoint/2010/main" val="26753048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96925" y="469900"/>
            <a:ext cx="11395075" cy="850900"/>
          </a:xfrm>
          <a:prstGeom prst="rect">
            <a:avLst/>
          </a:prstGeom>
        </p:spPr>
        <p:txBody>
          <a:bodyPr>
            <a:normAutofit fontScale="90000"/>
          </a:bodyPr>
          <a:lstStyle/>
          <a:p>
            <a:r>
              <a:rPr lang="en-US" sz="3200" b="1" dirty="0">
                <a:solidFill>
                  <a:schemeClr val="accent3"/>
                </a:solidFill>
                <a:latin typeface="Helvetica" pitchFamily="2" charset="0"/>
              </a:rPr>
              <a:t>SAP Invoice Management By OpenText</a:t>
            </a:r>
            <a:br>
              <a:rPr lang="en-US" sz="3200" b="1" dirty="0">
                <a:solidFill>
                  <a:schemeClr val="accent3"/>
                </a:solidFill>
                <a:latin typeface="Helvetica" pitchFamily="2" charset="0"/>
              </a:rPr>
            </a:br>
            <a:r>
              <a:rPr lang="en-US" sz="2400" b="1" dirty="0">
                <a:solidFill>
                  <a:schemeClr val="accent3"/>
                </a:solidFill>
                <a:latin typeface="Helvetica" pitchFamily="2" charset="0"/>
              </a:rPr>
              <a:t>One Foundation for Multiple Invoicing Channels &amp; Document Types</a:t>
            </a:r>
            <a:endParaRPr lang="en-US" sz="3200" b="1" dirty="0">
              <a:solidFill>
                <a:schemeClr val="accent3"/>
              </a:solidFill>
              <a:latin typeface="Helvetica" pitchFamily="2" charset="0"/>
            </a:endParaRPr>
          </a:p>
        </p:txBody>
      </p:sp>
      <p:sp>
        <p:nvSpPr>
          <p:cNvPr id="61" name="Freeform 14">
            <a:extLst>
              <a:ext uri="{FF2B5EF4-FFF2-40B4-BE49-F238E27FC236}">
                <a16:creationId xmlns:a16="http://schemas.microsoft.com/office/drawing/2014/main" id="{0510CC5D-D229-4990-8AE1-7DA94029FD2B}"/>
              </a:ext>
            </a:extLst>
          </p:cNvPr>
          <p:cNvSpPr/>
          <p:nvPr/>
        </p:nvSpPr>
        <p:spPr>
          <a:xfrm>
            <a:off x="5191409" y="1840844"/>
            <a:ext cx="1032827" cy="4547669"/>
          </a:xfrm>
          <a:custGeom>
            <a:avLst/>
            <a:gdLst>
              <a:gd name="connsiteX0" fmla="*/ 2354932 w 2608150"/>
              <a:gd name="connsiteY0" fmla="*/ 531759 h 4766134"/>
              <a:gd name="connsiteX1" fmla="*/ 2354932 w 2608150"/>
              <a:gd name="connsiteY1" fmla="*/ 531759 h 4766134"/>
              <a:gd name="connsiteX2" fmla="*/ 2160798 w 2608150"/>
              <a:gd name="connsiteY2" fmla="*/ 509250 h 4766134"/>
              <a:gd name="connsiteX3" fmla="*/ 0 w 2608150"/>
              <a:gd name="connsiteY3" fmla="*/ 0 h 4766134"/>
              <a:gd name="connsiteX4" fmla="*/ 0 w 2608150"/>
              <a:gd name="connsiteY4" fmla="*/ 4766134 h 4766134"/>
              <a:gd name="connsiteX5" fmla="*/ 2360559 w 2608150"/>
              <a:gd name="connsiteY5" fmla="*/ 4048682 h 4766134"/>
              <a:gd name="connsiteX6" fmla="*/ 2608150 w 2608150"/>
              <a:gd name="connsiteY6" fmla="*/ 3657600 h 4766134"/>
              <a:gd name="connsiteX7" fmla="*/ 2577202 w 2608150"/>
              <a:gd name="connsiteY7" fmla="*/ 545826 h 4766134"/>
              <a:gd name="connsiteX8" fmla="*/ 2354932 w 2608150"/>
              <a:gd name="connsiteY8" fmla="*/ 531759 h 4766134"/>
              <a:gd name="connsiteX0" fmla="*/ 2354932 w 2608150"/>
              <a:gd name="connsiteY0" fmla="*/ 531759 h 4211587"/>
              <a:gd name="connsiteX1" fmla="*/ 2354932 w 2608150"/>
              <a:gd name="connsiteY1" fmla="*/ 531759 h 4211587"/>
              <a:gd name="connsiteX2" fmla="*/ 2160798 w 2608150"/>
              <a:gd name="connsiteY2" fmla="*/ 509250 h 4211587"/>
              <a:gd name="connsiteX3" fmla="*/ 0 w 2608150"/>
              <a:gd name="connsiteY3" fmla="*/ 0 h 4211587"/>
              <a:gd name="connsiteX4" fmla="*/ 75044 w 2608150"/>
              <a:gd name="connsiteY4" fmla="*/ 4211587 h 4211587"/>
              <a:gd name="connsiteX5" fmla="*/ 2360559 w 2608150"/>
              <a:gd name="connsiteY5" fmla="*/ 4048682 h 4211587"/>
              <a:gd name="connsiteX6" fmla="*/ 2608150 w 2608150"/>
              <a:gd name="connsiteY6" fmla="*/ 3657600 h 4211587"/>
              <a:gd name="connsiteX7" fmla="*/ 2577202 w 2608150"/>
              <a:gd name="connsiteY7" fmla="*/ 545826 h 4211587"/>
              <a:gd name="connsiteX8" fmla="*/ 2354932 w 2608150"/>
              <a:gd name="connsiteY8" fmla="*/ 531759 h 4211587"/>
              <a:gd name="connsiteX0" fmla="*/ 2279888 w 2533106"/>
              <a:gd name="connsiteY0" fmla="*/ 513119 h 4192947"/>
              <a:gd name="connsiteX1" fmla="*/ 2279888 w 2533106"/>
              <a:gd name="connsiteY1" fmla="*/ 513119 h 4192947"/>
              <a:gd name="connsiteX2" fmla="*/ 2085754 w 2533106"/>
              <a:gd name="connsiteY2" fmla="*/ 490610 h 4192947"/>
              <a:gd name="connsiteX3" fmla="*/ 1 w 2533106"/>
              <a:gd name="connsiteY3" fmla="*/ 0 h 4192947"/>
              <a:gd name="connsiteX4" fmla="*/ 0 w 2533106"/>
              <a:gd name="connsiteY4" fmla="*/ 4192947 h 4192947"/>
              <a:gd name="connsiteX5" fmla="*/ 2285515 w 2533106"/>
              <a:gd name="connsiteY5" fmla="*/ 4030042 h 4192947"/>
              <a:gd name="connsiteX6" fmla="*/ 2533106 w 2533106"/>
              <a:gd name="connsiteY6" fmla="*/ 3638960 h 4192947"/>
              <a:gd name="connsiteX7" fmla="*/ 2502158 w 2533106"/>
              <a:gd name="connsiteY7" fmla="*/ 527186 h 4192947"/>
              <a:gd name="connsiteX8" fmla="*/ 2279888 w 2533106"/>
              <a:gd name="connsiteY8" fmla="*/ 513119 h 4192947"/>
              <a:gd name="connsiteX0" fmla="*/ 2279888 w 2533106"/>
              <a:gd name="connsiteY0" fmla="*/ 513119 h 4192947"/>
              <a:gd name="connsiteX1" fmla="*/ 2279888 w 2533106"/>
              <a:gd name="connsiteY1" fmla="*/ 513119 h 4192947"/>
              <a:gd name="connsiteX2" fmla="*/ 1 w 2533106"/>
              <a:gd name="connsiteY2" fmla="*/ 0 h 4192947"/>
              <a:gd name="connsiteX3" fmla="*/ 0 w 2533106"/>
              <a:gd name="connsiteY3" fmla="*/ 4192947 h 4192947"/>
              <a:gd name="connsiteX4" fmla="*/ 2285515 w 2533106"/>
              <a:gd name="connsiteY4" fmla="*/ 4030042 h 4192947"/>
              <a:gd name="connsiteX5" fmla="*/ 2533106 w 2533106"/>
              <a:gd name="connsiteY5" fmla="*/ 3638960 h 4192947"/>
              <a:gd name="connsiteX6" fmla="*/ 2502158 w 2533106"/>
              <a:gd name="connsiteY6" fmla="*/ 527186 h 4192947"/>
              <a:gd name="connsiteX7" fmla="*/ 2279888 w 2533106"/>
              <a:gd name="connsiteY7" fmla="*/ 513119 h 4192947"/>
              <a:gd name="connsiteX0" fmla="*/ 2502158 w 2533106"/>
              <a:gd name="connsiteY0" fmla="*/ 527186 h 4192947"/>
              <a:gd name="connsiteX1" fmla="*/ 2279888 w 2533106"/>
              <a:gd name="connsiteY1" fmla="*/ 513119 h 4192947"/>
              <a:gd name="connsiteX2" fmla="*/ 1 w 2533106"/>
              <a:gd name="connsiteY2" fmla="*/ 0 h 4192947"/>
              <a:gd name="connsiteX3" fmla="*/ 0 w 2533106"/>
              <a:gd name="connsiteY3" fmla="*/ 4192947 h 4192947"/>
              <a:gd name="connsiteX4" fmla="*/ 2285515 w 2533106"/>
              <a:gd name="connsiteY4" fmla="*/ 4030042 h 4192947"/>
              <a:gd name="connsiteX5" fmla="*/ 2533106 w 2533106"/>
              <a:gd name="connsiteY5" fmla="*/ 3638960 h 4192947"/>
              <a:gd name="connsiteX6" fmla="*/ 2502158 w 2533106"/>
              <a:gd name="connsiteY6" fmla="*/ 527186 h 4192947"/>
              <a:gd name="connsiteX0" fmla="*/ 2502158 w 2533106"/>
              <a:gd name="connsiteY0" fmla="*/ 527186 h 4192947"/>
              <a:gd name="connsiteX1" fmla="*/ 1 w 2533106"/>
              <a:gd name="connsiteY1" fmla="*/ 0 h 4192947"/>
              <a:gd name="connsiteX2" fmla="*/ 0 w 2533106"/>
              <a:gd name="connsiteY2" fmla="*/ 4192947 h 4192947"/>
              <a:gd name="connsiteX3" fmla="*/ 2285515 w 2533106"/>
              <a:gd name="connsiteY3" fmla="*/ 4030042 h 4192947"/>
              <a:gd name="connsiteX4" fmla="*/ 2533106 w 2533106"/>
              <a:gd name="connsiteY4" fmla="*/ 3638960 h 4192947"/>
              <a:gd name="connsiteX5" fmla="*/ 2502158 w 2533106"/>
              <a:gd name="connsiteY5" fmla="*/ 527186 h 4192947"/>
              <a:gd name="connsiteX0" fmla="*/ 560367 w 2533106"/>
              <a:gd name="connsiteY0" fmla="*/ 0 h 4364770"/>
              <a:gd name="connsiteX1" fmla="*/ 1 w 2533106"/>
              <a:gd name="connsiteY1" fmla="*/ 171823 h 4364770"/>
              <a:gd name="connsiteX2" fmla="*/ 0 w 2533106"/>
              <a:gd name="connsiteY2" fmla="*/ 4364770 h 4364770"/>
              <a:gd name="connsiteX3" fmla="*/ 2285515 w 2533106"/>
              <a:gd name="connsiteY3" fmla="*/ 4201865 h 4364770"/>
              <a:gd name="connsiteX4" fmla="*/ 2533106 w 2533106"/>
              <a:gd name="connsiteY4" fmla="*/ 3810783 h 4364770"/>
              <a:gd name="connsiteX5" fmla="*/ 560367 w 2533106"/>
              <a:gd name="connsiteY5" fmla="*/ 0 h 4364770"/>
              <a:gd name="connsiteX0" fmla="*/ 560367 w 2285515"/>
              <a:gd name="connsiteY0" fmla="*/ 0 h 4364770"/>
              <a:gd name="connsiteX1" fmla="*/ 1 w 2285515"/>
              <a:gd name="connsiteY1" fmla="*/ 171823 h 4364770"/>
              <a:gd name="connsiteX2" fmla="*/ 0 w 2285515"/>
              <a:gd name="connsiteY2" fmla="*/ 4364770 h 4364770"/>
              <a:gd name="connsiteX3" fmla="*/ 2285515 w 2285515"/>
              <a:gd name="connsiteY3" fmla="*/ 4201865 h 4364770"/>
              <a:gd name="connsiteX4" fmla="*/ 560367 w 2285515"/>
              <a:gd name="connsiteY4" fmla="*/ 0 h 4364770"/>
              <a:gd name="connsiteX0" fmla="*/ 560367 w 962845"/>
              <a:gd name="connsiteY0" fmla="*/ 0 h 4486128"/>
              <a:gd name="connsiteX1" fmla="*/ 1 w 962845"/>
              <a:gd name="connsiteY1" fmla="*/ 171823 h 4486128"/>
              <a:gd name="connsiteX2" fmla="*/ 0 w 962845"/>
              <a:gd name="connsiteY2" fmla="*/ 4364770 h 4486128"/>
              <a:gd name="connsiteX3" fmla="*/ 962845 w 962845"/>
              <a:gd name="connsiteY3" fmla="*/ 4486128 h 4486128"/>
              <a:gd name="connsiteX4" fmla="*/ 560367 w 962845"/>
              <a:gd name="connsiteY4" fmla="*/ 0 h 4486128"/>
              <a:gd name="connsiteX0" fmla="*/ 912141 w 962845"/>
              <a:gd name="connsiteY0" fmla="*/ 0 h 4504768"/>
              <a:gd name="connsiteX1" fmla="*/ 1 w 962845"/>
              <a:gd name="connsiteY1" fmla="*/ 190463 h 4504768"/>
              <a:gd name="connsiteX2" fmla="*/ 0 w 962845"/>
              <a:gd name="connsiteY2" fmla="*/ 4383410 h 4504768"/>
              <a:gd name="connsiteX3" fmla="*/ 962845 w 962845"/>
              <a:gd name="connsiteY3" fmla="*/ 4504768 h 4504768"/>
              <a:gd name="connsiteX4" fmla="*/ 912141 w 962845"/>
              <a:gd name="connsiteY4" fmla="*/ 0 h 4504768"/>
              <a:gd name="connsiteX0" fmla="*/ 574438 w 962845"/>
              <a:gd name="connsiteY0" fmla="*/ 0 h 4500108"/>
              <a:gd name="connsiteX1" fmla="*/ 1 w 962845"/>
              <a:gd name="connsiteY1" fmla="*/ 185803 h 4500108"/>
              <a:gd name="connsiteX2" fmla="*/ 0 w 962845"/>
              <a:gd name="connsiteY2" fmla="*/ 4378750 h 4500108"/>
              <a:gd name="connsiteX3" fmla="*/ 962845 w 962845"/>
              <a:gd name="connsiteY3" fmla="*/ 4500108 h 4500108"/>
              <a:gd name="connsiteX4" fmla="*/ 574438 w 962845"/>
              <a:gd name="connsiteY4" fmla="*/ 0 h 4500108"/>
              <a:gd name="connsiteX0" fmla="*/ 574438 w 574438"/>
              <a:gd name="connsiteY0" fmla="*/ 0 h 4504769"/>
              <a:gd name="connsiteX1" fmla="*/ 1 w 574438"/>
              <a:gd name="connsiteY1" fmla="*/ 185803 h 4504769"/>
              <a:gd name="connsiteX2" fmla="*/ 0 w 574438"/>
              <a:gd name="connsiteY2" fmla="*/ 4378750 h 4504769"/>
              <a:gd name="connsiteX3" fmla="*/ 536026 w 574438"/>
              <a:gd name="connsiteY3" fmla="*/ 4504769 h 4504769"/>
              <a:gd name="connsiteX4" fmla="*/ 574438 w 574438"/>
              <a:gd name="connsiteY4" fmla="*/ 0 h 4504769"/>
              <a:gd name="connsiteX0" fmla="*/ 574438 w 574438"/>
              <a:gd name="connsiteY0" fmla="*/ 2701 h 4507470"/>
              <a:gd name="connsiteX1" fmla="*/ 306680 w 574438"/>
              <a:gd name="connsiteY1" fmla="*/ 9617 h 4507470"/>
              <a:gd name="connsiteX2" fmla="*/ 1 w 574438"/>
              <a:gd name="connsiteY2" fmla="*/ 188504 h 4507470"/>
              <a:gd name="connsiteX3" fmla="*/ 0 w 574438"/>
              <a:gd name="connsiteY3" fmla="*/ 4381451 h 4507470"/>
              <a:gd name="connsiteX4" fmla="*/ 536026 w 574438"/>
              <a:gd name="connsiteY4" fmla="*/ 4507470 h 4507470"/>
              <a:gd name="connsiteX5" fmla="*/ 574438 w 574438"/>
              <a:gd name="connsiteY5" fmla="*/ 2701 h 4507470"/>
              <a:gd name="connsiteX0" fmla="*/ 574438 w 574438"/>
              <a:gd name="connsiteY0" fmla="*/ 2701 h 4520551"/>
              <a:gd name="connsiteX1" fmla="*/ 306680 w 574438"/>
              <a:gd name="connsiteY1" fmla="*/ 9617 h 4520551"/>
              <a:gd name="connsiteX2" fmla="*/ 1 w 574438"/>
              <a:gd name="connsiteY2" fmla="*/ 188504 h 4520551"/>
              <a:gd name="connsiteX3" fmla="*/ 0 w 574438"/>
              <a:gd name="connsiteY3" fmla="*/ 4381451 h 4520551"/>
              <a:gd name="connsiteX4" fmla="*/ 309287 w 574438"/>
              <a:gd name="connsiteY4" fmla="*/ 4520551 h 4520551"/>
              <a:gd name="connsiteX5" fmla="*/ 536026 w 574438"/>
              <a:gd name="connsiteY5" fmla="*/ 4507470 h 4520551"/>
              <a:gd name="connsiteX6" fmla="*/ 574438 w 574438"/>
              <a:gd name="connsiteY6" fmla="*/ 2701 h 452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438" h="4520551">
                <a:moveTo>
                  <a:pt x="574438" y="2701"/>
                </a:moveTo>
                <a:cubicBezTo>
                  <a:pt x="489531" y="32967"/>
                  <a:pt x="391587" y="-20649"/>
                  <a:pt x="306680" y="9617"/>
                </a:cubicBezTo>
                <a:lnTo>
                  <a:pt x="1" y="188504"/>
                </a:lnTo>
                <a:cubicBezTo>
                  <a:pt x="1" y="1586153"/>
                  <a:pt x="0" y="2983802"/>
                  <a:pt x="0" y="4381451"/>
                </a:cubicBezTo>
                <a:cubicBezTo>
                  <a:pt x="103096" y="4404517"/>
                  <a:pt x="206191" y="4497485"/>
                  <a:pt x="309287" y="4520551"/>
                </a:cubicBezTo>
                <a:lnTo>
                  <a:pt x="536026" y="4507470"/>
                </a:lnTo>
                <a:lnTo>
                  <a:pt x="574438" y="2701"/>
                </a:lnTo>
                <a:close/>
              </a:path>
            </a:pathLst>
          </a:custGeom>
          <a:gradFill>
            <a:gsLst>
              <a:gs pos="0">
                <a:schemeClr val="accent3">
                  <a:alpha val="36000"/>
                </a:schemeClr>
              </a:gs>
              <a:gs pos="99000">
                <a:schemeClr val="accent3">
                  <a:alpha val="0"/>
                </a:schemeClr>
              </a:gs>
            </a:gsLst>
            <a:lin ang="0" scaled="1"/>
          </a:gradFill>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999" b="0" i="0" u="none" strike="noStrike" kern="0" cap="none" spc="0" normalizeH="0" baseline="0" noProof="0" err="1">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63" name="TextBox 62">
            <a:extLst>
              <a:ext uri="{FF2B5EF4-FFF2-40B4-BE49-F238E27FC236}">
                <a16:creationId xmlns:a16="http://schemas.microsoft.com/office/drawing/2014/main" id="{84C8D049-DE61-477F-B6DD-197B6AF40A97}"/>
              </a:ext>
            </a:extLst>
          </p:cNvPr>
          <p:cNvSpPr txBox="1"/>
          <p:nvPr/>
        </p:nvSpPr>
        <p:spPr>
          <a:xfrm>
            <a:off x="4682559" y="4336653"/>
            <a:ext cx="35266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64" name="TextBox 63">
            <a:extLst>
              <a:ext uri="{FF2B5EF4-FFF2-40B4-BE49-F238E27FC236}">
                <a16:creationId xmlns:a16="http://schemas.microsoft.com/office/drawing/2014/main" id="{931CBCE9-63E6-4E17-932E-6EE2803B8496}"/>
              </a:ext>
            </a:extLst>
          </p:cNvPr>
          <p:cNvSpPr txBox="1"/>
          <p:nvPr/>
        </p:nvSpPr>
        <p:spPr>
          <a:xfrm>
            <a:off x="4683561" y="2985804"/>
            <a:ext cx="35266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65" name="TextBox 64">
            <a:extLst>
              <a:ext uri="{FF2B5EF4-FFF2-40B4-BE49-F238E27FC236}">
                <a16:creationId xmlns:a16="http://schemas.microsoft.com/office/drawing/2014/main" id="{73744736-CB3E-4C22-B154-0615BDB84DDC}"/>
              </a:ext>
            </a:extLst>
          </p:cNvPr>
          <p:cNvSpPr txBox="1"/>
          <p:nvPr/>
        </p:nvSpPr>
        <p:spPr>
          <a:xfrm>
            <a:off x="3757883" y="2582270"/>
            <a:ext cx="38472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66" name="TextBox 65">
            <a:extLst>
              <a:ext uri="{FF2B5EF4-FFF2-40B4-BE49-F238E27FC236}">
                <a16:creationId xmlns:a16="http://schemas.microsoft.com/office/drawing/2014/main" id="{9EC4B61F-03BA-4B6B-9C55-058FD5EFB5D3}"/>
              </a:ext>
            </a:extLst>
          </p:cNvPr>
          <p:cNvSpPr txBox="1"/>
          <p:nvPr/>
        </p:nvSpPr>
        <p:spPr>
          <a:xfrm>
            <a:off x="4681931" y="5051663"/>
            <a:ext cx="35266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67" name="TextBox 66">
            <a:extLst>
              <a:ext uri="{FF2B5EF4-FFF2-40B4-BE49-F238E27FC236}">
                <a16:creationId xmlns:a16="http://schemas.microsoft.com/office/drawing/2014/main" id="{A8F47CEF-9B1E-4852-BD49-3DD80E327DA3}"/>
              </a:ext>
            </a:extLst>
          </p:cNvPr>
          <p:cNvSpPr txBox="1"/>
          <p:nvPr/>
        </p:nvSpPr>
        <p:spPr>
          <a:xfrm>
            <a:off x="4761661" y="3739362"/>
            <a:ext cx="384721" cy="276999"/>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p>
        </p:txBody>
      </p:sp>
      <p:grpSp>
        <p:nvGrpSpPr>
          <p:cNvPr id="68" name="Group 67">
            <a:extLst>
              <a:ext uri="{FF2B5EF4-FFF2-40B4-BE49-F238E27FC236}">
                <a16:creationId xmlns:a16="http://schemas.microsoft.com/office/drawing/2014/main" id="{95D975B8-5D8B-402E-BCA3-B6EE22AA424E}"/>
              </a:ext>
            </a:extLst>
          </p:cNvPr>
          <p:cNvGrpSpPr/>
          <p:nvPr/>
        </p:nvGrpSpPr>
        <p:grpSpPr>
          <a:xfrm>
            <a:off x="1054047" y="2839927"/>
            <a:ext cx="2173161" cy="2513156"/>
            <a:chOff x="1054320" y="2316719"/>
            <a:chExt cx="2513868" cy="2513810"/>
          </a:xfrm>
        </p:grpSpPr>
        <p:cxnSp>
          <p:nvCxnSpPr>
            <p:cNvPr id="69" name="Straight Arrow Connector 4">
              <a:extLst>
                <a:ext uri="{FF2B5EF4-FFF2-40B4-BE49-F238E27FC236}">
                  <a16:creationId xmlns:a16="http://schemas.microsoft.com/office/drawing/2014/main" id="{2DD62DF9-CD77-4A27-A643-E1982E92BED9}"/>
                </a:ext>
              </a:extLst>
            </p:cNvPr>
            <p:cNvCxnSpPr/>
            <p:nvPr/>
          </p:nvCxnSpPr>
          <p:spPr>
            <a:xfrm>
              <a:off x="1054320" y="2316719"/>
              <a:ext cx="2513868" cy="1239465"/>
            </a:xfrm>
            <a:prstGeom prst="bentConnector3">
              <a:avLst>
                <a:gd name="adj1" fmla="val 5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5">
              <a:extLst>
                <a:ext uri="{FF2B5EF4-FFF2-40B4-BE49-F238E27FC236}">
                  <a16:creationId xmlns:a16="http://schemas.microsoft.com/office/drawing/2014/main" id="{51183EAF-51C3-4A48-AA41-1D946F0E8D9F}"/>
                </a:ext>
              </a:extLst>
            </p:cNvPr>
            <p:cNvCxnSpPr/>
            <p:nvPr/>
          </p:nvCxnSpPr>
          <p:spPr>
            <a:xfrm>
              <a:off x="1054320" y="3011074"/>
              <a:ext cx="2513868" cy="545111"/>
            </a:xfrm>
            <a:prstGeom prst="bentConnector3">
              <a:avLst>
                <a:gd name="adj1" fmla="val 5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12">
              <a:extLst>
                <a:ext uri="{FF2B5EF4-FFF2-40B4-BE49-F238E27FC236}">
                  <a16:creationId xmlns:a16="http://schemas.microsoft.com/office/drawing/2014/main" id="{6320EB0F-8E9C-4B7A-A85E-0D36CA192A3B}"/>
                </a:ext>
              </a:extLst>
            </p:cNvPr>
            <p:cNvCxnSpPr/>
            <p:nvPr/>
          </p:nvCxnSpPr>
          <p:spPr>
            <a:xfrm flipV="1">
              <a:off x="1054320" y="3556185"/>
              <a:ext cx="2513868" cy="480466"/>
            </a:xfrm>
            <a:prstGeom prst="bentConnector3">
              <a:avLst>
                <a:gd name="adj1" fmla="val 5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30">
              <a:extLst>
                <a:ext uri="{FF2B5EF4-FFF2-40B4-BE49-F238E27FC236}">
                  <a16:creationId xmlns:a16="http://schemas.microsoft.com/office/drawing/2014/main" id="{37B27077-AA6E-428B-8227-8909036422C7}"/>
                </a:ext>
              </a:extLst>
            </p:cNvPr>
            <p:cNvCxnSpPr>
              <a:cxnSpLocks/>
            </p:cNvCxnSpPr>
            <p:nvPr/>
          </p:nvCxnSpPr>
          <p:spPr>
            <a:xfrm flipV="1">
              <a:off x="1054320" y="3556184"/>
              <a:ext cx="2513868" cy="1274345"/>
            </a:xfrm>
            <a:prstGeom prst="bentConnector3">
              <a:avLst>
                <a:gd name="adj1" fmla="val 5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C11D79F6-B478-4275-B4F2-D56003B63C53}"/>
              </a:ext>
            </a:extLst>
          </p:cNvPr>
          <p:cNvSpPr/>
          <p:nvPr/>
        </p:nvSpPr>
        <p:spPr bwMode="gray">
          <a:xfrm>
            <a:off x="1057086" y="2697325"/>
            <a:ext cx="176243" cy="283886"/>
          </a:xfrm>
          <a:prstGeom prst="rect">
            <a:avLst/>
          </a:prstGeom>
          <a:noFill/>
          <a:ln w="6350" algn="ctr">
            <a:noFill/>
            <a:miter lim="800000"/>
            <a:headEnd/>
            <a:tailEnd/>
          </a:ln>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74" name="Rectangle 73">
            <a:extLst>
              <a:ext uri="{FF2B5EF4-FFF2-40B4-BE49-F238E27FC236}">
                <a16:creationId xmlns:a16="http://schemas.microsoft.com/office/drawing/2014/main" id="{9377FB84-9323-4D34-93D4-23F83CB0555D}"/>
              </a:ext>
            </a:extLst>
          </p:cNvPr>
          <p:cNvSpPr/>
          <p:nvPr/>
        </p:nvSpPr>
        <p:spPr bwMode="gray">
          <a:xfrm>
            <a:off x="1057086" y="3391339"/>
            <a:ext cx="176243" cy="283886"/>
          </a:xfrm>
          <a:prstGeom prst="rect">
            <a:avLst/>
          </a:prstGeom>
          <a:noFill/>
          <a:ln w="6350" algn="ctr">
            <a:noFill/>
            <a:miter lim="800000"/>
            <a:headEnd/>
            <a:tailEnd/>
          </a:ln>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75" name="Rectangle 74">
            <a:extLst>
              <a:ext uri="{FF2B5EF4-FFF2-40B4-BE49-F238E27FC236}">
                <a16:creationId xmlns:a16="http://schemas.microsoft.com/office/drawing/2014/main" id="{F945146A-6332-4AD8-A90E-597DD37883F5}"/>
              </a:ext>
            </a:extLst>
          </p:cNvPr>
          <p:cNvSpPr/>
          <p:nvPr/>
        </p:nvSpPr>
        <p:spPr bwMode="gray">
          <a:xfrm>
            <a:off x="1057086" y="4416410"/>
            <a:ext cx="176243" cy="283886"/>
          </a:xfrm>
          <a:prstGeom prst="rect">
            <a:avLst/>
          </a:prstGeom>
          <a:noFill/>
          <a:ln w="6350" algn="ctr">
            <a:noFill/>
            <a:miter lim="800000"/>
            <a:headEnd/>
            <a:tailEnd/>
          </a:ln>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76" name="Rectangle 75">
            <a:extLst>
              <a:ext uri="{FF2B5EF4-FFF2-40B4-BE49-F238E27FC236}">
                <a16:creationId xmlns:a16="http://schemas.microsoft.com/office/drawing/2014/main" id="{6FE037D8-AD39-467B-900D-14A2128902C2}"/>
              </a:ext>
            </a:extLst>
          </p:cNvPr>
          <p:cNvSpPr/>
          <p:nvPr/>
        </p:nvSpPr>
        <p:spPr bwMode="gray">
          <a:xfrm>
            <a:off x="1057086" y="5209900"/>
            <a:ext cx="176243" cy="283886"/>
          </a:xfrm>
          <a:prstGeom prst="rect">
            <a:avLst/>
          </a:prstGeom>
          <a:noFill/>
          <a:ln w="6350" algn="ctr">
            <a:noFill/>
            <a:miter lim="800000"/>
            <a:headEnd/>
            <a:tailEnd/>
          </a:ln>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77" name="TextBox 76">
            <a:extLst>
              <a:ext uri="{FF2B5EF4-FFF2-40B4-BE49-F238E27FC236}">
                <a16:creationId xmlns:a16="http://schemas.microsoft.com/office/drawing/2014/main" id="{37124FA8-2488-4CE9-87A4-DB93CC72A969}"/>
              </a:ext>
            </a:extLst>
          </p:cNvPr>
          <p:cNvSpPr txBox="1"/>
          <p:nvPr/>
        </p:nvSpPr>
        <p:spPr>
          <a:xfrm>
            <a:off x="3788328" y="4511140"/>
            <a:ext cx="35266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78" name="TextBox 77">
            <a:extLst>
              <a:ext uri="{FF2B5EF4-FFF2-40B4-BE49-F238E27FC236}">
                <a16:creationId xmlns:a16="http://schemas.microsoft.com/office/drawing/2014/main" id="{3FADFE1D-D4A0-42C8-8A28-869F1BBD733A}"/>
              </a:ext>
            </a:extLst>
          </p:cNvPr>
          <p:cNvSpPr txBox="1"/>
          <p:nvPr/>
        </p:nvSpPr>
        <p:spPr>
          <a:xfrm>
            <a:off x="3790814" y="3546702"/>
            <a:ext cx="32060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010</a:t>
            </a:r>
          </a:p>
        </p:txBody>
      </p:sp>
      <p:sp>
        <p:nvSpPr>
          <p:cNvPr id="79" name="TextBox 78">
            <a:extLst>
              <a:ext uri="{FF2B5EF4-FFF2-40B4-BE49-F238E27FC236}">
                <a16:creationId xmlns:a16="http://schemas.microsoft.com/office/drawing/2014/main" id="{7F311131-1A68-484E-9CA5-6510CE684EA1}"/>
              </a:ext>
            </a:extLst>
          </p:cNvPr>
          <p:cNvSpPr txBox="1"/>
          <p:nvPr/>
        </p:nvSpPr>
        <p:spPr>
          <a:xfrm>
            <a:off x="3762236" y="5498628"/>
            <a:ext cx="38472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80" name="Arrow: Chevron 79">
            <a:extLst>
              <a:ext uri="{FF2B5EF4-FFF2-40B4-BE49-F238E27FC236}">
                <a16:creationId xmlns:a16="http://schemas.microsoft.com/office/drawing/2014/main" id="{422C99C2-53D8-4100-8C03-B93D66DD100A}"/>
              </a:ext>
            </a:extLst>
          </p:cNvPr>
          <p:cNvSpPr/>
          <p:nvPr/>
        </p:nvSpPr>
        <p:spPr bwMode="gray">
          <a:xfrm>
            <a:off x="5754150" y="1849598"/>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Invoice Processing</a:t>
            </a:r>
          </a:p>
        </p:txBody>
      </p:sp>
      <p:sp>
        <p:nvSpPr>
          <p:cNvPr id="81" name="Arrow: Chevron 80">
            <a:extLst>
              <a:ext uri="{FF2B5EF4-FFF2-40B4-BE49-F238E27FC236}">
                <a16:creationId xmlns:a16="http://schemas.microsoft.com/office/drawing/2014/main" id="{4210AE7A-3C97-4F35-8EE5-492405235FDB}"/>
              </a:ext>
            </a:extLst>
          </p:cNvPr>
          <p:cNvSpPr/>
          <p:nvPr/>
        </p:nvSpPr>
        <p:spPr bwMode="gray">
          <a:xfrm>
            <a:off x="8213731" y="1849598"/>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Process Vendor Invoices</a:t>
            </a:r>
          </a:p>
        </p:txBody>
      </p:sp>
      <p:sp>
        <p:nvSpPr>
          <p:cNvPr id="82" name="Arrow: Chevron 81">
            <a:extLst>
              <a:ext uri="{FF2B5EF4-FFF2-40B4-BE49-F238E27FC236}">
                <a16:creationId xmlns:a16="http://schemas.microsoft.com/office/drawing/2014/main" id="{034F3C44-6472-4BA8-855A-75FB07CC42C1}"/>
              </a:ext>
            </a:extLst>
          </p:cNvPr>
          <p:cNvSpPr/>
          <p:nvPr/>
        </p:nvSpPr>
        <p:spPr bwMode="gray">
          <a:xfrm>
            <a:off x="9780498" y="1849598"/>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Accounts Payable</a:t>
            </a:r>
          </a:p>
        </p:txBody>
      </p:sp>
      <p:sp>
        <p:nvSpPr>
          <p:cNvPr id="83" name="Arrow: Chevron 82">
            <a:extLst>
              <a:ext uri="{FF2B5EF4-FFF2-40B4-BE49-F238E27FC236}">
                <a16:creationId xmlns:a16="http://schemas.microsoft.com/office/drawing/2014/main" id="{EEC18A7C-C362-4037-8621-A7A640BE6912}"/>
              </a:ext>
            </a:extLst>
          </p:cNvPr>
          <p:cNvSpPr/>
          <p:nvPr/>
        </p:nvSpPr>
        <p:spPr bwMode="gray">
          <a:xfrm>
            <a:off x="5754150" y="2773881"/>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Sales Order Processing</a:t>
            </a:r>
          </a:p>
        </p:txBody>
      </p:sp>
      <p:sp>
        <p:nvSpPr>
          <p:cNvPr id="84" name="Arrow: Chevron 83">
            <a:extLst>
              <a:ext uri="{FF2B5EF4-FFF2-40B4-BE49-F238E27FC236}">
                <a16:creationId xmlns:a16="http://schemas.microsoft.com/office/drawing/2014/main" id="{89D706D0-D088-43FA-9903-4FA59FCE0F6F}"/>
              </a:ext>
            </a:extLst>
          </p:cNvPr>
          <p:cNvSpPr/>
          <p:nvPr/>
        </p:nvSpPr>
        <p:spPr bwMode="gray">
          <a:xfrm>
            <a:off x="8213731" y="2773881"/>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Create</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Sales</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a:t>
            </a:r>
          </a:p>
        </p:txBody>
      </p:sp>
      <p:sp>
        <p:nvSpPr>
          <p:cNvPr id="85" name="Arrow: Chevron 84">
            <a:extLst>
              <a:ext uri="{FF2B5EF4-FFF2-40B4-BE49-F238E27FC236}">
                <a16:creationId xmlns:a16="http://schemas.microsoft.com/office/drawing/2014/main" id="{48F9A888-E07B-42C9-BF4E-9AF796CF205E}"/>
              </a:ext>
            </a:extLst>
          </p:cNvPr>
          <p:cNvSpPr/>
          <p:nvPr/>
        </p:nvSpPr>
        <p:spPr bwMode="gray">
          <a:xfrm>
            <a:off x="9780498" y="2773881"/>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Fulfillment</a:t>
            </a:r>
          </a:p>
        </p:txBody>
      </p:sp>
      <p:sp>
        <p:nvSpPr>
          <p:cNvPr id="86" name="Arrow: Chevron 85">
            <a:extLst>
              <a:ext uri="{FF2B5EF4-FFF2-40B4-BE49-F238E27FC236}">
                <a16:creationId xmlns:a16="http://schemas.microsoft.com/office/drawing/2014/main" id="{D17AE100-BB7C-4B64-93AD-BC1AFEFAA1D6}"/>
              </a:ext>
            </a:extLst>
          </p:cNvPr>
          <p:cNvSpPr/>
          <p:nvPr/>
        </p:nvSpPr>
        <p:spPr bwMode="gray">
          <a:xfrm>
            <a:off x="5754150" y="3698165"/>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Delivery Notes</a:t>
            </a:r>
          </a:p>
        </p:txBody>
      </p:sp>
      <p:sp>
        <p:nvSpPr>
          <p:cNvPr id="87" name="Arrow: Chevron 86">
            <a:extLst>
              <a:ext uri="{FF2B5EF4-FFF2-40B4-BE49-F238E27FC236}">
                <a16:creationId xmlns:a16="http://schemas.microsoft.com/office/drawing/2014/main" id="{882BE5DD-BACF-415C-9E31-ADDDCCCE84F1}"/>
              </a:ext>
            </a:extLst>
          </p:cNvPr>
          <p:cNvSpPr/>
          <p:nvPr/>
        </p:nvSpPr>
        <p:spPr bwMode="gray">
          <a:xfrm>
            <a:off x="8213731" y="3698165"/>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Create</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Goods</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Receipt</a:t>
            </a:r>
          </a:p>
        </p:txBody>
      </p:sp>
      <p:sp>
        <p:nvSpPr>
          <p:cNvPr id="88" name="Arrow: Chevron 87">
            <a:extLst>
              <a:ext uri="{FF2B5EF4-FFF2-40B4-BE49-F238E27FC236}">
                <a16:creationId xmlns:a16="http://schemas.microsoft.com/office/drawing/2014/main" id="{099B124C-2EBE-4745-9347-7F28A83EA8EC}"/>
              </a:ext>
            </a:extLst>
          </p:cNvPr>
          <p:cNvSpPr/>
          <p:nvPr/>
        </p:nvSpPr>
        <p:spPr bwMode="gray">
          <a:xfrm>
            <a:off x="9780498" y="3698165"/>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Warehouse</a:t>
            </a:r>
          </a:p>
        </p:txBody>
      </p:sp>
      <p:sp>
        <p:nvSpPr>
          <p:cNvPr id="89" name="Arrow: Chevron 88">
            <a:extLst>
              <a:ext uri="{FF2B5EF4-FFF2-40B4-BE49-F238E27FC236}">
                <a16:creationId xmlns:a16="http://schemas.microsoft.com/office/drawing/2014/main" id="{9D412978-E661-42C3-B75B-6D3D2E0E92BC}"/>
              </a:ext>
            </a:extLst>
          </p:cNvPr>
          <p:cNvSpPr/>
          <p:nvPr/>
        </p:nvSpPr>
        <p:spPr bwMode="gray">
          <a:xfrm>
            <a:off x="5754150" y="4622448"/>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 Confirmations</a:t>
            </a:r>
          </a:p>
        </p:txBody>
      </p:sp>
      <p:sp>
        <p:nvSpPr>
          <p:cNvPr id="90" name="Arrow: Chevron 89">
            <a:extLst>
              <a:ext uri="{FF2B5EF4-FFF2-40B4-BE49-F238E27FC236}">
                <a16:creationId xmlns:a16="http://schemas.microsoft.com/office/drawing/2014/main" id="{74A221E8-AA6A-425F-85A8-F313FE8D8A81}"/>
              </a:ext>
            </a:extLst>
          </p:cNvPr>
          <p:cNvSpPr/>
          <p:nvPr/>
        </p:nvSpPr>
        <p:spPr bwMode="gray">
          <a:xfrm>
            <a:off x="8213731" y="4622448"/>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Confirm Order</a:t>
            </a:r>
          </a:p>
        </p:txBody>
      </p:sp>
      <p:sp>
        <p:nvSpPr>
          <p:cNvPr id="91" name="Arrow: Chevron 90">
            <a:extLst>
              <a:ext uri="{FF2B5EF4-FFF2-40B4-BE49-F238E27FC236}">
                <a16:creationId xmlns:a16="http://schemas.microsoft.com/office/drawing/2014/main" id="{A3E8F234-BC19-49FD-9DA9-DF07242212C3}"/>
              </a:ext>
            </a:extLst>
          </p:cNvPr>
          <p:cNvSpPr/>
          <p:nvPr/>
        </p:nvSpPr>
        <p:spPr bwMode="gray">
          <a:xfrm>
            <a:off x="9780498" y="4622448"/>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Purchasing</a:t>
            </a:r>
          </a:p>
        </p:txBody>
      </p:sp>
      <p:sp>
        <p:nvSpPr>
          <p:cNvPr id="92" name="Arrow: Chevron 91">
            <a:extLst>
              <a:ext uri="{FF2B5EF4-FFF2-40B4-BE49-F238E27FC236}">
                <a16:creationId xmlns:a16="http://schemas.microsoft.com/office/drawing/2014/main" id="{74AF8E18-6419-4DB1-A2C9-7834E361EF3A}"/>
              </a:ext>
            </a:extLst>
          </p:cNvPr>
          <p:cNvSpPr/>
          <p:nvPr/>
        </p:nvSpPr>
        <p:spPr bwMode="gray">
          <a:xfrm>
            <a:off x="5754150" y="5546731"/>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Business Process</a:t>
            </a:r>
          </a:p>
        </p:txBody>
      </p:sp>
      <p:sp>
        <p:nvSpPr>
          <p:cNvPr id="93" name="Arrow: Chevron 92">
            <a:extLst>
              <a:ext uri="{FF2B5EF4-FFF2-40B4-BE49-F238E27FC236}">
                <a16:creationId xmlns:a16="http://schemas.microsoft.com/office/drawing/2014/main" id="{560A41D8-CDF2-4DE4-A68E-F15A77272D60}"/>
              </a:ext>
            </a:extLst>
          </p:cNvPr>
          <p:cNvSpPr/>
          <p:nvPr/>
        </p:nvSpPr>
        <p:spPr bwMode="gray">
          <a:xfrm>
            <a:off x="8213731" y="5546731"/>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Complete Process </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Step</a:t>
            </a:r>
          </a:p>
        </p:txBody>
      </p:sp>
      <p:sp>
        <p:nvSpPr>
          <p:cNvPr id="94" name="Arrow: Chevron 93">
            <a:extLst>
              <a:ext uri="{FF2B5EF4-FFF2-40B4-BE49-F238E27FC236}">
                <a16:creationId xmlns:a16="http://schemas.microsoft.com/office/drawing/2014/main" id="{1246688C-5ADE-42E8-A2E0-F6FB0C918C34}"/>
              </a:ext>
            </a:extLst>
          </p:cNvPr>
          <p:cNvSpPr/>
          <p:nvPr/>
        </p:nvSpPr>
        <p:spPr bwMode="gray">
          <a:xfrm>
            <a:off x="9780498" y="5546731"/>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Enterprise</a:t>
            </a:r>
          </a:p>
        </p:txBody>
      </p:sp>
      <p:sp>
        <p:nvSpPr>
          <p:cNvPr id="95" name="Rectangle 94">
            <a:extLst>
              <a:ext uri="{FF2B5EF4-FFF2-40B4-BE49-F238E27FC236}">
                <a16:creationId xmlns:a16="http://schemas.microsoft.com/office/drawing/2014/main" id="{4CE2B1F8-9441-451D-BEE4-C231D62D2B79}"/>
              </a:ext>
            </a:extLst>
          </p:cNvPr>
          <p:cNvSpPr/>
          <p:nvPr/>
        </p:nvSpPr>
        <p:spPr bwMode="gray">
          <a:xfrm>
            <a:off x="3246185" y="2021386"/>
            <a:ext cx="1944212" cy="4231465"/>
          </a:xfrm>
          <a:prstGeom prst="rect">
            <a:avLst/>
          </a:prstGeom>
          <a:noFill/>
          <a:ln w="25400" algn="ctr">
            <a:solidFill>
              <a:schemeClr val="tx1"/>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err="1">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96" name="TextBox 95">
            <a:extLst>
              <a:ext uri="{FF2B5EF4-FFF2-40B4-BE49-F238E27FC236}">
                <a16:creationId xmlns:a16="http://schemas.microsoft.com/office/drawing/2014/main" id="{4312C1BC-9644-4C99-8C22-2E208D013F55}"/>
              </a:ext>
            </a:extLst>
          </p:cNvPr>
          <p:cNvSpPr txBox="1"/>
          <p:nvPr/>
        </p:nvSpPr>
        <p:spPr>
          <a:xfrm>
            <a:off x="3575068" y="1840811"/>
            <a:ext cx="1286445" cy="276799"/>
          </a:xfrm>
          <a:prstGeom prst="rect">
            <a:avLst/>
          </a:prstGeom>
          <a:solidFill>
            <a:srgbClr val="F9F9FB"/>
          </a:solidFill>
        </p:spPr>
        <p:txBody>
          <a:bodyPr wrap="square" lIns="0" tIns="0" rIns="0" bIns="0" rtlCol="0">
            <a:spAutoFit/>
          </a:bodyPr>
          <a:lstStyle/>
          <a:p>
            <a:pPr marL="0" marR="0" lvl="0" indent="0" algn="ctr" defTabSz="914400" rtl="0" eaLnBrk="1" fontAlgn="base" latinLnBrk="0" hangingPunct="1">
              <a:lnSpc>
                <a:spcPct val="100000"/>
              </a:lnSpc>
              <a:spcBef>
                <a:spcPts val="714"/>
              </a:spcBef>
              <a:spcAft>
                <a:spcPct val="0"/>
              </a:spcAft>
              <a:buClr>
                <a:srgbClr val="F0AB00"/>
              </a:buClr>
              <a:buSzPct val="80000"/>
              <a:buFontTx/>
              <a:buNone/>
              <a:tabLst/>
              <a:defRPr/>
            </a:pPr>
            <a:r>
              <a:rPr kumimoji="0" lang="en-US" sz="1799"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Capture</a:t>
            </a:r>
          </a:p>
        </p:txBody>
      </p:sp>
      <p:pic>
        <p:nvPicPr>
          <p:cNvPr id="97" name="Picture 96">
            <a:extLst>
              <a:ext uri="{FF2B5EF4-FFF2-40B4-BE49-F238E27FC236}">
                <a16:creationId xmlns:a16="http://schemas.microsoft.com/office/drawing/2014/main" id="{716671D3-FE17-4883-942C-79C81AAC3E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714" y="2525385"/>
            <a:ext cx="627767" cy="627767"/>
          </a:xfrm>
          <a:prstGeom prst="rect">
            <a:avLst/>
          </a:prstGeom>
        </p:spPr>
      </p:pic>
      <p:pic>
        <p:nvPicPr>
          <p:cNvPr id="98" name="Picture 97">
            <a:extLst>
              <a:ext uri="{FF2B5EF4-FFF2-40B4-BE49-F238E27FC236}">
                <a16:creationId xmlns:a16="http://schemas.microsoft.com/office/drawing/2014/main" id="{83040322-17D4-45D3-B2B4-EE64D93233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14009" y="4663297"/>
            <a:ext cx="639913" cy="639913"/>
          </a:xfrm>
          <a:prstGeom prst="rect">
            <a:avLst/>
          </a:prstGeom>
        </p:spPr>
      </p:pic>
      <p:pic>
        <p:nvPicPr>
          <p:cNvPr id="99" name="Picture 98">
            <a:extLst>
              <a:ext uri="{FF2B5EF4-FFF2-40B4-BE49-F238E27FC236}">
                <a16:creationId xmlns:a16="http://schemas.microsoft.com/office/drawing/2014/main" id="{06C16BDC-8FD7-4EE1-8CB7-51E85C6985D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68300" y="5517148"/>
            <a:ext cx="731330" cy="731330"/>
          </a:xfrm>
          <a:prstGeom prst="rect">
            <a:avLst/>
          </a:prstGeom>
        </p:spPr>
      </p:pic>
      <p:pic>
        <p:nvPicPr>
          <p:cNvPr id="100" name="Picture 99">
            <a:extLst>
              <a:ext uri="{FF2B5EF4-FFF2-40B4-BE49-F238E27FC236}">
                <a16:creationId xmlns:a16="http://schemas.microsoft.com/office/drawing/2014/main" id="{6A269C54-FB8D-4426-A1A9-0FBE50324A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22592" y="3618969"/>
            <a:ext cx="822746" cy="822746"/>
          </a:xfrm>
          <a:prstGeom prst="rect">
            <a:avLst/>
          </a:prstGeom>
        </p:spPr>
      </p:pic>
      <p:pic>
        <p:nvPicPr>
          <p:cNvPr id="101" name="Picture 100">
            <a:extLst>
              <a:ext uri="{FF2B5EF4-FFF2-40B4-BE49-F238E27FC236}">
                <a16:creationId xmlns:a16="http://schemas.microsoft.com/office/drawing/2014/main" id="{D0F7C7A5-1803-42DD-81E3-3972244EB33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492569" y="2760119"/>
            <a:ext cx="482792" cy="482792"/>
          </a:xfrm>
          <a:prstGeom prst="rect">
            <a:avLst/>
          </a:prstGeom>
        </p:spPr>
      </p:pic>
      <p:pic>
        <p:nvPicPr>
          <p:cNvPr id="103" name="Picture 102">
            <a:extLst>
              <a:ext uri="{FF2B5EF4-FFF2-40B4-BE49-F238E27FC236}">
                <a16:creationId xmlns:a16="http://schemas.microsoft.com/office/drawing/2014/main" id="{4B12D6C8-EE3D-43AB-8577-2448068AD5C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459717" y="1849598"/>
            <a:ext cx="548497" cy="548497"/>
          </a:xfrm>
          <a:prstGeom prst="rect">
            <a:avLst/>
          </a:prstGeom>
        </p:spPr>
      </p:pic>
      <p:pic>
        <p:nvPicPr>
          <p:cNvPr id="104" name="Picture 103">
            <a:extLst>
              <a:ext uri="{FF2B5EF4-FFF2-40B4-BE49-F238E27FC236}">
                <a16:creationId xmlns:a16="http://schemas.microsoft.com/office/drawing/2014/main" id="{E1D64607-7A2F-42CF-9B6B-01C8A9CE425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11878" y="4315254"/>
            <a:ext cx="516478" cy="516478"/>
          </a:xfrm>
          <a:prstGeom prst="rect">
            <a:avLst/>
          </a:prstGeom>
        </p:spPr>
      </p:pic>
      <p:pic>
        <p:nvPicPr>
          <p:cNvPr id="107" name="Picture 106">
            <a:extLst>
              <a:ext uri="{FF2B5EF4-FFF2-40B4-BE49-F238E27FC236}">
                <a16:creationId xmlns:a16="http://schemas.microsoft.com/office/drawing/2014/main" id="{D2C48408-2E38-4BAD-B697-0EEB8F444E5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6367" y="3226462"/>
            <a:ext cx="648462" cy="648462"/>
          </a:xfrm>
          <a:prstGeom prst="rect">
            <a:avLst/>
          </a:prstGeom>
        </p:spPr>
      </p:pic>
      <p:pic>
        <p:nvPicPr>
          <p:cNvPr id="108" name="Picture 107">
            <a:extLst>
              <a:ext uri="{FF2B5EF4-FFF2-40B4-BE49-F238E27FC236}">
                <a16:creationId xmlns:a16="http://schemas.microsoft.com/office/drawing/2014/main" id="{F9602B8F-5707-4D10-89A6-404A08B31CE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26367" y="4997744"/>
            <a:ext cx="648462" cy="648462"/>
          </a:xfrm>
          <a:prstGeom prst="rect">
            <a:avLst/>
          </a:prstGeom>
        </p:spPr>
      </p:pic>
      <p:pic>
        <p:nvPicPr>
          <p:cNvPr id="109" name="Picture 108">
            <a:extLst>
              <a:ext uri="{FF2B5EF4-FFF2-40B4-BE49-F238E27FC236}">
                <a16:creationId xmlns:a16="http://schemas.microsoft.com/office/drawing/2014/main" id="{71F3F8FD-C90C-401A-8C76-0CB4530CF34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336896" y="2525385"/>
            <a:ext cx="499994" cy="499994"/>
          </a:xfrm>
          <a:prstGeom prst="rect">
            <a:avLst/>
          </a:prstGeom>
        </p:spPr>
      </p:pic>
      <p:pic>
        <p:nvPicPr>
          <p:cNvPr id="110" name="Picture 109">
            <a:extLst>
              <a:ext uri="{FF2B5EF4-FFF2-40B4-BE49-F238E27FC236}">
                <a16:creationId xmlns:a16="http://schemas.microsoft.com/office/drawing/2014/main" id="{0207034F-82CF-47EF-ABB9-A32DDF1F9E8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28994" y="2903983"/>
            <a:ext cx="499994" cy="499994"/>
          </a:xfrm>
          <a:prstGeom prst="rect">
            <a:avLst/>
          </a:prstGeom>
        </p:spPr>
      </p:pic>
      <p:pic>
        <p:nvPicPr>
          <p:cNvPr id="111" name="Picture 110">
            <a:extLst>
              <a:ext uri="{FF2B5EF4-FFF2-40B4-BE49-F238E27FC236}">
                <a16:creationId xmlns:a16="http://schemas.microsoft.com/office/drawing/2014/main" id="{4F8E336B-E84E-4643-8FF2-BB3306CBE985}"/>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363565" y="3510151"/>
            <a:ext cx="483259" cy="483259"/>
          </a:xfrm>
          <a:prstGeom prst="rect">
            <a:avLst/>
          </a:prstGeom>
        </p:spPr>
      </p:pic>
      <p:pic>
        <p:nvPicPr>
          <p:cNvPr id="112" name="Picture 111">
            <a:extLst>
              <a:ext uri="{FF2B5EF4-FFF2-40B4-BE49-F238E27FC236}">
                <a16:creationId xmlns:a16="http://schemas.microsoft.com/office/drawing/2014/main" id="{EA07578C-1058-4994-B123-836609D1AB72}"/>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378746" y="4478182"/>
            <a:ext cx="499994" cy="499994"/>
          </a:xfrm>
          <a:prstGeom prst="rect">
            <a:avLst/>
          </a:prstGeom>
        </p:spPr>
      </p:pic>
      <p:pic>
        <p:nvPicPr>
          <p:cNvPr id="113" name="Picture 112">
            <a:extLst>
              <a:ext uri="{FF2B5EF4-FFF2-40B4-BE49-F238E27FC236}">
                <a16:creationId xmlns:a16="http://schemas.microsoft.com/office/drawing/2014/main" id="{13E11B1F-1CB6-43FC-ACDD-D628D7A5753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373797" y="5466041"/>
            <a:ext cx="516478" cy="516478"/>
          </a:xfrm>
          <a:prstGeom prst="rect">
            <a:avLst/>
          </a:prstGeom>
        </p:spPr>
      </p:pic>
      <p:pic>
        <p:nvPicPr>
          <p:cNvPr id="114" name="Picture 113">
            <a:extLst>
              <a:ext uri="{FF2B5EF4-FFF2-40B4-BE49-F238E27FC236}">
                <a16:creationId xmlns:a16="http://schemas.microsoft.com/office/drawing/2014/main" id="{26FD16F2-E537-456E-ABDB-00D9578BDC5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272289" y="5025530"/>
            <a:ext cx="483259" cy="483259"/>
          </a:xfrm>
          <a:prstGeom prst="rect">
            <a:avLst/>
          </a:prstGeom>
        </p:spPr>
      </p:pic>
      <p:pic>
        <p:nvPicPr>
          <p:cNvPr id="115" name="Picture 114">
            <a:extLst>
              <a:ext uri="{FF2B5EF4-FFF2-40B4-BE49-F238E27FC236}">
                <a16:creationId xmlns:a16="http://schemas.microsoft.com/office/drawing/2014/main" id="{1138EA4C-0505-4EE3-8285-53C0EE1C978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90374" y="3628181"/>
            <a:ext cx="516478" cy="516478"/>
          </a:xfrm>
          <a:prstGeom prst="rect">
            <a:avLst/>
          </a:prstGeom>
        </p:spPr>
      </p:pic>
      <p:pic>
        <p:nvPicPr>
          <p:cNvPr id="116" name="Picture 115">
            <a:extLst>
              <a:ext uri="{FF2B5EF4-FFF2-40B4-BE49-F238E27FC236}">
                <a16:creationId xmlns:a16="http://schemas.microsoft.com/office/drawing/2014/main" id="{17729FBD-D79E-4D90-A167-F57DB353F408}"/>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08848" y="4233265"/>
            <a:ext cx="683498" cy="683498"/>
          </a:xfrm>
          <a:prstGeom prst="rect">
            <a:avLst/>
          </a:prstGeom>
        </p:spPr>
      </p:pic>
      <p:sp>
        <p:nvSpPr>
          <p:cNvPr id="118" name="TextBox 117">
            <a:extLst>
              <a:ext uri="{FF2B5EF4-FFF2-40B4-BE49-F238E27FC236}">
                <a16:creationId xmlns:a16="http://schemas.microsoft.com/office/drawing/2014/main" id="{32C22B04-0380-41A1-9958-69A909717779}"/>
              </a:ext>
            </a:extLst>
          </p:cNvPr>
          <p:cNvSpPr txBox="1"/>
          <p:nvPr/>
        </p:nvSpPr>
        <p:spPr>
          <a:xfrm>
            <a:off x="1316857" y="2652018"/>
            <a:ext cx="502789" cy="356043"/>
          </a:xfrm>
          <a:prstGeom prst="rect">
            <a:avLst/>
          </a:prstGeom>
          <a:solidFill>
            <a:srgbClr val="F9F9FB"/>
          </a:solidFill>
        </p:spPr>
        <p:txBody>
          <a:bodyPr wrap="square" lIns="45708" tIns="54412" rIns="45708" bIns="5441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EDI</a:t>
            </a:r>
          </a:p>
        </p:txBody>
      </p:sp>
      <p:sp>
        <p:nvSpPr>
          <p:cNvPr id="119" name="TextBox 118">
            <a:extLst>
              <a:ext uri="{FF2B5EF4-FFF2-40B4-BE49-F238E27FC236}">
                <a16:creationId xmlns:a16="http://schemas.microsoft.com/office/drawing/2014/main" id="{9FD67E18-82BF-41E4-8E3F-CD318D0D7BD4}"/>
              </a:ext>
            </a:extLst>
          </p:cNvPr>
          <p:cNvSpPr txBox="1"/>
          <p:nvPr/>
        </p:nvSpPr>
        <p:spPr>
          <a:xfrm>
            <a:off x="1202586" y="3348628"/>
            <a:ext cx="731330" cy="356043"/>
          </a:xfrm>
          <a:prstGeom prst="rect">
            <a:avLst/>
          </a:prstGeom>
          <a:solidFill>
            <a:srgbClr val="F9F9FB"/>
          </a:solidFill>
        </p:spPr>
        <p:txBody>
          <a:bodyPr wrap="square" lIns="45708" tIns="54412" rIns="45708" bIns="5441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Paper</a:t>
            </a:r>
          </a:p>
        </p:txBody>
      </p:sp>
      <p:sp>
        <p:nvSpPr>
          <p:cNvPr id="120" name="TextBox 119">
            <a:extLst>
              <a:ext uri="{FF2B5EF4-FFF2-40B4-BE49-F238E27FC236}">
                <a16:creationId xmlns:a16="http://schemas.microsoft.com/office/drawing/2014/main" id="{EE85F625-BDC3-4DA8-9A3B-64D4F9DE7BD6}"/>
              </a:ext>
            </a:extLst>
          </p:cNvPr>
          <p:cNvSpPr txBox="1"/>
          <p:nvPr/>
        </p:nvSpPr>
        <p:spPr>
          <a:xfrm>
            <a:off x="1294003" y="5167600"/>
            <a:ext cx="548497" cy="356043"/>
          </a:xfrm>
          <a:prstGeom prst="rect">
            <a:avLst/>
          </a:prstGeom>
          <a:solidFill>
            <a:srgbClr val="F9F9FB"/>
          </a:solidFill>
        </p:spPr>
        <p:txBody>
          <a:bodyPr wrap="square" lIns="45708" tIns="54412" rIns="45708" bIns="5441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Fax</a:t>
            </a:r>
          </a:p>
        </p:txBody>
      </p:sp>
      <p:sp>
        <p:nvSpPr>
          <p:cNvPr id="121" name="TextBox 120">
            <a:extLst>
              <a:ext uri="{FF2B5EF4-FFF2-40B4-BE49-F238E27FC236}">
                <a16:creationId xmlns:a16="http://schemas.microsoft.com/office/drawing/2014/main" id="{8486DD16-B72B-4DBE-9A7E-EBF529D305EA}"/>
              </a:ext>
            </a:extLst>
          </p:cNvPr>
          <p:cNvSpPr txBox="1"/>
          <p:nvPr/>
        </p:nvSpPr>
        <p:spPr>
          <a:xfrm>
            <a:off x="1202586" y="4379008"/>
            <a:ext cx="731330" cy="356043"/>
          </a:xfrm>
          <a:prstGeom prst="rect">
            <a:avLst/>
          </a:prstGeom>
          <a:solidFill>
            <a:srgbClr val="F9F9FB"/>
          </a:solidFill>
        </p:spPr>
        <p:txBody>
          <a:bodyPr wrap="square" lIns="45708" tIns="54412" rIns="45708" bIns="5441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Email</a:t>
            </a:r>
          </a:p>
        </p:txBody>
      </p:sp>
    </p:spTree>
    <p:extLst>
      <p:ext uri="{BB962C8B-B14F-4D97-AF65-F5344CB8AC3E}">
        <p14:creationId xmlns:p14="http://schemas.microsoft.com/office/powerpoint/2010/main" val="845491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66038ED-9EEA-ABA6-517B-763D2CB4A220}"/>
              </a:ext>
            </a:extLst>
          </p:cNvPr>
          <p:cNvSpPr>
            <a:spLocks noGrp="1"/>
          </p:cNvSpPr>
          <p:nvPr>
            <p:ph type="body" sz="quarter" idx="12"/>
          </p:nvPr>
        </p:nvSpPr>
        <p:spPr/>
        <p:txBody>
          <a:bodyPr>
            <a:normAutofit fontScale="92500" lnSpcReduction="10000"/>
          </a:bodyPr>
          <a:lstStyle/>
          <a:p>
            <a:r>
              <a:rPr lang="en-US" sz="3200" dirty="0"/>
              <a:t>SAP Information Capture &amp; SAP Invoice Management</a:t>
            </a:r>
          </a:p>
        </p:txBody>
      </p:sp>
      <p:sp>
        <p:nvSpPr>
          <p:cNvPr id="31" name="TextBox 30">
            <a:extLst>
              <a:ext uri="{FF2B5EF4-FFF2-40B4-BE49-F238E27FC236}">
                <a16:creationId xmlns:a16="http://schemas.microsoft.com/office/drawing/2014/main" id="{1BA8A917-8BB2-4CD5-A912-143CCC415301}"/>
              </a:ext>
            </a:extLst>
          </p:cNvPr>
          <p:cNvSpPr txBox="1"/>
          <p:nvPr/>
        </p:nvSpPr>
        <p:spPr>
          <a:xfrm>
            <a:off x="7015088" y="1734154"/>
            <a:ext cx="5039679" cy="953698"/>
          </a:xfrm>
          <a:prstGeom prst="rect">
            <a:avLst/>
          </a:prstGeom>
          <a:noFill/>
          <a:ln w="127000">
            <a:noFill/>
          </a:ln>
        </p:spPr>
        <p:txBody>
          <a:bodyPr wrap="square" lIns="107972" tIns="89977" rIns="107972" bIns="89977" rtlCol="0" anchor="t">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799" b="1" i="0" u="none" strike="noStrike" kern="1200" cap="none" spc="0" normalizeH="0" baseline="0" noProof="0">
                <a:ln>
                  <a:noFill/>
                </a:ln>
                <a:solidFill>
                  <a:prstClr val="black"/>
                </a:solidFill>
                <a:effectLst/>
                <a:uLnTx/>
                <a:uFillTx/>
                <a:latin typeface="Helvetica" pitchFamily="2" charset="0"/>
              </a:rPr>
              <a:t>SAP Invoice Management by OpenText </a:t>
            </a:r>
            <a:br>
              <a:rPr kumimoji="0" lang="en-US" sz="1799" b="1"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Processing and workflow engine</a:t>
            </a:r>
            <a:endParaRPr kumimoji="0" lang="en-US" sz="2399" b="0" i="0" u="none" strike="noStrike" kern="1200" cap="none" spc="0" normalizeH="0" baseline="0" noProof="0">
              <a:ln>
                <a:noFill/>
              </a:ln>
              <a:solidFill>
                <a:srgbClr val="FFFFFF"/>
              </a:solidFill>
              <a:effectLst/>
              <a:uLnTx/>
              <a:uFillTx/>
              <a:latin typeface="Helvetica" pitchFamily="2" charset="0"/>
            </a:endParaRPr>
          </a:p>
        </p:txBody>
      </p:sp>
      <p:sp>
        <p:nvSpPr>
          <p:cNvPr id="17" name="TextBox 16">
            <a:extLst>
              <a:ext uri="{FF2B5EF4-FFF2-40B4-BE49-F238E27FC236}">
                <a16:creationId xmlns:a16="http://schemas.microsoft.com/office/drawing/2014/main" id="{EB3D423D-9AD7-4159-A2B2-B8728740D200}"/>
              </a:ext>
            </a:extLst>
          </p:cNvPr>
          <p:cNvSpPr txBox="1"/>
          <p:nvPr/>
        </p:nvSpPr>
        <p:spPr>
          <a:xfrm>
            <a:off x="573586" y="1734154"/>
            <a:ext cx="5270454" cy="964051"/>
          </a:xfrm>
          <a:prstGeom prst="rect">
            <a:avLst/>
          </a:prstGeom>
          <a:noFill/>
          <a:ln w="127000">
            <a:noFill/>
          </a:ln>
        </p:spPr>
        <p:txBody>
          <a:bodyPr wrap="square" lIns="107972" tIns="89977" rIns="107972" bIns="89977" rtlCol="0" anchor="t">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799" b="1" i="0" u="none" strike="noStrike" kern="1200" cap="none" spc="0" normalizeH="0" baseline="0" noProof="0">
                <a:ln>
                  <a:noFill/>
                </a:ln>
                <a:solidFill>
                  <a:prstClr val="black"/>
                </a:solidFill>
                <a:effectLst/>
                <a:uLnTx/>
                <a:uFillTx/>
                <a:latin typeface="Helvetica" pitchFamily="2" charset="0"/>
              </a:rPr>
              <a:t>SAP Information Capture by OpenText </a:t>
            </a:r>
            <a:br>
              <a:rPr kumimoji="0" lang="en-US" sz="1799" b="1"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Capture / extraction solution </a:t>
            </a:r>
            <a:br>
              <a:rPr kumimoji="0" lang="en-US" sz="1799" b="0"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for all SAP documents</a:t>
            </a:r>
          </a:p>
        </p:txBody>
      </p:sp>
      <p:grpSp>
        <p:nvGrpSpPr>
          <p:cNvPr id="3" name="Group 2">
            <a:extLst>
              <a:ext uri="{FF2B5EF4-FFF2-40B4-BE49-F238E27FC236}">
                <a16:creationId xmlns:a16="http://schemas.microsoft.com/office/drawing/2014/main" id="{E2480841-8003-4807-A4E1-D7053726F5A2}"/>
              </a:ext>
            </a:extLst>
          </p:cNvPr>
          <p:cNvGrpSpPr/>
          <p:nvPr/>
        </p:nvGrpSpPr>
        <p:grpSpPr>
          <a:xfrm>
            <a:off x="472769" y="2574554"/>
            <a:ext cx="11156152" cy="4009980"/>
            <a:chOff x="531155" y="2183659"/>
            <a:chExt cx="11156152" cy="4009980"/>
          </a:xfrm>
        </p:grpSpPr>
        <p:sp>
          <p:nvSpPr>
            <p:cNvPr id="12" name="Freeform: Shape 11">
              <a:extLst>
                <a:ext uri="{FF2B5EF4-FFF2-40B4-BE49-F238E27FC236}">
                  <a16:creationId xmlns:a16="http://schemas.microsoft.com/office/drawing/2014/main" id="{46FD0986-60B5-418A-8C7E-2478C09F6695}"/>
                </a:ext>
              </a:extLst>
            </p:cNvPr>
            <p:cNvSpPr/>
            <p:nvPr/>
          </p:nvSpPr>
          <p:spPr bwMode="gray">
            <a:xfrm>
              <a:off x="6461988" y="2241504"/>
              <a:ext cx="1264429" cy="3952135"/>
            </a:xfrm>
            <a:custGeom>
              <a:avLst/>
              <a:gdLst>
                <a:gd name="connsiteX0" fmla="*/ 0 w 646545"/>
                <a:gd name="connsiteY0" fmla="*/ 1930400 h 3953164"/>
                <a:gd name="connsiteX1" fmla="*/ 646545 w 646545"/>
                <a:gd name="connsiteY1" fmla="*/ 0 h 3953164"/>
                <a:gd name="connsiteX2" fmla="*/ 646545 w 646545"/>
                <a:gd name="connsiteY2" fmla="*/ 3953164 h 3953164"/>
                <a:gd name="connsiteX3" fmla="*/ 0 w 646545"/>
                <a:gd name="connsiteY3" fmla="*/ 1930400 h 3953164"/>
              </a:gdLst>
              <a:ahLst/>
              <a:cxnLst>
                <a:cxn ang="0">
                  <a:pos x="connsiteX0" y="connsiteY0"/>
                </a:cxn>
                <a:cxn ang="0">
                  <a:pos x="connsiteX1" y="connsiteY1"/>
                </a:cxn>
                <a:cxn ang="0">
                  <a:pos x="connsiteX2" y="connsiteY2"/>
                </a:cxn>
                <a:cxn ang="0">
                  <a:pos x="connsiteX3" y="connsiteY3"/>
                </a:cxn>
              </a:cxnLst>
              <a:rect l="l" t="t" r="r" b="b"/>
              <a:pathLst>
                <a:path w="646545" h="3953164">
                  <a:moveTo>
                    <a:pt x="0" y="1930400"/>
                  </a:moveTo>
                  <a:lnTo>
                    <a:pt x="646545" y="0"/>
                  </a:lnTo>
                  <a:lnTo>
                    <a:pt x="646545" y="3953164"/>
                  </a:lnTo>
                  <a:lnTo>
                    <a:pt x="0" y="1930400"/>
                  </a:lnTo>
                  <a:close/>
                </a:path>
              </a:pathLst>
            </a:custGeom>
            <a:gradFill>
              <a:gsLst>
                <a:gs pos="0">
                  <a:schemeClr val="accent3">
                    <a:alpha val="36000"/>
                  </a:schemeClr>
                </a:gs>
                <a:gs pos="99000">
                  <a:schemeClr val="accent3">
                    <a:alpha val="0"/>
                  </a:schemeClr>
                </a:gs>
              </a:gsLst>
              <a:lin ang="0" scaled="1"/>
            </a:gradFill>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999" b="0" i="0" u="none" strike="noStrike" kern="0" cap="none" spc="0" normalizeH="0" baseline="0" noProof="0" err="1">
                <a:ln>
                  <a:noFill/>
                </a:ln>
                <a:solidFill>
                  <a:prstClr val="black"/>
                </a:solidFill>
                <a:effectLst/>
                <a:uLnTx/>
                <a:uFillTx/>
                <a:latin typeface="Helvetica" pitchFamily="2" charset="0"/>
                <a:ea typeface="Arial Unicode MS" pitchFamily="34" charset="-128"/>
              </a:endParaRPr>
            </a:p>
          </p:txBody>
        </p:sp>
        <p:sp>
          <p:nvSpPr>
            <p:cNvPr id="9" name="Arc 8">
              <a:extLst>
                <a:ext uri="{FF2B5EF4-FFF2-40B4-BE49-F238E27FC236}">
                  <a16:creationId xmlns:a16="http://schemas.microsoft.com/office/drawing/2014/main" id="{4E3DEF7E-8A6D-4997-9922-EBA7787F24FE}"/>
                </a:ext>
              </a:extLst>
            </p:cNvPr>
            <p:cNvSpPr/>
            <p:nvPr/>
          </p:nvSpPr>
          <p:spPr>
            <a:xfrm>
              <a:off x="2339731" y="2778578"/>
              <a:ext cx="2642863" cy="2642863"/>
            </a:xfrm>
            <a:prstGeom prst="arc">
              <a:avLst>
                <a:gd name="adj1" fmla="val 10773569"/>
                <a:gd name="adj2" fmla="val 20669204"/>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Helvetica" pitchFamily="2" charset="0"/>
              </a:endParaRPr>
            </a:p>
          </p:txBody>
        </p:sp>
        <p:sp>
          <p:nvSpPr>
            <p:cNvPr id="24" name="Arc 23">
              <a:extLst>
                <a:ext uri="{FF2B5EF4-FFF2-40B4-BE49-F238E27FC236}">
                  <a16:creationId xmlns:a16="http://schemas.microsoft.com/office/drawing/2014/main" id="{96110EE1-9E55-425B-9004-AF59777886A2}"/>
                </a:ext>
              </a:extLst>
            </p:cNvPr>
            <p:cNvSpPr/>
            <p:nvPr/>
          </p:nvSpPr>
          <p:spPr>
            <a:xfrm rot="10473333">
              <a:off x="2339731" y="2778578"/>
              <a:ext cx="2642863" cy="2642863"/>
            </a:xfrm>
            <a:prstGeom prst="arc">
              <a:avLst>
                <a:gd name="adj1" fmla="val 10773569"/>
                <a:gd name="adj2" fmla="val 20669204"/>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Helvetica" pitchFamily="2" charset="0"/>
              </a:endParaRPr>
            </a:p>
          </p:txBody>
        </p:sp>
        <p:grpSp>
          <p:nvGrpSpPr>
            <p:cNvPr id="8" name="Group 7">
              <a:extLst>
                <a:ext uri="{FF2B5EF4-FFF2-40B4-BE49-F238E27FC236}">
                  <a16:creationId xmlns:a16="http://schemas.microsoft.com/office/drawing/2014/main" id="{90B9B928-465F-4427-A043-DA4F05CA5585}"/>
                </a:ext>
              </a:extLst>
            </p:cNvPr>
            <p:cNvGrpSpPr/>
            <p:nvPr/>
          </p:nvGrpSpPr>
          <p:grpSpPr>
            <a:xfrm>
              <a:off x="531155" y="3910244"/>
              <a:ext cx="6381219" cy="540985"/>
              <a:chOff x="2853050" y="1541374"/>
              <a:chExt cx="6382881" cy="541126"/>
            </a:xfrm>
            <a:solidFill>
              <a:schemeClr val="bg1"/>
            </a:solidFill>
          </p:grpSpPr>
          <p:sp>
            <p:nvSpPr>
              <p:cNvPr id="5" name="Arrow: Chevron 4">
                <a:extLst>
                  <a:ext uri="{FF2B5EF4-FFF2-40B4-BE49-F238E27FC236}">
                    <a16:creationId xmlns:a16="http://schemas.microsoft.com/office/drawing/2014/main" id="{5B5457EB-191D-4527-AA10-B771BB11EEEA}"/>
                  </a:ext>
                </a:extLst>
              </p:cNvPr>
              <p:cNvSpPr/>
              <p:nvPr/>
            </p:nvSpPr>
            <p:spPr bwMode="gray">
              <a:xfrm>
                <a:off x="4408291" y="1541374"/>
                <a:ext cx="1717158" cy="541126"/>
              </a:xfrm>
              <a:prstGeom prst="chevron">
                <a:avLst/>
              </a:prstGeom>
              <a:solidFill>
                <a:schemeClr val="accent2">
                  <a:lumMod val="60000"/>
                  <a:lumOff val="40000"/>
                </a:schemeClr>
              </a:solidFill>
              <a:ln w="19050" algn="ctr">
                <a:no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Identify</a:t>
                </a:r>
              </a:p>
            </p:txBody>
          </p:sp>
          <p:sp>
            <p:nvSpPr>
              <p:cNvPr id="19" name="Arrow: Chevron 18">
                <a:extLst>
                  <a:ext uri="{FF2B5EF4-FFF2-40B4-BE49-F238E27FC236}">
                    <a16:creationId xmlns:a16="http://schemas.microsoft.com/office/drawing/2014/main" id="{973D3EE9-FA43-4264-A357-101AFF144103}"/>
                  </a:ext>
                </a:extLst>
              </p:cNvPr>
              <p:cNvSpPr/>
              <p:nvPr/>
            </p:nvSpPr>
            <p:spPr bwMode="gray">
              <a:xfrm>
                <a:off x="5963532" y="1541374"/>
                <a:ext cx="1717158" cy="541126"/>
              </a:xfrm>
              <a:prstGeom prst="chevron">
                <a:avLst/>
              </a:prstGeom>
              <a:solidFill>
                <a:schemeClr val="accent2">
                  <a:lumMod val="40000"/>
                  <a:lumOff val="60000"/>
                </a:schemeClr>
              </a:solidFill>
              <a:ln w="19050" algn="ctr">
                <a:no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Learn</a:t>
                </a:r>
              </a:p>
            </p:txBody>
          </p:sp>
          <p:sp>
            <p:nvSpPr>
              <p:cNvPr id="20" name="Arrow: Chevron 19">
                <a:extLst>
                  <a:ext uri="{FF2B5EF4-FFF2-40B4-BE49-F238E27FC236}">
                    <a16:creationId xmlns:a16="http://schemas.microsoft.com/office/drawing/2014/main" id="{C0FF5887-A2F8-40B9-B9E2-721626E0D2EB}"/>
                  </a:ext>
                </a:extLst>
              </p:cNvPr>
              <p:cNvSpPr/>
              <p:nvPr/>
            </p:nvSpPr>
            <p:spPr bwMode="gray">
              <a:xfrm>
                <a:off x="7518773" y="1541374"/>
                <a:ext cx="1717158" cy="541126"/>
              </a:xfrm>
              <a:prstGeom prst="chevron">
                <a:avLst/>
              </a:prstGeom>
              <a:solidFill>
                <a:schemeClr val="accent2">
                  <a:lumMod val="20000"/>
                  <a:lumOff val="80000"/>
                </a:schemeClr>
              </a:solidFill>
              <a:ln w="19050" algn="ctr">
                <a:solidFill>
                  <a:schemeClr val="accent2">
                    <a:lumMod val="20000"/>
                    <a:lumOff val="80000"/>
                  </a:schemeClr>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Optimize</a:t>
                </a:r>
              </a:p>
            </p:txBody>
          </p:sp>
          <p:sp>
            <p:nvSpPr>
              <p:cNvPr id="21" name="Arrow: Chevron 20">
                <a:extLst>
                  <a:ext uri="{FF2B5EF4-FFF2-40B4-BE49-F238E27FC236}">
                    <a16:creationId xmlns:a16="http://schemas.microsoft.com/office/drawing/2014/main" id="{6992C648-248C-4723-BF2A-A96A3107869B}"/>
                  </a:ext>
                </a:extLst>
              </p:cNvPr>
              <p:cNvSpPr/>
              <p:nvPr/>
            </p:nvSpPr>
            <p:spPr bwMode="gray">
              <a:xfrm>
                <a:off x="2853050" y="1541374"/>
                <a:ext cx="1717158" cy="541126"/>
              </a:xfrm>
              <a:prstGeom prst="chevron">
                <a:avLst/>
              </a:prstGeom>
              <a:solidFill>
                <a:schemeClr val="accent2">
                  <a:lumMod val="75000"/>
                </a:schemeClr>
              </a:solidFill>
              <a:ln w="19050" algn="ctr">
                <a:solidFill>
                  <a:schemeClr val="accent3"/>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dirty="0">
                    <a:ln>
                      <a:noFill/>
                    </a:ln>
                    <a:solidFill>
                      <a:schemeClr val="accent6"/>
                    </a:solidFill>
                    <a:effectLst/>
                    <a:uLnTx/>
                    <a:uFillTx/>
                    <a:latin typeface="Helvetica" pitchFamily="2" charset="0"/>
                    <a:ea typeface="Arial Unicode MS" pitchFamily="34" charset="-128"/>
                    <a:cs typeface="Arial Unicode MS" pitchFamily="34" charset="-128"/>
                  </a:rPr>
                  <a:t>Capture</a:t>
                </a:r>
              </a:p>
            </p:txBody>
          </p:sp>
        </p:grpSp>
        <p:sp>
          <p:nvSpPr>
            <p:cNvPr id="29" name="TextBox 28">
              <a:extLst>
                <a:ext uri="{FF2B5EF4-FFF2-40B4-BE49-F238E27FC236}">
                  <a16:creationId xmlns:a16="http://schemas.microsoft.com/office/drawing/2014/main" id="{4FE1A5BD-B228-4D0C-802A-BBD89F59C0F1}"/>
                </a:ext>
              </a:extLst>
            </p:cNvPr>
            <p:cNvSpPr txBox="1"/>
            <p:nvPr/>
          </p:nvSpPr>
          <p:spPr>
            <a:xfrm>
              <a:off x="2194388" y="2596568"/>
              <a:ext cx="2937549" cy="2937549"/>
            </a:xfrm>
            <a:prstGeom prst="rect">
              <a:avLst/>
            </a:prstGeom>
            <a:noFill/>
            <a:ln w="127000">
              <a:noFill/>
            </a:ln>
          </p:spPr>
          <p:txBody>
            <a:bodyPr spcFirstLastPara="1" wrap="square" lIns="107972" tIns="89977" rIns="107972" bIns="89977" numCol="1" rtlCol="0" anchor="t">
              <a:prstTxWarp prst="textArchUp">
                <a:avLst>
                  <a:gd name="adj" fmla="val 5991184"/>
                </a:avLst>
              </a:prstTxWarp>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Machine Learning</a:t>
              </a:r>
              <a:endParaRPr kumimoji="0" lang="en-US" sz="1400" b="0" i="0" u="none" strike="noStrike" kern="1200" cap="none" spc="0" normalizeH="0" baseline="0" noProof="0">
                <a:ln>
                  <a:noFill/>
                </a:ln>
                <a:solidFill>
                  <a:prstClr val="black"/>
                </a:solidFill>
                <a:effectLst/>
                <a:uLnTx/>
                <a:uFillTx/>
                <a:latin typeface="Helvetica" pitchFamily="2" charset="0"/>
              </a:endParaRPr>
            </a:p>
          </p:txBody>
        </p:sp>
        <p:grpSp>
          <p:nvGrpSpPr>
            <p:cNvPr id="11" name="Group 10">
              <a:extLst>
                <a:ext uri="{FF2B5EF4-FFF2-40B4-BE49-F238E27FC236}">
                  <a16:creationId xmlns:a16="http://schemas.microsoft.com/office/drawing/2014/main" id="{D1C2D8BB-71CE-4B56-AF38-B5734023AF37}"/>
                </a:ext>
              </a:extLst>
            </p:cNvPr>
            <p:cNvGrpSpPr/>
            <p:nvPr/>
          </p:nvGrpSpPr>
          <p:grpSpPr>
            <a:xfrm>
              <a:off x="7726417" y="2239734"/>
              <a:ext cx="3960890" cy="3938336"/>
              <a:chOff x="7728428" y="2392326"/>
              <a:chExt cx="3961921" cy="3086916"/>
            </a:xfrm>
          </p:grpSpPr>
          <p:sp>
            <p:nvSpPr>
              <p:cNvPr id="10" name="Rectangle 9">
                <a:extLst>
                  <a:ext uri="{FF2B5EF4-FFF2-40B4-BE49-F238E27FC236}">
                    <a16:creationId xmlns:a16="http://schemas.microsoft.com/office/drawing/2014/main" id="{1A5DDB30-9E0D-4361-80EE-C08B674E4B1E}"/>
                  </a:ext>
                </a:extLst>
              </p:cNvPr>
              <p:cNvSpPr/>
              <p:nvPr/>
            </p:nvSpPr>
            <p:spPr bwMode="gray">
              <a:xfrm>
                <a:off x="7728428" y="2392326"/>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Invoices</a:t>
                </a:r>
              </a:p>
            </p:txBody>
          </p:sp>
          <p:sp>
            <p:nvSpPr>
              <p:cNvPr id="30" name="Rectangle 29">
                <a:extLst>
                  <a:ext uri="{FF2B5EF4-FFF2-40B4-BE49-F238E27FC236}">
                    <a16:creationId xmlns:a16="http://schemas.microsoft.com/office/drawing/2014/main" id="{F5876F58-0844-4DB4-9A49-3294E874EE42}"/>
                  </a:ext>
                </a:extLst>
              </p:cNvPr>
              <p:cNvSpPr/>
              <p:nvPr/>
            </p:nvSpPr>
            <p:spPr bwMode="gray">
              <a:xfrm>
                <a:off x="7728428" y="2925239"/>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Delivery Notes</a:t>
                </a:r>
              </a:p>
            </p:txBody>
          </p:sp>
          <p:sp>
            <p:nvSpPr>
              <p:cNvPr id="32" name="Rectangle 31">
                <a:extLst>
                  <a:ext uri="{FF2B5EF4-FFF2-40B4-BE49-F238E27FC236}">
                    <a16:creationId xmlns:a16="http://schemas.microsoft.com/office/drawing/2014/main" id="{195B6A31-EB7C-4ED8-B58A-CC64BC01F0D4}"/>
                  </a:ext>
                </a:extLst>
              </p:cNvPr>
              <p:cNvSpPr/>
              <p:nvPr/>
            </p:nvSpPr>
            <p:spPr bwMode="gray">
              <a:xfrm>
                <a:off x="7728428" y="3458152"/>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 Confirmations</a:t>
                </a:r>
              </a:p>
            </p:txBody>
          </p:sp>
          <p:sp>
            <p:nvSpPr>
              <p:cNvPr id="33" name="Rectangle 32">
                <a:extLst>
                  <a:ext uri="{FF2B5EF4-FFF2-40B4-BE49-F238E27FC236}">
                    <a16:creationId xmlns:a16="http://schemas.microsoft.com/office/drawing/2014/main" id="{5420539D-4474-41BF-82F8-B2B37059B8F9}"/>
                  </a:ext>
                </a:extLst>
              </p:cNvPr>
              <p:cNvSpPr/>
              <p:nvPr/>
            </p:nvSpPr>
            <p:spPr bwMode="gray">
              <a:xfrm>
                <a:off x="7728428" y="3991065"/>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Remittance</a:t>
                </a:r>
              </a:p>
            </p:txBody>
          </p:sp>
          <p:sp>
            <p:nvSpPr>
              <p:cNvPr id="35" name="Rectangle 34">
                <a:extLst>
                  <a:ext uri="{FF2B5EF4-FFF2-40B4-BE49-F238E27FC236}">
                    <a16:creationId xmlns:a16="http://schemas.microsoft.com/office/drawing/2014/main" id="{4791ADC7-2CE8-40FC-9CCA-EA0684A83B90}"/>
                  </a:ext>
                </a:extLst>
              </p:cNvPr>
              <p:cNvSpPr/>
              <p:nvPr/>
            </p:nvSpPr>
            <p:spPr bwMode="gray">
              <a:xfrm>
                <a:off x="7728428" y="4523978"/>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Sales Orders</a:t>
                </a:r>
              </a:p>
            </p:txBody>
          </p:sp>
          <p:sp>
            <p:nvSpPr>
              <p:cNvPr id="36" name="Rectangle 35">
                <a:extLst>
                  <a:ext uri="{FF2B5EF4-FFF2-40B4-BE49-F238E27FC236}">
                    <a16:creationId xmlns:a16="http://schemas.microsoft.com/office/drawing/2014/main" id="{A37A5176-7163-4CA7-83C7-718BA7365143}"/>
                  </a:ext>
                </a:extLst>
              </p:cNvPr>
              <p:cNvSpPr/>
              <p:nvPr/>
            </p:nvSpPr>
            <p:spPr bwMode="gray">
              <a:xfrm>
                <a:off x="7728428" y="5056890"/>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Other Documents</a:t>
                </a:r>
              </a:p>
            </p:txBody>
          </p:sp>
        </p:grpSp>
        <p:pic>
          <p:nvPicPr>
            <p:cNvPr id="14" name="Picture 13">
              <a:extLst>
                <a:ext uri="{FF2B5EF4-FFF2-40B4-BE49-F238E27FC236}">
                  <a16:creationId xmlns:a16="http://schemas.microsoft.com/office/drawing/2014/main" id="{F48B54D3-2F1F-42B4-82E4-E3A83680C2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88621" y="3621807"/>
              <a:ext cx="513763" cy="513763"/>
            </a:xfrm>
            <a:prstGeom prst="rect">
              <a:avLst/>
            </a:prstGeom>
          </p:spPr>
        </p:pic>
        <p:pic>
          <p:nvPicPr>
            <p:cNvPr id="22" name="Picture 21">
              <a:extLst>
                <a:ext uri="{FF2B5EF4-FFF2-40B4-BE49-F238E27FC236}">
                  <a16:creationId xmlns:a16="http://schemas.microsoft.com/office/drawing/2014/main" id="{F1E2A2EE-DC59-4C3B-A864-DACD3EFE39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53870" y="2183659"/>
              <a:ext cx="674262" cy="674262"/>
            </a:xfrm>
            <a:prstGeom prst="rect">
              <a:avLst/>
            </a:prstGeom>
          </p:spPr>
        </p:pic>
        <p:pic>
          <p:nvPicPr>
            <p:cNvPr id="38" name="Picture 37">
              <a:extLst>
                <a:ext uri="{FF2B5EF4-FFF2-40B4-BE49-F238E27FC236}">
                  <a16:creationId xmlns:a16="http://schemas.microsoft.com/office/drawing/2014/main" id="{D5FA113A-513D-4510-B2C8-726D17B846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10446" y="5639227"/>
              <a:ext cx="513763" cy="513763"/>
            </a:xfrm>
            <a:prstGeom prst="rect">
              <a:avLst/>
            </a:prstGeom>
          </p:spPr>
        </p:pic>
        <p:pic>
          <p:nvPicPr>
            <p:cNvPr id="42" name="Picture 41">
              <a:extLst>
                <a:ext uri="{FF2B5EF4-FFF2-40B4-BE49-F238E27FC236}">
                  <a16:creationId xmlns:a16="http://schemas.microsoft.com/office/drawing/2014/main" id="{A30B9E42-6EDC-46B5-8046-66677F21469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764013" y="2755417"/>
              <a:ext cx="867274" cy="867274"/>
            </a:xfrm>
            <a:prstGeom prst="rect">
              <a:avLst/>
            </a:prstGeom>
          </p:spPr>
        </p:pic>
        <p:pic>
          <p:nvPicPr>
            <p:cNvPr id="44" name="Picture 43">
              <a:extLst>
                <a:ext uri="{FF2B5EF4-FFF2-40B4-BE49-F238E27FC236}">
                  <a16:creationId xmlns:a16="http://schemas.microsoft.com/office/drawing/2014/main" id="{4B858604-EDF8-4534-8481-1B41E2470E8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045785" y="4991057"/>
              <a:ext cx="498890" cy="498890"/>
            </a:xfrm>
            <a:prstGeom prst="rect">
              <a:avLst/>
            </a:prstGeom>
          </p:spPr>
        </p:pic>
        <p:pic>
          <p:nvPicPr>
            <p:cNvPr id="46" name="Picture 45">
              <a:extLst>
                <a:ext uri="{FF2B5EF4-FFF2-40B4-BE49-F238E27FC236}">
                  <a16:creationId xmlns:a16="http://schemas.microsoft.com/office/drawing/2014/main" id="{27D8A92F-17A1-4347-A89F-D09EBCF6E83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16824" y="4279428"/>
              <a:ext cx="485616" cy="485616"/>
            </a:xfrm>
            <a:prstGeom prst="rect">
              <a:avLst/>
            </a:prstGeom>
          </p:spPr>
        </p:pic>
      </p:grpSp>
      <p:sp>
        <p:nvSpPr>
          <p:cNvPr id="47" name="Plus Sign 46">
            <a:extLst>
              <a:ext uri="{FF2B5EF4-FFF2-40B4-BE49-F238E27FC236}">
                <a16:creationId xmlns:a16="http://schemas.microsoft.com/office/drawing/2014/main" id="{AFB8B857-1D6F-4619-9F51-EF94C53787EB}"/>
              </a:ext>
            </a:extLst>
          </p:cNvPr>
          <p:cNvSpPr/>
          <p:nvPr/>
        </p:nvSpPr>
        <p:spPr bwMode="gray">
          <a:xfrm>
            <a:off x="6199600" y="1854967"/>
            <a:ext cx="511852" cy="540986"/>
          </a:xfrm>
          <a:prstGeom prst="mathPlus">
            <a:avLst/>
          </a:prstGeom>
          <a:solidFill>
            <a:schemeClr val="accent2"/>
          </a:solidFill>
          <a:ln w="19050" algn="ctr">
            <a:solidFill>
              <a:schemeClr val="accent2"/>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err="1">
              <a:ln>
                <a:noFill/>
              </a:ln>
              <a:solidFill>
                <a:prstClr val="black"/>
              </a:solidFill>
              <a:effectLst/>
              <a:uLnTx/>
              <a:uFillTx/>
              <a:latin typeface="Open Sans"/>
              <a:ea typeface="Arial Unicode MS" pitchFamily="34" charset="-128"/>
              <a:cs typeface="Arial Unicode MS" pitchFamily="34" charset="-128"/>
            </a:endParaRPr>
          </a:p>
        </p:txBody>
      </p:sp>
    </p:spTree>
    <p:extLst>
      <p:ext uri="{BB962C8B-B14F-4D97-AF65-F5344CB8AC3E}">
        <p14:creationId xmlns:p14="http://schemas.microsoft.com/office/powerpoint/2010/main" val="942666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FA59AD5-A81A-304A-1190-AFC3C41B6362}"/>
              </a:ext>
            </a:extLst>
          </p:cNvPr>
          <p:cNvPicPr>
            <a:picLocks noGrp="1" noChangeAspect="1"/>
          </p:cNvPicPr>
          <p:nvPr>
            <p:ph type="pic" sz="quarter" idx="10"/>
          </p:nvPr>
        </p:nvPicPr>
        <p:blipFill>
          <a:blip r:embed="rId2"/>
          <a:srcRect t="37751" b="22603"/>
          <a:stretch>
            <a:fillRect/>
          </a:stretch>
        </p:blipFill>
        <p:spPr>
          <a:xfrm>
            <a:off x="0" y="3643086"/>
            <a:ext cx="12192000" cy="3214914"/>
          </a:xfrm>
        </p:spPr>
      </p:pic>
      <p:sp>
        <p:nvSpPr>
          <p:cNvPr id="3" name="Text Placeholder 2">
            <a:extLst>
              <a:ext uri="{FF2B5EF4-FFF2-40B4-BE49-F238E27FC236}">
                <a16:creationId xmlns:a16="http://schemas.microsoft.com/office/drawing/2014/main" id="{3526347D-E9E6-D0D0-BB6B-83710A67CE8F}"/>
              </a:ext>
            </a:extLst>
          </p:cNvPr>
          <p:cNvSpPr>
            <a:spLocks noGrp="1"/>
          </p:cNvSpPr>
          <p:nvPr>
            <p:ph type="body" sz="quarter" idx="12"/>
          </p:nvPr>
        </p:nvSpPr>
        <p:spPr/>
        <p:txBody>
          <a:bodyPr/>
          <a:lstStyle/>
          <a:p>
            <a:r>
              <a:rPr lang="en-US" dirty="0"/>
              <a:t>Auritas’ Approach</a:t>
            </a:r>
          </a:p>
        </p:txBody>
      </p:sp>
    </p:spTree>
    <p:extLst>
      <p:ext uri="{BB962C8B-B14F-4D97-AF65-F5344CB8AC3E}">
        <p14:creationId xmlns:p14="http://schemas.microsoft.com/office/powerpoint/2010/main" val="4164438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0F65-61FC-44C3-10DD-FA917013DAF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ECC63CD-17EA-FB0B-F534-E2D31DD34971}"/>
              </a:ext>
            </a:extLst>
          </p:cNvPr>
          <p:cNvSpPr>
            <a:spLocks noGrp="1"/>
          </p:cNvSpPr>
          <p:nvPr>
            <p:ph type="body" sz="quarter" idx="12"/>
          </p:nvPr>
        </p:nvSpPr>
        <p:spPr/>
        <p:txBody>
          <a:bodyPr>
            <a:normAutofit fontScale="92500" lnSpcReduction="20000"/>
          </a:bodyPr>
          <a:lstStyle/>
          <a:p>
            <a:r>
              <a:rPr lang="en-US" dirty="0"/>
              <a:t>Auritas Differentiators for </a:t>
            </a:r>
            <a:br>
              <a:rPr lang="en-US" dirty="0"/>
            </a:br>
            <a:r>
              <a:rPr lang="en-US" dirty="0"/>
              <a:t>Best-in-Class Invoice-to-Pay</a:t>
            </a:r>
          </a:p>
        </p:txBody>
      </p:sp>
      <p:sp>
        <p:nvSpPr>
          <p:cNvPr id="2" name="Round Single Corner Rectangle 1">
            <a:extLst>
              <a:ext uri="{FF2B5EF4-FFF2-40B4-BE49-F238E27FC236}">
                <a16:creationId xmlns:a16="http://schemas.microsoft.com/office/drawing/2014/main" id="{976F294B-7BD3-B9D3-FC2E-EE0491748615}"/>
              </a:ext>
            </a:extLst>
          </p:cNvPr>
          <p:cNvSpPr/>
          <p:nvPr/>
        </p:nvSpPr>
        <p:spPr>
          <a:xfrm>
            <a:off x="231381" y="2691191"/>
            <a:ext cx="2805330" cy="362655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5" name="Round Single Corner Rectangle 4">
            <a:extLst>
              <a:ext uri="{FF2B5EF4-FFF2-40B4-BE49-F238E27FC236}">
                <a16:creationId xmlns:a16="http://schemas.microsoft.com/office/drawing/2014/main" id="{44842D84-96DE-E049-BA66-D29F0121D170}"/>
              </a:ext>
            </a:extLst>
          </p:cNvPr>
          <p:cNvSpPr/>
          <p:nvPr/>
        </p:nvSpPr>
        <p:spPr>
          <a:xfrm>
            <a:off x="231381" y="1907510"/>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Round Single Corner Rectangle 5">
            <a:extLst>
              <a:ext uri="{FF2B5EF4-FFF2-40B4-BE49-F238E27FC236}">
                <a16:creationId xmlns:a16="http://schemas.microsoft.com/office/drawing/2014/main" id="{CE804E95-F726-3C8A-7EA2-077F0FF202A5}"/>
              </a:ext>
            </a:extLst>
          </p:cNvPr>
          <p:cNvSpPr/>
          <p:nvPr/>
        </p:nvSpPr>
        <p:spPr>
          <a:xfrm>
            <a:off x="3192295" y="2691191"/>
            <a:ext cx="2805330" cy="362655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buClr>
                <a:schemeClr val="accent2"/>
              </a:buCl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7" name="Round Single Corner Rectangle 6">
            <a:extLst>
              <a:ext uri="{FF2B5EF4-FFF2-40B4-BE49-F238E27FC236}">
                <a16:creationId xmlns:a16="http://schemas.microsoft.com/office/drawing/2014/main" id="{63498BCF-F1B8-7A14-DF41-0C7BD05AB5A1}"/>
              </a:ext>
            </a:extLst>
          </p:cNvPr>
          <p:cNvSpPr/>
          <p:nvPr/>
        </p:nvSpPr>
        <p:spPr>
          <a:xfrm>
            <a:off x="3192295" y="1907510"/>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495D6693-BF87-9E8E-1845-DA27F69E235A}"/>
              </a:ext>
            </a:extLst>
          </p:cNvPr>
          <p:cNvSpPr/>
          <p:nvPr/>
        </p:nvSpPr>
        <p:spPr>
          <a:xfrm>
            <a:off x="6153209" y="2691191"/>
            <a:ext cx="2805330" cy="362655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9" name="Round Single Corner Rectangle 8">
            <a:extLst>
              <a:ext uri="{FF2B5EF4-FFF2-40B4-BE49-F238E27FC236}">
                <a16:creationId xmlns:a16="http://schemas.microsoft.com/office/drawing/2014/main" id="{07A951DD-B8D6-D961-5E0A-2E171E85BF7D}"/>
              </a:ext>
            </a:extLst>
          </p:cNvPr>
          <p:cNvSpPr/>
          <p:nvPr/>
        </p:nvSpPr>
        <p:spPr>
          <a:xfrm>
            <a:off x="6153209" y="1907510"/>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Round Single Corner Rectangle 9">
            <a:extLst>
              <a:ext uri="{FF2B5EF4-FFF2-40B4-BE49-F238E27FC236}">
                <a16:creationId xmlns:a16="http://schemas.microsoft.com/office/drawing/2014/main" id="{52E62DB4-AA48-DD54-01F8-14938C47D26D}"/>
              </a:ext>
            </a:extLst>
          </p:cNvPr>
          <p:cNvSpPr/>
          <p:nvPr/>
        </p:nvSpPr>
        <p:spPr>
          <a:xfrm>
            <a:off x="9114123" y="2691191"/>
            <a:ext cx="2805330" cy="362655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11" name="Round Single Corner Rectangle 10">
            <a:extLst>
              <a:ext uri="{FF2B5EF4-FFF2-40B4-BE49-F238E27FC236}">
                <a16:creationId xmlns:a16="http://schemas.microsoft.com/office/drawing/2014/main" id="{9E06F40A-08F7-7517-21C5-F1D2FE195AEE}"/>
              </a:ext>
            </a:extLst>
          </p:cNvPr>
          <p:cNvSpPr/>
          <p:nvPr/>
        </p:nvSpPr>
        <p:spPr>
          <a:xfrm>
            <a:off x="9114123" y="1907510"/>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Rounded Rectangle 11">
            <a:extLst>
              <a:ext uri="{FF2B5EF4-FFF2-40B4-BE49-F238E27FC236}">
                <a16:creationId xmlns:a16="http://schemas.microsoft.com/office/drawing/2014/main" id="{BDCB3403-6306-A14F-37B1-C15944E2E2E7}"/>
              </a:ext>
            </a:extLst>
          </p:cNvPr>
          <p:cNvSpPr/>
          <p:nvPr/>
        </p:nvSpPr>
        <p:spPr>
          <a:xfrm>
            <a:off x="93170" y="2016102"/>
            <a:ext cx="3071234" cy="5560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Helvetica" pitchFamily="2" charset="0"/>
              </a:rPr>
              <a:t>Global Procure-to-pay Competence</a:t>
            </a:r>
          </a:p>
        </p:txBody>
      </p:sp>
      <p:sp>
        <p:nvSpPr>
          <p:cNvPr id="13" name="Rounded Rectangle 12">
            <a:extLst>
              <a:ext uri="{FF2B5EF4-FFF2-40B4-BE49-F238E27FC236}">
                <a16:creationId xmlns:a16="http://schemas.microsoft.com/office/drawing/2014/main" id="{FDB887F2-1445-8FDC-DB81-A3AC1E6BD641}"/>
              </a:ext>
            </a:extLst>
          </p:cNvPr>
          <p:cNvSpPr/>
          <p:nvPr/>
        </p:nvSpPr>
        <p:spPr>
          <a:xfrm>
            <a:off x="3176151" y="2021303"/>
            <a:ext cx="2869045" cy="5748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Helvetica" pitchFamily="2" charset="0"/>
              </a:rPr>
              <a:t>Solution </a:t>
            </a:r>
            <a:br>
              <a:rPr kumimoji="0" lang="en-US" sz="1400" b="1" i="0" u="none" strike="noStrike" kern="1200" cap="none" spc="0" normalizeH="0" baseline="0" noProof="0" dirty="0">
                <a:ln>
                  <a:noFill/>
                </a:ln>
                <a:solidFill>
                  <a:schemeClr val="accent6"/>
                </a:solidFill>
                <a:effectLst/>
                <a:uLnTx/>
                <a:uFillTx/>
                <a:latin typeface="Helvetica" pitchFamily="2" charset="0"/>
              </a:rPr>
            </a:br>
            <a:r>
              <a:rPr kumimoji="0" lang="en-US" sz="1400" b="1" i="0" u="none" strike="noStrike" kern="1200" cap="none" spc="0" normalizeH="0" baseline="0" noProof="0" dirty="0">
                <a:ln>
                  <a:noFill/>
                </a:ln>
                <a:solidFill>
                  <a:schemeClr val="accent6"/>
                </a:solidFill>
                <a:effectLst/>
                <a:uLnTx/>
                <a:uFillTx/>
                <a:latin typeface="Helvetica" pitchFamily="2" charset="0"/>
              </a:rPr>
              <a:t>Accelerators</a:t>
            </a:r>
          </a:p>
        </p:txBody>
      </p:sp>
      <p:sp>
        <p:nvSpPr>
          <p:cNvPr id="14" name="Rounded Rectangle 13">
            <a:extLst>
              <a:ext uri="{FF2B5EF4-FFF2-40B4-BE49-F238E27FC236}">
                <a16:creationId xmlns:a16="http://schemas.microsoft.com/office/drawing/2014/main" id="{417C5DC8-C142-1541-250A-4B8EFD5DB31B}"/>
              </a:ext>
            </a:extLst>
          </p:cNvPr>
          <p:cNvSpPr/>
          <p:nvPr/>
        </p:nvSpPr>
        <p:spPr>
          <a:xfrm>
            <a:off x="6171135" y="2016102"/>
            <a:ext cx="2758392" cy="5560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Helvetica" pitchFamily="2" charset="0"/>
              </a:rPr>
              <a:t>Change Management</a:t>
            </a:r>
            <a:br>
              <a:rPr kumimoji="0" lang="en-US" sz="1400" b="1" i="0" u="none" strike="noStrike" kern="1200" cap="none" spc="0" normalizeH="0" baseline="0" noProof="0" dirty="0">
                <a:ln>
                  <a:noFill/>
                </a:ln>
                <a:solidFill>
                  <a:schemeClr val="accent6"/>
                </a:solidFill>
                <a:effectLst/>
                <a:uLnTx/>
                <a:uFillTx/>
                <a:latin typeface="Helvetica" pitchFamily="2" charset="0"/>
              </a:rPr>
            </a:br>
            <a:r>
              <a:rPr kumimoji="0" lang="en-US" sz="1400" b="1" i="0" u="none" strike="noStrike" kern="1200" cap="none" spc="0" normalizeH="0" baseline="0" noProof="0" dirty="0">
                <a:ln>
                  <a:noFill/>
                </a:ln>
                <a:solidFill>
                  <a:schemeClr val="accent6"/>
                </a:solidFill>
                <a:effectLst/>
                <a:uLnTx/>
                <a:uFillTx/>
                <a:latin typeface="Helvetica" pitchFamily="2" charset="0"/>
              </a:rPr>
              <a:t>Orchestration</a:t>
            </a:r>
          </a:p>
        </p:txBody>
      </p:sp>
      <p:sp>
        <p:nvSpPr>
          <p:cNvPr id="15" name="Rounded Rectangle 14">
            <a:extLst>
              <a:ext uri="{FF2B5EF4-FFF2-40B4-BE49-F238E27FC236}">
                <a16:creationId xmlns:a16="http://schemas.microsoft.com/office/drawing/2014/main" id="{D374A6A2-2825-428E-F961-6089CC64F77A}"/>
              </a:ext>
            </a:extLst>
          </p:cNvPr>
          <p:cNvSpPr/>
          <p:nvPr/>
        </p:nvSpPr>
        <p:spPr>
          <a:xfrm>
            <a:off x="9064332" y="2030660"/>
            <a:ext cx="2928418" cy="5560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Helvetica" pitchFamily="2" charset="0"/>
              </a:rPr>
              <a:t>Supplier </a:t>
            </a:r>
            <a:br>
              <a:rPr kumimoji="0" lang="en-US" sz="1400" b="1" i="0" u="none" strike="noStrike" kern="1200" cap="none" spc="0" normalizeH="0" baseline="0" noProof="0" dirty="0">
                <a:ln>
                  <a:noFill/>
                </a:ln>
                <a:solidFill>
                  <a:schemeClr val="accent6"/>
                </a:solidFill>
                <a:effectLst/>
                <a:uLnTx/>
                <a:uFillTx/>
                <a:latin typeface="Helvetica" pitchFamily="2" charset="0"/>
              </a:rPr>
            </a:br>
            <a:r>
              <a:rPr kumimoji="0" lang="en-US" sz="1400" b="1" i="0" u="none" strike="noStrike" kern="1200" cap="none" spc="0" normalizeH="0" baseline="0" noProof="0" dirty="0">
                <a:ln>
                  <a:noFill/>
                </a:ln>
                <a:solidFill>
                  <a:schemeClr val="accent6"/>
                </a:solidFill>
                <a:effectLst/>
                <a:uLnTx/>
                <a:uFillTx/>
                <a:latin typeface="Helvetica" pitchFamily="2" charset="0"/>
              </a:rPr>
              <a:t>Focus</a:t>
            </a:r>
          </a:p>
        </p:txBody>
      </p:sp>
      <p:sp>
        <p:nvSpPr>
          <p:cNvPr id="16" name="Rounded Rectangle 15">
            <a:extLst>
              <a:ext uri="{FF2B5EF4-FFF2-40B4-BE49-F238E27FC236}">
                <a16:creationId xmlns:a16="http://schemas.microsoft.com/office/drawing/2014/main" id="{11BC4F8B-1C51-9339-C693-1EEE0E9941F5}"/>
              </a:ext>
            </a:extLst>
          </p:cNvPr>
          <p:cNvSpPr/>
          <p:nvPr/>
        </p:nvSpPr>
        <p:spPr>
          <a:xfrm>
            <a:off x="9114123" y="2781022"/>
            <a:ext cx="2928418" cy="31836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endParaRPr kumimoji="0" lang="en-US" sz="1200" b="0" i="0" u="none" strike="noStrike" kern="1200" cap="none" spc="0" normalizeH="0" baseline="0" noProof="0" dirty="0">
              <a:ln>
                <a:noFill/>
              </a:ln>
              <a:solidFill>
                <a:schemeClr val="accent3"/>
              </a:solidFill>
              <a:effectLst/>
              <a:uLnTx/>
              <a:uFillTx/>
              <a:latin typeface="Helvetica" pitchFamily="2" charset="0"/>
            </a:endParaRP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Supplier Portal:</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Self Service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Master Governance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Supply Chain Finance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Communication</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Vendor On-Boarding &amp; Adoption: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Communication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Onboarding</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Master Data:</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Master Campaign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Master Diagnostics</a:t>
            </a:r>
          </a:p>
          <a:p>
            <a:pPr marL="285750" marR="0" lvl="0" indent="-285750" algn="ctr"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endParaRPr kumimoji="0" lang="en-US" sz="1200" b="0" i="0" u="none" strike="noStrike" kern="1200" cap="none" spc="0" normalizeH="0" baseline="0" noProof="0" dirty="0">
              <a:ln>
                <a:noFill/>
              </a:ln>
              <a:solidFill>
                <a:schemeClr val="accent3"/>
              </a:solidFill>
              <a:effectLst/>
              <a:uLnTx/>
              <a:uFillTx/>
              <a:latin typeface="Helvetica" pitchFamily="2" charset="0"/>
            </a:endParaRPr>
          </a:p>
        </p:txBody>
      </p:sp>
      <p:sp>
        <p:nvSpPr>
          <p:cNvPr id="17" name="Rounded Rectangle 16">
            <a:extLst>
              <a:ext uri="{FF2B5EF4-FFF2-40B4-BE49-F238E27FC236}">
                <a16:creationId xmlns:a16="http://schemas.microsoft.com/office/drawing/2014/main" id="{7C16FE63-A1A7-62AE-B68B-F96DC450C801}"/>
              </a:ext>
            </a:extLst>
          </p:cNvPr>
          <p:cNvSpPr/>
          <p:nvPr/>
        </p:nvSpPr>
        <p:spPr>
          <a:xfrm>
            <a:off x="3325331" y="2786272"/>
            <a:ext cx="2869047" cy="318365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Automation: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Process Automation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Global Tax Automation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Approval Automation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Auto Accruals</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AP Reporting Package: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Trend analysis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Key Metrics Dashboard</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Approval Automation</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AMS: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Managed services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Run the business support</a:t>
            </a:r>
          </a:p>
        </p:txBody>
      </p:sp>
      <p:sp>
        <p:nvSpPr>
          <p:cNvPr id="18" name="Rounded Rectangle 17">
            <a:extLst>
              <a:ext uri="{FF2B5EF4-FFF2-40B4-BE49-F238E27FC236}">
                <a16:creationId xmlns:a16="http://schemas.microsoft.com/office/drawing/2014/main" id="{CC9F4810-78D3-CD06-DB80-729E1896F28B}"/>
              </a:ext>
            </a:extLst>
          </p:cNvPr>
          <p:cNvSpPr/>
          <p:nvPr/>
        </p:nvSpPr>
        <p:spPr>
          <a:xfrm>
            <a:off x="283118" y="2820139"/>
            <a:ext cx="2584774" cy="31836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Methodology</a:t>
            </a:r>
            <a:r>
              <a:rPr kumimoji="0" lang="en-US" sz="1200" b="0" i="0" u="none" strike="noStrike" kern="1200" cap="none" spc="0" normalizeH="0" baseline="0" noProof="0" dirty="0">
                <a:ln>
                  <a:noFill/>
                </a:ln>
                <a:solidFill>
                  <a:schemeClr val="accent3"/>
                </a:solidFill>
                <a:effectLst/>
                <a:uLnTx/>
                <a:uFillTx/>
                <a:latin typeface="Helvetica" pitchFamily="2" charset="0"/>
              </a:rPr>
              <a:t> </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Process &amp; Solution experts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Optimize Touchless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Minimize Cycle Time</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Global</a:t>
            </a:r>
            <a:r>
              <a:rPr kumimoji="0" lang="en-US" sz="1200" b="0" i="0" u="none" strike="noStrike" kern="1200" cap="none" spc="0" normalizeH="0" baseline="0" noProof="0" dirty="0">
                <a:ln>
                  <a:noFill/>
                </a:ln>
                <a:solidFill>
                  <a:schemeClr val="accent3"/>
                </a:solidFill>
                <a:effectLst/>
                <a:uLnTx/>
                <a:uFillTx/>
                <a:latin typeface="Helvetica" pitchFamily="2" charset="0"/>
              </a:rPr>
              <a:t>:</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Compliance risk &amp; Controls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Cross industry experience</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Analytics</a:t>
            </a:r>
            <a:r>
              <a:rPr kumimoji="0" lang="en-US" sz="1200" b="0" i="0" u="none" strike="noStrike" kern="1200" cap="none" spc="0" normalizeH="0" baseline="0" noProof="0" dirty="0">
                <a:ln>
                  <a:noFill/>
                </a:ln>
                <a:solidFill>
                  <a:schemeClr val="accent3"/>
                </a:solidFill>
                <a:effectLst/>
                <a:uLnTx/>
                <a:uFillTx/>
                <a:latin typeface="Helvetica" pitchFamily="2" charset="0"/>
              </a:rPr>
              <a:t>:</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Terms &amp; Discount Capture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Reporting Definition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Payment Consolidation</a:t>
            </a:r>
          </a:p>
        </p:txBody>
      </p:sp>
      <p:sp>
        <p:nvSpPr>
          <p:cNvPr id="19" name="TextBox 18">
            <a:extLst>
              <a:ext uri="{FF2B5EF4-FFF2-40B4-BE49-F238E27FC236}">
                <a16:creationId xmlns:a16="http://schemas.microsoft.com/office/drawing/2014/main" id="{F88CBA93-5E78-651A-7DC9-B9FE809465EC}"/>
              </a:ext>
            </a:extLst>
          </p:cNvPr>
          <p:cNvSpPr txBox="1"/>
          <p:nvPr/>
        </p:nvSpPr>
        <p:spPr>
          <a:xfrm>
            <a:off x="6360296" y="2966896"/>
            <a:ext cx="2538119" cy="236988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Impact Assessment:</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People, Policy, System</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Training Plan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endParaRPr kumimoji="0" lang="en-US" sz="1200" b="0" i="0" u="none" strike="noStrike" kern="1200" cap="none" spc="0" normalizeH="0" baseline="0" noProof="0" dirty="0">
              <a:ln>
                <a:noFill/>
              </a:ln>
              <a:solidFill>
                <a:schemeClr val="accent3"/>
              </a:solidFill>
              <a:effectLst/>
              <a:uLnTx/>
              <a:uFillTx/>
              <a:latin typeface="Helvetica" pitchFamily="2" charset="0"/>
            </a:endParaRP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Training Package: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Desktop Procedures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Job Aids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Training Delivery</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endParaRPr kumimoji="0" lang="en-US" sz="1200" b="0" i="0" u="none" strike="noStrike" kern="1200" cap="none" spc="0" normalizeH="0" baseline="0" noProof="0" dirty="0">
              <a:ln>
                <a:noFill/>
              </a:ln>
              <a:solidFill>
                <a:schemeClr val="accent3"/>
              </a:solidFill>
              <a:effectLst/>
              <a:uLnTx/>
              <a:uFillTx/>
              <a:latin typeface="Helvetica" pitchFamily="2" charset="0"/>
            </a:endParaRPr>
          </a:p>
        </p:txBody>
      </p:sp>
    </p:spTree>
    <p:extLst>
      <p:ext uri="{BB962C8B-B14F-4D97-AF65-F5344CB8AC3E}">
        <p14:creationId xmlns:p14="http://schemas.microsoft.com/office/powerpoint/2010/main" val="32968338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AA5837A5-568F-6BF7-C141-F4239C6622E4}"/>
              </a:ext>
            </a:extLst>
          </p:cNvPr>
          <p:cNvSpPr/>
          <p:nvPr/>
        </p:nvSpPr>
        <p:spPr>
          <a:xfrm>
            <a:off x="1925119" y="2052945"/>
            <a:ext cx="1811005" cy="344337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a:buClr>
                <a:schemeClr val="accent2"/>
              </a:buClr>
            </a:pPr>
            <a:endParaRPr lang="en-US" sz="1400" dirty="0">
              <a:solidFill>
                <a:schemeClr val="accent3"/>
              </a:solidFill>
              <a:latin typeface="Helvetica" pitchFamily="2" charset="0"/>
            </a:endParaRPr>
          </a:p>
        </p:txBody>
      </p:sp>
      <p:sp>
        <p:nvSpPr>
          <p:cNvPr id="7" name="Round Single Corner Rectangle 6">
            <a:extLst>
              <a:ext uri="{FF2B5EF4-FFF2-40B4-BE49-F238E27FC236}">
                <a16:creationId xmlns:a16="http://schemas.microsoft.com/office/drawing/2014/main" id="{B39C80C6-312D-5E11-35B9-FE2EEDB4893D}"/>
              </a:ext>
            </a:extLst>
          </p:cNvPr>
          <p:cNvSpPr/>
          <p:nvPr/>
        </p:nvSpPr>
        <p:spPr>
          <a:xfrm>
            <a:off x="18172" y="5670285"/>
            <a:ext cx="12173827" cy="119387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a:buClr>
                <a:schemeClr val="accent2"/>
              </a:buClr>
            </a:pPr>
            <a:endParaRPr lang="en-US" sz="1400" dirty="0">
              <a:solidFill>
                <a:schemeClr val="accent3"/>
              </a:solidFill>
              <a:latin typeface="Helvetica" pitchFamily="2" charset="0"/>
            </a:endParaRPr>
          </a:p>
        </p:txBody>
      </p:sp>
      <p:sp>
        <p:nvSpPr>
          <p:cNvPr id="6" name="Text Placeholder 5">
            <a:extLst>
              <a:ext uri="{FF2B5EF4-FFF2-40B4-BE49-F238E27FC236}">
                <a16:creationId xmlns:a16="http://schemas.microsoft.com/office/drawing/2014/main" id="{6C435B5C-F0C3-E840-7DB1-908256F3347A}"/>
              </a:ext>
            </a:extLst>
          </p:cNvPr>
          <p:cNvSpPr>
            <a:spLocks noGrp="1"/>
          </p:cNvSpPr>
          <p:nvPr>
            <p:ph type="body" sz="quarter" idx="12"/>
          </p:nvPr>
        </p:nvSpPr>
        <p:spPr/>
        <p:txBody>
          <a:bodyPr>
            <a:normAutofit fontScale="92500" lnSpcReduction="20000"/>
          </a:bodyPr>
          <a:lstStyle/>
          <a:p>
            <a:r>
              <a:rPr lang="en-US" dirty="0"/>
              <a:t>Optima Differentiators for </a:t>
            </a:r>
            <a:br>
              <a:rPr lang="en-US" dirty="0"/>
            </a:br>
            <a:r>
              <a:rPr lang="en-US" dirty="0"/>
              <a:t>Best-in-Class Invoice-to-Pay</a:t>
            </a:r>
          </a:p>
        </p:txBody>
      </p:sp>
      <p:sp>
        <p:nvSpPr>
          <p:cNvPr id="11" name="Rectangle 10"/>
          <p:cNvSpPr/>
          <p:nvPr/>
        </p:nvSpPr>
        <p:spPr bwMode="gray">
          <a:xfrm>
            <a:off x="1870529" y="2292069"/>
            <a:ext cx="1920186" cy="738664"/>
          </a:xfrm>
          <a:prstGeom prst="rect">
            <a:avLst/>
          </a:prstGeom>
        </p:spPr>
        <p:txBody>
          <a:bodyPr wrap="square" lIns="0">
            <a:spAutoFit/>
          </a:bodyPr>
          <a:lstStyle/>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Optimize</a:t>
            </a:r>
          </a:p>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 Touchless </a:t>
            </a:r>
          </a:p>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Processing </a:t>
            </a:r>
          </a:p>
        </p:txBody>
      </p:sp>
      <p:sp>
        <p:nvSpPr>
          <p:cNvPr id="14" name="Rectangle 13"/>
          <p:cNvSpPr/>
          <p:nvPr/>
        </p:nvSpPr>
        <p:spPr bwMode="gray">
          <a:xfrm>
            <a:off x="4179046" y="2189477"/>
            <a:ext cx="8677217" cy="84125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167153" marR="0" lvl="0"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Tried and tested methodology to maximize first pass</a:t>
            </a:r>
          </a:p>
          <a:p>
            <a:pPr marL="167153" marR="0" lvl="0"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Balance process and solution capabilities</a:t>
            </a:r>
          </a:p>
          <a:p>
            <a:pPr marL="167153" marR="0" lvl="0"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Approach scales for most industries and company size</a:t>
            </a:r>
          </a:p>
        </p:txBody>
      </p:sp>
      <p:sp>
        <p:nvSpPr>
          <p:cNvPr id="12" name="Rectangle 11"/>
          <p:cNvSpPr/>
          <p:nvPr/>
        </p:nvSpPr>
        <p:spPr bwMode="gray">
          <a:xfrm>
            <a:off x="1896527" y="3613195"/>
            <a:ext cx="1868190" cy="523220"/>
          </a:xfrm>
          <a:prstGeom prst="rect">
            <a:avLst/>
          </a:prstGeom>
        </p:spPr>
        <p:txBody>
          <a:bodyPr wrap="square" lIns="0">
            <a:spAutoFit/>
          </a:bodyPr>
          <a:lstStyle/>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Minimum</a:t>
            </a:r>
            <a:b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 Cycle Time</a:t>
            </a:r>
          </a:p>
        </p:txBody>
      </p:sp>
      <p:sp>
        <p:nvSpPr>
          <p:cNvPr id="15" name="Rectangle 14"/>
          <p:cNvSpPr/>
          <p:nvPr/>
        </p:nvSpPr>
        <p:spPr bwMode="gray">
          <a:xfrm>
            <a:off x="4179049" y="3292114"/>
            <a:ext cx="8677214" cy="841256"/>
          </a:xfrm>
          <a:prstGeom prst="rect">
            <a:avLst/>
          </a:prstGeom>
        </p:spPr>
        <p:txBody>
          <a:bodyPr wrap="square">
            <a:spAutoFit/>
          </a:bodyPr>
          <a:lstStyle/>
          <a:p>
            <a:pPr marL="167153" marR="0" lvl="1"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Simplify and streamline invoice to pay </a:t>
            </a:r>
          </a:p>
          <a:p>
            <a:pPr marL="167153" marR="0" lvl="1"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Automation to minimize reconciliation time &amp; enhance worker productivity</a:t>
            </a:r>
          </a:p>
          <a:p>
            <a:pPr marL="167153" marR="0" lvl="1"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Improve cash flow and vendor relations</a:t>
            </a:r>
          </a:p>
        </p:txBody>
      </p:sp>
      <p:sp>
        <p:nvSpPr>
          <p:cNvPr id="13" name="Rectangle 12"/>
          <p:cNvSpPr/>
          <p:nvPr/>
        </p:nvSpPr>
        <p:spPr bwMode="gray">
          <a:xfrm>
            <a:off x="1942238" y="4727018"/>
            <a:ext cx="1808790" cy="523220"/>
          </a:xfrm>
          <a:prstGeom prst="rect">
            <a:avLst/>
          </a:prstGeom>
        </p:spPr>
        <p:txBody>
          <a:bodyPr wrap="square" lIns="0">
            <a:spAutoFit/>
          </a:bodyPr>
          <a:lstStyle/>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Compliance</a:t>
            </a:r>
          </a:p>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Control</a:t>
            </a:r>
          </a:p>
        </p:txBody>
      </p:sp>
      <p:sp>
        <p:nvSpPr>
          <p:cNvPr id="16" name="Rectangle 15"/>
          <p:cNvSpPr/>
          <p:nvPr/>
        </p:nvSpPr>
        <p:spPr bwMode="gray">
          <a:xfrm>
            <a:off x="4173498" y="4394751"/>
            <a:ext cx="6366887" cy="841256"/>
          </a:xfrm>
          <a:prstGeom prst="rect">
            <a:avLst/>
          </a:prstGeom>
        </p:spPr>
        <p:txBody>
          <a:bodyPr wrap="square">
            <a:spAutoFit/>
          </a:bodyPr>
          <a:lstStyle/>
          <a:p>
            <a:pPr marL="109029" marR="0" lvl="2" indent="-176438" algn="l" defTabSz="599817" rtl="0" eaLnBrk="1" fontAlgn="auto" latinLnBrk="0" hangingPunct="1">
              <a:lnSpc>
                <a:spcPct val="100000"/>
              </a:lnSpc>
              <a:spcBef>
                <a:spcPts val="411"/>
              </a:spcBef>
              <a:spcAft>
                <a:spcPts val="0"/>
              </a:spcAft>
              <a:buClr>
                <a:srgbClr val="0055A6"/>
              </a:buClr>
              <a:buSzPct val="100000"/>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Reduce cost and compliance risk</a:t>
            </a:r>
          </a:p>
          <a:p>
            <a:pPr marL="109029" marR="0" lvl="2" indent="-176438" algn="l" defTabSz="599817" rtl="0" eaLnBrk="1" fontAlgn="auto" latinLnBrk="0" hangingPunct="1">
              <a:lnSpc>
                <a:spcPct val="100000"/>
              </a:lnSpc>
              <a:spcBef>
                <a:spcPts val="411"/>
              </a:spcBef>
              <a:spcAft>
                <a:spcPts val="0"/>
              </a:spcAft>
              <a:buClr>
                <a:srgbClr val="0055A6"/>
              </a:buClr>
              <a:buSzPct val="100000"/>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Audit trail, compliance, quick close, &amp; reporting</a:t>
            </a:r>
          </a:p>
          <a:p>
            <a:pPr marL="109029" marR="0" lvl="2" indent="-176438" algn="l" defTabSz="599817" rtl="0" eaLnBrk="1" fontAlgn="auto" latinLnBrk="0" hangingPunct="1">
              <a:lnSpc>
                <a:spcPct val="100000"/>
              </a:lnSpc>
              <a:spcBef>
                <a:spcPts val="411"/>
              </a:spcBef>
              <a:spcAft>
                <a:spcPts val="0"/>
              </a:spcAft>
              <a:buClr>
                <a:srgbClr val="0055A6"/>
              </a:buClr>
              <a:buSzPct val="100000"/>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Acceleration within invoice entry and processing for AP</a:t>
            </a:r>
            <a:endParaRPr kumimoji="0" lang="en-US" sz="12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endParaRPr>
          </a:p>
        </p:txBody>
      </p:sp>
      <p:sp>
        <p:nvSpPr>
          <p:cNvPr id="20" name="Chevron 19"/>
          <p:cNvSpPr/>
          <p:nvPr/>
        </p:nvSpPr>
        <p:spPr bwMode="gray">
          <a:xfrm rot="5400000">
            <a:off x="2707984" y="2325586"/>
            <a:ext cx="264160" cy="1811005"/>
          </a:xfrm>
          <a:prstGeom prst="chevron">
            <a:avLst>
              <a:gd name="adj" fmla="val 61719"/>
            </a:avLst>
          </a:prstGeom>
          <a:solidFill>
            <a:schemeClr val="accent2"/>
          </a:solidFill>
          <a:ln w="6350" algn="ctr">
            <a:noFill/>
            <a:miter lim="800000"/>
            <a:headEnd/>
            <a:tailEnd/>
          </a:ln>
        </p:spPr>
        <p:txBody>
          <a:bodyPr lIns="87751" tIns="70200" rIns="87751" bIns="70200" rtlCol="0" anchor="ctr"/>
          <a:lstStyle/>
          <a:p>
            <a:pPr marL="0" marR="0" lvl="0" indent="0" algn="ctr" defTabSz="599817" rtl="0" eaLnBrk="1" fontAlgn="base" latinLnBrk="0" hangingPunct="1">
              <a:lnSpc>
                <a:spcPct val="100000"/>
              </a:lnSpc>
              <a:spcBef>
                <a:spcPct val="50000"/>
              </a:spcBef>
              <a:spcAft>
                <a:spcPct val="0"/>
              </a:spcAft>
              <a:buClr>
                <a:srgbClr val="F0AB00"/>
              </a:buClr>
              <a:buSzPct val="80000"/>
              <a:buFontTx/>
              <a:buNone/>
              <a:tabLst/>
              <a:defRPr/>
            </a:pPr>
            <a:endParaRPr kumimoji="0" lang="en-US" sz="1600" b="0" i="0" u="none" strike="noStrike" kern="0" cap="none" spc="0" normalizeH="0" baseline="0" noProof="0">
              <a:ln>
                <a:noFill/>
              </a:ln>
              <a:solidFill>
                <a:srgbClr val="0055A6"/>
              </a:solidFill>
              <a:effectLst/>
              <a:uLnTx/>
              <a:uFillTx/>
              <a:latin typeface="Helvetica" pitchFamily="2" charset="0"/>
              <a:ea typeface="Arial Unicode MS" pitchFamily="34" charset="-128"/>
              <a:cs typeface="Arial Unicode MS" pitchFamily="34" charset="-128"/>
            </a:endParaRPr>
          </a:p>
        </p:txBody>
      </p:sp>
      <p:sp>
        <p:nvSpPr>
          <p:cNvPr id="23" name="Chevron 22"/>
          <p:cNvSpPr/>
          <p:nvPr/>
        </p:nvSpPr>
        <p:spPr bwMode="gray">
          <a:xfrm rot="5400000">
            <a:off x="2698540" y="3489080"/>
            <a:ext cx="264160" cy="1811005"/>
          </a:xfrm>
          <a:prstGeom prst="chevron">
            <a:avLst>
              <a:gd name="adj" fmla="val 61719"/>
            </a:avLst>
          </a:prstGeom>
          <a:solidFill>
            <a:schemeClr val="accent2"/>
          </a:solidFill>
          <a:ln w="6350" algn="ctr">
            <a:noFill/>
            <a:miter lim="800000"/>
            <a:headEnd/>
            <a:tailEnd/>
          </a:ln>
        </p:spPr>
        <p:txBody>
          <a:bodyPr lIns="87751" tIns="70200" rIns="87751" bIns="70200" rtlCol="0" anchor="ctr"/>
          <a:lstStyle/>
          <a:p>
            <a:pPr marL="0" marR="0" lvl="0" indent="0" algn="ctr" defTabSz="599817" rtl="0" eaLnBrk="1" fontAlgn="base" latinLnBrk="0" hangingPunct="1">
              <a:lnSpc>
                <a:spcPct val="100000"/>
              </a:lnSpc>
              <a:spcBef>
                <a:spcPct val="50000"/>
              </a:spcBef>
              <a:spcAft>
                <a:spcPct val="0"/>
              </a:spcAft>
              <a:buClr>
                <a:srgbClr val="F0AB00"/>
              </a:buClr>
              <a:buSzPct val="80000"/>
              <a:buFontTx/>
              <a:buNone/>
              <a:tabLst/>
              <a:defRPr/>
            </a:pPr>
            <a:endParaRPr kumimoji="0" lang="en-US" sz="1600" b="0" i="0" u="none" strike="noStrike" kern="0" cap="none" spc="0" normalizeH="0" baseline="0" noProof="0">
              <a:ln>
                <a:noFill/>
              </a:ln>
              <a:solidFill>
                <a:srgbClr val="0055A6"/>
              </a:solidFill>
              <a:effectLst/>
              <a:uLnTx/>
              <a:uFillTx/>
              <a:latin typeface="Helvetica" pitchFamily="2" charset="0"/>
              <a:ea typeface="Arial Unicode MS" pitchFamily="34" charset="-128"/>
              <a:cs typeface="Arial Unicode MS" pitchFamily="34" charset="-128"/>
            </a:endParaRPr>
          </a:p>
        </p:txBody>
      </p:sp>
      <p:sp>
        <p:nvSpPr>
          <p:cNvPr id="26" name="Rounded Rectangle 25">
            <a:extLst>
              <a:ext uri="{FF2B5EF4-FFF2-40B4-BE49-F238E27FC236}">
                <a16:creationId xmlns:a16="http://schemas.microsoft.com/office/drawing/2014/main" id="{2764C7B1-A6C1-4946-BD24-71D13C56A209}"/>
              </a:ext>
            </a:extLst>
          </p:cNvPr>
          <p:cNvSpPr/>
          <p:nvPr/>
        </p:nvSpPr>
        <p:spPr>
          <a:xfrm>
            <a:off x="110033" y="5968031"/>
            <a:ext cx="2948623" cy="60813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6"/>
                </a:solidFill>
                <a:effectLst/>
                <a:uLnTx/>
                <a:uFillTx/>
                <a:latin typeface="Helvetica" pitchFamily="2" charset="0"/>
              </a:rPr>
              <a:t>Global Competence: Compliance and Localization</a:t>
            </a:r>
          </a:p>
        </p:txBody>
      </p:sp>
      <p:sp>
        <p:nvSpPr>
          <p:cNvPr id="28" name="Rounded Rectangle 27">
            <a:extLst>
              <a:ext uri="{FF2B5EF4-FFF2-40B4-BE49-F238E27FC236}">
                <a16:creationId xmlns:a16="http://schemas.microsoft.com/office/drawing/2014/main" id="{A47C6FC1-BBB1-6F43-9AAB-9A4349A167A5}"/>
              </a:ext>
            </a:extLst>
          </p:cNvPr>
          <p:cNvSpPr/>
          <p:nvPr/>
        </p:nvSpPr>
        <p:spPr>
          <a:xfrm>
            <a:off x="3128469" y="5968031"/>
            <a:ext cx="2948623" cy="60813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6"/>
                </a:solidFill>
                <a:effectLst/>
                <a:uLnTx/>
                <a:uFillTx/>
                <a:latin typeface="Helvetica" pitchFamily="2" charset="0"/>
              </a:rPr>
              <a:t>Solution Accelerators</a:t>
            </a:r>
          </a:p>
        </p:txBody>
      </p:sp>
      <p:sp>
        <p:nvSpPr>
          <p:cNvPr id="29" name="Rounded Rectangle 28">
            <a:extLst>
              <a:ext uri="{FF2B5EF4-FFF2-40B4-BE49-F238E27FC236}">
                <a16:creationId xmlns:a16="http://schemas.microsoft.com/office/drawing/2014/main" id="{F845B1AD-DCEF-4E4D-90B0-55AED2CA169E}"/>
              </a:ext>
            </a:extLst>
          </p:cNvPr>
          <p:cNvSpPr/>
          <p:nvPr/>
        </p:nvSpPr>
        <p:spPr>
          <a:xfrm>
            <a:off x="6146905" y="5968031"/>
            <a:ext cx="2948623" cy="60813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6"/>
                </a:solidFill>
                <a:effectLst/>
                <a:uLnTx/>
                <a:uFillTx/>
                <a:latin typeface="Helvetica" pitchFamily="2" charset="0"/>
              </a:rPr>
              <a:t>Change Management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6"/>
                </a:solidFill>
                <a:effectLst/>
                <a:uLnTx/>
                <a:uFillTx/>
                <a:latin typeface="Helvetica" pitchFamily="2" charset="0"/>
              </a:rPr>
              <a:t>      Orchestration	</a:t>
            </a:r>
          </a:p>
        </p:txBody>
      </p:sp>
      <p:sp>
        <p:nvSpPr>
          <p:cNvPr id="30" name="Rounded Rectangle 29">
            <a:extLst>
              <a:ext uri="{FF2B5EF4-FFF2-40B4-BE49-F238E27FC236}">
                <a16:creationId xmlns:a16="http://schemas.microsoft.com/office/drawing/2014/main" id="{026CF1CD-5210-574B-8EEC-787469C68C90}"/>
              </a:ext>
            </a:extLst>
          </p:cNvPr>
          <p:cNvSpPr/>
          <p:nvPr/>
        </p:nvSpPr>
        <p:spPr>
          <a:xfrm>
            <a:off x="9165340" y="5968031"/>
            <a:ext cx="2948623" cy="60813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6"/>
                </a:solidFill>
                <a:effectLst/>
                <a:uLnTx/>
                <a:uFillTx/>
                <a:latin typeface="Helvetica" pitchFamily="2" charset="0"/>
              </a:rPr>
              <a:t>Vendor On-Boarding &amp; Adoption</a:t>
            </a:r>
          </a:p>
        </p:txBody>
      </p:sp>
    </p:spTree>
    <p:extLst>
      <p:ext uri="{BB962C8B-B14F-4D97-AF65-F5344CB8AC3E}">
        <p14:creationId xmlns:p14="http://schemas.microsoft.com/office/powerpoint/2010/main" val="35038638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3F17369-DB42-434E-82FB-3EB296477F6B}"/>
              </a:ext>
            </a:extLst>
          </p:cNvPr>
          <p:cNvGraphicFramePr/>
          <p:nvPr/>
        </p:nvGraphicFramePr>
        <p:xfrm>
          <a:off x="1943159" y="1263556"/>
          <a:ext cx="10034302" cy="1222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a:extLst>
              <a:ext uri="{FF2B5EF4-FFF2-40B4-BE49-F238E27FC236}">
                <a16:creationId xmlns:a16="http://schemas.microsoft.com/office/drawing/2014/main" id="{EA6E159F-1D4D-4D50-98C1-96315BBFB8BC}"/>
              </a:ext>
            </a:extLst>
          </p:cNvPr>
          <p:cNvGraphicFramePr>
            <a:graphicFrameLocks noGrp="1"/>
          </p:cNvGraphicFramePr>
          <p:nvPr/>
        </p:nvGraphicFramePr>
        <p:xfrm>
          <a:off x="1959710" y="2477394"/>
          <a:ext cx="9840404" cy="3657775"/>
        </p:xfrm>
        <a:graphic>
          <a:graphicData uri="http://schemas.openxmlformats.org/drawingml/2006/table">
            <a:tbl>
              <a:tblPr firstRow="1" bandRow="1"/>
              <a:tblGrid>
                <a:gridCol w="1883273">
                  <a:extLst>
                    <a:ext uri="{9D8B030D-6E8A-4147-A177-3AD203B41FA5}">
                      <a16:colId xmlns:a16="http://schemas.microsoft.com/office/drawing/2014/main" val="20001"/>
                    </a:ext>
                  </a:extLst>
                </a:gridCol>
                <a:gridCol w="1895743">
                  <a:extLst>
                    <a:ext uri="{9D8B030D-6E8A-4147-A177-3AD203B41FA5}">
                      <a16:colId xmlns:a16="http://schemas.microsoft.com/office/drawing/2014/main" val="3494702129"/>
                    </a:ext>
                  </a:extLst>
                </a:gridCol>
                <a:gridCol w="1698648">
                  <a:extLst>
                    <a:ext uri="{9D8B030D-6E8A-4147-A177-3AD203B41FA5}">
                      <a16:colId xmlns:a16="http://schemas.microsoft.com/office/drawing/2014/main" val="1312785024"/>
                    </a:ext>
                  </a:extLst>
                </a:gridCol>
                <a:gridCol w="1756096">
                  <a:extLst>
                    <a:ext uri="{9D8B030D-6E8A-4147-A177-3AD203B41FA5}">
                      <a16:colId xmlns:a16="http://schemas.microsoft.com/office/drawing/2014/main" val="3555585042"/>
                    </a:ext>
                  </a:extLst>
                </a:gridCol>
                <a:gridCol w="1291916">
                  <a:extLst>
                    <a:ext uri="{9D8B030D-6E8A-4147-A177-3AD203B41FA5}">
                      <a16:colId xmlns:a16="http://schemas.microsoft.com/office/drawing/2014/main" val="521925719"/>
                    </a:ext>
                  </a:extLst>
                </a:gridCol>
                <a:gridCol w="1314728">
                  <a:extLst>
                    <a:ext uri="{9D8B030D-6E8A-4147-A177-3AD203B41FA5}">
                      <a16:colId xmlns:a16="http://schemas.microsoft.com/office/drawing/2014/main" val="20005"/>
                    </a:ext>
                  </a:extLst>
                </a:gridCol>
              </a:tblGrid>
              <a:tr h="455731">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a:latin typeface="+mn-lt"/>
                        </a:rPr>
                        <a:t>Source</a:t>
                      </a:r>
                    </a:p>
                  </a:txBody>
                  <a:tcPr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85000"/>
                        <a:lumOff val="15000"/>
                      </a:scheme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a:latin typeface="+mn-lt"/>
                        </a:rPr>
                        <a:t>Purchase</a:t>
                      </a:r>
                    </a:p>
                  </a:txBody>
                  <a:tcPr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a:latin typeface="+mn-lt"/>
                        </a:rPr>
                        <a:t>Receive</a:t>
                      </a:r>
                    </a:p>
                  </a:txBody>
                  <a:tcPr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a:latin typeface="+mn-lt"/>
                        </a:rPr>
                        <a:t>Invoice Receipt </a:t>
                      </a:r>
                    </a:p>
                  </a:txBody>
                  <a:tcPr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a:latin typeface="+mn-lt"/>
                        </a:rPr>
                        <a:t>Resolution &amp; Pay</a:t>
                      </a:r>
                    </a:p>
                  </a:txBody>
                  <a:tcPr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a:latin typeface="+mn-lt"/>
                        </a:rPr>
                        <a:t>Insight</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extLst>
                  <a:ext uri="{0D108BD9-81ED-4DB2-BD59-A6C34878D82A}">
                    <a16:rowId xmlns:a16="http://schemas.microsoft.com/office/drawing/2014/main" val="10000"/>
                  </a:ext>
                </a:extLst>
              </a:tr>
              <a:tr h="59751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defTabSz="685568" fontAlgn="base">
                        <a:lnSpc>
                          <a:spcPct val="100000"/>
                        </a:lnSpc>
                        <a:spcBef>
                          <a:spcPts val="338"/>
                        </a:spcBef>
                        <a:spcAft>
                          <a:spcPct val="0"/>
                        </a:spcAft>
                        <a:buClr>
                          <a:srgbClr val="F0AB00"/>
                        </a:buClr>
                        <a:buSzPct val="80000"/>
                      </a:pPr>
                      <a:r>
                        <a:rPr lang="en-US" sz="1200" b="1" kern="0">
                          <a:solidFill>
                            <a:schemeClr val="bg2">
                              <a:lumMod val="50000"/>
                            </a:schemeClr>
                          </a:solidFill>
                          <a:latin typeface="+mn-lt"/>
                          <a:ea typeface="Arial Unicode MS" pitchFamily="34" charset="-128"/>
                          <a:cs typeface="Arial Unicode MS" pitchFamily="34" charset="-128"/>
                        </a:rPr>
                        <a:t>On-premise </a:t>
                      </a:r>
                      <a:br>
                        <a:rPr lang="en-US" sz="1200" b="1" kern="0">
                          <a:solidFill>
                            <a:schemeClr val="bg2">
                              <a:lumMod val="50000"/>
                            </a:schemeClr>
                          </a:solidFill>
                          <a:latin typeface="+mn-lt"/>
                          <a:ea typeface="Arial Unicode MS" pitchFamily="34" charset="-128"/>
                          <a:cs typeface="Arial Unicode MS" pitchFamily="34" charset="-128"/>
                        </a:rPr>
                      </a:br>
                      <a:r>
                        <a:rPr lang="en-US" sz="1200" b="1" kern="0">
                          <a:solidFill>
                            <a:schemeClr val="bg2">
                              <a:lumMod val="50000"/>
                            </a:schemeClr>
                          </a:solidFill>
                          <a:latin typeface="+mn-lt"/>
                          <a:ea typeface="Arial Unicode MS" pitchFamily="34" charset="-128"/>
                          <a:cs typeface="Arial Unicode MS" pitchFamily="34" charset="-128"/>
                        </a:rPr>
                        <a:t>Solutions </a:t>
                      </a:r>
                    </a:p>
                    <a:p>
                      <a:pPr algn="ctr" defTabSz="685568" fontAlgn="base">
                        <a:lnSpc>
                          <a:spcPts val="900"/>
                        </a:lnSpc>
                        <a:spcBef>
                          <a:spcPts val="338"/>
                        </a:spcBef>
                        <a:spcAft>
                          <a:spcPct val="0"/>
                        </a:spcAft>
                        <a:buClr>
                          <a:srgbClr val="F0AB00"/>
                        </a:buClr>
                        <a:buSzPct val="80000"/>
                      </a:pPr>
                      <a:r>
                        <a:rPr lang="en-US" sz="1200" b="1" kern="0">
                          <a:solidFill>
                            <a:srgbClr val="002A53"/>
                          </a:solidFill>
                          <a:latin typeface="+mn-lt"/>
                          <a:ea typeface="Arial Unicode MS" pitchFamily="34" charset="-128"/>
                          <a:cs typeface="Arial Unicode MS" pitchFamily="34" charset="-128"/>
                        </a:rPr>
                        <a:t>(ECC, S/4HANA)</a:t>
                      </a:r>
                    </a:p>
                  </a:txBody>
                  <a:tcPr anchor="ctr">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mpd="sng">
                      <a:solidFill>
                        <a:srgbClr val="FFFFFF"/>
                      </a:solidFill>
                    </a:lnB>
                    <a:lnTlToBr w="12700" cmpd="sng">
                      <a:noFill/>
                      <a:prstDash val="solid"/>
                    </a:lnTlToBr>
                    <a:lnBlToTr w="12700" cmpd="sng">
                      <a:noFill/>
                      <a:prstDash val="solid"/>
                    </a:lnBlToTr>
                    <a:solidFill>
                      <a:srgbClr val="0055A6">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100" b="1" kern="0">
                          <a:solidFill>
                            <a:srgbClr val="002A53"/>
                          </a:solidFill>
                          <a:latin typeface="+mn-lt"/>
                          <a:ea typeface="Arial Unicode MS" pitchFamily="34" charset="-128"/>
                          <a:cs typeface="Arial Unicode MS" pitchFamily="34" charset="-128"/>
                        </a:rPr>
                        <a:t>ECC, S/4HANA</a:t>
                      </a:r>
                      <a:endParaRPr lang="en-US" sz="800">
                        <a:solidFill>
                          <a:srgbClr val="002A53"/>
                        </a:solidFill>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prstDash val="soli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55A6">
                              <a:lumMod val="50000"/>
                            </a:srgbClr>
                          </a:solidFill>
                          <a:effectLst/>
                          <a:uLnTx/>
                          <a:uFillTx/>
                          <a:latin typeface="+mn-lt"/>
                          <a:ea typeface="Arial Unicode MS" pitchFamily="34" charset="-128"/>
                          <a:cs typeface="Arial Unicode MS" pitchFamily="34" charset="-128"/>
                        </a:rPr>
                        <a:t>ECC, S</a:t>
                      </a:r>
                      <a:r>
                        <a:rPr kumimoji="0" lang="en-US" sz="1100" b="1" i="0" u="none" strike="noStrike" kern="0" cap="none" spc="0" normalizeH="0" baseline="0" noProof="0">
                          <a:ln>
                            <a:noFill/>
                          </a:ln>
                          <a:solidFill>
                            <a:srgbClr val="002A53"/>
                          </a:solidFill>
                          <a:effectLst/>
                          <a:uLnTx/>
                          <a:uFillTx/>
                          <a:latin typeface="+mn-lt"/>
                          <a:ea typeface="Arial Unicode MS" pitchFamily="34" charset="-128"/>
                          <a:cs typeface="Arial Unicode MS" pitchFamily="34" charset="-128"/>
                        </a:rPr>
                        <a:t>/4</a:t>
                      </a:r>
                      <a:r>
                        <a:rPr kumimoji="0" lang="en-US" sz="1100" b="1" i="0" u="none" strike="noStrike" kern="0" cap="none" spc="0" normalizeH="0" baseline="0" noProof="0">
                          <a:ln>
                            <a:noFill/>
                          </a:ln>
                          <a:solidFill>
                            <a:srgbClr val="0055A6">
                              <a:lumMod val="50000"/>
                            </a:srgbClr>
                          </a:solidFill>
                          <a:effectLst/>
                          <a:uLnTx/>
                          <a:uFillTx/>
                          <a:latin typeface="+mn-lt"/>
                          <a:ea typeface="Arial Unicode MS" pitchFamily="34" charset="-128"/>
                          <a:cs typeface="Arial Unicode MS" pitchFamily="34" charset="-128"/>
                        </a:rPr>
                        <a:t>HANA</a:t>
                      </a:r>
                      <a:endParaRPr kumimoji="0" lang="en-US" sz="800" b="0" i="0" u="none" strike="noStrike" kern="1200" cap="none" spc="0" normalizeH="0" baseline="0" noProof="0">
                        <a:ln>
                          <a:noFill/>
                        </a:ln>
                        <a:solidFill>
                          <a:srgbClr val="000000"/>
                        </a:solidFill>
                        <a:effectLst/>
                        <a:uLnTx/>
                        <a:uFillTx/>
                        <a:latin typeface="+mn-lt"/>
                        <a:ea typeface="+mn-ea"/>
                        <a:cs typeface="+mn-cs"/>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prstDash val="soli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55A6">
                              <a:lumMod val="50000"/>
                            </a:srgbClr>
                          </a:solidFill>
                          <a:effectLst/>
                          <a:uLnTx/>
                          <a:uFillTx/>
                          <a:latin typeface="+mn-lt"/>
                          <a:ea typeface="Arial Unicode MS" pitchFamily="34" charset="-128"/>
                          <a:cs typeface="Arial Unicode MS" pitchFamily="34" charset="-128"/>
                        </a:rPr>
                        <a:t>ECC, S/4HANA</a:t>
                      </a:r>
                      <a:endParaRPr kumimoji="0" lang="en-US" sz="800" b="0" i="0" u="none" strike="noStrike" kern="1200" cap="none" spc="0" normalizeH="0" baseline="0" noProof="0">
                        <a:ln>
                          <a:noFill/>
                        </a:ln>
                        <a:solidFill>
                          <a:srgbClr val="000000"/>
                        </a:solidFill>
                        <a:effectLst/>
                        <a:uLnTx/>
                        <a:uFillTx/>
                        <a:latin typeface="+mn-lt"/>
                        <a:ea typeface="+mn-ea"/>
                        <a:cs typeface="+mn-cs"/>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prstDash val="soli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55A6">
                              <a:lumMod val="50000"/>
                            </a:srgbClr>
                          </a:solidFill>
                          <a:effectLst/>
                          <a:uLnTx/>
                          <a:uFillTx/>
                          <a:latin typeface="+mn-lt"/>
                          <a:ea typeface="Arial Unicode MS" pitchFamily="34" charset="-128"/>
                          <a:cs typeface="Arial Unicode MS" pitchFamily="34" charset="-128"/>
                        </a:rPr>
                        <a:t>ECC, S/4HANA</a:t>
                      </a:r>
                      <a:endParaRPr kumimoji="0" lang="en-US" sz="800" b="0" i="0" u="none" strike="noStrike" kern="1200" cap="none" spc="0" normalizeH="0" baseline="0" noProof="0">
                        <a:ln>
                          <a:noFill/>
                        </a:ln>
                        <a:solidFill>
                          <a:srgbClr val="000000"/>
                        </a:solidFill>
                        <a:effectLst/>
                        <a:uLnTx/>
                        <a:uFillTx/>
                        <a:latin typeface="+mn-lt"/>
                        <a:ea typeface="+mn-ea"/>
                        <a:cs typeface="+mn-cs"/>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prstDash val="soli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200" b="1">
                          <a:solidFill>
                            <a:schemeClr val="tx1"/>
                          </a:solidFill>
                          <a:latin typeface="+mn-lt"/>
                        </a:rPr>
                        <a:t>SAP Analytics</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prstDash val="soli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extLst>
                  <a:ext uri="{0D108BD9-81ED-4DB2-BD59-A6C34878D82A}">
                    <a16:rowId xmlns:a16="http://schemas.microsoft.com/office/drawing/2014/main" val="10002"/>
                  </a:ext>
                </a:extLst>
              </a:tr>
              <a:tr h="57726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chemeClr val="tx1"/>
                          </a:solidFill>
                          <a:effectLst/>
                          <a:uLnTx/>
                          <a:uFillTx/>
                          <a:latin typeface="+mn-lt"/>
                          <a:ea typeface="Arial Unicode MS" pitchFamily="34" charset="-128"/>
                          <a:cs typeface="Arial Unicode MS" pitchFamily="34" charset="-128"/>
                        </a:rPr>
                        <a:t>Network</a:t>
                      </a:r>
                    </a:p>
                  </a:txBody>
                  <a:tcPr anchor="ctr">
                    <a:lnL w="12700" cap="flat" cmpd="sng" algn="ctr">
                      <a:no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55A6">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685568" rtl="0" eaLnBrk="1" fontAlgn="base" latinLnBrk="0" hangingPunct="1">
                        <a:lnSpc>
                          <a:spcPts val="900"/>
                        </a:lnSpc>
                        <a:spcBef>
                          <a:spcPts val="338"/>
                        </a:spcBef>
                        <a:spcAft>
                          <a:spcPct val="0"/>
                        </a:spcAft>
                        <a:buClr>
                          <a:srgbClr val="F0AB00"/>
                        </a:buClr>
                        <a:buSzPct val="80000"/>
                        <a:buFontTx/>
                        <a:buNone/>
                        <a:tabLst/>
                        <a:defRPr/>
                      </a:pPr>
                      <a:r>
                        <a:rPr kumimoji="0" lang="en-US" sz="1100" b="1" i="0" u="none" strike="noStrike" kern="0" cap="none" spc="0" normalizeH="0" baseline="0" noProof="0">
                          <a:ln>
                            <a:noFill/>
                          </a:ln>
                          <a:solidFill>
                            <a:schemeClr val="tx1"/>
                          </a:solidFill>
                          <a:effectLst/>
                          <a:uLnTx/>
                          <a:uFillTx/>
                          <a:latin typeface="+mn-lt"/>
                          <a:ea typeface="Arial Unicode MS" pitchFamily="34" charset="-128"/>
                          <a:cs typeface="Arial Unicode MS" pitchFamily="34" charset="-128"/>
                        </a:rPr>
                        <a:t>Network</a:t>
                      </a:r>
                    </a:p>
                  </a:txBody>
                  <a:tcPr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mn-lt"/>
                          <a:ea typeface="Arial Unicode MS" pitchFamily="34" charset="-128"/>
                          <a:cs typeface="Arial Unicode MS" pitchFamily="34" charset="-128"/>
                        </a:rPr>
                        <a:t>Network or </a:t>
                      </a:r>
                      <a:br>
                        <a:rPr kumimoji="0" lang="en-US" sz="1100" b="1" i="0" u="none" strike="noStrike" kern="0" cap="none" spc="0" normalizeH="0" baseline="0" noProof="0">
                          <a:ln>
                            <a:noFill/>
                          </a:ln>
                          <a:solidFill>
                            <a:srgbClr val="000000"/>
                          </a:solidFill>
                          <a:effectLst/>
                          <a:uLnTx/>
                          <a:uFillTx/>
                          <a:latin typeface="+mn-lt"/>
                          <a:ea typeface="Arial Unicode MS" pitchFamily="34" charset="-128"/>
                          <a:cs typeface="Arial Unicode MS" pitchFamily="34" charset="-128"/>
                        </a:rPr>
                      </a:br>
                      <a:r>
                        <a:rPr kumimoji="0" lang="en-US" sz="1100" b="1" i="0" u="none" strike="noStrike" kern="0" cap="none" spc="0" normalizeH="0" baseline="0" noProof="0">
                          <a:ln>
                            <a:noFill/>
                          </a:ln>
                          <a:solidFill>
                            <a:srgbClr val="000000"/>
                          </a:solidFill>
                          <a:effectLst/>
                          <a:uLnTx/>
                          <a:uFillTx/>
                          <a:latin typeface="+mn-lt"/>
                          <a:ea typeface="Arial Unicode MS" pitchFamily="34" charset="-128"/>
                          <a:cs typeface="Arial Unicode MS" pitchFamily="34" charset="-128"/>
                        </a:rPr>
                        <a:t>(</a:t>
                      </a:r>
                      <a:r>
                        <a:rPr kumimoji="0" lang="en-US" sz="1100" b="1" i="0" u="none" strike="noStrike" kern="0" cap="none" spc="0" normalizeH="0" baseline="0" noProof="0">
                          <a:ln>
                            <a:noFill/>
                          </a:ln>
                          <a:solidFill>
                            <a:srgbClr val="0055A6">
                              <a:lumMod val="50000"/>
                            </a:srgbClr>
                          </a:solidFill>
                          <a:effectLst/>
                          <a:uLnTx/>
                          <a:uFillTx/>
                          <a:latin typeface="+mn-lt"/>
                          <a:ea typeface="Arial Unicode MS" pitchFamily="34" charset="-128"/>
                          <a:cs typeface="Arial Unicode MS" pitchFamily="34" charset="-128"/>
                        </a:rPr>
                        <a:t>ECC, S/4HANA)</a:t>
                      </a:r>
                      <a:endParaRPr kumimoji="0" lang="en-US" sz="1100" b="0" i="0" u="none" strike="noStrike" kern="1200" cap="none" spc="0" normalizeH="0" baseline="0" noProof="0">
                        <a:ln>
                          <a:noFill/>
                        </a:ln>
                        <a:solidFill>
                          <a:srgbClr val="000000"/>
                        </a:solidFill>
                        <a:effectLst/>
                        <a:uLnTx/>
                        <a:uFillTx/>
                        <a:latin typeface="+mn-lt"/>
                        <a:ea typeface="+mn-ea"/>
                        <a:cs typeface="+mn-cs"/>
                      </a:endParaRPr>
                    </a:p>
                  </a:txBody>
                  <a:tcPr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mn-lt"/>
                          <a:ea typeface="Arial Unicode MS" pitchFamily="34" charset="-128"/>
                          <a:cs typeface="Arial Unicode MS" pitchFamily="34" charset="-128"/>
                        </a:rPr>
                        <a:t>Network or </a:t>
                      </a:r>
                      <a:br>
                        <a:rPr kumimoji="0" lang="en-US" sz="1100" b="1" i="0" u="none" strike="noStrike" kern="0" cap="none" spc="0" normalizeH="0" baseline="0" noProof="0">
                          <a:ln>
                            <a:noFill/>
                          </a:ln>
                          <a:solidFill>
                            <a:srgbClr val="000000"/>
                          </a:solidFill>
                          <a:effectLst/>
                          <a:uLnTx/>
                          <a:uFillTx/>
                          <a:latin typeface="+mn-lt"/>
                          <a:ea typeface="Arial Unicode MS" pitchFamily="34" charset="-128"/>
                          <a:cs typeface="Arial Unicode MS" pitchFamily="34" charset="-128"/>
                        </a:rPr>
                      </a:br>
                      <a:r>
                        <a:rPr kumimoji="0" lang="en-US" sz="1100" b="1" i="0" u="none" strike="noStrike" kern="0" cap="none" spc="0" normalizeH="0" baseline="0" noProof="0">
                          <a:ln>
                            <a:noFill/>
                          </a:ln>
                          <a:solidFill>
                            <a:srgbClr val="000000"/>
                          </a:solidFill>
                          <a:effectLst/>
                          <a:uLnTx/>
                          <a:uFillTx/>
                          <a:latin typeface="+mn-lt"/>
                          <a:ea typeface="Arial Unicode MS" pitchFamily="34" charset="-128"/>
                          <a:cs typeface="Arial Unicode MS" pitchFamily="34" charset="-128"/>
                        </a:rPr>
                        <a:t>(</a:t>
                      </a:r>
                      <a:r>
                        <a:rPr kumimoji="0" lang="en-US" sz="1100" b="1" i="0" u="none" strike="noStrike" kern="0" cap="none" spc="0" normalizeH="0" baseline="0" noProof="0">
                          <a:ln>
                            <a:noFill/>
                          </a:ln>
                          <a:solidFill>
                            <a:srgbClr val="0055A6">
                              <a:lumMod val="50000"/>
                            </a:srgbClr>
                          </a:solidFill>
                          <a:effectLst/>
                          <a:uLnTx/>
                          <a:uFillTx/>
                          <a:latin typeface="+mn-lt"/>
                          <a:ea typeface="Arial Unicode MS" pitchFamily="34" charset="-128"/>
                          <a:cs typeface="Arial Unicode MS" pitchFamily="34" charset="-128"/>
                        </a:rPr>
                        <a:t>ECC, S/4HANA)</a:t>
                      </a:r>
                      <a:endParaRPr kumimoji="0" lang="en-US" sz="1100" b="0" i="0" u="none" strike="noStrike" kern="1200" cap="none" spc="0" normalizeH="0" baseline="0" noProof="0">
                        <a:ln>
                          <a:noFill/>
                        </a:ln>
                        <a:solidFill>
                          <a:srgbClr val="000000"/>
                        </a:solidFill>
                        <a:effectLst/>
                        <a:uLnTx/>
                        <a:uFillTx/>
                        <a:latin typeface="+mn-lt"/>
                        <a:ea typeface="+mn-ea"/>
                        <a:cs typeface="+mn-cs"/>
                      </a:endParaRPr>
                    </a:p>
                  </a:txBody>
                  <a:tcPr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55A6">
                              <a:lumMod val="50000"/>
                            </a:srgbClr>
                          </a:solidFill>
                          <a:effectLst/>
                          <a:uLnTx/>
                          <a:uFillTx/>
                          <a:latin typeface="+mn-lt"/>
                          <a:ea typeface="Arial Unicode MS" pitchFamily="34" charset="-128"/>
                          <a:cs typeface="Arial Unicode MS" pitchFamily="34" charset="-128"/>
                        </a:rPr>
                        <a:t>ECC, S/4HANA</a:t>
                      </a:r>
                      <a:endParaRPr kumimoji="0" lang="en-US" sz="1100" b="0" i="0" u="none" strike="noStrike" kern="1200" cap="none" spc="0" normalizeH="0" baseline="0" noProof="0">
                        <a:ln>
                          <a:noFill/>
                        </a:ln>
                        <a:solidFill>
                          <a:srgbClr val="000000"/>
                        </a:solidFill>
                        <a:effectLst/>
                        <a:uLnTx/>
                        <a:uFillTx/>
                        <a:latin typeface="+mn-lt"/>
                        <a:ea typeface="+mn-ea"/>
                        <a:cs typeface="+mn-cs"/>
                      </a:endParaRPr>
                    </a:p>
                  </a:txBody>
                  <a:tcPr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100" b="1">
                          <a:solidFill>
                            <a:schemeClr val="tx1"/>
                          </a:solidFill>
                          <a:latin typeface="+mn-lt"/>
                        </a:rPr>
                        <a:t>Ariba</a:t>
                      </a:r>
                    </a:p>
                  </a:txBody>
                  <a:tcPr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40000"/>
                      </a:srgbClr>
                    </a:solidFill>
                  </a:tcPr>
                </a:tc>
                <a:extLst>
                  <a:ext uri="{0D108BD9-81ED-4DB2-BD59-A6C34878D82A}">
                    <a16:rowId xmlns:a16="http://schemas.microsoft.com/office/drawing/2014/main" val="10004"/>
                  </a:ext>
                </a:extLst>
              </a:tr>
              <a:tr h="90974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609585" rtl="0" eaLnBrk="1" fontAlgn="auto" latinLnBrk="0" hangingPunct="1">
                        <a:lnSpc>
                          <a:spcPct val="130000"/>
                        </a:lnSpc>
                        <a:spcBef>
                          <a:spcPts val="0"/>
                        </a:spcBef>
                        <a:spcAft>
                          <a:spcPts val="0"/>
                        </a:spcAft>
                        <a:buClrTx/>
                        <a:buSzTx/>
                        <a:buFontTx/>
                        <a:buNone/>
                        <a:tabLst/>
                        <a:defRPr/>
                      </a:pPr>
                      <a:r>
                        <a:rPr kumimoji="0" lang="en-US" sz="1067" b="1" i="0" u="none" strike="noStrike" kern="1200" cap="none" spc="0" normalizeH="0" baseline="0">
                          <a:ln>
                            <a:noFill/>
                          </a:ln>
                          <a:solidFill>
                            <a:schemeClr val="tx1"/>
                          </a:solidFill>
                          <a:effectLst/>
                          <a:uLnTx/>
                          <a:uFillTx/>
                          <a:latin typeface="+mn-lt"/>
                          <a:ea typeface="+mn-ea"/>
                          <a:cs typeface="Arial" charset="0"/>
                        </a:rPr>
                        <a:t>Aligned by Spend Category</a:t>
                      </a:r>
                      <a:endParaRPr lang="en-US" sz="1050">
                        <a:solidFill>
                          <a:schemeClr val="tx1"/>
                        </a:solidFill>
                        <a:latin typeface="+mn-lt"/>
                      </a:endParaRPr>
                    </a:p>
                  </a:txBody>
                  <a:tcPr marL="121920" marR="121920" marT="60960" marB="60960" anchor="ctr">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55A6">
                        <a:tint val="20000"/>
                      </a:srgbClr>
                    </a:solidFill>
                  </a:tcPr>
                </a:tc>
                <a:tc>
                  <a:txBody>
                    <a:bodyPr/>
                    <a:lstStyle/>
                    <a:p>
                      <a:pPr marL="0" marR="0" lvl="0" indent="0" algn="ctr" defTabSz="609585" rtl="0" eaLnBrk="1" fontAlgn="auto" latinLnBrk="0" hangingPunct="1">
                        <a:lnSpc>
                          <a:spcPct val="130000"/>
                        </a:lnSpc>
                        <a:spcBef>
                          <a:spcPts val="0"/>
                        </a:spcBef>
                        <a:spcAft>
                          <a:spcPts val="0"/>
                        </a:spcAft>
                        <a:buClrTx/>
                        <a:buSzTx/>
                        <a:buFontTx/>
                        <a:buNone/>
                        <a:tabLst/>
                        <a:defRPr/>
                      </a:pPr>
                      <a:r>
                        <a:rPr kumimoji="0" lang="en-US" sz="1067" b="1" i="0" u="none" strike="noStrike" kern="1200" cap="none" spc="0" normalizeH="0" baseline="0">
                          <a:ln>
                            <a:noFill/>
                          </a:ln>
                          <a:solidFill>
                            <a:schemeClr val="tx1"/>
                          </a:solidFill>
                          <a:effectLst/>
                          <a:uLnTx/>
                          <a:uFillTx/>
                          <a:latin typeface="+mn-lt"/>
                          <a:ea typeface="+mn-ea"/>
                          <a:cs typeface="Arial" charset="0"/>
                        </a:rPr>
                        <a:t>Aligned by Spend Category</a:t>
                      </a:r>
                    </a:p>
                  </a:txBody>
                  <a:tcPr marL="121920" marR="121920" marT="60960" marB="6096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tc>
                  <a:txBody>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en-US" sz="1067" b="1" i="0" u="none" strike="noStrike" kern="1200" cap="none" spc="0" normalizeH="0" baseline="0" noProof="0">
                          <a:ln>
                            <a:noFill/>
                          </a:ln>
                          <a:solidFill>
                            <a:srgbClr val="FF0000"/>
                          </a:solidFill>
                          <a:effectLst/>
                          <a:uLnTx/>
                          <a:uFillTx/>
                          <a:latin typeface="+mn-lt"/>
                          <a:ea typeface="+mn-ea"/>
                          <a:cs typeface="Arial" charset="0"/>
                        </a:rPr>
                        <a:t>Opportunity to Streamline Receiving</a:t>
                      </a:r>
                    </a:p>
                  </a:txBody>
                  <a:tcPr marL="121920" marR="121920" marT="60960" marB="6096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tc>
                  <a:txBody>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en-US" sz="1067" b="1" i="0" u="none" strike="noStrike" kern="1200" cap="none" spc="0" normalizeH="0" baseline="0" noProof="0">
                          <a:ln>
                            <a:noFill/>
                          </a:ln>
                          <a:solidFill>
                            <a:srgbClr val="FF0000"/>
                          </a:solidFill>
                          <a:effectLst/>
                          <a:uLnTx/>
                          <a:uFillTx/>
                          <a:latin typeface="+mn-lt"/>
                          <a:ea typeface="+mn-ea"/>
                          <a:cs typeface="Arial" charset="0"/>
                        </a:rPr>
                        <a:t>Opportunity to address: Network Adopted and Unadopted Vendors</a:t>
                      </a:r>
                    </a:p>
                  </a:txBody>
                  <a:tcPr marL="121920" marR="121920" marT="60960" marB="6096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tc>
                  <a:txBody>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en-US" sz="1067" b="1" i="0" u="none" strike="noStrike" kern="1200" cap="none" spc="0" normalizeH="0" baseline="0" noProof="0">
                          <a:ln>
                            <a:noFill/>
                          </a:ln>
                          <a:solidFill>
                            <a:srgbClr val="FF0000"/>
                          </a:solidFill>
                          <a:effectLst/>
                          <a:uLnTx/>
                          <a:uFillTx/>
                          <a:latin typeface="+mn-lt"/>
                          <a:ea typeface="+mn-ea"/>
                          <a:cs typeface="Arial" charset="0"/>
                        </a:rPr>
                        <a:t>Global Invoice Platform and automation</a:t>
                      </a:r>
                    </a:p>
                  </a:txBody>
                  <a:tcPr marL="121920" marR="121920" marT="60960" marB="6096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tc>
                  <a:txBody>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en-US" sz="1067" b="1" i="0" u="none" strike="noStrike" kern="1200" cap="none" spc="0" normalizeH="0" baseline="0" noProof="0">
                          <a:ln>
                            <a:noFill/>
                          </a:ln>
                          <a:solidFill>
                            <a:srgbClr val="FF0000"/>
                          </a:solidFill>
                          <a:effectLst/>
                          <a:uLnTx/>
                          <a:uFillTx/>
                          <a:latin typeface="+mn-lt"/>
                          <a:ea typeface="+mn-ea"/>
                          <a:cs typeface="Arial" charset="0"/>
                        </a:rPr>
                        <a:t>Align by Process Component</a:t>
                      </a:r>
                    </a:p>
                  </a:txBody>
                  <a:tcPr marL="121920" marR="121920" marT="60960" marB="60960" anchor="ctr">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A6">
                        <a:tint val="20000"/>
                      </a:srgbClr>
                    </a:solidFill>
                  </a:tcPr>
                </a:tc>
                <a:extLst>
                  <a:ext uri="{0D108BD9-81ED-4DB2-BD59-A6C34878D82A}">
                    <a16:rowId xmlns:a16="http://schemas.microsoft.com/office/drawing/2014/main" val="1458104304"/>
                  </a:ext>
                </a:extLst>
              </a:tr>
              <a:tr h="109375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342464" rtl="0" eaLnBrk="1" fontAlgn="auto" latinLnBrk="0" hangingPunct="1">
                        <a:lnSpc>
                          <a:spcPct val="100000"/>
                        </a:lnSpc>
                        <a:spcBef>
                          <a:spcPts val="0"/>
                        </a:spcBef>
                        <a:spcAft>
                          <a:spcPts val="0"/>
                        </a:spcAft>
                        <a:buClrTx/>
                        <a:buSzTx/>
                        <a:buFontTx/>
                        <a:buNone/>
                        <a:tabLst/>
                        <a:defRPr/>
                      </a:pPr>
                      <a:r>
                        <a:rPr lang="en-US" sz="1300" b="0" kern="1200">
                          <a:solidFill>
                            <a:schemeClr val="tx1"/>
                          </a:solidFill>
                          <a:latin typeface="+mn-lt"/>
                          <a:ea typeface="+mn-ea"/>
                          <a:cs typeface="+mn-cs"/>
                        </a:rPr>
                        <a:t>Ariba</a:t>
                      </a:r>
                      <a:endParaRPr lang="en-US" sz="1300" b="0">
                        <a:solidFill>
                          <a:schemeClr val="tx1"/>
                        </a:solidFill>
                        <a:latin typeface="+mn-lt"/>
                      </a:endParaRPr>
                    </a:p>
                  </a:txBody>
                  <a:tcPr anchor="ctr" anchorCtr="1">
                    <a:lnL w="12700" cap="flat" cmpd="sng" algn="ctr">
                      <a:no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BD1E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200" b="0" baseline="0">
                          <a:latin typeface="+mn-lt"/>
                        </a:rPr>
                        <a:t>SAP and Ariba</a:t>
                      </a:r>
                      <a:endParaRPr lang="en-US" sz="1200" b="0">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BD1E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Arial" panose="020B0604020202020204"/>
                          <a:ea typeface="+mn-ea"/>
                          <a:cs typeface="+mn-cs"/>
                        </a:rPr>
                        <a:t>SAP IM by OT</a:t>
                      </a:r>
                    </a:p>
                    <a:p>
                      <a:endParaRPr lang="en-US" sz="1100" b="1" dirty="0">
                        <a:solidFill>
                          <a:schemeClr val="tx1"/>
                        </a:solidFill>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BD1E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mn-lt"/>
                        </a:rPr>
                        <a:t>SAP IM by OT: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Email, EDI, Ariba, Paper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dirty="0">
                        <a:solidFill>
                          <a:schemeClr val="tx1"/>
                        </a:solidFill>
                        <a:latin typeface="+mn-lt"/>
                      </a:endParaRPr>
                    </a:p>
                    <a:p>
                      <a:endParaRPr lang="en-US" sz="800" dirty="0">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BD1E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kern="1200">
                          <a:solidFill>
                            <a:schemeClr val="tx1"/>
                          </a:solidFill>
                          <a:latin typeface="Arial" panose="020B0604020202020204"/>
                          <a:ea typeface="+mn-ea"/>
                          <a:cs typeface="+mn-cs"/>
                        </a:rPr>
                        <a:t>SAP IM by OT</a:t>
                      </a:r>
                      <a:r>
                        <a:rPr lang="en-US" sz="1100" kern="1200">
                          <a:solidFill>
                            <a:schemeClr val="tx1"/>
                          </a:solidFill>
                          <a:latin typeface="Arial" panose="020B060402020202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a:solidFill>
                            <a:schemeClr val="tx1"/>
                          </a:solidFill>
                          <a:latin typeface="+mn-lt"/>
                        </a:rPr>
                        <a:t>Unified AP Platform</a:t>
                      </a:r>
                      <a:endParaRPr lang="en-US" sz="1100">
                        <a:solidFill>
                          <a:schemeClr val="bg2">
                            <a:lumMod val="75000"/>
                          </a:schemeClr>
                        </a:solidFill>
                        <a:latin typeface="+mn-lt"/>
                      </a:endParaRPr>
                    </a:p>
                    <a:p>
                      <a:pPr algn="l"/>
                      <a:endParaRPr lang="en-US" sz="800">
                        <a:solidFill>
                          <a:schemeClr val="bg2">
                            <a:lumMod val="75000"/>
                          </a:schemeClr>
                        </a:solidFill>
                        <a:latin typeface="+mn-lt"/>
                      </a:endParaRPr>
                    </a:p>
                  </a:txBody>
                  <a:tcPr anchor="ctr" anchorCtr="1">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BD1E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Arial" panose="020B0604020202020204"/>
                          <a:ea typeface="+mn-ea"/>
                          <a:cs typeface="+mn-cs"/>
                        </a:rPr>
                        <a:t>SAC on BTP</a:t>
                      </a:r>
                      <a:r>
                        <a:rPr lang="en-US" sz="1100" kern="1200" dirty="0">
                          <a:solidFill>
                            <a:schemeClr val="tx1"/>
                          </a:solidFill>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 AP Analytics</a:t>
                      </a:r>
                    </a:p>
                    <a:p>
                      <a:pPr algn="l"/>
                      <a:endParaRPr lang="en-US" sz="1100" dirty="0">
                        <a:solidFill>
                          <a:schemeClr val="tx1"/>
                        </a:solidFill>
                        <a:latin typeface="+mn-lt"/>
                      </a:endParaRPr>
                    </a:p>
                    <a:p>
                      <a:pPr algn="l"/>
                      <a:r>
                        <a:rPr lang="en-US" sz="1100" b="1" dirty="0">
                          <a:solidFill>
                            <a:schemeClr val="tx1"/>
                          </a:solidFill>
                          <a:latin typeface="+mn-lt"/>
                        </a:rPr>
                        <a:t>Ariba</a:t>
                      </a:r>
                      <a:r>
                        <a:rPr lang="en-US" sz="1100" dirty="0">
                          <a:solidFill>
                            <a:schemeClr val="tx1"/>
                          </a:solidFill>
                          <a:latin typeface="+mn-lt"/>
                        </a:rPr>
                        <a:t>: Spend Analytics</a:t>
                      </a:r>
                      <a:endParaRPr lang="en-US" sz="1100" dirty="0">
                        <a:latin typeface="+mn-lt"/>
                      </a:endParaRPr>
                    </a:p>
                  </a:txBody>
                  <a:tcPr anchor="ctr" anchorCtr="1">
                    <a:lnL w="1270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BD1E1"/>
                    </a:solidFill>
                  </a:tcPr>
                </a:tc>
                <a:extLst>
                  <a:ext uri="{0D108BD9-81ED-4DB2-BD59-A6C34878D82A}">
                    <a16:rowId xmlns:a16="http://schemas.microsoft.com/office/drawing/2014/main" val="10011"/>
                  </a:ext>
                </a:extLst>
              </a:tr>
            </a:tbl>
          </a:graphicData>
        </a:graphic>
      </p:graphicFrame>
      <p:graphicFrame>
        <p:nvGraphicFramePr>
          <p:cNvPr id="6" name="Table 63">
            <a:extLst>
              <a:ext uri="{FF2B5EF4-FFF2-40B4-BE49-F238E27FC236}">
                <a16:creationId xmlns:a16="http://schemas.microsoft.com/office/drawing/2014/main" id="{83BA6092-3934-42EF-A701-2051312D8782}"/>
              </a:ext>
            </a:extLst>
          </p:cNvPr>
          <p:cNvGraphicFramePr>
            <a:graphicFrameLocks noGrp="1"/>
          </p:cNvGraphicFramePr>
          <p:nvPr/>
        </p:nvGraphicFramePr>
        <p:xfrm>
          <a:off x="284077" y="1259631"/>
          <a:ext cx="1659081" cy="4936232"/>
        </p:xfrm>
        <a:graphic>
          <a:graphicData uri="http://schemas.openxmlformats.org/drawingml/2006/table">
            <a:tbl>
              <a:tblPr firstRow="1" bandRow="1">
                <a:tableStyleId>{5C22544A-7EE6-4342-B048-85BDC9FD1C3A}</a:tableStyleId>
              </a:tblPr>
              <a:tblGrid>
                <a:gridCol w="1659081">
                  <a:extLst>
                    <a:ext uri="{9D8B030D-6E8A-4147-A177-3AD203B41FA5}">
                      <a16:colId xmlns:a16="http://schemas.microsoft.com/office/drawing/2014/main" val="3358248441"/>
                    </a:ext>
                  </a:extLst>
                </a:gridCol>
              </a:tblGrid>
              <a:tr h="1660850">
                <a:tc>
                  <a:txBody>
                    <a:bodyPr/>
                    <a:lstStyle/>
                    <a:p>
                      <a:r>
                        <a:rPr lang="en-US"/>
                        <a:t>Process Components</a:t>
                      </a:r>
                    </a:p>
                    <a:p>
                      <a:endParaRPr lang="en-US"/>
                    </a:p>
                  </a:txBody>
                  <a:tcPr anchor="ctr"/>
                </a:tc>
                <a:extLst>
                  <a:ext uri="{0D108BD9-81ED-4DB2-BD59-A6C34878D82A}">
                    <a16:rowId xmlns:a16="http://schemas.microsoft.com/office/drawing/2014/main" val="3746486638"/>
                  </a:ext>
                </a:extLst>
              </a:tr>
              <a:tr h="634482">
                <a:tc>
                  <a:txBody>
                    <a:bodyPr/>
                    <a:lstStyle/>
                    <a:p>
                      <a:r>
                        <a:rPr lang="en-US" sz="1600" b="1">
                          <a:solidFill>
                            <a:schemeClr val="bg1"/>
                          </a:solidFill>
                        </a:rPr>
                        <a:t>Direct</a:t>
                      </a:r>
                    </a:p>
                  </a:txBody>
                  <a:tcPr anchor="ctr">
                    <a:solidFill>
                      <a:schemeClr val="tx1">
                        <a:lumMod val="85000"/>
                        <a:lumOff val="15000"/>
                      </a:schemeClr>
                    </a:solidFill>
                  </a:tcPr>
                </a:tc>
                <a:extLst>
                  <a:ext uri="{0D108BD9-81ED-4DB2-BD59-A6C34878D82A}">
                    <a16:rowId xmlns:a16="http://schemas.microsoft.com/office/drawing/2014/main" val="329439769"/>
                  </a:ext>
                </a:extLst>
              </a:tr>
              <a:tr h="575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rPr>
                        <a:t>Indirect</a:t>
                      </a:r>
                    </a:p>
                  </a:txBody>
                  <a:tcPr anchor="ctr">
                    <a:solidFill>
                      <a:schemeClr val="tx1">
                        <a:lumMod val="85000"/>
                        <a:lumOff val="15000"/>
                      </a:schemeClr>
                    </a:solidFill>
                  </a:tcPr>
                </a:tc>
                <a:extLst>
                  <a:ext uri="{0D108BD9-81ED-4DB2-BD59-A6C34878D82A}">
                    <a16:rowId xmlns:a16="http://schemas.microsoft.com/office/drawing/2014/main" val="938935923"/>
                  </a:ext>
                </a:extLst>
              </a:tr>
              <a:tr h="945739">
                <a:tc>
                  <a:txBody>
                    <a:bodyPr/>
                    <a:lstStyle/>
                    <a:p>
                      <a:r>
                        <a:rPr lang="en-US" sz="1600" b="1">
                          <a:solidFill>
                            <a:schemeClr val="bg1"/>
                          </a:solidFill>
                        </a:rPr>
                        <a:t>Alignment/</a:t>
                      </a:r>
                      <a:br>
                        <a:rPr lang="en-US" sz="1600" b="1">
                          <a:solidFill>
                            <a:schemeClr val="bg1"/>
                          </a:solidFill>
                        </a:rPr>
                      </a:br>
                      <a:r>
                        <a:rPr lang="en-US" sz="1600" b="1">
                          <a:solidFill>
                            <a:srgbClr val="F0AB00"/>
                          </a:solidFill>
                        </a:rPr>
                        <a:t>Opportunity</a:t>
                      </a:r>
                    </a:p>
                  </a:txBody>
                  <a:tcPr anchor="ctr">
                    <a:solidFill>
                      <a:schemeClr val="tx1">
                        <a:lumMod val="85000"/>
                        <a:lumOff val="15000"/>
                      </a:schemeClr>
                    </a:solidFill>
                  </a:tcPr>
                </a:tc>
                <a:extLst>
                  <a:ext uri="{0D108BD9-81ED-4DB2-BD59-A6C34878D82A}">
                    <a16:rowId xmlns:a16="http://schemas.microsoft.com/office/drawing/2014/main" val="1976823170"/>
                  </a:ext>
                </a:extLst>
              </a:tr>
              <a:tr h="1120010">
                <a:tc>
                  <a:txBody>
                    <a:bodyPr/>
                    <a:lstStyle/>
                    <a:p>
                      <a:r>
                        <a:rPr lang="en-US" sz="1600" b="1">
                          <a:solidFill>
                            <a:schemeClr val="bg1"/>
                          </a:solidFill>
                        </a:rPr>
                        <a:t>Technology</a:t>
                      </a:r>
                    </a:p>
                  </a:txBody>
                  <a:tcPr anchor="ctr">
                    <a:solidFill>
                      <a:schemeClr val="tx1">
                        <a:lumMod val="85000"/>
                        <a:lumOff val="15000"/>
                      </a:schemeClr>
                    </a:solidFill>
                  </a:tcPr>
                </a:tc>
                <a:extLst>
                  <a:ext uri="{0D108BD9-81ED-4DB2-BD59-A6C34878D82A}">
                    <a16:rowId xmlns:a16="http://schemas.microsoft.com/office/drawing/2014/main" val="262549781"/>
                  </a:ext>
                </a:extLst>
              </a:tr>
            </a:tbl>
          </a:graphicData>
        </a:graphic>
      </p:graphicFrame>
      <p:sp>
        <p:nvSpPr>
          <p:cNvPr id="7" name="Rectangle 6">
            <a:extLst>
              <a:ext uri="{FF2B5EF4-FFF2-40B4-BE49-F238E27FC236}">
                <a16:creationId xmlns:a16="http://schemas.microsoft.com/office/drawing/2014/main" id="{530ED545-3A7B-451B-A131-0507D7DBCEF3}"/>
              </a:ext>
            </a:extLst>
          </p:cNvPr>
          <p:cNvSpPr/>
          <p:nvPr/>
        </p:nvSpPr>
        <p:spPr>
          <a:xfrm>
            <a:off x="7333862" y="1101012"/>
            <a:ext cx="4574061" cy="5178490"/>
          </a:xfrm>
          <a:prstGeom prst="rect">
            <a:avLst/>
          </a:prstGeom>
          <a:noFill/>
          <a:ln w="28575" cap="flat" cmpd="sng" algn="ctr">
            <a:solidFill>
              <a:srgbClr val="C00000"/>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Open Sans Light"/>
              <a:ea typeface="+mn-ea"/>
              <a:cs typeface="+mn-cs"/>
            </a:endParaRPr>
          </a:p>
        </p:txBody>
      </p:sp>
      <p:sp>
        <p:nvSpPr>
          <p:cNvPr id="8" name="Title 1">
            <a:extLst>
              <a:ext uri="{FF2B5EF4-FFF2-40B4-BE49-F238E27FC236}">
                <a16:creationId xmlns:a16="http://schemas.microsoft.com/office/drawing/2014/main" id="{C1DE1B6E-6010-48C9-AFA9-718F589E3DE1}"/>
              </a:ext>
            </a:extLst>
          </p:cNvPr>
          <p:cNvSpPr txBox="1">
            <a:spLocks/>
          </p:cNvSpPr>
          <p:nvPr/>
        </p:nvSpPr>
        <p:spPr>
          <a:xfrm>
            <a:off x="201889" y="134233"/>
            <a:ext cx="10972800" cy="885678"/>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70"/>
            <a:r>
              <a:rPr lang="en-US" sz="2800" b="1">
                <a:solidFill>
                  <a:schemeClr val="accent1">
                    <a:lumMod val="75000"/>
                  </a:schemeClr>
                </a:solidFill>
                <a:latin typeface="+mn-lt"/>
              </a:rPr>
              <a:t>Procure to Pay </a:t>
            </a:r>
            <a:br>
              <a:rPr lang="en-US" sz="2800" b="1">
                <a:solidFill>
                  <a:schemeClr val="accent1">
                    <a:lumMod val="75000"/>
                  </a:schemeClr>
                </a:solidFill>
                <a:latin typeface="+mn-lt"/>
              </a:rPr>
            </a:br>
            <a:r>
              <a:rPr lang="en-US" sz="2800" b="1">
                <a:solidFill>
                  <a:srgbClr val="0C4DA2"/>
                </a:solidFill>
                <a:latin typeface="+mn-lt"/>
              </a:rPr>
              <a:t>Optimization</a:t>
            </a:r>
            <a:r>
              <a:rPr lang="en-US" sz="2800" b="1">
                <a:solidFill>
                  <a:schemeClr val="accent1">
                    <a:lumMod val="75000"/>
                  </a:schemeClr>
                </a:solidFill>
                <a:latin typeface="+mn-lt"/>
              </a:rPr>
              <a:t> </a:t>
            </a:r>
            <a:r>
              <a:rPr lang="en-US" sz="2800" b="1">
                <a:solidFill>
                  <a:srgbClr val="F0AB00"/>
                </a:solidFill>
                <a:latin typeface="+mn-lt"/>
              </a:rPr>
              <a:t>Opportunities</a:t>
            </a:r>
          </a:p>
        </p:txBody>
      </p:sp>
    </p:spTree>
    <p:extLst>
      <p:ext uri="{BB962C8B-B14F-4D97-AF65-F5344CB8AC3E}">
        <p14:creationId xmlns:p14="http://schemas.microsoft.com/office/powerpoint/2010/main" val="4241203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889BA-E079-741A-0821-17CBF78B11F9}"/>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0D60DC13-AA46-6927-4D36-C2B562C8221B}"/>
              </a:ext>
            </a:extLst>
          </p:cNvPr>
          <p:cNvGrpSpPr/>
          <p:nvPr/>
        </p:nvGrpSpPr>
        <p:grpSpPr>
          <a:xfrm>
            <a:off x="1988754" y="1526804"/>
            <a:ext cx="10062140" cy="1226939"/>
            <a:chOff x="1929762" y="1512056"/>
            <a:chExt cx="10062140" cy="1226939"/>
          </a:xfrm>
        </p:grpSpPr>
        <p:sp>
          <p:nvSpPr>
            <p:cNvPr id="11" name="Off-page Connector 10">
              <a:extLst>
                <a:ext uri="{FF2B5EF4-FFF2-40B4-BE49-F238E27FC236}">
                  <a16:creationId xmlns:a16="http://schemas.microsoft.com/office/drawing/2014/main" id="{E0690168-0E26-35ED-DFC2-C9DABBBD24FE}"/>
                </a:ext>
              </a:extLst>
            </p:cNvPr>
            <p:cNvSpPr/>
            <p:nvPr/>
          </p:nvSpPr>
          <p:spPr>
            <a:xfrm rot="16200000">
              <a:off x="9077690" y="-154069"/>
              <a:ext cx="1221159" cy="4555809"/>
            </a:xfrm>
            <a:prstGeom prst="flowChartOffpageConnector">
              <a:avLst/>
            </a:prstGeom>
            <a:solidFill>
              <a:srgbClr val="051D53"/>
            </a:solidFill>
            <a:ln w="28575">
              <a:solidFill>
                <a:srgbClr val="F9F9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ff-page Connector 11">
              <a:extLst>
                <a:ext uri="{FF2B5EF4-FFF2-40B4-BE49-F238E27FC236}">
                  <a16:creationId xmlns:a16="http://schemas.microsoft.com/office/drawing/2014/main" id="{DA99C475-DCA1-5E58-F62E-631930F84A69}"/>
                </a:ext>
              </a:extLst>
            </p:cNvPr>
            <p:cNvSpPr/>
            <p:nvPr/>
          </p:nvSpPr>
          <p:spPr>
            <a:xfrm rot="16200000">
              <a:off x="10819961" y="1561274"/>
              <a:ext cx="1221159" cy="1122723"/>
            </a:xfrm>
            <a:prstGeom prst="flowChartOffpageConnector">
              <a:avLst/>
            </a:prstGeom>
            <a:solidFill>
              <a:srgbClr val="051D53"/>
            </a:solidFill>
            <a:ln w="28575">
              <a:solidFill>
                <a:srgbClr val="F9F9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ff-page Connector 13">
              <a:extLst>
                <a:ext uri="{FF2B5EF4-FFF2-40B4-BE49-F238E27FC236}">
                  <a16:creationId xmlns:a16="http://schemas.microsoft.com/office/drawing/2014/main" id="{B32CE3CA-1553-ADE6-A743-7778B0F3151A}"/>
                </a:ext>
              </a:extLst>
            </p:cNvPr>
            <p:cNvSpPr/>
            <p:nvPr/>
          </p:nvSpPr>
          <p:spPr>
            <a:xfrm rot="16200000">
              <a:off x="10284901" y="1461025"/>
              <a:ext cx="1178027" cy="1322821"/>
            </a:xfrm>
            <a:prstGeom prst="flowChartOffpageConnector">
              <a:avLst/>
            </a:prstGeom>
            <a:solidFill>
              <a:srgbClr val="051D5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ff-page Connector 9">
              <a:extLst>
                <a:ext uri="{FF2B5EF4-FFF2-40B4-BE49-F238E27FC236}">
                  <a16:creationId xmlns:a16="http://schemas.microsoft.com/office/drawing/2014/main" id="{54831CD1-A4DB-7A85-44E9-7007F048572B}"/>
                </a:ext>
              </a:extLst>
            </p:cNvPr>
            <p:cNvSpPr/>
            <p:nvPr/>
          </p:nvSpPr>
          <p:spPr>
            <a:xfrm rot="16200000">
              <a:off x="6161072" y="1061648"/>
              <a:ext cx="1221159" cy="2128959"/>
            </a:xfrm>
            <a:prstGeom prst="flowChartOffpageConnector">
              <a:avLst/>
            </a:prstGeom>
            <a:solidFill>
              <a:schemeClr val="accent2">
                <a:lumMod val="50000"/>
              </a:schemeClr>
            </a:solidFill>
            <a:ln w="28575">
              <a:solidFill>
                <a:srgbClr val="F9F9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ff-page Connector 8">
              <a:extLst>
                <a:ext uri="{FF2B5EF4-FFF2-40B4-BE49-F238E27FC236}">
                  <a16:creationId xmlns:a16="http://schemas.microsoft.com/office/drawing/2014/main" id="{2B4031F2-EE9B-5466-DE7F-6C26F301E47D}"/>
                </a:ext>
              </a:extLst>
            </p:cNvPr>
            <p:cNvSpPr/>
            <p:nvPr/>
          </p:nvSpPr>
          <p:spPr>
            <a:xfrm rot="16200000">
              <a:off x="4385935" y="946364"/>
              <a:ext cx="1221159" cy="2359529"/>
            </a:xfrm>
            <a:prstGeom prst="flowChartOffpageConnector">
              <a:avLst/>
            </a:prstGeom>
            <a:solidFill>
              <a:schemeClr val="accent2">
                <a:lumMod val="75000"/>
              </a:schemeClr>
            </a:solidFill>
            <a:ln w="28575">
              <a:solidFill>
                <a:srgbClr val="F9F9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ff-page Connector 2">
              <a:extLst>
                <a:ext uri="{FF2B5EF4-FFF2-40B4-BE49-F238E27FC236}">
                  <a16:creationId xmlns:a16="http://schemas.microsoft.com/office/drawing/2014/main" id="{74BD0D59-469B-F7D5-2298-848988DDD7C2}"/>
                </a:ext>
              </a:extLst>
            </p:cNvPr>
            <p:cNvSpPr/>
            <p:nvPr/>
          </p:nvSpPr>
          <p:spPr>
            <a:xfrm rot="16200000">
              <a:off x="2498947" y="948651"/>
              <a:ext cx="1221159" cy="2359529"/>
            </a:xfrm>
            <a:prstGeom prst="flowChartOffpageConnector">
              <a:avLst/>
            </a:prstGeom>
            <a:solidFill>
              <a:schemeClr val="accent2">
                <a:lumMod val="60000"/>
                <a:lumOff val="40000"/>
              </a:schemeClr>
            </a:solidFill>
            <a:ln w="28575">
              <a:solidFill>
                <a:srgbClr val="F9F9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Table 4">
            <a:extLst>
              <a:ext uri="{FF2B5EF4-FFF2-40B4-BE49-F238E27FC236}">
                <a16:creationId xmlns:a16="http://schemas.microsoft.com/office/drawing/2014/main" id="{00BBD6EC-0038-3D0F-D55A-909CC609A089}"/>
              </a:ext>
            </a:extLst>
          </p:cNvPr>
          <p:cNvGraphicFramePr>
            <a:graphicFrameLocks noGrp="1"/>
          </p:cNvGraphicFramePr>
          <p:nvPr>
            <p:extLst>
              <p:ext uri="{D42A27DB-BD31-4B8C-83A1-F6EECF244321}">
                <p14:modId xmlns:p14="http://schemas.microsoft.com/office/powerpoint/2010/main" val="204240166"/>
              </p:ext>
            </p:extLst>
          </p:nvPr>
        </p:nvGraphicFramePr>
        <p:xfrm>
          <a:off x="1988751" y="2753744"/>
          <a:ext cx="9840404" cy="3727118"/>
        </p:xfrm>
        <a:graphic>
          <a:graphicData uri="http://schemas.openxmlformats.org/drawingml/2006/table">
            <a:tbl>
              <a:tblPr firstRow="1" bandRow="1">
                <a:tableStyleId>{21E4AEA4-8DFA-4A89-87EB-49C32662AFE0}</a:tableStyleId>
              </a:tblPr>
              <a:tblGrid>
                <a:gridCol w="1883273">
                  <a:extLst>
                    <a:ext uri="{9D8B030D-6E8A-4147-A177-3AD203B41FA5}">
                      <a16:colId xmlns:a16="http://schemas.microsoft.com/office/drawing/2014/main" val="20001"/>
                    </a:ext>
                  </a:extLst>
                </a:gridCol>
                <a:gridCol w="1895743">
                  <a:extLst>
                    <a:ext uri="{9D8B030D-6E8A-4147-A177-3AD203B41FA5}">
                      <a16:colId xmlns:a16="http://schemas.microsoft.com/office/drawing/2014/main" val="3494702129"/>
                    </a:ext>
                  </a:extLst>
                </a:gridCol>
                <a:gridCol w="1698648">
                  <a:extLst>
                    <a:ext uri="{9D8B030D-6E8A-4147-A177-3AD203B41FA5}">
                      <a16:colId xmlns:a16="http://schemas.microsoft.com/office/drawing/2014/main" val="1312785024"/>
                    </a:ext>
                  </a:extLst>
                </a:gridCol>
                <a:gridCol w="1756096">
                  <a:extLst>
                    <a:ext uri="{9D8B030D-6E8A-4147-A177-3AD203B41FA5}">
                      <a16:colId xmlns:a16="http://schemas.microsoft.com/office/drawing/2014/main" val="3555585042"/>
                    </a:ext>
                  </a:extLst>
                </a:gridCol>
                <a:gridCol w="1291916">
                  <a:extLst>
                    <a:ext uri="{9D8B030D-6E8A-4147-A177-3AD203B41FA5}">
                      <a16:colId xmlns:a16="http://schemas.microsoft.com/office/drawing/2014/main" val="521925719"/>
                    </a:ext>
                  </a:extLst>
                </a:gridCol>
                <a:gridCol w="1314728">
                  <a:extLst>
                    <a:ext uri="{9D8B030D-6E8A-4147-A177-3AD203B41FA5}">
                      <a16:colId xmlns:a16="http://schemas.microsoft.com/office/drawing/2014/main" val="20005"/>
                    </a:ext>
                  </a:extLst>
                </a:gridCol>
              </a:tblGrid>
              <a:tr h="455731">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dirty="0">
                          <a:latin typeface="Helvetica" pitchFamily="2" charset="0"/>
                        </a:rPr>
                        <a:t>Source</a:t>
                      </a:r>
                    </a:p>
                  </a:txBody>
                  <a:tcPr anchor="ct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dirty="0">
                          <a:latin typeface="Helvetica" pitchFamily="2" charset="0"/>
                        </a:rPr>
                        <a:t>Purchase</a:t>
                      </a:r>
                    </a:p>
                  </a:txBody>
                  <a:tcPr anchor="ct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a:latin typeface="Helvetica" pitchFamily="2" charset="0"/>
                        </a:rPr>
                        <a:t>Receive</a:t>
                      </a:r>
                    </a:p>
                  </a:txBody>
                  <a:tcPr anchor="ct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a:latin typeface="Helvetica" pitchFamily="2" charset="0"/>
                        </a:rPr>
                        <a:t>Invoice Receipt </a:t>
                      </a:r>
                    </a:p>
                  </a:txBody>
                  <a:tcPr anchor="ct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dirty="0">
                          <a:latin typeface="Helvetica" pitchFamily="2" charset="0"/>
                        </a:rPr>
                        <a:t>Resolution </a:t>
                      </a:r>
                    </a:p>
                    <a:p>
                      <a:pPr algn="ctr"/>
                      <a:r>
                        <a:rPr lang="en-US" sz="1200" dirty="0">
                          <a:latin typeface="Helvetica" pitchFamily="2" charset="0"/>
                        </a:rPr>
                        <a:t>&amp; Pay</a:t>
                      </a:r>
                    </a:p>
                  </a:txBody>
                  <a:tcPr anchor="ct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200" dirty="0">
                          <a:latin typeface="Helvetica" pitchFamily="2" charset="0"/>
                        </a:rPr>
                        <a:t>Insight</a:t>
                      </a:r>
                    </a:p>
                  </a:txBody>
                  <a:tcPr anchor="ctr"/>
                </a:tc>
                <a:extLst>
                  <a:ext uri="{0D108BD9-81ED-4DB2-BD59-A6C34878D82A}">
                    <a16:rowId xmlns:a16="http://schemas.microsoft.com/office/drawing/2014/main" val="10000"/>
                  </a:ext>
                </a:extLst>
              </a:tr>
              <a:tr h="59751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defTabSz="685568" fontAlgn="base">
                        <a:lnSpc>
                          <a:spcPct val="100000"/>
                        </a:lnSpc>
                        <a:spcBef>
                          <a:spcPts val="338"/>
                        </a:spcBef>
                        <a:spcAft>
                          <a:spcPct val="0"/>
                        </a:spcAft>
                        <a:buClr>
                          <a:srgbClr val="F0AB00"/>
                        </a:buClr>
                        <a:buSzPct val="80000"/>
                      </a:pPr>
                      <a:r>
                        <a:rPr lang="en-US" sz="1200" b="1" kern="0">
                          <a:solidFill>
                            <a:schemeClr val="bg2">
                              <a:lumMod val="50000"/>
                            </a:schemeClr>
                          </a:solidFill>
                          <a:latin typeface="Helvetica" pitchFamily="2" charset="0"/>
                        </a:rPr>
                        <a:t>On-premise </a:t>
                      </a:r>
                      <a:br>
                        <a:rPr lang="en-US" sz="1200" b="1" kern="0">
                          <a:solidFill>
                            <a:schemeClr val="bg2">
                              <a:lumMod val="50000"/>
                            </a:schemeClr>
                          </a:solidFill>
                          <a:latin typeface="Helvetica" pitchFamily="2" charset="0"/>
                        </a:rPr>
                      </a:br>
                      <a:r>
                        <a:rPr lang="en-US" sz="1200" b="1" kern="0">
                          <a:solidFill>
                            <a:schemeClr val="bg2">
                              <a:lumMod val="50000"/>
                            </a:schemeClr>
                          </a:solidFill>
                          <a:latin typeface="Helvetica" pitchFamily="2" charset="0"/>
                        </a:rPr>
                        <a:t>Solutions </a:t>
                      </a:r>
                    </a:p>
                    <a:p>
                      <a:pPr algn="ctr" defTabSz="685568" fontAlgn="base">
                        <a:lnSpc>
                          <a:spcPts val="900"/>
                        </a:lnSpc>
                        <a:spcBef>
                          <a:spcPts val="338"/>
                        </a:spcBef>
                        <a:spcAft>
                          <a:spcPct val="0"/>
                        </a:spcAft>
                        <a:buClr>
                          <a:srgbClr val="F0AB00"/>
                        </a:buClr>
                        <a:buSzPct val="80000"/>
                      </a:pPr>
                      <a:r>
                        <a:rPr lang="en-US" sz="1200" b="1" kern="0">
                          <a:solidFill>
                            <a:srgbClr val="002A53"/>
                          </a:solidFill>
                          <a:latin typeface="Helvetica" pitchFamily="2" charset="0"/>
                        </a:rPr>
                        <a:t>(ECC, S/4HANA)</a:t>
                      </a:r>
                      <a:endParaRPr lang="en-US" sz="1200" b="1" kern="0">
                        <a:solidFill>
                          <a:srgbClr val="002A53"/>
                        </a:solidFill>
                        <a:latin typeface="Helvetica" pitchFamily="2" charset="0"/>
                        <a:ea typeface="Arial Unicode MS" pitchFamily="34" charset="-128"/>
                        <a:cs typeface="Arial Unicode MS" pitchFamily="34" charset="-128"/>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100" b="1" kern="0" dirty="0">
                          <a:solidFill>
                            <a:srgbClr val="002A53"/>
                          </a:solidFill>
                          <a:latin typeface="Helvetica" pitchFamily="2" charset="0"/>
                        </a:rPr>
                        <a:t>ECC, S/4HANA</a:t>
                      </a:r>
                      <a:endParaRPr lang="en-US" sz="800" dirty="0">
                        <a:solidFill>
                          <a:srgbClr val="002A53"/>
                        </a:solidFill>
                        <a:latin typeface="Helvetica" pitchFamily="2" charset="0"/>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dirty="0">
                          <a:ln>
                            <a:noFill/>
                          </a:ln>
                          <a:solidFill>
                            <a:srgbClr val="0055A6">
                              <a:lumMod val="50000"/>
                            </a:srgbClr>
                          </a:solidFill>
                          <a:effectLst/>
                          <a:uLnTx/>
                          <a:uFillTx/>
                          <a:latin typeface="Helvetica" pitchFamily="2" charset="0"/>
                        </a:rPr>
                        <a:t>ECC, S</a:t>
                      </a:r>
                      <a:r>
                        <a:rPr kumimoji="0" lang="en-US" sz="1100" b="1" u="none" strike="noStrike" kern="0" cap="none" spc="0" normalizeH="0" baseline="0" noProof="0" dirty="0">
                          <a:ln>
                            <a:noFill/>
                          </a:ln>
                          <a:solidFill>
                            <a:srgbClr val="002A53"/>
                          </a:solidFill>
                          <a:effectLst/>
                          <a:uLnTx/>
                          <a:uFillTx/>
                          <a:latin typeface="Helvetica" pitchFamily="2" charset="0"/>
                        </a:rPr>
                        <a:t>/4</a:t>
                      </a:r>
                      <a:r>
                        <a:rPr kumimoji="0" lang="en-US" sz="1100" b="1" u="none" strike="noStrike" kern="0" cap="none" spc="0" normalizeH="0" baseline="0" noProof="0" dirty="0">
                          <a:ln>
                            <a:noFill/>
                          </a:ln>
                          <a:solidFill>
                            <a:srgbClr val="0055A6">
                              <a:lumMod val="50000"/>
                            </a:srgbClr>
                          </a:solidFill>
                          <a:effectLst/>
                          <a:uLnTx/>
                          <a:uFillTx/>
                          <a:latin typeface="Helvetica" pitchFamily="2" charset="0"/>
                        </a:rPr>
                        <a:t>HANA</a:t>
                      </a:r>
                      <a:endParaRPr kumimoji="0" lang="en-US" sz="800" b="0" i="0" u="none" strike="noStrike" kern="1200" cap="none" spc="0" normalizeH="0" baseline="0" noProof="0" dirty="0">
                        <a:ln>
                          <a:noFill/>
                        </a:ln>
                        <a:solidFill>
                          <a:srgbClr val="000000"/>
                        </a:solidFill>
                        <a:effectLst/>
                        <a:uLnTx/>
                        <a:uFillTx/>
                        <a:latin typeface="Helvetica" pitchFamily="2" charset="0"/>
                        <a:ea typeface="+mn-ea"/>
                        <a:cs typeface="+mn-cs"/>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a:ln>
                            <a:noFill/>
                          </a:ln>
                          <a:solidFill>
                            <a:srgbClr val="0055A6">
                              <a:lumMod val="50000"/>
                            </a:srgbClr>
                          </a:solidFill>
                          <a:effectLst/>
                          <a:uLnTx/>
                          <a:uFillTx/>
                          <a:latin typeface="Helvetica" pitchFamily="2" charset="0"/>
                        </a:rPr>
                        <a:t>ECC, S/4HANA</a:t>
                      </a:r>
                      <a:endParaRPr kumimoji="0" lang="en-US" sz="800" b="0" i="0" u="none" strike="noStrike" kern="1200" cap="none" spc="0" normalizeH="0" baseline="0" noProof="0">
                        <a:ln>
                          <a:noFill/>
                        </a:ln>
                        <a:solidFill>
                          <a:srgbClr val="000000"/>
                        </a:solidFill>
                        <a:effectLst/>
                        <a:uLnTx/>
                        <a:uFillTx/>
                        <a:latin typeface="Helvetica" pitchFamily="2" charset="0"/>
                        <a:ea typeface="+mn-ea"/>
                        <a:cs typeface="+mn-cs"/>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dirty="0">
                          <a:ln>
                            <a:noFill/>
                          </a:ln>
                          <a:solidFill>
                            <a:srgbClr val="0055A6">
                              <a:lumMod val="50000"/>
                            </a:srgbClr>
                          </a:solidFill>
                          <a:effectLst/>
                          <a:uLnTx/>
                          <a:uFillTx/>
                          <a:latin typeface="Helvetica" pitchFamily="2" charset="0"/>
                        </a:rPr>
                        <a:t>ECC, S/4HANA</a:t>
                      </a:r>
                      <a:endParaRPr kumimoji="0" lang="en-US" sz="800" b="0" i="0" u="none" strike="noStrike" kern="1200" cap="none" spc="0" normalizeH="0" baseline="0" noProof="0" dirty="0">
                        <a:ln>
                          <a:noFill/>
                        </a:ln>
                        <a:solidFill>
                          <a:srgbClr val="000000"/>
                        </a:solidFill>
                        <a:effectLst/>
                        <a:uLnTx/>
                        <a:uFillTx/>
                        <a:latin typeface="Helvetica" pitchFamily="2" charset="0"/>
                        <a:ea typeface="+mn-ea"/>
                        <a:cs typeface="+mn-cs"/>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200" b="1">
                          <a:solidFill>
                            <a:schemeClr val="tx1"/>
                          </a:solidFill>
                          <a:latin typeface="Helvetica" pitchFamily="2" charset="0"/>
                        </a:rPr>
                        <a:t>SAP Analytics</a:t>
                      </a:r>
                    </a:p>
                  </a:txBody>
                  <a:tcPr anchor="ctr"/>
                </a:tc>
                <a:extLst>
                  <a:ext uri="{0D108BD9-81ED-4DB2-BD59-A6C34878D82A}">
                    <a16:rowId xmlns:a16="http://schemas.microsoft.com/office/drawing/2014/main" val="10002"/>
                  </a:ext>
                </a:extLst>
              </a:tr>
              <a:tr h="57726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a:ln>
                            <a:noFill/>
                          </a:ln>
                          <a:solidFill>
                            <a:schemeClr val="tx1"/>
                          </a:solidFill>
                          <a:effectLst/>
                          <a:uLnTx/>
                          <a:uFillTx/>
                          <a:latin typeface="Helvetica" pitchFamily="2" charset="0"/>
                        </a:rPr>
                        <a:t>Network</a:t>
                      </a:r>
                      <a:endParaRPr kumimoji="0" lang="en-US" sz="1100" b="1" i="0" u="none" strike="noStrike" kern="0" cap="none" spc="0" normalizeH="0" baseline="0" noProof="0">
                        <a:ln>
                          <a:noFill/>
                        </a:ln>
                        <a:solidFill>
                          <a:schemeClr val="tx1"/>
                        </a:solidFill>
                        <a:effectLst/>
                        <a:uLnTx/>
                        <a:uFillTx/>
                        <a:latin typeface="Helvetica" pitchFamily="2" charset="0"/>
                        <a:ea typeface="Arial Unicode MS" pitchFamily="34" charset="-128"/>
                        <a:cs typeface="Arial Unicode MS" pitchFamily="34" charset="-128"/>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685568" rtl="0" eaLnBrk="1" fontAlgn="base" latinLnBrk="0" hangingPunct="1">
                        <a:lnSpc>
                          <a:spcPts val="900"/>
                        </a:lnSpc>
                        <a:spcBef>
                          <a:spcPts val="338"/>
                        </a:spcBef>
                        <a:spcAft>
                          <a:spcPct val="0"/>
                        </a:spcAft>
                        <a:buClr>
                          <a:srgbClr val="F0AB00"/>
                        </a:buClr>
                        <a:buSzPct val="80000"/>
                        <a:buFontTx/>
                        <a:buNone/>
                        <a:tabLst/>
                        <a:defRPr/>
                      </a:pPr>
                      <a:r>
                        <a:rPr kumimoji="0" lang="en-US" sz="1100" b="1" u="none" strike="noStrike" kern="0" cap="none" spc="0" normalizeH="0" baseline="0" noProof="0">
                          <a:ln>
                            <a:noFill/>
                          </a:ln>
                          <a:solidFill>
                            <a:schemeClr val="tx1"/>
                          </a:solidFill>
                          <a:effectLst/>
                          <a:uLnTx/>
                          <a:uFillTx/>
                          <a:latin typeface="Helvetica" pitchFamily="2" charset="0"/>
                        </a:rPr>
                        <a:t>Network</a:t>
                      </a:r>
                      <a:endParaRPr kumimoji="0" lang="en-US" sz="1100" b="1" i="0" u="none" strike="noStrike" kern="0" cap="none" spc="0" normalizeH="0" baseline="0" noProof="0">
                        <a:ln>
                          <a:noFill/>
                        </a:ln>
                        <a:solidFill>
                          <a:schemeClr val="tx1"/>
                        </a:solidFill>
                        <a:effectLst/>
                        <a:uLnTx/>
                        <a:uFillTx/>
                        <a:latin typeface="Helvetica" pitchFamily="2" charset="0"/>
                        <a:ea typeface="Arial Unicode MS" pitchFamily="34" charset="-128"/>
                        <a:cs typeface="Arial Unicode MS" pitchFamily="34" charset="-128"/>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a:ln>
                            <a:noFill/>
                          </a:ln>
                          <a:solidFill>
                            <a:srgbClr val="000000"/>
                          </a:solidFill>
                          <a:effectLst/>
                          <a:uLnTx/>
                          <a:uFillTx/>
                          <a:latin typeface="Helvetica" pitchFamily="2" charset="0"/>
                        </a:rPr>
                        <a:t>Network or </a:t>
                      </a:r>
                      <a:br>
                        <a:rPr kumimoji="0" lang="en-US" sz="1100" b="1" u="none" strike="noStrike" kern="0" cap="none" spc="0" normalizeH="0" baseline="0" noProof="0">
                          <a:ln>
                            <a:noFill/>
                          </a:ln>
                          <a:solidFill>
                            <a:srgbClr val="000000"/>
                          </a:solidFill>
                          <a:effectLst/>
                          <a:uLnTx/>
                          <a:uFillTx/>
                          <a:latin typeface="Helvetica" pitchFamily="2" charset="0"/>
                        </a:rPr>
                      </a:br>
                      <a:r>
                        <a:rPr kumimoji="0" lang="en-US" sz="1100" b="1" u="none" strike="noStrike" kern="0" cap="none" spc="0" normalizeH="0" baseline="0" noProof="0">
                          <a:ln>
                            <a:noFill/>
                          </a:ln>
                          <a:solidFill>
                            <a:srgbClr val="000000"/>
                          </a:solidFill>
                          <a:effectLst/>
                          <a:uLnTx/>
                          <a:uFillTx/>
                          <a:latin typeface="Helvetica" pitchFamily="2" charset="0"/>
                        </a:rPr>
                        <a:t>(</a:t>
                      </a:r>
                      <a:r>
                        <a:rPr kumimoji="0" lang="en-US" sz="1100" b="1" u="none" strike="noStrike" kern="0" cap="none" spc="0" normalizeH="0" baseline="0" noProof="0">
                          <a:ln>
                            <a:noFill/>
                          </a:ln>
                          <a:solidFill>
                            <a:srgbClr val="0055A6">
                              <a:lumMod val="50000"/>
                            </a:srgbClr>
                          </a:solidFill>
                          <a:effectLst/>
                          <a:uLnTx/>
                          <a:uFillTx/>
                          <a:latin typeface="Helvetica" pitchFamily="2" charset="0"/>
                        </a:rPr>
                        <a:t>ECC, S/4HANA)</a:t>
                      </a:r>
                      <a:endParaRPr kumimoji="0" lang="en-US" sz="1100" b="0" i="0" u="none" strike="noStrike" kern="1200" cap="none" spc="0" normalizeH="0" baseline="0" noProof="0">
                        <a:ln>
                          <a:noFill/>
                        </a:ln>
                        <a:solidFill>
                          <a:srgbClr val="000000"/>
                        </a:solidFill>
                        <a:effectLst/>
                        <a:uLnTx/>
                        <a:uFillTx/>
                        <a:latin typeface="Helvetica" pitchFamily="2" charset="0"/>
                        <a:ea typeface="+mn-ea"/>
                        <a:cs typeface="+mn-cs"/>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a:ln>
                            <a:noFill/>
                          </a:ln>
                          <a:solidFill>
                            <a:srgbClr val="000000"/>
                          </a:solidFill>
                          <a:effectLst/>
                          <a:uLnTx/>
                          <a:uFillTx/>
                          <a:latin typeface="Helvetica" pitchFamily="2" charset="0"/>
                        </a:rPr>
                        <a:t>Network or </a:t>
                      </a:r>
                      <a:br>
                        <a:rPr kumimoji="0" lang="en-US" sz="1100" b="1" u="none" strike="noStrike" kern="0" cap="none" spc="0" normalizeH="0" baseline="0" noProof="0">
                          <a:ln>
                            <a:noFill/>
                          </a:ln>
                          <a:solidFill>
                            <a:srgbClr val="000000"/>
                          </a:solidFill>
                          <a:effectLst/>
                          <a:uLnTx/>
                          <a:uFillTx/>
                          <a:latin typeface="Helvetica" pitchFamily="2" charset="0"/>
                        </a:rPr>
                      </a:br>
                      <a:r>
                        <a:rPr kumimoji="0" lang="en-US" sz="1100" b="1" u="none" strike="noStrike" kern="0" cap="none" spc="0" normalizeH="0" baseline="0" noProof="0">
                          <a:ln>
                            <a:noFill/>
                          </a:ln>
                          <a:solidFill>
                            <a:srgbClr val="000000"/>
                          </a:solidFill>
                          <a:effectLst/>
                          <a:uLnTx/>
                          <a:uFillTx/>
                          <a:latin typeface="Helvetica" pitchFamily="2" charset="0"/>
                        </a:rPr>
                        <a:t>(</a:t>
                      </a:r>
                      <a:r>
                        <a:rPr kumimoji="0" lang="en-US" sz="1100" b="1" u="none" strike="noStrike" kern="0" cap="none" spc="0" normalizeH="0" baseline="0" noProof="0">
                          <a:ln>
                            <a:noFill/>
                          </a:ln>
                          <a:solidFill>
                            <a:srgbClr val="0055A6">
                              <a:lumMod val="50000"/>
                            </a:srgbClr>
                          </a:solidFill>
                          <a:effectLst/>
                          <a:uLnTx/>
                          <a:uFillTx/>
                          <a:latin typeface="Helvetica" pitchFamily="2" charset="0"/>
                        </a:rPr>
                        <a:t>ECC, S/4HANA)</a:t>
                      </a:r>
                      <a:endParaRPr kumimoji="0" lang="en-US" sz="1100" b="0" i="0" u="none" strike="noStrike" kern="1200" cap="none" spc="0" normalizeH="0" baseline="0" noProof="0">
                        <a:ln>
                          <a:noFill/>
                        </a:ln>
                        <a:solidFill>
                          <a:srgbClr val="000000"/>
                        </a:solidFill>
                        <a:effectLst/>
                        <a:uLnTx/>
                        <a:uFillTx/>
                        <a:latin typeface="Helvetica" pitchFamily="2" charset="0"/>
                        <a:ea typeface="+mn-ea"/>
                        <a:cs typeface="+mn-cs"/>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u="none" strike="noStrike" kern="0" cap="none" spc="0" normalizeH="0" baseline="0" noProof="0">
                          <a:ln>
                            <a:noFill/>
                          </a:ln>
                          <a:solidFill>
                            <a:srgbClr val="0055A6">
                              <a:lumMod val="50000"/>
                            </a:srgbClr>
                          </a:solidFill>
                          <a:effectLst/>
                          <a:uLnTx/>
                          <a:uFillTx/>
                          <a:latin typeface="Helvetica" pitchFamily="2" charset="0"/>
                        </a:rPr>
                        <a:t>ECC, S/4HANA</a:t>
                      </a:r>
                      <a:endParaRPr kumimoji="0" lang="en-US" sz="1100" b="0" i="0" u="none" strike="noStrike" kern="1200" cap="none" spc="0" normalizeH="0" baseline="0" noProof="0">
                        <a:ln>
                          <a:noFill/>
                        </a:ln>
                        <a:solidFill>
                          <a:srgbClr val="000000"/>
                        </a:solidFill>
                        <a:effectLst/>
                        <a:uLnTx/>
                        <a:uFillTx/>
                        <a:latin typeface="Helvetica" pitchFamily="2" charset="0"/>
                        <a:ea typeface="+mn-ea"/>
                        <a:cs typeface="+mn-cs"/>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100" b="1">
                          <a:solidFill>
                            <a:schemeClr val="tx1"/>
                          </a:solidFill>
                          <a:latin typeface="Helvetica" pitchFamily="2" charset="0"/>
                        </a:rPr>
                        <a:t>Ariba</a:t>
                      </a:r>
                    </a:p>
                  </a:txBody>
                  <a:tcPr anchor="ctr"/>
                </a:tc>
                <a:extLst>
                  <a:ext uri="{0D108BD9-81ED-4DB2-BD59-A6C34878D82A}">
                    <a16:rowId xmlns:a16="http://schemas.microsoft.com/office/drawing/2014/main" val="10004"/>
                  </a:ext>
                </a:extLst>
              </a:tr>
              <a:tr h="909744">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609585" rtl="0" eaLnBrk="1" fontAlgn="auto" latinLnBrk="0" hangingPunct="1">
                        <a:lnSpc>
                          <a:spcPct val="130000"/>
                        </a:lnSpc>
                        <a:spcBef>
                          <a:spcPts val="0"/>
                        </a:spcBef>
                        <a:spcAft>
                          <a:spcPts val="0"/>
                        </a:spcAft>
                        <a:buClrTx/>
                        <a:buSzTx/>
                        <a:buFontTx/>
                        <a:buNone/>
                        <a:tabLst/>
                        <a:defRPr/>
                      </a:pPr>
                      <a:r>
                        <a:rPr kumimoji="0" lang="en-US" sz="1067" b="1" u="none" strike="noStrike" kern="1200" cap="none" spc="0" normalizeH="0" baseline="0" dirty="0">
                          <a:ln>
                            <a:noFill/>
                          </a:ln>
                          <a:solidFill>
                            <a:schemeClr val="tx1"/>
                          </a:solidFill>
                          <a:effectLst/>
                          <a:uLnTx/>
                          <a:uFillTx/>
                          <a:latin typeface="Helvetica" pitchFamily="2" charset="0"/>
                        </a:rPr>
                        <a:t>Aligned by Spend Category</a:t>
                      </a:r>
                      <a:endParaRPr lang="en-US" sz="1050" dirty="0">
                        <a:solidFill>
                          <a:schemeClr val="tx1"/>
                        </a:solidFill>
                        <a:latin typeface="Helvetica" pitchFamily="2" charset="0"/>
                      </a:endParaRPr>
                    </a:p>
                  </a:txBody>
                  <a:tcPr marL="121920" marR="121920" marT="60960" marB="60960" anchor="ctr"/>
                </a:tc>
                <a:tc>
                  <a:txBody>
                    <a:bodyPr/>
                    <a:lstStyle/>
                    <a:p>
                      <a:pPr marL="0" marR="0" lvl="0" indent="0" algn="ctr" defTabSz="609585" rtl="0" eaLnBrk="1" fontAlgn="auto" latinLnBrk="0" hangingPunct="1">
                        <a:lnSpc>
                          <a:spcPct val="130000"/>
                        </a:lnSpc>
                        <a:spcBef>
                          <a:spcPts val="0"/>
                        </a:spcBef>
                        <a:spcAft>
                          <a:spcPts val="0"/>
                        </a:spcAft>
                        <a:buClrTx/>
                        <a:buSzTx/>
                        <a:buFontTx/>
                        <a:buNone/>
                        <a:tabLst/>
                        <a:defRPr/>
                      </a:pPr>
                      <a:r>
                        <a:rPr kumimoji="0" lang="en-US" sz="1067" b="1" u="none" strike="noStrike" kern="1200" cap="none" spc="0" normalizeH="0" baseline="0">
                          <a:ln>
                            <a:noFill/>
                          </a:ln>
                          <a:solidFill>
                            <a:schemeClr val="tx1"/>
                          </a:solidFill>
                          <a:effectLst/>
                          <a:uLnTx/>
                          <a:uFillTx/>
                          <a:latin typeface="Helvetica" pitchFamily="2" charset="0"/>
                        </a:rPr>
                        <a:t>Aligned by Spend Category</a:t>
                      </a:r>
                      <a:endParaRPr kumimoji="0" lang="en-US" sz="1067" b="1" i="0" u="none" strike="noStrike" kern="1200" cap="none" spc="0" normalizeH="0" baseline="0">
                        <a:ln>
                          <a:noFill/>
                        </a:ln>
                        <a:solidFill>
                          <a:schemeClr val="tx1"/>
                        </a:solidFill>
                        <a:effectLst/>
                        <a:uLnTx/>
                        <a:uFillTx/>
                        <a:latin typeface="Helvetica" pitchFamily="2" charset="0"/>
                        <a:ea typeface="+mn-ea"/>
                        <a:cs typeface="Arial" charset="0"/>
                      </a:endParaRPr>
                    </a:p>
                  </a:txBody>
                  <a:tcPr marL="121920" marR="121920" marT="60960" marB="60960" anchor="ctr"/>
                </a:tc>
                <a:tc>
                  <a:txBody>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en-US" sz="1067" b="1" u="none" strike="noStrike" kern="1200" cap="none" spc="0" normalizeH="0" baseline="0" noProof="0">
                          <a:ln>
                            <a:noFill/>
                          </a:ln>
                          <a:solidFill>
                            <a:srgbClr val="FF0000"/>
                          </a:solidFill>
                          <a:effectLst/>
                          <a:uLnTx/>
                          <a:uFillTx/>
                          <a:latin typeface="Helvetica" pitchFamily="2" charset="0"/>
                        </a:rPr>
                        <a:t>Opportunity to Streamline Receiving</a:t>
                      </a:r>
                      <a:endParaRPr kumimoji="0" lang="en-US" sz="1067" b="1" i="0" u="none" strike="noStrike" kern="1200" cap="none" spc="0" normalizeH="0" baseline="0" noProof="0">
                        <a:ln>
                          <a:noFill/>
                        </a:ln>
                        <a:solidFill>
                          <a:srgbClr val="FF0000"/>
                        </a:solidFill>
                        <a:effectLst/>
                        <a:uLnTx/>
                        <a:uFillTx/>
                        <a:latin typeface="Helvetica" pitchFamily="2" charset="0"/>
                        <a:ea typeface="+mn-ea"/>
                        <a:cs typeface="Arial" charset="0"/>
                      </a:endParaRPr>
                    </a:p>
                  </a:txBody>
                  <a:tcPr marL="121920" marR="121920" marT="60960" marB="60960" anchor="ctr"/>
                </a:tc>
                <a:tc>
                  <a:txBody>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en-US" sz="1067" b="1" u="none" strike="noStrike" kern="1200" cap="none" spc="0" normalizeH="0" baseline="0" noProof="0">
                          <a:ln>
                            <a:noFill/>
                          </a:ln>
                          <a:solidFill>
                            <a:srgbClr val="FF0000"/>
                          </a:solidFill>
                          <a:effectLst/>
                          <a:uLnTx/>
                          <a:uFillTx/>
                          <a:latin typeface="Helvetica" pitchFamily="2" charset="0"/>
                        </a:rPr>
                        <a:t>Opportunity to address: Network Adopted and Unadopted Vendors</a:t>
                      </a:r>
                      <a:endParaRPr kumimoji="0" lang="en-US" sz="1067" b="1" i="0" u="none" strike="noStrike" kern="1200" cap="none" spc="0" normalizeH="0" baseline="0" noProof="0">
                        <a:ln>
                          <a:noFill/>
                        </a:ln>
                        <a:solidFill>
                          <a:srgbClr val="FF0000"/>
                        </a:solidFill>
                        <a:effectLst/>
                        <a:uLnTx/>
                        <a:uFillTx/>
                        <a:latin typeface="Helvetica" pitchFamily="2" charset="0"/>
                        <a:ea typeface="+mn-ea"/>
                        <a:cs typeface="Arial" charset="0"/>
                      </a:endParaRPr>
                    </a:p>
                  </a:txBody>
                  <a:tcPr marL="121920" marR="121920" marT="60960" marB="60960" anchor="ctr"/>
                </a:tc>
                <a:tc>
                  <a:txBody>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en-US" sz="1067" b="1" u="none" strike="noStrike" kern="1200" cap="none" spc="0" normalizeH="0" baseline="0" noProof="0">
                          <a:ln>
                            <a:noFill/>
                          </a:ln>
                          <a:solidFill>
                            <a:srgbClr val="FF0000"/>
                          </a:solidFill>
                          <a:effectLst/>
                          <a:uLnTx/>
                          <a:uFillTx/>
                          <a:latin typeface="Helvetica" pitchFamily="2" charset="0"/>
                        </a:rPr>
                        <a:t>Global Invoice Platform and automation</a:t>
                      </a:r>
                      <a:endParaRPr kumimoji="0" lang="en-US" sz="1067" b="1" i="0" u="none" strike="noStrike" kern="1200" cap="none" spc="0" normalizeH="0" baseline="0" noProof="0">
                        <a:ln>
                          <a:noFill/>
                        </a:ln>
                        <a:solidFill>
                          <a:srgbClr val="FF0000"/>
                        </a:solidFill>
                        <a:effectLst/>
                        <a:uLnTx/>
                        <a:uFillTx/>
                        <a:latin typeface="Helvetica" pitchFamily="2" charset="0"/>
                        <a:ea typeface="+mn-ea"/>
                        <a:cs typeface="Arial" charset="0"/>
                      </a:endParaRPr>
                    </a:p>
                  </a:txBody>
                  <a:tcPr marL="121920" marR="121920" marT="60960" marB="60960" anchor="ctr"/>
                </a:tc>
                <a:tc>
                  <a:txBody>
                    <a:bodyPr/>
                    <a:lstStyle/>
                    <a:p>
                      <a:pPr marL="0" marR="0" lvl="0" indent="0" algn="l" defTabSz="609585" rtl="0" eaLnBrk="1" fontAlgn="auto" latinLnBrk="0" hangingPunct="1">
                        <a:lnSpc>
                          <a:spcPct val="130000"/>
                        </a:lnSpc>
                        <a:spcBef>
                          <a:spcPts val="0"/>
                        </a:spcBef>
                        <a:spcAft>
                          <a:spcPts val="0"/>
                        </a:spcAft>
                        <a:buClrTx/>
                        <a:buSzTx/>
                        <a:buFontTx/>
                        <a:buNone/>
                        <a:tabLst/>
                        <a:defRPr/>
                      </a:pPr>
                      <a:r>
                        <a:rPr kumimoji="0" lang="en-US" sz="1067" b="1" u="none" strike="noStrike" kern="1200" cap="none" spc="0" normalizeH="0" baseline="0" noProof="0" dirty="0">
                          <a:ln>
                            <a:noFill/>
                          </a:ln>
                          <a:solidFill>
                            <a:srgbClr val="FF0000"/>
                          </a:solidFill>
                          <a:effectLst/>
                          <a:uLnTx/>
                          <a:uFillTx/>
                          <a:latin typeface="Helvetica" pitchFamily="2" charset="0"/>
                        </a:rPr>
                        <a:t>Align by Process Component</a:t>
                      </a:r>
                      <a:endParaRPr kumimoji="0" lang="en-US" sz="1067" b="1" i="0" u="none" strike="noStrike" kern="1200" cap="none" spc="0" normalizeH="0" baseline="0" noProof="0" dirty="0">
                        <a:ln>
                          <a:noFill/>
                        </a:ln>
                        <a:solidFill>
                          <a:srgbClr val="FF0000"/>
                        </a:solidFill>
                        <a:effectLst/>
                        <a:uLnTx/>
                        <a:uFillTx/>
                        <a:latin typeface="Helvetica" pitchFamily="2" charset="0"/>
                        <a:ea typeface="+mn-ea"/>
                        <a:cs typeface="Arial" charset="0"/>
                      </a:endParaRPr>
                    </a:p>
                  </a:txBody>
                  <a:tcPr marL="121920" marR="121920" marT="60960" marB="60960" anchor="ctr"/>
                </a:tc>
                <a:extLst>
                  <a:ext uri="{0D108BD9-81ED-4DB2-BD59-A6C34878D82A}">
                    <a16:rowId xmlns:a16="http://schemas.microsoft.com/office/drawing/2014/main" val="1458104304"/>
                  </a:ext>
                </a:extLst>
              </a:tr>
              <a:tr h="111754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342464" rtl="0" eaLnBrk="1" fontAlgn="auto" latinLnBrk="0" hangingPunct="1">
                        <a:lnSpc>
                          <a:spcPct val="100000"/>
                        </a:lnSpc>
                        <a:spcBef>
                          <a:spcPts val="0"/>
                        </a:spcBef>
                        <a:spcAft>
                          <a:spcPts val="0"/>
                        </a:spcAft>
                        <a:buClrTx/>
                        <a:buSzTx/>
                        <a:buFontTx/>
                        <a:buNone/>
                        <a:tabLst/>
                        <a:defRPr/>
                      </a:pPr>
                      <a:r>
                        <a:rPr lang="en-US" sz="1300" b="0" kern="1200">
                          <a:solidFill>
                            <a:schemeClr val="tx1"/>
                          </a:solidFill>
                          <a:latin typeface="Helvetica" pitchFamily="2" charset="0"/>
                        </a:rPr>
                        <a:t>Ariba</a:t>
                      </a:r>
                      <a:endParaRPr lang="en-US" sz="1300" b="0">
                        <a:solidFill>
                          <a:schemeClr val="tx1"/>
                        </a:solidFill>
                        <a:latin typeface="Helvetica" pitchFamily="2" charset="0"/>
                      </a:endParaRPr>
                    </a:p>
                  </a:txBody>
                  <a:tcPr anchor="ctr" anchorCtr="1"/>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200" b="0" baseline="0" dirty="0">
                          <a:latin typeface="Helvetica" pitchFamily="2" charset="0"/>
                        </a:rPr>
                        <a:t>SAP and Ariba</a:t>
                      </a:r>
                      <a:endParaRPr lang="en-US" sz="1200" b="0" dirty="0">
                        <a:latin typeface="Helvetica" pitchFamily="2" charset="0"/>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Helvetica" pitchFamily="2" charset="0"/>
                        </a:rPr>
                        <a:t>SAP IM by OT</a:t>
                      </a:r>
                    </a:p>
                    <a:p>
                      <a:endParaRPr lang="en-US" sz="1100" b="1" dirty="0">
                        <a:solidFill>
                          <a:schemeClr val="tx1"/>
                        </a:solidFill>
                        <a:latin typeface="Helvetica" pitchFamily="2" charset="0"/>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latin typeface="Helvetica" pitchFamily="2" charset="0"/>
                        </a:rPr>
                        <a:t>SAP IM by OT: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Helvetica" pitchFamily="2" charset="0"/>
                        </a:rPr>
                        <a:t>Email, EDI, Ariba, Paper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dirty="0">
                        <a:solidFill>
                          <a:schemeClr val="tx1"/>
                        </a:solidFill>
                        <a:latin typeface="Helvetica" pitchFamily="2" charset="0"/>
                      </a:endParaRPr>
                    </a:p>
                    <a:p>
                      <a:endParaRPr lang="en-US" sz="800" dirty="0">
                        <a:latin typeface="Helvetica" pitchFamily="2" charset="0"/>
                      </a:endParaRPr>
                    </a:p>
                  </a:txBody>
                  <a:tcPr anchor="ct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kern="1200">
                          <a:solidFill>
                            <a:schemeClr val="tx1"/>
                          </a:solidFill>
                          <a:latin typeface="Helvetica" pitchFamily="2" charset="0"/>
                        </a:rPr>
                        <a:t>SAP IM by OT</a:t>
                      </a:r>
                      <a:r>
                        <a:rPr lang="en-US" sz="1100" kern="1200">
                          <a:solidFill>
                            <a:schemeClr val="tx1"/>
                          </a:solidFill>
                          <a:latin typeface="Helvetica" pitchFamily="2"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a:solidFill>
                            <a:schemeClr val="tx1"/>
                          </a:solidFill>
                          <a:latin typeface="Helvetica" pitchFamily="2" charset="0"/>
                        </a:rPr>
                        <a:t>Unified AP Platform</a:t>
                      </a:r>
                      <a:endParaRPr lang="en-US" sz="1100">
                        <a:solidFill>
                          <a:schemeClr val="bg2">
                            <a:lumMod val="75000"/>
                          </a:schemeClr>
                        </a:solidFill>
                        <a:latin typeface="Helvetica" pitchFamily="2" charset="0"/>
                      </a:endParaRPr>
                    </a:p>
                    <a:p>
                      <a:pPr algn="l"/>
                      <a:endParaRPr lang="en-US" sz="800">
                        <a:solidFill>
                          <a:schemeClr val="bg2">
                            <a:lumMod val="75000"/>
                          </a:schemeClr>
                        </a:solidFill>
                        <a:latin typeface="Helvetica" pitchFamily="2" charset="0"/>
                      </a:endParaRPr>
                    </a:p>
                  </a:txBody>
                  <a:tcPr anchor="ctr" anchorCtr="1"/>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latin typeface="Helvetica" pitchFamily="2" charset="0"/>
                        </a:rPr>
                        <a:t>SAC on BTP</a:t>
                      </a:r>
                      <a:r>
                        <a:rPr lang="en-US" sz="1100" kern="1200" dirty="0">
                          <a:solidFill>
                            <a:schemeClr val="tx1"/>
                          </a:solidFill>
                          <a:latin typeface="Helvetica"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Helvetica" pitchFamily="2" charset="0"/>
                        </a:rPr>
                        <a:t> AP Analytics</a:t>
                      </a:r>
                    </a:p>
                    <a:p>
                      <a:pPr algn="l"/>
                      <a:endParaRPr lang="en-US" sz="1100" dirty="0">
                        <a:solidFill>
                          <a:schemeClr val="tx1"/>
                        </a:solidFill>
                        <a:latin typeface="Helvetica" pitchFamily="2" charset="0"/>
                      </a:endParaRPr>
                    </a:p>
                    <a:p>
                      <a:pPr algn="l"/>
                      <a:r>
                        <a:rPr lang="en-US" sz="1100" b="1" dirty="0">
                          <a:solidFill>
                            <a:schemeClr val="tx1"/>
                          </a:solidFill>
                          <a:latin typeface="Helvetica" pitchFamily="2" charset="0"/>
                        </a:rPr>
                        <a:t>Ariba</a:t>
                      </a:r>
                      <a:r>
                        <a:rPr lang="en-US" sz="1100" dirty="0">
                          <a:solidFill>
                            <a:schemeClr val="tx1"/>
                          </a:solidFill>
                          <a:latin typeface="Helvetica" pitchFamily="2" charset="0"/>
                        </a:rPr>
                        <a:t>: Spend Analytics</a:t>
                      </a:r>
                      <a:endParaRPr lang="en-US" sz="1100" dirty="0">
                        <a:latin typeface="Helvetica" pitchFamily="2" charset="0"/>
                      </a:endParaRPr>
                    </a:p>
                  </a:txBody>
                  <a:tcPr anchor="ctr" anchorCtr="1"/>
                </a:tc>
                <a:extLst>
                  <a:ext uri="{0D108BD9-81ED-4DB2-BD59-A6C34878D82A}">
                    <a16:rowId xmlns:a16="http://schemas.microsoft.com/office/drawing/2014/main" val="10011"/>
                  </a:ext>
                </a:extLst>
              </a:tr>
            </a:tbl>
          </a:graphicData>
        </a:graphic>
      </p:graphicFrame>
      <p:graphicFrame>
        <p:nvGraphicFramePr>
          <p:cNvPr id="6" name="Table 63">
            <a:extLst>
              <a:ext uri="{FF2B5EF4-FFF2-40B4-BE49-F238E27FC236}">
                <a16:creationId xmlns:a16="http://schemas.microsoft.com/office/drawing/2014/main" id="{D3DA0ABE-15EE-2CC8-7ADA-6B0D36331EA1}"/>
              </a:ext>
            </a:extLst>
          </p:cNvPr>
          <p:cNvGraphicFramePr>
            <a:graphicFrameLocks noGrp="1"/>
          </p:cNvGraphicFramePr>
          <p:nvPr>
            <p:extLst>
              <p:ext uri="{D42A27DB-BD31-4B8C-83A1-F6EECF244321}">
                <p14:modId xmlns:p14="http://schemas.microsoft.com/office/powerpoint/2010/main" val="2532805596"/>
              </p:ext>
            </p:extLst>
          </p:nvPr>
        </p:nvGraphicFramePr>
        <p:xfrm>
          <a:off x="331780" y="1545312"/>
          <a:ext cx="1659081" cy="4936232"/>
        </p:xfrm>
        <a:graphic>
          <a:graphicData uri="http://schemas.openxmlformats.org/drawingml/2006/table">
            <a:tbl>
              <a:tblPr firstRow="1" firstCol="1" bandRow="1" bandCol="1">
                <a:tableStyleId>{21E4AEA4-8DFA-4A89-87EB-49C32662AFE0}</a:tableStyleId>
              </a:tblPr>
              <a:tblGrid>
                <a:gridCol w="1659081">
                  <a:extLst>
                    <a:ext uri="{9D8B030D-6E8A-4147-A177-3AD203B41FA5}">
                      <a16:colId xmlns:a16="http://schemas.microsoft.com/office/drawing/2014/main" val="3358248441"/>
                    </a:ext>
                  </a:extLst>
                </a:gridCol>
              </a:tblGrid>
              <a:tr h="1660850">
                <a:tc>
                  <a:txBody>
                    <a:bodyPr/>
                    <a:lstStyle/>
                    <a:p>
                      <a:r>
                        <a:rPr lang="en-US" dirty="0">
                          <a:latin typeface="Helvetica" pitchFamily="2" charset="0"/>
                        </a:rPr>
                        <a:t>Process Components</a:t>
                      </a:r>
                    </a:p>
                    <a:p>
                      <a:endParaRPr lang="en-US" dirty="0">
                        <a:latin typeface="Helvetica" pitchFamily="2" charset="0"/>
                      </a:endParaRPr>
                    </a:p>
                  </a:txBody>
                  <a:tcPr anchor="ctr"/>
                </a:tc>
                <a:extLst>
                  <a:ext uri="{0D108BD9-81ED-4DB2-BD59-A6C34878D82A}">
                    <a16:rowId xmlns:a16="http://schemas.microsoft.com/office/drawing/2014/main" val="3746486638"/>
                  </a:ext>
                </a:extLst>
              </a:tr>
              <a:tr h="634482">
                <a:tc>
                  <a:txBody>
                    <a:bodyPr/>
                    <a:lstStyle/>
                    <a:p>
                      <a:r>
                        <a:rPr lang="en-US" sz="1600" b="1">
                          <a:solidFill>
                            <a:schemeClr val="bg1"/>
                          </a:solidFill>
                          <a:latin typeface="Helvetica" pitchFamily="2" charset="0"/>
                        </a:rPr>
                        <a:t>Direct</a:t>
                      </a:r>
                    </a:p>
                  </a:txBody>
                  <a:tcPr anchor="ctr"/>
                </a:tc>
                <a:extLst>
                  <a:ext uri="{0D108BD9-81ED-4DB2-BD59-A6C34878D82A}">
                    <a16:rowId xmlns:a16="http://schemas.microsoft.com/office/drawing/2014/main" val="329439769"/>
                  </a:ext>
                </a:extLst>
              </a:tr>
              <a:tr h="575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Helvetica" pitchFamily="2" charset="0"/>
                        </a:rPr>
                        <a:t>Indirect</a:t>
                      </a:r>
                    </a:p>
                  </a:txBody>
                  <a:tcPr anchor="ctr"/>
                </a:tc>
                <a:extLst>
                  <a:ext uri="{0D108BD9-81ED-4DB2-BD59-A6C34878D82A}">
                    <a16:rowId xmlns:a16="http://schemas.microsoft.com/office/drawing/2014/main" val="938935923"/>
                  </a:ext>
                </a:extLst>
              </a:tr>
              <a:tr h="945739">
                <a:tc>
                  <a:txBody>
                    <a:bodyPr/>
                    <a:lstStyle/>
                    <a:p>
                      <a:r>
                        <a:rPr lang="en-US" sz="1600" b="1" dirty="0">
                          <a:solidFill>
                            <a:schemeClr val="bg1"/>
                          </a:solidFill>
                          <a:latin typeface="Helvetica" pitchFamily="2" charset="0"/>
                        </a:rPr>
                        <a:t>Alignment/</a:t>
                      </a:r>
                      <a:br>
                        <a:rPr lang="en-US" sz="1600" b="1" dirty="0">
                          <a:solidFill>
                            <a:schemeClr val="bg1"/>
                          </a:solidFill>
                          <a:latin typeface="Helvetica" pitchFamily="2" charset="0"/>
                        </a:rPr>
                      </a:br>
                      <a:r>
                        <a:rPr lang="en-US" sz="1600" b="1" dirty="0">
                          <a:solidFill>
                            <a:schemeClr val="accent6"/>
                          </a:solidFill>
                          <a:latin typeface="Helvetica" pitchFamily="2" charset="0"/>
                        </a:rPr>
                        <a:t>Opportunity</a:t>
                      </a:r>
                    </a:p>
                  </a:txBody>
                  <a:tcPr anchor="ctr"/>
                </a:tc>
                <a:extLst>
                  <a:ext uri="{0D108BD9-81ED-4DB2-BD59-A6C34878D82A}">
                    <a16:rowId xmlns:a16="http://schemas.microsoft.com/office/drawing/2014/main" val="1976823170"/>
                  </a:ext>
                </a:extLst>
              </a:tr>
              <a:tr h="1120010">
                <a:tc>
                  <a:txBody>
                    <a:bodyPr/>
                    <a:lstStyle/>
                    <a:p>
                      <a:r>
                        <a:rPr lang="en-US" sz="1600" b="1" dirty="0">
                          <a:solidFill>
                            <a:schemeClr val="bg1"/>
                          </a:solidFill>
                          <a:latin typeface="Helvetica" pitchFamily="2" charset="0"/>
                        </a:rPr>
                        <a:t>Technology</a:t>
                      </a:r>
                    </a:p>
                  </a:txBody>
                  <a:tcPr anchor="ctr"/>
                </a:tc>
                <a:extLst>
                  <a:ext uri="{0D108BD9-81ED-4DB2-BD59-A6C34878D82A}">
                    <a16:rowId xmlns:a16="http://schemas.microsoft.com/office/drawing/2014/main" val="262549781"/>
                  </a:ext>
                </a:extLst>
              </a:tr>
            </a:tbl>
          </a:graphicData>
        </a:graphic>
      </p:graphicFrame>
      <p:sp>
        <p:nvSpPr>
          <p:cNvPr id="2" name="Text Placeholder 1">
            <a:extLst>
              <a:ext uri="{FF2B5EF4-FFF2-40B4-BE49-F238E27FC236}">
                <a16:creationId xmlns:a16="http://schemas.microsoft.com/office/drawing/2014/main" id="{458798F7-4731-867D-32AA-EFBB772FB95A}"/>
              </a:ext>
            </a:extLst>
          </p:cNvPr>
          <p:cNvSpPr>
            <a:spLocks noGrp="1"/>
          </p:cNvSpPr>
          <p:nvPr>
            <p:ph type="body" sz="quarter" idx="12"/>
          </p:nvPr>
        </p:nvSpPr>
        <p:spPr/>
        <p:txBody>
          <a:bodyPr>
            <a:normAutofit fontScale="92500"/>
          </a:bodyPr>
          <a:lstStyle/>
          <a:p>
            <a:r>
              <a:rPr lang="en-US" dirty="0"/>
              <a:t>Procure to Pay Optimization Opportunities</a:t>
            </a:r>
          </a:p>
        </p:txBody>
      </p:sp>
      <p:sp>
        <p:nvSpPr>
          <p:cNvPr id="16" name="Text Placeholder 1">
            <a:extLst>
              <a:ext uri="{FF2B5EF4-FFF2-40B4-BE49-F238E27FC236}">
                <a16:creationId xmlns:a16="http://schemas.microsoft.com/office/drawing/2014/main" id="{08E91F01-5BCC-8785-7C2A-3FAF9FF39885}"/>
              </a:ext>
            </a:extLst>
          </p:cNvPr>
          <p:cNvSpPr txBox="1">
            <a:spLocks/>
          </p:cNvSpPr>
          <p:nvPr/>
        </p:nvSpPr>
        <p:spPr>
          <a:xfrm>
            <a:off x="2216690" y="1784445"/>
            <a:ext cx="1844676" cy="7744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accent6"/>
                </a:solidFill>
              </a:rPr>
              <a:t>Source</a:t>
            </a:r>
          </a:p>
          <a:p>
            <a:r>
              <a:rPr lang="en-US" sz="1100" b="0" dirty="0">
                <a:solidFill>
                  <a:schemeClr val="accent6"/>
                </a:solidFill>
              </a:rPr>
              <a:t>Supplier Mgmt. Contract, Purchasing Approach </a:t>
            </a:r>
          </a:p>
        </p:txBody>
      </p:sp>
      <p:sp>
        <p:nvSpPr>
          <p:cNvPr id="17" name="Text Placeholder 1">
            <a:extLst>
              <a:ext uri="{FF2B5EF4-FFF2-40B4-BE49-F238E27FC236}">
                <a16:creationId xmlns:a16="http://schemas.microsoft.com/office/drawing/2014/main" id="{38607C93-D845-8822-0957-6E691C677F7B}"/>
              </a:ext>
            </a:extLst>
          </p:cNvPr>
          <p:cNvSpPr txBox="1">
            <a:spLocks/>
          </p:cNvSpPr>
          <p:nvPr/>
        </p:nvSpPr>
        <p:spPr>
          <a:xfrm>
            <a:off x="4518394" y="1762310"/>
            <a:ext cx="1346412" cy="7744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accent6"/>
                </a:solidFill>
              </a:rPr>
              <a:t>Purchase</a:t>
            </a:r>
          </a:p>
          <a:p>
            <a:r>
              <a:rPr lang="en-US" sz="1100" b="0" dirty="0">
                <a:solidFill>
                  <a:schemeClr val="accent6"/>
                </a:solidFill>
              </a:rPr>
              <a:t>PO Create, Compliance</a:t>
            </a:r>
          </a:p>
        </p:txBody>
      </p:sp>
      <p:sp>
        <p:nvSpPr>
          <p:cNvPr id="18" name="Text Placeholder 1">
            <a:extLst>
              <a:ext uri="{FF2B5EF4-FFF2-40B4-BE49-F238E27FC236}">
                <a16:creationId xmlns:a16="http://schemas.microsoft.com/office/drawing/2014/main" id="{FE3D8F79-F376-77DE-CA43-C8D2526D7D3C}"/>
              </a:ext>
            </a:extLst>
          </p:cNvPr>
          <p:cNvSpPr txBox="1">
            <a:spLocks/>
          </p:cNvSpPr>
          <p:nvPr/>
        </p:nvSpPr>
        <p:spPr>
          <a:xfrm>
            <a:off x="6321730" y="1822270"/>
            <a:ext cx="1346412" cy="7744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accent6"/>
                </a:solidFill>
              </a:rPr>
              <a:t>Receive</a:t>
            </a:r>
          </a:p>
          <a:p>
            <a:r>
              <a:rPr lang="en-US" sz="1100" b="0" dirty="0">
                <a:solidFill>
                  <a:schemeClr val="accent6"/>
                </a:solidFill>
              </a:rPr>
              <a:t>Goods Receipt</a:t>
            </a:r>
          </a:p>
        </p:txBody>
      </p:sp>
      <p:sp>
        <p:nvSpPr>
          <p:cNvPr id="19" name="Text Placeholder 1">
            <a:extLst>
              <a:ext uri="{FF2B5EF4-FFF2-40B4-BE49-F238E27FC236}">
                <a16:creationId xmlns:a16="http://schemas.microsoft.com/office/drawing/2014/main" id="{A148E91E-8C84-5950-578E-AD3FF37A1686}"/>
              </a:ext>
            </a:extLst>
          </p:cNvPr>
          <p:cNvSpPr txBox="1">
            <a:spLocks/>
          </p:cNvSpPr>
          <p:nvPr/>
        </p:nvSpPr>
        <p:spPr>
          <a:xfrm>
            <a:off x="8256169" y="1822270"/>
            <a:ext cx="3225328" cy="7744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accent6"/>
                </a:solidFill>
              </a:rPr>
              <a:t>Match &amp; Pay</a:t>
            </a:r>
          </a:p>
          <a:p>
            <a:r>
              <a:rPr lang="en-US" sz="1100" b="0" dirty="0">
                <a:solidFill>
                  <a:schemeClr val="accent6"/>
                </a:solidFill>
              </a:rPr>
              <a:t>Invoice receipt, Process, Payment, Dispute</a:t>
            </a:r>
          </a:p>
        </p:txBody>
      </p:sp>
      <p:sp>
        <p:nvSpPr>
          <p:cNvPr id="7" name="Rectangle 6">
            <a:extLst>
              <a:ext uri="{FF2B5EF4-FFF2-40B4-BE49-F238E27FC236}">
                <a16:creationId xmlns:a16="http://schemas.microsoft.com/office/drawing/2014/main" id="{E06E690F-3EAB-0201-AB9C-81130B68AB64}"/>
              </a:ext>
            </a:extLst>
          </p:cNvPr>
          <p:cNvSpPr/>
          <p:nvPr/>
        </p:nvSpPr>
        <p:spPr>
          <a:xfrm>
            <a:off x="7443629" y="1545311"/>
            <a:ext cx="4385526" cy="4935551"/>
          </a:xfrm>
          <a:prstGeom prst="rect">
            <a:avLst/>
          </a:prstGeom>
          <a:noFill/>
          <a:ln w="57150" cap="flat" cmpd="sng" algn="ctr">
            <a:solidFill>
              <a:schemeClr val="accent1"/>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Helvetica" pitchFamily="2" charset="0"/>
            </a:endParaRPr>
          </a:p>
        </p:txBody>
      </p:sp>
    </p:spTree>
    <p:extLst>
      <p:ext uri="{BB962C8B-B14F-4D97-AF65-F5344CB8AC3E}">
        <p14:creationId xmlns:p14="http://schemas.microsoft.com/office/powerpoint/2010/main" val="1625250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2815624"/>
      </p:ext>
    </p:extLst>
  </p:cSld>
  <p:clrMapOvr>
    <a:masterClrMapping/>
  </p:clrMapOvr>
</p:sld>
</file>

<file path=ppt/theme/theme1.xml><?xml version="1.0" encoding="utf-8"?>
<a:theme xmlns:a="http://schemas.openxmlformats.org/drawingml/2006/main" name="2_Office Theme">
  <a:themeElements>
    <a:clrScheme name="2478FF 1">
      <a:dk1>
        <a:srgbClr val="000000"/>
      </a:dk1>
      <a:lt1>
        <a:srgbClr val="FFFFFF"/>
      </a:lt1>
      <a:dk2>
        <a:srgbClr val="323232"/>
      </a:dk2>
      <a:lt2>
        <a:srgbClr val="FFFFFF"/>
      </a:lt2>
      <a:accent1>
        <a:srgbClr val="D30B0B"/>
      </a:accent1>
      <a:accent2>
        <a:srgbClr val="2478FF"/>
      </a:accent2>
      <a:accent3>
        <a:srgbClr val="1C1D3B"/>
      </a:accent3>
      <a:accent4>
        <a:srgbClr val="FFC000"/>
      </a:accent4>
      <a:accent5>
        <a:srgbClr val="000000"/>
      </a:accent5>
      <a:accent6>
        <a:srgbClr val="FFFFFF"/>
      </a:accent6>
      <a:hlink>
        <a:srgbClr val="2478FF"/>
      </a:hlink>
      <a:folHlink>
        <a:srgbClr val="6D1E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6202CF24D878540B67162F0A9899BF8" ma:contentTypeVersion="18" ma:contentTypeDescription="Create a new document." ma:contentTypeScope="" ma:versionID="20c767da5aa3318d69369c50629d4adc">
  <xsd:schema xmlns:xsd="http://www.w3.org/2001/XMLSchema" xmlns:xs="http://www.w3.org/2001/XMLSchema" xmlns:p="http://schemas.microsoft.com/office/2006/metadata/properties" xmlns:ns2="3e2b107d-4663-4092-8c4b-a903872f3367" xmlns:ns3="bfee7331-4438-4be7-adff-9c56a95784c7" targetNamespace="http://schemas.microsoft.com/office/2006/metadata/properties" ma:root="true" ma:fieldsID="167f832a1ee4ea73e247ae5588413be6" ns2:_="" ns3:_="">
    <xsd:import namespace="3e2b107d-4663-4092-8c4b-a903872f3367"/>
    <xsd:import namespace="bfee7331-4438-4be7-adff-9c56a95784c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2b107d-4663-4092-8c4b-a903872f33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ee7331-4438-4be7-adff-9c56a95784c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448dd1-bc4a-4e97-8375-8dcc336b145e}" ma:internalName="TaxCatchAll" ma:showField="CatchAllData" ma:web="bfee7331-4438-4be7-adff-9c56a95784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2b107d-4663-4092-8c4b-a903872f3367">
      <Terms xmlns="http://schemas.microsoft.com/office/infopath/2007/PartnerControls"/>
    </lcf76f155ced4ddcb4097134ff3c332f>
    <TaxCatchAll xmlns="bfee7331-4438-4be7-adff-9c56a95784c7" xsi:nil="true"/>
  </documentManagement>
</p:properties>
</file>

<file path=customXml/itemProps1.xml><?xml version="1.0" encoding="utf-8"?>
<ds:datastoreItem xmlns:ds="http://schemas.openxmlformats.org/officeDocument/2006/customXml" ds:itemID="{89DD39FF-4A2B-4A21-808E-2D79675D1256}">
  <ds:schemaRefs>
    <ds:schemaRef ds:uri="http://schemas.microsoft.com/sharepoint/v3/contenttype/forms"/>
  </ds:schemaRefs>
</ds:datastoreItem>
</file>

<file path=customXml/itemProps2.xml><?xml version="1.0" encoding="utf-8"?>
<ds:datastoreItem xmlns:ds="http://schemas.openxmlformats.org/officeDocument/2006/customXml" ds:itemID="{67B07AFB-2305-4559-8506-7A4BBB0373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2b107d-4663-4092-8c4b-a903872f3367"/>
    <ds:schemaRef ds:uri="bfee7331-4438-4be7-adff-9c56a95784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A5E082-B25B-49D5-A687-B43D6CBABE69}">
  <ds:schemaRefs>
    <ds:schemaRef ds:uri="http://www.w3.org/XML/1998/namespace"/>
    <ds:schemaRef ds:uri="3e2b107d-4663-4092-8c4b-a903872f3367"/>
    <ds:schemaRef ds:uri="http://schemas.microsoft.com/office/2006/metadata/properties"/>
    <ds:schemaRef ds:uri="http://purl.org/dc/elements/1.1/"/>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bfee7331-4438-4be7-adff-9c56a95784c7"/>
  </ds:schemaRefs>
</ds:datastoreItem>
</file>

<file path=docProps/app.xml><?xml version="1.0" encoding="utf-8"?>
<Properties xmlns="http://schemas.openxmlformats.org/officeDocument/2006/extended-properties" xmlns:vt="http://schemas.openxmlformats.org/officeDocument/2006/docPropsVTypes">
  <Template>1. Enterprise Content Management Overview Deck - 41223</Template>
  <TotalTime>304</TotalTime>
  <Words>8395</Words>
  <Application>Microsoft Macintosh PowerPoint</Application>
  <PresentationFormat>Widescreen</PresentationFormat>
  <Paragraphs>1025</Paragraphs>
  <Slides>50</Slides>
  <Notes>23</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50</vt:i4>
      </vt:variant>
    </vt:vector>
  </HeadingPairs>
  <TitlesOfParts>
    <vt:vector size="65" baseType="lpstr">
      <vt:lpstr>Arial Unicode MS</vt:lpstr>
      <vt:lpstr>ＭＳ Ｐゴシック</vt:lpstr>
      <vt:lpstr>SimSun</vt:lpstr>
      <vt:lpstr>Arial</vt:lpstr>
      <vt:lpstr>Calibri</vt:lpstr>
      <vt:lpstr>Calibri Light</vt:lpstr>
      <vt:lpstr>Helvetica</vt:lpstr>
      <vt:lpstr>Helvetica Bold</vt:lpstr>
      <vt:lpstr>Montserrat</vt:lpstr>
      <vt:lpstr>Open Sans</vt:lpstr>
      <vt:lpstr>Open Sans Light</vt:lpstr>
      <vt:lpstr>Times New Roman</vt:lpstr>
      <vt:lpstr>Verdana</vt:lpstr>
      <vt:lpstr>Wingdings</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Digitized: Invoice to Pay</vt:lpstr>
      <vt:lpstr>PowerPoint Presentation</vt:lpstr>
      <vt:lpstr>Simplify &amp; Digitize:  Email, E-invoicing and EDI via SAP IM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SAP Invoice Management Includes  an Extensive Set Of Pre-configured Rules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SAP Invoice Management By OpenText One Foundation for Multiple Invoicing Channels &amp; Document Types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Invoice to Pay - Vendor  Invoice Management (VIM)</dc:title>
  <dc:creator>Mateo Castillo</dc:creator>
  <cp:lastModifiedBy>Julia Amorim</cp:lastModifiedBy>
  <cp:revision>18</cp:revision>
  <dcterms:created xsi:type="dcterms:W3CDTF">2023-04-12T23:45:43Z</dcterms:created>
  <dcterms:modified xsi:type="dcterms:W3CDTF">2026-09-14T17:56:55Z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0x01010066202CF24D878540B67162F0A9899BF8</vt:lpwstr>
  </property>
  <property fmtid="{D5CDD505-2E9C-101B-9397-08002B2CF9AE}" pid="3" name="MediaServiceImageTags">
    <vt:lpwstr/>
  </property>
</Properties>
</file>